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90" d="100"/>
          <a:sy n="90" d="100"/>
        </p:scale>
        <p:origin x="166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43CE73-628B-4416-960F-32655EDD224F}" type="datetimeFigureOut">
              <a:rPr lang="en-IN" smtClean="0"/>
              <a:t>15-09-2024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46CA8-FEBA-4935-AB33-2DA958EFCC7F}" type="slidenum">
              <a:rPr lang="en-IN" smtClean="0"/>
              <a:t>‹#›</a:t>
            </a:fld>
            <a:endParaRPr lang="en-IN"/>
          </a:p>
        </p:txBody>
      </p:sp>
    </p:spTree>
    <p:extLst>
      <p:ext uri="{BB962C8B-B14F-4D97-AF65-F5344CB8AC3E}">
        <p14:creationId xmlns:p14="http://schemas.microsoft.com/office/powerpoint/2010/main" val="854337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43CE73-628B-4416-960F-32655EDD224F}" type="datetimeFigureOut">
              <a:rPr lang="en-IN" smtClean="0"/>
              <a:t>15-09-2024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46CA8-FEBA-4935-AB33-2DA958EFCC7F}" type="slidenum">
              <a:rPr lang="en-IN" smtClean="0"/>
              <a:t>‹#›</a:t>
            </a:fld>
            <a:endParaRPr lang="en-IN"/>
          </a:p>
        </p:txBody>
      </p:sp>
    </p:spTree>
    <p:extLst>
      <p:ext uri="{BB962C8B-B14F-4D97-AF65-F5344CB8AC3E}">
        <p14:creationId xmlns:p14="http://schemas.microsoft.com/office/powerpoint/2010/main" val="37279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43CE73-628B-4416-960F-32655EDD224F}" type="datetimeFigureOut">
              <a:rPr lang="en-IN" smtClean="0"/>
              <a:t>15-09-2024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46CA8-FEBA-4935-AB33-2DA958EFCC7F}" type="slidenum">
              <a:rPr lang="en-IN" smtClean="0"/>
              <a:t>‹#›</a:t>
            </a:fld>
            <a:endParaRPr lang="en-IN"/>
          </a:p>
        </p:txBody>
      </p:sp>
    </p:spTree>
    <p:extLst>
      <p:ext uri="{BB962C8B-B14F-4D97-AF65-F5344CB8AC3E}">
        <p14:creationId xmlns:p14="http://schemas.microsoft.com/office/powerpoint/2010/main" val="2539942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43CE73-628B-4416-960F-32655EDD224F}" type="datetimeFigureOut">
              <a:rPr lang="en-IN" smtClean="0"/>
              <a:t>15-09-2024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46CA8-FEBA-4935-AB33-2DA958EFCC7F}" type="slidenum">
              <a:rPr lang="en-IN" smtClean="0"/>
              <a:t>‹#›</a:t>
            </a:fld>
            <a:endParaRPr lang="en-IN"/>
          </a:p>
        </p:txBody>
      </p:sp>
    </p:spTree>
    <p:extLst>
      <p:ext uri="{BB962C8B-B14F-4D97-AF65-F5344CB8AC3E}">
        <p14:creationId xmlns:p14="http://schemas.microsoft.com/office/powerpoint/2010/main" val="2598676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tint val="82000"/>
                  </a:schemeClr>
                </a:solidFill>
              </a:defRPr>
            </a:lvl1pPr>
            <a:lvl2pPr marL="377967" indent="0">
              <a:buNone/>
              <a:defRPr sz="1653">
                <a:solidFill>
                  <a:schemeClr val="tx1">
                    <a:tint val="82000"/>
                  </a:schemeClr>
                </a:solidFill>
              </a:defRPr>
            </a:lvl2pPr>
            <a:lvl3pPr marL="755934" indent="0">
              <a:buNone/>
              <a:defRPr sz="1488">
                <a:solidFill>
                  <a:schemeClr val="tx1">
                    <a:tint val="82000"/>
                  </a:schemeClr>
                </a:solidFill>
              </a:defRPr>
            </a:lvl3pPr>
            <a:lvl4pPr marL="1133902" indent="0">
              <a:buNone/>
              <a:defRPr sz="1323">
                <a:solidFill>
                  <a:schemeClr val="tx1">
                    <a:tint val="82000"/>
                  </a:schemeClr>
                </a:solidFill>
              </a:defRPr>
            </a:lvl4pPr>
            <a:lvl5pPr marL="1511869" indent="0">
              <a:buNone/>
              <a:defRPr sz="1323">
                <a:solidFill>
                  <a:schemeClr val="tx1">
                    <a:tint val="82000"/>
                  </a:schemeClr>
                </a:solidFill>
              </a:defRPr>
            </a:lvl5pPr>
            <a:lvl6pPr marL="1889836" indent="0">
              <a:buNone/>
              <a:defRPr sz="1323">
                <a:solidFill>
                  <a:schemeClr val="tx1">
                    <a:tint val="82000"/>
                  </a:schemeClr>
                </a:solidFill>
              </a:defRPr>
            </a:lvl6pPr>
            <a:lvl7pPr marL="2267803" indent="0">
              <a:buNone/>
              <a:defRPr sz="1323">
                <a:solidFill>
                  <a:schemeClr val="tx1">
                    <a:tint val="82000"/>
                  </a:schemeClr>
                </a:solidFill>
              </a:defRPr>
            </a:lvl7pPr>
            <a:lvl8pPr marL="2645771" indent="0">
              <a:buNone/>
              <a:defRPr sz="1323">
                <a:solidFill>
                  <a:schemeClr val="tx1">
                    <a:tint val="82000"/>
                  </a:schemeClr>
                </a:solidFill>
              </a:defRPr>
            </a:lvl8pPr>
            <a:lvl9pPr marL="3023738" indent="0">
              <a:buNone/>
              <a:defRPr sz="1323">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3CE73-628B-4416-960F-32655EDD224F}" type="datetimeFigureOut">
              <a:rPr lang="en-IN" smtClean="0"/>
              <a:t>15-09-2024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46CA8-FEBA-4935-AB33-2DA958EFCC7F}" type="slidenum">
              <a:rPr lang="en-IN" smtClean="0"/>
              <a:t>‹#›</a:t>
            </a:fld>
            <a:endParaRPr lang="en-IN"/>
          </a:p>
        </p:txBody>
      </p:sp>
    </p:spTree>
    <p:extLst>
      <p:ext uri="{BB962C8B-B14F-4D97-AF65-F5344CB8AC3E}">
        <p14:creationId xmlns:p14="http://schemas.microsoft.com/office/powerpoint/2010/main" val="2385512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43CE73-628B-4416-960F-32655EDD224F}" type="datetimeFigureOut">
              <a:rPr lang="en-IN" smtClean="0"/>
              <a:t>15-09-2024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46CA8-FEBA-4935-AB33-2DA958EFCC7F}" type="slidenum">
              <a:rPr lang="en-IN" smtClean="0"/>
              <a:t>‹#›</a:t>
            </a:fld>
            <a:endParaRPr lang="en-IN"/>
          </a:p>
        </p:txBody>
      </p:sp>
    </p:spTree>
    <p:extLst>
      <p:ext uri="{BB962C8B-B14F-4D97-AF65-F5344CB8AC3E}">
        <p14:creationId xmlns:p14="http://schemas.microsoft.com/office/powerpoint/2010/main" val="821886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43CE73-628B-4416-960F-32655EDD224F}" type="datetimeFigureOut">
              <a:rPr lang="en-IN" smtClean="0"/>
              <a:t>15-09-2024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A46CA8-FEBA-4935-AB33-2DA958EFCC7F}" type="slidenum">
              <a:rPr lang="en-IN" smtClean="0"/>
              <a:t>‹#›</a:t>
            </a:fld>
            <a:endParaRPr lang="en-IN"/>
          </a:p>
        </p:txBody>
      </p:sp>
    </p:spTree>
    <p:extLst>
      <p:ext uri="{BB962C8B-B14F-4D97-AF65-F5344CB8AC3E}">
        <p14:creationId xmlns:p14="http://schemas.microsoft.com/office/powerpoint/2010/main" val="1775037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43CE73-628B-4416-960F-32655EDD224F}" type="datetimeFigureOut">
              <a:rPr lang="en-IN" smtClean="0"/>
              <a:t>15-09-2024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A46CA8-FEBA-4935-AB33-2DA958EFCC7F}" type="slidenum">
              <a:rPr lang="en-IN" smtClean="0"/>
              <a:t>‹#›</a:t>
            </a:fld>
            <a:endParaRPr lang="en-IN"/>
          </a:p>
        </p:txBody>
      </p:sp>
    </p:spTree>
    <p:extLst>
      <p:ext uri="{BB962C8B-B14F-4D97-AF65-F5344CB8AC3E}">
        <p14:creationId xmlns:p14="http://schemas.microsoft.com/office/powerpoint/2010/main" val="232283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43CE73-628B-4416-960F-32655EDD224F}" type="datetimeFigureOut">
              <a:rPr lang="en-IN" smtClean="0"/>
              <a:t>15-09-2024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A46CA8-FEBA-4935-AB33-2DA958EFCC7F}" type="slidenum">
              <a:rPr lang="en-IN" smtClean="0"/>
              <a:t>‹#›</a:t>
            </a:fld>
            <a:endParaRPr lang="en-IN"/>
          </a:p>
        </p:txBody>
      </p:sp>
    </p:spTree>
    <p:extLst>
      <p:ext uri="{BB962C8B-B14F-4D97-AF65-F5344CB8AC3E}">
        <p14:creationId xmlns:p14="http://schemas.microsoft.com/office/powerpoint/2010/main" val="2194775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1543CE73-628B-4416-960F-32655EDD224F}" type="datetimeFigureOut">
              <a:rPr lang="en-IN" smtClean="0"/>
              <a:t>15-09-2024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46CA8-FEBA-4935-AB33-2DA958EFCC7F}" type="slidenum">
              <a:rPr lang="en-IN" smtClean="0"/>
              <a:t>‹#›</a:t>
            </a:fld>
            <a:endParaRPr lang="en-IN"/>
          </a:p>
        </p:txBody>
      </p:sp>
    </p:spTree>
    <p:extLst>
      <p:ext uri="{BB962C8B-B14F-4D97-AF65-F5344CB8AC3E}">
        <p14:creationId xmlns:p14="http://schemas.microsoft.com/office/powerpoint/2010/main" val="347175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1543CE73-628B-4416-960F-32655EDD224F}" type="datetimeFigureOut">
              <a:rPr lang="en-IN" smtClean="0"/>
              <a:t>15-09-2024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46CA8-FEBA-4935-AB33-2DA958EFCC7F}" type="slidenum">
              <a:rPr lang="en-IN" smtClean="0"/>
              <a:t>‹#›</a:t>
            </a:fld>
            <a:endParaRPr lang="en-IN"/>
          </a:p>
        </p:txBody>
      </p:sp>
    </p:spTree>
    <p:extLst>
      <p:ext uri="{BB962C8B-B14F-4D97-AF65-F5344CB8AC3E}">
        <p14:creationId xmlns:p14="http://schemas.microsoft.com/office/powerpoint/2010/main" val="2932272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82000"/>
                  </a:schemeClr>
                </a:solidFill>
              </a:defRPr>
            </a:lvl1pPr>
          </a:lstStyle>
          <a:p>
            <a:fld id="{1543CE73-628B-4416-960F-32655EDD224F}" type="datetimeFigureOut">
              <a:rPr lang="en-IN" smtClean="0"/>
              <a:t>15-09-2024</a:t>
            </a:fld>
            <a:endParaRPr lang="en-IN"/>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82000"/>
                  </a:schemeClr>
                </a:solidFill>
              </a:defRPr>
            </a:lvl1pPr>
          </a:lstStyle>
          <a:p>
            <a:endParaRPr lang="en-IN"/>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82000"/>
                  </a:schemeClr>
                </a:solidFill>
              </a:defRPr>
            </a:lvl1pPr>
          </a:lstStyle>
          <a:p>
            <a:fld id="{41A46CA8-FEBA-4935-AB33-2DA958EFCC7F}" type="slidenum">
              <a:rPr lang="en-IN" smtClean="0"/>
              <a:t>‹#›</a:t>
            </a:fld>
            <a:endParaRPr lang="en-IN"/>
          </a:p>
        </p:txBody>
      </p:sp>
    </p:spTree>
    <p:extLst>
      <p:ext uri="{BB962C8B-B14F-4D97-AF65-F5344CB8AC3E}">
        <p14:creationId xmlns:p14="http://schemas.microsoft.com/office/powerpoint/2010/main" val="33515364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1F53A-CF8E-B171-5DD7-536BD779A284}"/>
              </a:ext>
            </a:extLst>
          </p:cNvPr>
          <p:cNvSpPr>
            <a:spLocks noGrp="1"/>
          </p:cNvSpPr>
          <p:nvPr>
            <p:ph type="title"/>
          </p:nvPr>
        </p:nvSpPr>
        <p:spPr>
          <a:xfrm>
            <a:off x="0" y="0"/>
            <a:ext cx="7559674" cy="1955800"/>
          </a:xfrm>
        </p:spPr>
        <p:txBody>
          <a:bodyPr>
            <a:normAutofit/>
          </a:bodyPr>
          <a:lstStyle/>
          <a:p>
            <a:r>
              <a:rPr lang="en-IN" sz="3200" b="1">
                <a:solidFill>
                  <a:srgbClr val="FF0000"/>
                </a:solidFill>
              </a:rPr>
              <a:t>AIML PROJECT TITLE:- </a:t>
            </a:r>
            <a:r>
              <a:rPr lang="en-IN" sz="3200"/>
              <a:t>DEVLOPING A FRAUD DETECTION SYSTEM FOR CREDIT CARD TRANSACTIONS</a:t>
            </a:r>
            <a:endParaRPr lang="en-IN" sz="3200" dirty="0"/>
          </a:p>
        </p:txBody>
      </p:sp>
      <p:sp>
        <p:nvSpPr>
          <p:cNvPr id="3" name="Content Placeholder 2">
            <a:extLst>
              <a:ext uri="{FF2B5EF4-FFF2-40B4-BE49-F238E27FC236}">
                <a16:creationId xmlns:a16="http://schemas.microsoft.com/office/drawing/2014/main" id="{B23B7D4F-8DDD-43BA-792B-FF6AFE0B4561}"/>
              </a:ext>
            </a:extLst>
          </p:cNvPr>
          <p:cNvSpPr>
            <a:spLocks noGrp="1"/>
          </p:cNvSpPr>
          <p:nvPr>
            <p:ph idx="1"/>
          </p:nvPr>
        </p:nvSpPr>
        <p:spPr>
          <a:xfrm>
            <a:off x="-1" y="1871133"/>
            <a:ext cx="7559675" cy="8820680"/>
          </a:xfrm>
        </p:spPr>
        <p:txBody>
          <a:bodyPr>
            <a:normAutofit lnSpcReduction="10000"/>
          </a:bodyPr>
          <a:lstStyle/>
          <a:p>
            <a:r>
              <a:rPr lang="en-IN" sz="1800" b="1" dirty="0">
                <a:solidFill>
                  <a:srgbClr val="FF0000"/>
                </a:solidFill>
              </a:rPr>
              <a:t>PROBLEM STATEMENT:- </a:t>
            </a:r>
            <a:r>
              <a:rPr lang="en-US" sz="1800" dirty="0"/>
              <a:t>The project focuses on developing a fraud detection system for credit card transactions. It uses anomaly detection techniques to identify potential fraud in highly imbalanced datasets, where fraudulent transactions are rare compared to normal ones. Machine learning methods will be applied to accurately detect these anomalies.</a:t>
            </a:r>
          </a:p>
          <a:p>
            <a:r>
              <a:rPr lang="en-US" sz="1800" b="1" dirty="0">
                <a:solidFill>
                  <a:srgbClr val="FF0000"/>
                </a:solidFill>
              </a:rPr>
              <a:t>ALGORITHM USED:- </a:t>
            </a:r>
            <a:r>
              <a:rPr lang="en-US" sz="1800" dirty="0"/>
              <a:t>Isolation Forest is ideal for unsupervised anomaly detection, especially in large datasets, due to its speed and scalability. Autoencoders, a deep learning approach, excel at detecting complex, non-linear patterns, where fraud is identified through higher reconstruction errors. </a:t>
            </a:r>
            <a:r>
              <a:rPr lang="en-US" sz="1800" dirty="0" err="1"/>
              <a:t>XGBoost</a:t>
            </a:r>
            <a:r>
              <a:rPr lang="en-US" sz="1800" dirty="0"/>
              <a:t>, a supervised learning method, is highly effective when labeled data is available, offering strong performance on imbalanced datasets. Finally, the Local Outlier Factor (LOF) is suitable for smaller datasets, focusing on local density deviations to identify anomalies in fraud detection.</a:t>
            </a:r>
          </a:p>
          <a:p>
            <a:pPr>
              <a:lnSpc>
                <a:spcPct val="107000"/>
              </a:lnSpc>
              <a:spcAft>
                <a:spcPts val="800"/>
              </a:spcAft>
            </a:pPr>
            <a:r>
              <a:rPr lang="en-US" sz="1800" b="1" dirty="0">
                <a:solidFill>
                  <a:srgbClr val="FF0000"/>
                </a:solidFill>
              </a:rPr>
              <a:t>DATASETS:-</a:t>
            </a:r>
          </a:p>
          <a:p>
            <a:pPr>
              <a:lnSpc>
                <a:spcPct val="107000"/>
              </a:lnSpc>
              <a:spcAft>
                <a:spcPts val="800"/>
              </a:spcAft>
              <a:buFont typeface="Wingdings" panose="05000000000000000000" pitchFamily="2" charset="2"/>
              <a:buChar char="ü"/>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UCI Machine Learning Repository</a:t>
            </a:r>
          </a:p>
          <a:p>
            <a:pPr>
              <a:lnSpc>
                <a:spcPct val="107000"/>
              </a:lnSpc>
              <a:spcAft>
                <a:spcPts val="800"/>
              </a:spcAft>
              <a:buFont typeface="Wingdings" panose="05000000000000000000" pitchFamily="2" charset="2"/>
              <a:buChar char="ü"/>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Credit Card Data (default of credit card clients): This dataset contains 30,000 samples of credit card users with default payments as a form of fraud detection.</a:t>
            </a:r>
          </a:p>
          <a:p>
            <a:pPr>
              <a:lnSpc>
                <a:spcPct val="107000"/>
              </a:lnSpc>
              <a:spcAft>
                <a:spcPts val="800"/>
              </a:spcAft>
              <a:buFont typeface="Wingdings" panose="05000000000000000000" pitchFamily="2" charset="2"/>
              <a:buChar char="ü"/>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UCI Credit Card Dataset</a:t>
            </a:r>
          </a:p>
          <a:p>
            <a:r>
              <a:rPr lang="en-US" sz="1800" b="1" dirty="0">
                <a:solidFill>
                  <a:srgbClr val="FF0000"/>
                </a:solidFill>
              </a:rPr>
              <a:t>EXPECTED OUTPUT:- </a:t>
            </a:r>
            <a:r>
              <a:rPr lang="en-US" sz="1800" dirty="0"/>
              <a:t>In a fraud detection system, each transaction is assigned an anomaly score or probability to indicate the likelihood of fraud, with higher scores corresponding to greater risk. Based on a threshold, transactions are classified as either fraudulent or non-fraudulent. The system's performance is evaluated using a confusion matrix, tracking True Positives (TP), False Positives (FP), True Negatives (TN), and False Negatives (FN). Key metrics include precision, recall, and the F1-score, which balance accuracy in identifying frauds. The ROC curve and AUC score assess the trade-off between detection and false alarms, while the system triggers alerts for high-risk transactions.</a:t>
            </a:r>
          </a:p>
          <a:p>
            <a:endParaRPr lang="en-US" sz="1800" dirty="0"/>
          </a:p>
          <a:p>
            <a:endParaRPr lang="en-IN" sz="1800" dirty="0"/>
          </a:p>
        </p:txBody>
      </p:sp>
    </p:spTree>
    <p:extLst>
      <p:ext uri="{BB962C8B-B14F-4D97-AF65-F5344CB8AC3E}">
        <p14:creationId xmlns:p14="http://schemas.microsoft.com/office/powerpoint/2010/main" val="2978645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72</TotalTime>
  <Words>324</Words>
  <Application>Microsoft Office PowerPoint</Application>
  <PresentationFormat>Custom</PresentationFormat>
  <Paragraphs>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Wingdings</vt:lpstr>
      <vt:lpstr>Office Theme</vt:lpstr>
      <vt:lpstr>AIML PROJECT TITLE:- DEVLOPING A FRAUD DETECTION SYSTEM FOR CREDIT CARD TRANSACTIONS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bharadwaj bikki</dc:creator>
  <cp:lastModifiedBy>bharadwaj bikki</cp:lastModifiedBy>
  <cp:revision>1</cp:revision>
  <dcterms:created xsi:type="dcterms:W3CDTF">2024-09-15T11:19:54Z</dcterms:created>
  <dcterms:modified xsi:type="dcterms:W3CDTF">2024-09-15T12:32:39Z</dcterms:modified>
</cp:coreProperties>
</file>