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1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550" y="3694938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450" y="0"/>
                </a:moveTo>
                <a:lnTo>
                  <a:pt x="0" y="31630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818514"/>
            <a:ext cx="10713516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1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550" y="3694938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450" y="0"/>
                </a:moveTo>
                <a:lnTo>
                  <a:pt x="0" y="31630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594" y="351231"/>
            <a:ext cx="1070681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8772" y="1604264"/>
            <a:ext cx="5934455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mode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995" y="3809"/>
            <a:ext cx="6325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3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" dirty="0">
                <a:solidFill>
                  <a:srgbClr val="0E0E0E"/>
                </a:solidFill>
              </a:rPr>
              <a:t> 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6800" y="2768629"/>
            <a:ext cx="909637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2985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Dubai Medium" panose="020B0603030403030204" pitchFamily="34" charset="-78"/>
                <a:cs typeface="Dubai Medium" panose="020B0603030403030204" pitchFamily="34" charset="-78"/>
              </a:rPr>
              <a:t>STUDENT </a:t>
            </a:r>
            <a:r>
              <a:rPr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NAME: KRITHIKA </a:t>
            </a:r>
            <a:r>
              <a:rPr sz="3200" spc="-10" dirty="0">
                <a:latin typeface="Dubai Medium" panose="020B0603030403030204" pitchFamily="34" charset="-78"/>
                <a:cs typeface="Dubai Medium" panose="020B0603030403030204" pitchFamily="34" charset="-78"/>
              </a:rPr>
              <a:t>.R </a:t>
            </a:r>
            <a:r>
              <a:rPr sz="3200" spc="-535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3200" spc="-10" dirty="0">
                <a:latin typeface="Dubai Medium" panose="020B0603030403030204" pitchFamily="34" charset="-78"/>
                <a:cs typeface="Dubai Medium" panose="020B0603030403030204" pitchFamily="34" charset="-78"/>
              </a:rPr>
              <a:t>REGISTER </a:t>
            </a:r>
            <a:r>
              <a:rPr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NO:</a:t>
            </a:r>
            <a:r>
              <a:rPr lang="en-US"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312209093 </a:t>
            </a:r>
            <a:r>
              <a:rPr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3200" spc="-30" dirty="0">
                <a:latin typeface="Dubai Medium" panose="020B0603030403030204" pitchFamily="34" charset="-78"/>
                <a:cs typeface="Dubai Medium" panose="020B0603030403030204" pitchFamily="34" charset="-78"/>
              </a:rPr>
              <a:t>DEPARTMENT:</a:t>
            </a:r>
            <a:r>
              <a:rPr lang="en-US" sz="3200" spc="-30" dirty="0">
                <a:latin typeface="Dubai Medium" panose="020B0603030403030204" pitchFamily="34" charset="-78"/>
                <a:cs typeface="Dubai Medium" panose="020B0603030403030204" pitchFamily="34" charset="-78"/>
              </a:rPr>
              <a:t> B COM A&amp;F</a:t>
            </a:r>
            <a:endParaRPr sz="3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COLLEGE:</a:t>
            </a:r>
            <a:r>
              <a:rPr lang="en-US"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ANNA </a:t>
            </a:r>
            <a:r>
              <a:rPr sz="3200" spc="-15" dirty="0">
                <a:latin typeface="Dubai Medium" panose="020B0603030403030204" pitchFamily="34" charset="-78"/>
                <a:cs typeface="Dubai Medium" panose="020B0603030403030204" pitchFamily="34" charset="-78"/>
              </a:rPr>
              <a:t>ADARSH </a:t>
            </a:r>
            <a:r>
              <a:rPr sz="3200" spc="-10" dirty="0">
                <a:latin typeface="Dubai Medium" panose="020B0603030403030204" pitchFamily="34" charset="-78"/>
                <a:cs typeface="Dubai Medium" panose="020B0603030403030204" pitchFamily="34" charset="-78"/>
              </a:rPr>
              <a:t>COLLEGE FOR WOMEN </a:t>
            </a:r>
            <a:r>
              <a:rPr sz="3200" spc="-53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3200" spc="-5" dirty="0">
                <a:latin typeface="Dubai Medium" panose="020B0603030403030204" pitchFamily="34" charset="-78"/>
                <a:cs typeface="Dubai Medium" panose="020B0603030403030204" pitchFamily="34" charset="-78"/>
              </a:rPr>
              <a:t>NM</a:t>
            </a:r>
            <a:r>
              <a:rPr sz="3200" spc="-1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ID: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IN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1966F51712403BF8C0E43D4702E46C50</a:t>
            </a:r>
            <a:endParaRPr sz="3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313434"/>
            <a:ext cx="589470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visualize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employee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using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Excel,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steps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creating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PivotTable: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pivot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table(if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already done)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pivot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Insert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chart</a:t>
            </a: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Customize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chart</a:t>
            </a: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Update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refresh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R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5" dirty="0">
                <a:latin typeface="Trebuchet MS"/>
                <a:cs typeface="Trebuchet MS"/>
              </a:rPr>
              <a:t>S</a:t>
            </a:r>
            <a:r>
              <a:rPr spc="-40" dirty="0">
                <a:latin typeface="Trebuchet MS"/>
                <a:cs typeface="Trebuchet MS"/>
              </a:rPr>
              <a:t>U</a:t>
            </a:r>
            <a:r>
              <a:rPr spc="-409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TS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2478404" y="2716225"/>
            <a:ext cx="6070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61994.76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303652" y="1992629"/>
            <a:ext cx="14033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-18518" dirty="0">
                <a:solidFill>
                  <a:srgbClr val="D9D9D9"/>
                </a:solidFill>
                <a:latin typeface="Calibri"/>
                <a:cs typeface="Calibri"/>
              </a:rPr>
              <a:t>35</a:t>
            </a:r>
            <a:endParaRPr sz="1800" baseline="-18518" dirty="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57803" y="2875610"/>
            <a:ext cx="6070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50449.46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369055" y="2334259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0.38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564257" y="3042030"/>
            <a:ext cx="1548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70" baseline="-11574" dirty="0">
                <a:solidFill>
                  <a:srgbClr val="D9D9D9"/>
                </a:solidFill>
                <a:latin typeface="Calibri"/>
                <a:cs typeface="Calibri"/>
              </a:rPr>
              <a:t>359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800" spc="-270" baseline="-11574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800" spc="-270" baseline="-11574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800" spc="-270" baseline="-11574" dirty="0">
                <a:solidFill>
                  <a:srgbClr val="D9D9D9"/>
                </a:solidFill>
                <a:latin typeface="Calibri"/>
                <a:cs typeface="Calibri"/>
              </a:rPr>
              <a:t>.6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800" spc="-270" baseline="-11574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8.24</a:t>
            </a:r>
            <a:r>
              <a:rPr sz="1200" spc="20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800" baseline="-37037" dirty="0">
                <a:solidFill>
                  <a:srgbClr val="D9D9D9"/>
                </a:solidFill>
                <a:latin typeface="Calibri"/>
                <a:cs typeface="Calibri"/>
              </a:rPr>
              <a:t>31172.77</a:t>
            </a:r>
            <a:endParaRPr sz="1800" baseline="-37037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675508" y="2959049"/>
            <a:ext cx="15487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D9D9D9"/>
                </a:solidFill>
                <a:latin typeface="Calibri"/>
                <a:cs typeface="Calibri"/>
              </a:rPr>
              <a:t>44403.7</a:t>
            </a:r>
            <a:r>
              <a:rPr sz="1800" spc="-135" baseline="-23148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-90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800" spc="-135" baseline="-23148" dirty="0">
                <a:solidFill>
                  <a:srgbClr val="D9D9D9"/>
                </a:solidFill>
                <a:latin typeface="Calibri"/>
                <a:cs typeface="Calibri"/>
              </a:rPr>
              <a:t>9700.8</a:t>
            </a:r>
            <a:r>
              <a:rPr sz="1800" spc="-135" baseline="-11574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800" spc="-135" baseline="-23148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800" spc="-135" baseline="-11574" dirty="0">
                <a:solidFill>
                  <a:srgbClr val="D9D9D9"/>
                </a:solidFill>
                <a:latin typeface="Calibri"/>
                <a:cs typeface="Calibri"/>
              </a:rPr>
              <a:t>2314.39</a:t>
            </a:r>
            <a:endParaRPr sz="1800" baseline="-11574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639311" y="2151379"/>
            <a:ext cx="1292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67" baseline="-13888" dirty="0">
                <a:solidFill>
                  <a:srgbClr val="D9D9D9"/>
                </a:solidFill>
                <a:latin typeface="Calibri"/>
                <a:cs typeface="Calibri"/>
              </a:rPr>
              <a:t>100371.3</a:t>
            </a:r>
            <a:r>
              <a:rPr sz="1200" spc="-45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800" spc="-67" baseline="-13888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-45" dirty="0">
                <a:solidFill>
                  <a:srgbClr val="D9D9D9"/>
                </a:solidFill>
                <a:latin typeface="Calibri"/>
                <a:cs typeface="Calibri"/>
              </a:rPr>
              <a:t>02934.09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370959" y="3049270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2.35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788917" y="2695194"/>
            <a:ext cx="1325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63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200" spc="-165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800" spc="-247" baseline="-23148" dirty="0">
                <a:solidFill>
                  <a:srgbClr val="D9D9D9"/>
                </a:solidFill>
                <a:latin typeface="Calibri"/>
                <a:cs typeface="Calibri"/>
              </a:rPr>
              <a:t>92</a:t>
            </a:r>
            <a:r>
              <a:rPr sz="1800" spc="-247" baseline="-30092" dirty="0">
                <a:solidFill>
                  <a:srgbClr val="D9D9D9"/>
                </a:solidFill>
                <a:latin typeface="Calibri"/>
                <a:cs typeface="Calibri"/>
              </a:rPr>
              <a:t>57419.35</a:t>
            </a:r>
            <a:endParaRPr sz="1800" baseline="-30092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22673" y="2559253"/>
            <a:ext cx="13258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-9259" dirty="0">
                <a:solidFill>
                  <a:srgbClr val="D9D9D9"/>
                </a:solidFill>
                <a:latin typeface="Calibri"/>
                <a:cs typeface="Calibri"/>
              </a:rPr>
              <a:t>71570.99</a:t>
            </a:r>
            <a:r>
              <a:rPr sz="1800" spc="525" baseline="-9259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73360.38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568063" y="2851150"/>
            <a:ext cx="1437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15" baseline="4629" dirty="0">
                <a:solidFill>
                  <a:srgbClr val="D9D9D9"/>
                </a:solidFill>
                <a:latin typeface="Calibri"/>
                <a:cs typeface="Calibri"/>
              </a:rPr>
              <a:t>52</a:t>
            </a:r>
            <a:r>
              <a:rPr sz="1200" spc="-210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800" spc="-315" baseline="4629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-21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800" spc="-315" baseline="4629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-21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800" spc="-315" baseline="4629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-21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800" spc="-315" baseline="4629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200" spc="-210" dirty="0">
                <a:solidFill>
                  <a:srgbClr val="D9D9D9"/>
                </a:solidFill>
                <a:latin typeface="Calibri"/>
                <a:cs typeface="Calibri"/>
              </a:rPr>
              <a:t>6.</a:t>
            </a:r>
            <a:r>
              <a:rPr sz="1800" spc="-315" baseline="4629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200" spc="-210" dirty="0">
                <a:solidFill>
                  <a:srgbClr val="D9D9D9"/>
                </a:solidFill>
                <a:latin typeface="Calibri"/>
                <a:cs typeface="Calibri"/>
              </a:rPr>
              <a:t>29</a:t>
            </a:r>
            <a:r>
              <a:rPr sz="1200" spc="1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800" baseline="-9259" dirty="0">
                <a:solidFill>
                  <a:srgbClr val="D9D9D9"/>
                </a:solidFill>
                <a:latin typeface="Calibri"/>
                <a:cs typeface="Calibri"/>
              </a:rPr>
              <a:t>50310.09</a:t>
            </a:r>
            <a:endParaRPr sz="1800" baseline="-9259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902072" y="2465578"/>
            <a:ext cx="1214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D9D9D9"/>
                </a:solidFill>
                <a:latin typeface="Calibri"/>
                <a:cs typeface="Calibri"/>
              </a:rPr>
              <a:t>80169.42</a:t>
            </a:r>
            <a:r>
              <a:rPr sz="1800" spc="-22" baseline="-18518" dirty="0">
                <a:solidFill>
                  <a:srgbClr val="D9D9D9"/>
                </a:solidFill>
                <a:latin typeface="Calibri"/>
                <a:cs typeface="Calibri"/>
              </a:rPr>
              <a:t>76320.44</a:t>
            </a:r>
            <a:endParaRPr sz="1800" baseline="-18518" dirty="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668517" y="2003805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D9D9D9"/>
                </a:solidFill>
                <a:latin typeface="Calibri"/>
                <a:cs typeface="Calibri"/>
              </a:rPr>
              <a:t>.23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124577" y="3020695"/>
            <a:ext cx="1437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43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800" spc="-352" baseline="16203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200" spc="-235" dirty="0">
                <a:solidFill>
                  <a:srgbClr val="D9D9D9"/>
                </a:solidFill>
                <a:latin typeface="Calibri"/>
                <a:cs typeface="Calibri"/>
              </a:rPr>
              <a:t>72</a:t>
            </a:r>
            <a:r>
              <a:rPr sz="1200" spc="17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800" baseline="4629" dirty="0">
                <a:solidFill>
                  <a:srgbClr val="D9D9D9"/>
                </a:solidFill>
                <a:latin typeface="Calibri"/>
                <a:cs typeface="Calibri"/>
              </a:rPr>
              <a:t>40753.54</a:t>
            </a:r>
            <a:endParaRPr sz="1800" baseline="4629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113779" y="2131821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D9D9D9"/>
                </a:solidFill>
                <a:latin typeface="Calibri"/>
                <a:cs typeface="Calibri"/>
              </a:rPr>
              <a:t>.04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013325" y="2319985"/>
            <a:ext cx="1882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90884.32</a:t>
            </a:r>
            <a:r>
              <a:rPr sz="1800" spc="-195" baseline="-20833" dirty="0">
                <a:solidFill>
                  <a:srgbClr val="D9D9D9"/>
                </a:solidFill>
                <a:latin typeface="Calibri"/>
                <a:cs typeface="Calibri"/>
              </a:rPr>
              <a:t>865</a:t>
            </a: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800" spc="-195" baseline="-20833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r>
              <a:rPr sz="1800" spc="-195" baseline="-20833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800" spc="-195" baseline="-20833" dirty="0">
                <a:solidFill>
                  <a:srgbClr val="D9D9D9"/>
                </a:solidFill>
                <a:latin typeface="Calibri"/>
                <a:cs typeface="Calibri"/>
              </a:rPr>
              <a:t>.9</a:t>
            </a: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800" spc="-195" baseline="-20833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7.6</a:t>
            </a:r>
            <a:r>
              <a:rPr sz="1800" spc="-195" baseline="-25462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200" spc="-130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800" spc="-195" baseline="-25462" dirty="0">
                <a:solidFill>
                  <a:srgbClr val="D9D9D9"/>
                </a:solidFill>
                <a:latin typeface="Calibri"/>
                <a:cs typeface="Calibri"/>
              </a:rPr>
              <a:t>5455.53</a:t>
            </a:r>
            <a:endParaRPr sz="1800" baseline="-25462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597142" y="2713735"/>
            <a:ext cx="8299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621</a:t>
            </a:r>
            <a:r>
              <a:rPr sz="1800" spc="-270" baseline="-4629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800" spc="-270" baseline="-4629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  <a:r>
              <a:rPr sz="1800" spc="-270" baseline="-4629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.4</a:t>
            </a:r>
            <a:r>
              <a:rPr sz="1800" spc="-270" baseline="-4629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-180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800" spc="-270" baseline="-4629" dirty="0">
                <a:solidFill>
                  <a:srgbClr val="D9D9D9"/>
                </a:solidFill>
                <a:latin typeface="Calibri"/>
                <a:cs typeface="Calibri"/>
              </a:rPr>
              <a:t>4.26</a:t>
            </a:r>
            <a:endParaRPr sz="1800" baseline="-4629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115682" y="2082800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200" spc="-5" dirty="0">
                <a:solidFill>
                  <a:srgbClr val="D9D9D9"/>
                </a:solidFill>
                <a:latin typeface="Calibri"/>
                <a:cs typeface="Calibri"/>
              </a:rPr>
              <a:t>.52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227189" y="1988946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D9D9D9"/>
                </a:solidFill>
                <a:latin typeface="Calibri"/>
                <a:cs typeface="Calibri"/>
              </a:rPr>
              <a:t>.03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042531" y="2483865"/>
            <a:ext cx="935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7" baseline="4629" dirty="0">
                <a:solidFill>
                  <a:srgbClr val="D9D9D9"/>
                </a:solidFill>
                <a:latin typeface="Calibri"/>
                <a:cs typeface="Calibri"/>
              </a:rPr>
              <a:t>79567</a:t>
            </a:r>
            <a:r>
              <a:rPr sz="1200" spc="-125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  <a:r>
              <a:rPr sz="1800" spc="-187" baseline="4629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200" spc="-125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800" spc="-187" baseline="4629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200" spc="-125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800" spc="-187" baseline="4629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  <a:r>
              <a:rPr sz="1200" spc="-125" dirty="0">
                <a:solidFill>
                  <a:srgbClr val="D9D9D9"/>
                </a:solidFill>
                <a:latin typeface="Calibri"/>
                <a:cs typeface="Calibri"/>
              </a:rPr>
              <a:t>40.23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370959" y="1518666"/>
            <a:ext cx="61849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F1F1F1"/>
                </a:solidFill>
                <a:latin typeface="Calibri"/>
                <a:cs typeface="Calibri"/>
              </a:rPr>
              <a:t>l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131" name="object 1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7326" y="3142868"/>
            <a:ext cx="90677" cy="90677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7547864" y="3111246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9D9D9"/>
                </a:solidFill>
                <a:latin typeface="Calibri"/>
                <a:cs typeface="Calibri"/>
              </a:rPr>
              <a:t>Total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573164-3AE7-395F-7105-75A8E05319BA}"/>
              </a:ext>
            </a:extLst>
          </p:cNvPr>
          <p:cNvSpPr txBox="1"/>
          <p:nvPr/>
        </p:nvSpPr>
        <p:spPr>
          <a:xfrm>
            <a:off x="1295400" y="198894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099EADB2-D8A3-67A1-3AA7-29EFDA04D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857" y="1447800"/>
            <a:ext cx="6858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1231"/>
            <a:ext cx="2771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052" y="1447800"/>
            <a:ext cx="7853045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 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turnover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pivot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insights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underlying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factors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influencing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pivot tables,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address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issues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data-driven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decision-making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enhance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retention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 dirty="0">
              <a:latin typeface="Calibri"/>
              <a:cs typeface="Calibri"/>
            </a:endParaRPr>
          </a:p>
          <a:p>
            <a:pPr marL="12700" marR="67945">
              <a:lnSpc>
                <a:spcPct val="100000"/>
              </a:lnSpc>
              <a:spcBef>
                <a:spcPts val="894"/>
              </a:spcBef>
            </a:pPr>
            <a:r>
              <a:rPr sz="2000" spc="-10" dirty="0">
                <a:latin typeface="Calibri"/>
                <a:cs typeface="Calibri"/>
              </a:rPr>
              <a:t>Understanding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turnover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crucial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maintaining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stable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workforce.</a:t>
            </a:r>
            <a:r>
              <a:rPr sz="2000" dirty="0">
                <a:latin typeface="Calibri"/>
                <a:cs typeface="Calibri"/>
              </a:rPr>
              <a:t>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leveraging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pivot tables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turnover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clearer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picture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factors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affecting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attrition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strategies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enhance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retention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insights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foundation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ongoing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improvements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planning,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impact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satisfaction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5" dirty="0">
                <a:latin typeface="Trebuchet MS"/>
                <a:cs typeface="Trebuchet MS"/>
              </a:rPr>
              <a:t>PROJECT</a:t>
            </a:r>
            <a:r>
              <a:rPr sz="4250" b="1" spc="-105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3764" y="2133600"/>
            <a:ext cx="8802636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latin typeface="Times New Roman"/>
                <a:cs typeface="Times New Roman"/>
              </a:rPr>
              <a:t>USING PIVOT TABLES FOR EMPLOYEE TURNOVER ANALYSIS 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7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19"/>
                  </a:lnTo>
                  <a:lnTo>
                    <a:pt x="12191999" y="682941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1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550" y="3694938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450" y="0"/>
                  </a:moveTo>
                  <a:lnTo>
                    <a:pt x="0" y="31630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4"/>
                  </a:lnTo>
                  <a:lnTo>
                    <a:pt x="447675" y="284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Trebuchet MS"/>
                <a:cs typeface="Trebuchet MS"/>
              </a:rPr>
              <a:t>A</a:t>
            </a:r>
            <a:r>
              <a:rPr spc="5" dirty="0">
                <a:latin typeface="Trebuchet MS"/>
                <a:cs typeface="Trebuchet MS"/>
              </a:rPr>
              <a:t>G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10" dirty="0">
                <a:latin typeface="Trebuchet MS"/>
                <a:cs typeface="Trebuchet MS"/>
              </a:rPr>
              <a:t>N</a:t>
            </a:r>
            <a:r>
              <a:rPr spc="-5"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588767" y="1489024"/>
            <a:ext cx="44710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19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2.Project Overview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5.Dataset Description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6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Mo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elli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28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Ap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  7.Results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8194" y="1846834"/>
            <a:ext cx="594233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000" spc="-10" dirty="0">
                <a:latin typeface="Calibri"/>
                <a:cs typeface="Calibri"/>
              </a:rPr>
              <a:t>Despite </a:t>
            </a:r>
            <a:r>
              <a:rPr lang="en-US" sz="2000" spc="-5" dirty="0">
                <a:latin typeface="Calibri"/>
                <a:cs typeface="Calibri"/>
              </a:rPr>
              <a:t>ongoing </a:t>
            </a:r>
            <a:r>
              <a:rPr lang="en-US" sz="2000" spc="-15" dirty="0">
                <a:latin typeface="Calibri"/>
                <a:cs typeface="Calibri"/>
              </a:rPr>
              <a:t>efforts </a:t>
            </a:r>
            <a:r>
              <a:rPr lang="en-US" sz="2000" spc="-10" dirty="0">
                <a:latin typeface="Calibri"/>
                <a:cs typeface="Calibri"/>
              </a:rPr>
              <a:t>to </a:t>
            </a:r>
            <a:r>
              <a:rPr lang="en-US" sz="2000" spc="-5" dirty="0">
                <a:latin typeface="Calibri"/>
                <a:cs typeface="Calibri"/>
              </a:rPr>
              <a:t>enhance employee </a:t>
            </a:r>
            <a:r>
              <a:rPr lang="en-US" sz="2000" spc="-10" dirty="0">
                <a:latin typeface="Calibri"/>
                <a:cs typeface="Calibri"/>
              </a:rPr>
              <a:t>satisfaction </a:t>
            </a:r>
            <a:r>
              <a:rPr lang="en-US" sz="2000" dirty="0">
                <a:latin typeface="Calibri"/>
                <a:cs typeface="Calibri"/>
              </a:rPr>
              <a:t>and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retention,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organization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has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observed</a:t>
            </a:r>
            <a:r>
              <a:rPr lang="en-US" sz="2000" dirty="0">
                <a:latin typeface="Calibri"/>
                <a:cs typeface="Calibri"/>
              </a:rPr>
              <a:t> a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rising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trend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in </a:t>
            </a:r>
            <a:r>
              <a:rPr lang="en-US" sz="2000" spc="-5" dirty="0">
                <a:latin typeface="Calibri"/>
                <a:cs typeface="Calibri"/>
              </a:rPr>
              <a:t> employee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turnover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over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past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few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years.</a:t>
            </a:r>
            <a:r>
              <a:rPr lang="en-US" sz="2000" spc="-5" dirty="0">
                <a:latin typeface="Calibri"/>
                <a:cs typeface="Calibri"/>
              </a:rPr>
              <a:t> 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current </a:t>
            </a:r>
            <a:r>
              <a:rPr lang="en-US" sz="2000" spc="-5" dirty="0">
                <a:latin typeface="Calibri"/>
                <a:cs typeface="Calibri"/>
              </a:rPr>
              <a:t> turnover </a:t>
            </a:r>
            <a:r>
              <a:rPr lang="en-US" sz="2000" spc="-25" dirty="0">
                <a:latin typeface="Calibri"/>
                <a:cs typeface="Calibri"/>
              </a:rPr>
              <a:t>rate </a:t>
            </a:r>
            <a:r>
              <a:rPr lang="en-US" sz="2000" spc="-5" dirty="0">
                <a:latin typeface="Calibri"/>
                <a:cs typeface="Calibri"/>
              </a:rPr>
              <a:t>is higher </a:t>
            </a:r>
            <a:r>
              <a:rPr lang="en-US" sz="2000" dirty="0">
                <a:latin typeface="Calibri"/>
                <a:cs typeface="Calibri"/>
              </a:rPr>
              <a:t>than </a:t>
            </a:r>
            <a:r>
              <a:rPr lang="en-US" sz="2000" spc="-5" dirty="0">
                <a:latin typeface="Calibri"/>
                <a:cs typeface="Calibri"/>
              </a:rPr>
              <a:t>industry benchmarks, which </a:t>
            </a:r>
            <a:r>
              <a:rPr lang="en-US" sz="2000" spc="-10" dirty="0">
                <a:latin typeface="Calibri"/>
                <a:cs typeface="Calibri"/>
              </a:rPr>
              <a:t>could </a:t>
            </a:r>
            <a:r>
              <a:rPr lang="en-US" sz="2000" spc="-5" dirty="0">
                <a:latin typeface="Calibri"/>
                <a:cs typeface="Calibri"/>
              </a:rPr>
              <a:t> impact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operational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efficiency,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employee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morale,</a:t>
            </a:r>
            <a:r>
              <a:rPr lang="en-US" sz="2000" dirty="0">
                <a:latin typeface="Calibri"/>
                <a:cs typeface="Calibri"/>
              </a:rPr>
              <a:t> and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overall 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organizational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performance.</a:t>
            </a:r>
            <a:endParaRPr lang="en-US" sz="2000" dirty="0">
              <a:latin typeface="Calibri"/>
              <a:cs typeface="Calibri"/>
            </a:endParaRPr>
          </a:p>
          <a:p>
            <a:pPr marL="355600" marR="112395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ibri"/>
                <a:cs typeface="Calibri"/>
              </a:rPr>
              <a:t>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organization</a:t>
            </a:r>
            <a:r>
              <a:rPr lang="en-US" sz="2000" spc="3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lacks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comprehensive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understanding</a:t>
            </a:r>
            <a:r>
              <a:rPr lang="en-US" sz="2000" spc="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dirty="0">
                <a:latin typeface="Calibri"/>
                <a:cs typeface="Calibri"/>
              </a:rPr>
              <a:t> the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turnover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dynamics,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including</a:t>
            </a:r>
            <a:r>
              <a:rPr lang="en-US" sz="2000" spc="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which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departments, positions,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or </a:t>
            </a:r>
            <a:r>
              <a:rPr lang="en-US" sz="2000" spc="-39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time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periods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experience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highest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turnover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rates.</a:t>
            </a:r>
            <a:endParaRPr lang="en-US" sz="2000" dirty="0">
              <a:latin typeface="Calibri"/>
              <a:cs typeface="Calibri"/>
            </a:endParaRPr>
          </a:p>
          <a:p>
            <a:pPr marL="355600" marR="259715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lang="en-US" sz="2000" spc="-15" dirty="0">
                <a:latin typeface="Calibri"/>
                <a:cs typeface="Calibri"/>
              </a:rPr>
              <a:t>Additionally,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there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insufficient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data-driven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insight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into 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potential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underlying</a:t>
            </a:r>
            <a:r>
              <a:rPr lang="en-US" sz="2000" spc="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causes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turnover,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such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as </a:t>
            </a:r>
            <a:r>
              <a:rPr lang="en-US" sz="2000" spc="-5" dirty="0">
                <a:latin typeface="Calibri"/>
                <a:cs typeface="Calibri"/>
              </a:rPr>
              <a:t>department- </a:t>
            </a:r>
            <a:r>
              <a:rPr lang="en-US" sz="2000" spc="-39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specific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issues,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seasonal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trends,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or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role-related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factors.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5" dirty="0">
                <a:latin typeface="Trebuchet MS"/>
                <a:cs typeface="Trebuchet MS"/>
              </a:rPr>
              <a:t>PRO</a:t>
            </a:r>
            <a:r>
              <a:rPr sz="4250" dirty="0">
                <a:latin typeface="Trebuchet MS"/>
                <a:cs typeface="Trebuchet MS"/>
              </a:rPr>
              <a:t>J</a:t>
            </a:r>
            <a:r>
              <a:rPr sz="4250" spc="-5" dirty="0">
                <a:latin typeface="Trebuchet MS"/>
                <a:cs typeface="Trebuchet MS"/>
              </a:rPr>
              <a:t>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30" dirty="0">
                <a:latin typeface="Trebuchet MS"/>
                <a:cs typeface="Trebuchet MS"/>
              </a:rPr>
              <a:t>OV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-30" dirty="0">
                <a:latin typeface="Trebuchet MS"/>
                <a:cs typeface="Trebuchet MS"/>
              </a:rPr>
              <a:t>RV</a:t>
            </a:r>
            <a:r>
              <a:rPr sz="4250" spc="-25" dirty="0">
                <a:latin typeface="Trebuchet MS"/>
                <a:cs typeface="Trebuchet MS"/>
              </a:rPr>
              <a:t>I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-5" dirty="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9465" y="1729826"/>
            <a:ext cx="5896610" cy="48397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8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Introduction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analysis.</a:t>
            </a:r>
          </a:p>
          <a:p>
            <a:pPr marL="354965" indent="-34290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Explanation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PivotTables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summarization.</a:t>
            </a:r>
            <a:endParaRPr sz="2400" dirty="0">
              <a:latin typeface="Calibri"/>
              <a:cs typeface="Calibri"/>
            </a:endParaRPr>
          </a:p>
          <a:p>
            <a:pPr marL="354965" marR="473709" indent="-34290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charts/graphs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visualizing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summarized 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354965" marR="1750695" indent="-342900">
              <a:lnSpc>
                <a:spcPct val="100000"/>
              </a:lnSpc>
              <a:spcBef>
                <a:spcPts val="325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Goal: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provide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clear,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actionable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insights </a:t>
            </a:r>
            <a:r>
              <a:rPr sz="2400" spc="-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95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departments or positions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highest </a:t>
            </a:r>
            <a:r>
              <a:rPr sz="2400" spc="-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turnover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008" y="883665"/>
            <a:ext cx="5003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ARE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THE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600" y="2021234"/>
            <a:ext cx="7540956" cy="3788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2729" indent="-342900"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action.</a:t>
            </a:r>
          </a:p>
          <a:p>
            <a:pPr marL="354965" indent="-342900"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</a:t>
            </a: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recruitment,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5080" indent="-342900"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 are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</a:t>
            </a:r>
            <a:r>
              <a:rPr lang="en-US"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4999"/>
            <a:ext cx="2695574" cy="41082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271" y="682828"/>
            <a:ext cx="225930" cy="23157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689" y="1006678"/>
            <a:ext cx="9460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 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L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35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-5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2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1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20" dirty="0">
                <a:latin typeface="Trebuchet MS"/>
                <a:cs typeface="Trebuchet MS"/>
              </a:rPr>
              <a:t>L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P</a:t>
            </a:r>
            <a:r>
              <a:rPr sz="3600" spc="-4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15" dirty="0">
                <a:latin typeface="Trebuchet MS"/>
                <a:cs typeface="Trebuchet MS"/>
              </a:rPr>
              <a:t>P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15" dirty="0">
                <a:latin typeface="Trebuchet MS"/>
                <a:cs typeface="Trebuchet MS"/>
              </a:rPr>
              <a:t>S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-35" dirty="0">
                <a:latin typeface="Trebuchet MS"/>
                <a:cs typeface="Trebuchet MS"/>
              </a:rPr>
              <a:t>T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971800" y="1828800"/>
            <a:ext cx="6562725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The </a:t>
            </a:r>
            <a:r>
              <a:rPr sz="2000" b="1" spc="-10" dirty="0">
                <a:latin typeface="Calibri"/>
                <a:cs typeface="Calibri"/>
              </a:rPr>
              <a:t>Performance </a:t>
            </a:r>
            <a:r>
              <a:rPr sz="2000" b="1" spc="-5" dirty="0">
                <a:latin typeface="Calibri"/>
                <a:cs typeface="Calibri"/>
              </a:rPr>
              <a:t>Management Dashboard </a:t>
            </a:r>
            <a:r>
              <a:rPr sz="2000" spc="-5" dirty="0"/>
              <a:t>is </a:t>
            </a:r>
            <a:r>
              <a:rPr sz="2000" dirty="0"/>
              <a:t>a </a:t>
            </a:r>
            <a:r>
              <a:rPr sz="2000" spc="-10" dirty="0"/>
              <a:t>comprehensive </a:t>
            </a:r>
            <a:r>
              <a:rPr sz="2000" spc="-5" dirty="0"/>
              <a:t> </a:t>
            </a:r>
            <a:r>
              <a:rPr sz="2000" spc="-10" dirty="0"/>
              <a:t>Excel-based</a:t>
            </a:r>
            <a:r>
              <a:rPr sz="2000" spc="5" dirty="0"/>
              <a:t> </a:t>
            </a:r>
            <a:r>
              <a:rPr sz="2000" spc="-10" dirty="0"/>
              <a:t>tool </a:t>
            </a:r>
            <a:r>
              <a:rPr sz="2000" spc="-5" dirty="0"/>
              <a:t>designed</a:t>
            </a:r>
            <a:r>
              <a:rPr sz="2000" spc="15" dirty="0"/>
              <a:t> </a:t>
            </a:r>
            <a:r>
              <a:rPr sz="2000" spc="-10" dirty="0"/>
              <a:t>to</a:t>
            </a:r>
            <a:r>
              <a:rPr sz="2000" spc="-5" dirty="0"/>
              <a:t> </a:t>
            </a:r>
            <a:r>
              <a:rPr sz="2000" spc="-10" dirty="0"/>
              <a:t>analyze,</a:t>
            </a:r>
            <a:r>
              <a:rPr sz="2000" spc="15" dirty="0"/>
              <a:t> </a:t>
            </a:r>
            <a:r>
              <a:rPr sz="2000" spc="-5" dirty="0"/>
              <a:t>visualize,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5" dirty="0"/>
              <a:t> </a:t>
            </a:r>
            <a:r>
              <a:rPr sz="2000" spc="-5" dirty="0"/>
              <a:t>manage </a:t>
            </a:r>
            <a:r>
              <a:rPr sz="2000" dirty="0"/>
              <a:t> </a:t>
            </a:r>
            <a:r>
              <a:rPr sz="2000" spc="-5" dirty="0"/>
              <a:t>employee</a:t>
            </a:r>
            <a:r>
              <a:rPr sz="2000" spc="15" dirty="0"/>
              <a:t> </a:t>
            </a:r>
            <a:r>
              <a:rPr sz="2000" spc="-5" dirty="0"/>
              <a:t>performance</a:t>
            </a:r>
            <a:r>
              <a:rPr sz="2000" spc="10" dirty="0"/>
              <a:t> </a:t>
            </a:r>
            <a:r>
              <a:rPr sz="2000" spc="-15" dirty="0"/>
              <a:t>data</a:t>
            </a:r>
            <a:r>
              <a:rPr sz="2000" spc="5" dirty="0"/>
              <a:t> </a:t>
            </a:r>
            <a:r>
              <a:rPr sz="2000" spc="-20" dirty="0"/>
              <a:t>efficiently.</a:t>
            </a:r>
            <a:r>
              <a:rPr sz="2000" spc="-5" dirty="0"/>
              <a:t> </a:t>
            </a:r>
            <a:r>
              <a:rPr sz="2000" dirty="0"/>
              <a:t>It </a:t>
            </a:r>
            <a:r>
              <a:rPr sz="2000" spc="-10" dirty="0"/>
              <a:t>provides</a:t>
            </a:r>
            <a:r>
              <a:rPr sz="2000" spc="5" dirty="0"/>
              <a:t> </a:t>
            </a:r>
            <a:r>
              <a:rPr sz="2000" dirty="0"/>
              <a:t>a </a:t>
            </a:r>
            <a:r>
              <a:rPr sz="2000" spc="-10" dirty="0"/>
              <a:t>centralized </a:t>
            </a:r>
            <a:r>
              <a:rPr sz="2000" spc="-390" dirty="0"/>
              <a:t> </a:t>
            </a:r>
            <a:r>
              <a:rPr sz="2000" spc="-10" dirty="0"/>
              <a:t>platform</a:t>
            </a:r>
            <a:r>
              <a:rPr lang="en-US" sz="2000" spc="-10" dirty="0"/>
              <a:t> w</a:t>
            </a:r>
            <a:r>
              <a:rPr sz="2000" spc="-10" dirty="0"/>
              <a:t>here</a:t>
            </a:r>
            <a:r>
              <a:rPr sz="2000" spc="15" dirty="0"/>
              <a:t> </a:t>
            </a:r>
            <a:r>
              <a:rPr sz="2000" spc="-5" dirty="0"/>
              <a:t>HR</a:t>
            </a:r>
            <a:r>
              <a:rPr sz="2000" spc="5" dirty="0"/>
              <a:t> </a:t>
            </a:r>
            <a:r>
              <a:rPr sz="2000" spc="-10" dirty="0"/>
              <a:t>managers,</a:t>
            </a:r>
            <a:r>
              <a:rPr sz="2000" spc="-5" dirty="0"/>
              <a:t> department</a:t>
            </a:r>
            <a:r>
              <a:rPr sz="2000" spc="5" dirty="0"/>
              <a:t> </a:t>
            </a:r>
            <a:r>
              <a:rPr sz="2000" dirty="0"/>
              <a:t>heads,</a:t>
            </a:r>
            <a:r>
              <a:rPr sz="2000" spc="-5" dirty="0"/>
              <a:t> </a:t>
            </a:r>
            <a:r>
              <a:rPr sz="2000" spc="-10" dirty="0"/>
              <a:t>executives, 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10" dirty="0"/>
              <a:t> </a:t>
            </a:r>
            <a:r>
              <a:rPr sz="2000" spc="-5" dirty="0"/>
              <a:t>other </a:t>
            </a:r>
            <a:r>
              <a:rPr sz="2000" spc="-15" dirty="0"/>
              <a:t>stakeholders</a:t>
            </a:r>
            <a:r>
              <a:rPr sz="2000" spc="15" dirty="0"/>
              <a:t> </a:t>
            </a:r>
            <a:r>
              <a:rPr sz="2000" spc="-10" dirty="0"/>
              <a:t>can</a:t>
            </a:r>
            <a:r>
              <a:rPr sz="2000" spc="15" dirty="0"/>
              <a:t> </a:t>
            </a:r>
            <a:r>
              <a:rPr sz="2000" spc="-5" dirty="0"/>
              <a:t>access,</a:t>
            </a:r>
            <a:r>
              <a:rPr sz="2000" spc="-10" dirty="0"/>
              <a:t> analyze,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5" dirty="0"/>
              <a:t> </a:t>
            </a:r>
            <a:r>
              <a:rPr sz="2000" dirty="0"/>
              <a:t>act</a:t>
            </a:r>
            <a:r>
              <a:rPr sz="2000" spc="5" dirty="0"/>
              <a:t> </a:t>
            </a:r>
            <a:r>
              <a:rPr sz="2000" spc="-5" dirty="0"/>
              <a:t>on </a:t>
            </a:r>
            <a:r>
              <a:rPr sz="2000" dirty="0"/>
              <a:t> </a:t>
            </a:r>
            <a:r>
              <a:rPr sz="2000" spc="-10" dirty="0"/>
              <a:t>performance</a:t>
            </a:r>
            <a:r>
              <a:rPr sz="2000" spc="5" dirty="0"/>
              <a:t> </a:t>
            </a:r>
            <a:r>
              <a:rPr sz="2000" spc="-15" dirty="0"/>
              <a:t>data</a:t>
            </a:r>
            <a:r>
              <a:rPr sz="2000" spc="-5" dirty="0"/>
              <a:t> </a:t>
            </a:r>
            <a:r>
              <a:rPr sz="2000" dirty="0"/>
              <a:t>in</a:t>
            </a:r>
            <a:r>
              <a:rPr sz="2000" spc="10" dirty="0"/>
              <a:t> </a:t>
            </a:r>
            <a:r>
              <a:rPr sz="2000" dirty="0"/>
              <a:t>a</a:t>
            </a:r>
            <a:r>
              <a:rPr sz="2000" spc="-5" dirty="0"/>
              <a:t> </a:t>
            </a:r>
            <a:r>
              <a:rPr sz="2000" spc="-10" dirty="0"/>
              <a:t>structured</a:t>
            </a:r>
            <a:r>
              <a:rPr sz="2000" spc="15" dirty="0"/>
              <a:t> </a:t>
            </a:r>
            <a:r>
              <a:rPr sz="2000" dirty="0"/>
              <a:t>and</a:t>
            </a:r>
            <a:r>
              <a:rPr sz="2000" spc="15" dirty="0"/>
              <a:t> </a:t>
            </a:r>
            <a:r>
              <a:rPr sz="2000" spc="-5" dirty="0"/>
              <a:t>insightful</a:t>
            </a:r>
            <a:r>
              <a:rPr sz="2000" spc="5" dirty="0"/>
              <a:t> </a:t>
            </a:r>
            <a:r>
              <a:rPr sz="2000" spc="-30" dirty="0"/>
              <a:t>manner.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/>
              <a:t>Enhanced</a:t>
            </a:r>
            <a:r>
              <a:rPr sz="2000" spc="-25" dirty="0"/>
              <a:t> </a:t>
            </a:r>
            <a:r>
              <a:rPr sz="2000" spc="-5" dirty="0"/>
              <a:t>Decision-Making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/>
              <a:t>Increased</a:t>
            </a:r>
            <a:r>
              <a:rPr sz="2000" spc="-15" dirty="0"/>
              <a:t> Efficiency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000" spc="-10" dirty="0"/>
              <a:t>Improved</a:t>
            </a:r>
            <a:r>
              <a:rPr sz="2000" spc="-25" dirty="0"/>
              <a:t> </a:t>
            </a:r>
            <a:r>
              <a:rPr sz="2000" spc="-10" dirty="0"/>
              <a:t>Performance</a:t>
            </a:r>
            <a:r>
              <a:rPr sz="2000" spc="-20" dirty="0"/>
              <a:t> </a:t>
            </a:r>
            <a:r>
              <a:rPr sz="2000" dirty="0"/>
              <a:t>Management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/>
              <a:t>Actionable</a:t>
            </a:r>
            <a:r>
              <a:rPr sz="2000" spc="-15" dirty="0"/>
              <a:t> </a:t>
            </a:r>
            <a:r>
              <a:rPr sz="2000" spc="-5" dirty="0"/>
              <a:t>Insights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5" dirty="0"/>
              <a:t>Scalability</a:t>
            </a:r>
            <a:r>
              <a:rPr sz="2000" spc="-10" dirty="0"/>
              <a:t> </a:t>
            </a:r>
            <a:r>
              <a:rPr sz="2000" dirty="0"/>
              <a:t>and</a:t>
            </a:r>
            <a:r>
              <a:rPr sz="2000" spc="-15" dirty="0"/>
              <a:t> </a:t>
            </a:r>
            <a:r>
              <a:rPr sz="2000" spc="-10" dirty="0"/>
              <a:t>Customization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/>
              <a:t>Cost-Effective</a:t>
            </a:r>
            <a:r>
              <a:rPr sz="2000" spc="-20" dirty="0"/>
              <a:t> </a:t>
            </a:r>
            <a:r>
              <a:rPr sz="2000" spc="-10" dirty="0"/>
              <a:t>Solution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dirty="0"/>
              <a:t>User</a:t>
            </a:r>
            <a:r>
              <a:rPr sz="2000" spc="-35" dirty="0"/>
              <a:t> </a:t>
            </a:r>
            <a:r>
              <a:rPr sz="2000" spc="-5" dirty="0"/>
              <a:t>Empowerment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4279"/>
            <a:ext cx="5600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18234"/>
            <a:ext cx="7391400" cy="3985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https</a:t>
            </a:r>
            <a:r>
              <a:rPr sz="2800" spc="-10" dirty="0">
                <a:latin typeface="Calibri"/>
                <a:cs typeface="Calibri"/>
                <a:hlinkClick r:id="rId2"/>
              </a:rPr>
              <a:t>://w</a:t>
            </a:r>
            <a:r>
              <a:rPr sz="2800" spc="-10" dirty="0">
                <a:latin typeface="Calibri"/>
                <a:cs typeface="Calibri"/>
              </a:rPr>
              <a:t>ww</a:t>
            </a:r>
            <a:r>
              <a:rPr sz="2800" spc="-10" dirty="0">
                <a:latin typeface="Calibri"/>
                <a:cs typeface="Calibri"/>
                <a:hlinkClick r:id="rId2"/>
              </a:rPr>
              <a:t>.kaggle.com/models</a:t>
            </a:r>
            <a:r>
              <a:rPr sz="2800" spc="5" dirty="0">
                <a:latin typeface="Calibri"/>
                <a:cs typeface="Calibri"/>
                <a:hlinkClick r:id="rId2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website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taken</a:t>
            </a:r>
            <a:r>
              <a:rPr lang="en-US"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Overview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employee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analysed.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20" dirty="0">
                <a:latin typeface="Calibri"/>
                <a:cs typeface="Calibri"/>
              </a:rPr>
              <a:t>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data: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department,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gender,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salary,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Importance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well-organized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Excel.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Preparation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steps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before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analysis.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3224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551" y="422277"/>
            <a:ext cx="7585709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2535" algn="l"/>
              </a:tabLst>
            </a:pPr>
            <a:r>
              <a:rPr sz="4250" spc="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spc="5" dirty="0">
                <a:latin typeface="Trebuchet MS"/>
                <a:cs typeface="Trebuchet MS"/>
              </a:rPr>
              <a:t>IN	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65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SOLUTION</a:t>
            </a:r>
            <a:endParaRPr sz="42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35849" y="1383684"/>
            <a:ext cx="6195823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dataset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Dashboard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designed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capture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analyze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aspects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fields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comprehensive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employee's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metrics. </a:t>
            </a:r>
            <a:r>
              <a:rPr sz="2400" spc="-3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Here’s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detailed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description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significance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field: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Dynamic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Summarization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Interactive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Exploration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Customizable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Views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Reports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Trend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Comparison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Visual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Representation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Efficient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Advanced</a:t>
            </a:r>
            <a:r>
              <a:rPr sz="2400" spc="-10" dirty="0">
                <a:latin typeface="Calibri"/>
                <a:cs typeface="Calibri"/>
              </a:rPr>
              <a:t> Filtering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761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Dubai Medium</vt:lpstr>
      <vt:lpstr>Times New Roman</vt:lpstr>
      <vt:lpstr>Trebuchet MS</vt:lpstr>
      <vt:lpstr>Wingdings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pavipooja</cp:lastModifiedBy>
  <cp:revision>3</cp:revision>
  <dcterms:created xsi:type="dcterms:W3CDTF">2024-08-26T05:45:02Z</dcterms:created>
  <dcterms:modified xsi:type="dcterms:W3CDTF">2024-08-26T18:11:11Z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2024-08-26T00:00:00Z</vt:filetime>
  </property>
</Properties>
</file>