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2">
          <p15:clr>
            <a:srgbClr val="A4A3A4"/>
          </p15:clr>
        </p15:guide>
        <p15:guide id="2" pos="7056">
          <p15:clr>
            <a:srgbClr val="A4A3A4"/>
          </p15:clr>
        </p15:guide>
        <p15:guide id="3" orient="horz" pos="316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jjT9p4BzolD97uGl12fAm+DcC7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2" orient="horz"/>
        <p:guide pos="7056"/>
        <p:guide pos="31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 Slide" type="title">
  <p:cSld name="TITL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1298448" y="594360"/>
            <a:ext cx="6272784" cy="2843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i="0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5641848" y="4700016"/>
            <a:ext cx="5093208" cy="119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8" name="Google Shape;18;p33"/>
          <p:cNvCxnSpPr/>
          <p:nvPr/>
        </p:nvCxnSpPr>
        <p:spPr>
          <a:xfrm>
            <a:off x="1301262" y="3496322"/>
            <a:ext cx="0" cy="33528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9" name="Google Shape;19;p33"/>
          <p:cNvSpPr/>
          <p:nvPr/>
        </p:nvSpPr>
        <p:spPr>
          <a:xfrm>
            <a:off x="8217780" y="2973840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33"/>
          <p:cNvSpPr/>
          <p:nvPr/>
        </p:nvSpPr>
        <p:spPr>
          <a:xfrm>
            <a:off x="7859002" y="2744546"/>
            <a:ext cx="139038" cy="139038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33"/>
          <p:cNvSpPr/>
          <p:nvPr/>
        </p:nvSpPr>
        <p:spPr>
          <a:xfrm>
            <a:off x="7843462" y="3198265"/>
            <a:ext cx="127713" cy="127713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9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/>
          <p:nvPr>
            <p:ph type="title"/>
          </p:nvPr>
        </p:nvSpPr>
        <p:spPr>
          <a:xfrm>
            <a:off x="576072" y="365125"/>
            <a:ext cx="107716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" type="body"/>
          </p:nvPr>
        </p:nvSpPr>
        <p:spPr>
          <a:xfrm>
            <a:off x="576072" y="1825625"/>
            <a:ext cx="107716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10" type="dt"/>
          </p:nvPr>
        </p:nvSpPr>
        <p:spPr>
          <a:xfrm>
            <a:off x="6583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11" type="ftr"/>
          </p:nvPr>
        </p:nvSpPr>
        <p:spPr>
          <a:xfrm>
            <a:off x="8503920" y="841248"/>
            <a:ext cx="3630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42"/>
          <p:cNvSpPr/>
          <p:nvPr/>
        </p:nvSpPr>
        <p:spPr>
          <a:xfrm>
            <a:off x="11202264" y="344083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42"/>
          <p:cNvSpPr/>
          <p:nvPr/>
        </p:nvSpPr>
        <p:spPr>
          <a:xfrm>
            <a:off x="11563141" y="59091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3"/>
          <p:cNvSpPr txBox="1"/>
          <p:nvPr>
            <p:ph idx="1" type="body"/>
          </p:nvPr>
        </p:nvSpPr>
        <p:spPr>
          <a:xfrm>
            <a:off x="1444752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43"/>
          <p:cNvSpPr txBox="1"/>
          <p:nvPr>
            <p:ph idx="2" type="body"/>
          </p:nvPr>
        </p:nvSpPr>
        <p:spPr>
          <a:xfrm>
            <a:off x="6784848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5" name="Google Shape;105;p43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6" name="Google Shape;106;p43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43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43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4"/>
          <p:cNvSpPr txBox="1"/>
          <p:nvPr>
            <p:ph idx="1" type="body"/>
          </p:nvPr>
        </p:nvSpPr>
        <p:spPr>
          <a:xfrm>
            <a:off x="1444752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44"/>
          <p:cNvSpPr txBox="1"/>
          <p:nvPr>
            <p:ph idx="2" type="body"/>
          </p:nvPr>
        </p:nvSpPr>
        <p:spPr>
          <a:xfrm>
            <a:off x="1444752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44"/>
          <p:cNvSpPr txBox="1"/>
          <p:nvPr>
            <p:ph idx="3" type="body"/>
          </p:nvPr>
        </p:nvSpPr>
        <p:spPr>
          <a:xfrm>
            <a:off x="6784848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44"/>
          <p:cNvSpPr txBox="1"/>
          <p:nvPr>
            <p:ph idx="4" type="body"/>
          </p:nvPr>
        </p:nvSpPr>
        <p:spPr>
          <a:xfrm>
            <a:off x="6784848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5" name="Google Shape;115;p4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6" name="Google Shape;116;p44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44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44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5"/>
          <p:cNvSpPr txBox="1"/>
          <p:nvPr>
            <p:ph idx="1" type="body"/>
          </p:nvPr>
        </p:nvSpPr>
        <p:spPr>
          <a:xfrm>
            <a:off x="1444752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45"/>
          <p:cNvSpPr txBox="1"/>
          <p:nvPr>
            <p:ph idx="2" type="body"/>
          </p:nvPr>
        </p:nvSpPr>
        <p:spPr>
          <a:xfrm>
            <a:off x="1444752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45"/>
          <p:cNvSpPr txBox="1"/>
          <p:nvPr>
            <p:ph idx="3" type="body"/>
          </p:nvPr>
        </p:nvSpPr>
        <p:spPr>
          <a:xfrm>
            <a:off x="4983480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45"/>
          <p:cNvSpPr txBox="1"/>
          <p:nvPr>
            <p:ph idx="4" type="body"/>
          </p:nvPr>
        </p:nvSpPr>
        <p:spPr>
          <a:xfrm>
            <a:off x="4983480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5" name="Google Shape;125;p4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26" name="Google Shape;126;p45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45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45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45"/>
          <p:cNvSpPr txBox="1"/>
          <p:nvPr>
            <p:ph idx="5" type="body"/>
          </p:nvPr>
        </p:nvSpPr>
        <p:spPr>
          <a:xfrm>
            <a:off x="8531352" y="1769269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45"/>
          <p:cNvSpPr txBox="1"/>
          <p:nvPr>
            <p:ph idx="6" type="body"/>
          </p:nvPr>
        </p:nvSpPr>
        <p:spPr>
          <a:xfrm>
            <a:off x="8531352" y="2593181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6" name="Google Shape;136;p46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47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4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9" name="Google Shape;149;p48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7" name="Google Shape;157;p49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4"/>
          <p:cNvSpPr/>
          <p:nvPr>
            <p:ph idx="2" type="pic"/>
          </p:nvPr>
        </p:nvSpPr>
        <p:spPr>
          <a:xfrm>
            <a:off x="1366432" y="2530058"/>
            <a:ext cx="3707972" cy="3707971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34"/>
          <p:cNvSpPr txBox="1"/>
          <p:nvPr>
            <p:ph type="title"/>
          </p:nvPr>
        </p:nvSpPr>
        <p:spPr>
          <a:xfrm>
            <a:off x="5202936" y="585216"/>
            <a:ext cx="5833872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34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5202936" y="3127248"/>
            <a:ext cx="5833872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4"/>
          <p:cNvSpPr/>
          <p:nvPr/>
        </p:nvSpPr>
        <p:spPr>
          <a:xfrm>
            <a:off x="4745394" y="276027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34"/>
          <p:cNvSpPr/>
          <p:nvPr/>
        </p:nvSpPr>
        <p:spPr>
          <a:xfrm>
            <a:off x="4386614" y="253098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34"/>
          <p:cNvSpPr/>
          <p:nvPr/>
        </p:nvSpPr>
        <p:spPr>
          <a:xfrm>
            <a:off x="1669987" y="6031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/>
          <p:nvPr>
            <p:ph idx="2" type="pic"/>
          </p:nvPr>
        </p:nvSpPr>
        <p:spPr>
          <a:xfrm>
            <a:off x="7451965" y="1665520"/>
            <a:ext cx="4266960" cy="4266968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5"/>
          <p:cNvSpPr txBox="1"/>
          <p:nvPr>
            <p:ph type="title"/>
          </p:nvPr>
        </p:nvSpPr>
        <p:spPr>
          <a:xfrm>
            <a:off x="804672" y="1335024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850392" y="2825496"/>
            <a:ext cx="6190488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7964424" y="62179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35"/>
          <p:cNvCxnSpPr/>
          <p:nvPr/>
        </p:nvCxnSpPr>
        <p:spPr>
          <a:xfrm>
            <a:off x="0" y="806470"/>
            <a:ext cx="7903723" cy="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1" name="Google Shape;41;p35"/>
          <p:cNvSpPr/>
          <p:nvPr/>
        </p:nvSpPr>
        <p:spPr>
          <a:xfrm>
            <a:off x="11281590" y="2070656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35"/>
          <p:cNvSpPr/>
          <p:nvPr/>
        </p:nvSpPr>
        <p:spPr>
          <a:xfrm>
            <a:off x="10969280" y="178001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ctrTitle"/>
          </p:nvPr>
        </p:nvSpPr>
        <p:spPr>
          <a:xfrm>
            <a:off x="1524000" y="1463040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b="1" i="0"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" type="subTitle"/>
          </p:nvPr>
        </p:nvSpPr>
        <p:spPr>
          <a:xfrm>
            <a:off x="1527048" y="3858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36"/>
          <p:cNvSpPr/>
          <p:nvPr/>
        </p:nvSpPr>
        <p:spPr>
          <a:xfrm>
            <a:off x="10772266" y="3054359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47;p36"/>
          <p:cNvSpPr/>
          <p:nvPr/>
        </p:nvSpPr>
        <p:spPr>
          <a:xfrm>
            <a:off x="10724364" y="2515838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36"/>
          <p:cNvSpPr/>
          <p:nvPr/>
        </p:nvSpPr>
        <p:spPr>
          <a:xfrm>
            <a:off x="11024834" y="2787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36"/>
          <p:cNvSpPr/>
          <p:nvPr/>
        </p:nvSpPr>
        <p:spPr>
          <a:xfrm>
            <a:off x="1261869" y="2633448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36"/>
          <p:cNvSpPr/>
          <p:nvPr/>
        </p:nvSpPr>
        <p:spPr>
          <a:xfrm>
            <a:off x="1064053" y="3083338"/>
            <a:ext cx="95759" cy="95759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51;p36"/>
          <p:cNvSpPr/>
          <p:nvPr/>
        </p:nvSpPr>
        <p:spPr>
          <a:xfrm>
            <a:off x="1413405" y="3492870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37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/>
          <p:nvPr>
            <p:ph type="ctrTitle"/>
          </p:nvPr>
        </p:nvSpPr>
        <p:spPr>
          <a:xfrm>
            <a:off x="6391656" y="804672"/>
            <a:ext cx="4434840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b="0" i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" type="subTitle"/>
          </p:nvPr>
        </p:nvSpPr>
        <p:spPr>
          <a:xfrm>
            <a:off x="6391654" y="1801368"/>
            <a:ext cx="443484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38"/>
          <p:cNvSpPr txBox="1"/>
          <p:nvPr>
            <p:ph idx="11" type="ftr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38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63" name="Google Shape;63;p38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38"/>
          <p:cNvSpPr/>
          <p:nvPr>
            <p:ph idx="2" type="pic"/>
          </p:nvPr>
        </p:nvSpPr>
        <p:spPr>
          <a:xfrm>
            <a:off x="283464" y="3108960"/>
            <a:ext cx="5221224" cy="3447288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8"/>
          <p:cNvSpPr/>
          <p:nvPr>
            <p:ph idx="3" type="pic"/>
          </p:nvPr>
        </p:nvSpPr>
        <p:spPr>
          <a:xfrm>
            <a:off x="283464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8"/>
          <p:cNvSpPr/>
          <p:nvPr>
            <p:ph idx="4" type="pic"/>
          </p:nvPr>
        </p:nvSpPr>
        <p:spPr>
          <a:xfrm>
            <a:off x="3044952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/>
          <p:nvPr>
            <p:ph idx="2" type="pic"/>
          </p:nvPr>
        </p:nvSpPr>
        <p:spPr>
          <a:xfrm>
            <a:off x="1777111" y="407499"/>
            <a:ext cx="1952279" cy="195227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9"/>
          <p:cNvSpPr/>
          <p:nvPr>
            <p:ph idx="3" type="pic"/>
          </p:nvPr>
        </p:nvSpPr>
        <p:spPr>
          <a:xfrm>
            <a:off x="3528345" y="1972581"/>
            <a:ext cx="2290065" cy="2273502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9"/>
          <p:cNvSpPr/>
          <p:nvPr>
            <p:ph idx="4" type="pic"/>
          </p:nvPr>
        </p:nvSpPr>
        <p:spPr>
          <a:xfrm>
            <a:off x="5579539" y="4386312"/>
            <a:ext cx="3119293" cy="246281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9"/>
          <p:cNvSpPr/>
          <p:nvPr>
            <p:ph idx="5" type="pic"/>
          </p:nvPr>
        </p:nvSpPr>
        <p:spPr>
          <a:xfrm>
            <a:off x="1092905" y="4018982"/>
            <a:ext cx="3854161" cy="283901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9"/>
          <p:cNvSpPr txBox="1"/>
          <p:nvPr>
            <p:ph type="title"/>
          </p:nvPr>
        </p:nvSpPr>
        <p:spPr>
          <a:xfrm>
            <a:off x="5760720" y="585216"/>
            <a:ext cx="5276088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1"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9"/>
          <p:cNvSpPr/>
          <p:nvPr/>
        </p:nvSpPr>
        <p:spPr>
          <a:xfrm>
            <a:off x="1472366" y="1859534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39"/>
          <p:cNvSpPr/>
          <p:nvPr/>
        </p:nvSpPr>
        <p:spPr>
          <a:xfrm>
            <a:off x="2014523" y="3146867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39"/>
          <p:cNvSpPr/>
          <p:nvPr/>
        </p:nvSpPr>
        <p:spPr>
          <a:xfrm>
            <a:off x="5404920" y="4508295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9" name="Google Shape;79;p39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80" name="Google Shape;80;p39"/>
          <p:cNvSpPr txBox="1"/>
          <p:nvPr>
            <p:ph idx="1" type="body"/>
          </p:nvPr>
        </p:nvSpPr>
        <p:spPr>
          <a:xfrm>
            <a:off x="5760720" y="3127248"/>
            <a:ext cx="5276088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84" name="Google Shape;84;p40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 txBox="1"/>
          <p:nvPr>
            <p:ph type="ctrTitle"/>
          </p:nvPr>
        </p:nvSpPr>
        <p:spPr>
          <a:xfrm>
            <a:off x="6391656" y="841248"/>
            <a:ext cx="4434840" cy="3236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  <a:defRPr b="0" i="0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1" type="subTitle"/>
          </p:nvPr>
        </p:nvSpPr>
        <p:spPr>
          <a:xfrm>
            <a:off x="6391655" y="4498848"/>
            <a:ext cx="4434835" cy="510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p41"/>
          <p:cNvSpPr txBox="1"/>
          <p:nvPr>
            <p:ph idx="11" type="ftr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41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91" name="Google Shape;91;p41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41"/>
          <p:cNvSpPr/>
          <p:nvPr>
            <p:ph idx="2" type="pic"/>
          </p:nvPr>
        </p:nvSpPr>
        <p:spPr>
          <a:xfrm>
            <a:off x="283464" y="301752"/>
            <a:ext cx="5221224" cy="62636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/>
          <p:nvPr>
            <p:ph type="ctrTitle"/>
          </p:nvPr>
        </p:nvSpPr>
        <p:spPr>
          <a:xfrm>
            <a:off x="1298448" y="594360"/>
            <a:ext cx="6272784" cy="2843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</a:pPr>
            <a:r>
              <a:rPr lang="en-US"/>
              <a:t>ANOMALY DETECTION</a:t>
            </a:r>
            <a:endParaRPr/>
          </a:p>
        </p:txBody>
      </p:sp>
      <p:sp>
        <p:nvSpPr>
          <p:cNvPr id="163" name="Google Shape;163;p1"/>
          <p:cNvSpPr txBox="1"/>
          <p:nvPr>
            <p:ph idx="1" type="subTitle"/>
          </p:nvPr>
        </p:nvSpPr>
        <p:spPr>
          <a:xfrm>
            <a:off x="5641848" y="4700016"/>
            <a:ext cx="5093208" cy="119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10000">
                <a:solidFill>
                  <a:schemeClr val="lt1"/>
                </a:solidFill>
              </a:rPr>
              <a:t>Team 3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4800"/>
              <a:t>A.J. Miller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4800">
                <a:solidFill>
                  <a:schemeClr val="lt1"/>
                </a:solidFill>
              </a:rPr>
              <a:t>Smita Singh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4800"/>
              <a:t>Ajay Kumar Nadimpalli</a:t>
            </a:r>
            <a:endParaRPr sz="48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4800">
                <a:solidFill>
                  <a:schemeClr val="lt1"/>
                </a:solidFill>
              </a:rPr>
              <a:t>Krithika Sangareddypeta</a:t>
            </a:r>
            <a:endParaRPr sz="48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 sz="5400"/>
              <a:t>Fraud Detection Strategy</a:t>
            </a:r>
            <a:endParaRPr/>
          </a:p>
        </p:txBody>
      </p:sp>
      <p:sp>
        <p:nvSpPr>
          <p:cNvPr id="229" name="Google Shape;22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230" name="Google Shape;230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Upsampling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Downsampling, and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SMOTE (Synthetic Minority Over-sampling Technique)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are all techniques used in data preprocessing for handling imbalanced datasets.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 sz="5400"/>
              <a:t>Fraud Detection Strategy</a:t>
            </a:r>
            <a:endParaRPr/>
          </a:p>
        </p:txBody>
      </p:sp>
      <p:sp>
        <p:nvSpPr>
          <p:cNvPr id="236" name="Google Shape;23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237" name="Google Shape;23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Upsampling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AutoNum type="arabicPeriod"/>
            </a:pPr>
            <a:r>
              <a:rPr lang="en-US"/>
              <a:t>Increases the representation of the minority class in the dataset.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AutoNum type="arabicPeriod"/>
            </a:pPr>
            <a:r>
              <a:rPr lang="en-US"/>
              <a:t>No data is lost during the process.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AutoNum type="arabicPeriod"/>
            </a:pPr>
            <a:r>
              <a:rPr lang="en-US"/>
              <a:t>May lead to overfitting as the same data points are being used multiple times.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AutoNum type="arabicPeriod"/>
            </a:pPr>
            <a:r>
              <a:rPr lang="en-US"/>
              <a:t>Increased computational complexity and training time.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 sz="5400"/>
              <a:t>Fraud Detection Strategy</a:t>
            </a:r>
            <a:endParaRPr/>
          </a:p>
        </p:txBody>
      </p:sp>
      <p:sp>
        <p:nvSpPr>
          <p:cNvPr id="243" name="Google Shape;24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244" name="Google Shape;24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Downsampling</a:t>
            </a:r>
            <a:endParaRPr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AutoNum type="arabicPeriod"/>
            </a:pPr>
            <a:r>
              <a:rPr lang="en-US"/>
              <a:t>Reduces the number of samples in the majority class, leading to a more balanced dataset.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AutoNum type="arabicPeriod"/>
            </a:pPr>
            <a:r>
              <a:rPr lang="en-US"/>
              <a:t>Can help reduce the impact of noisy or irrelevant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AutoNum type="arabicPeriod"/>
            </a:pPr>
            <a:r>
              <a:rPr lang="en-US"/>
              <a:t>Loss of information as some data points from the majority class may be discarded.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AutoNum type="arabicPeriod"/>
            </a:pPr>
            <a:r>
              <a:rPr lang="en-US"/>
              <a:t>May not be suitable for datasets with small sample sizes.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 sz="5400"/>
              <a:t>Fraud Detection Strategy</a:t>
            </a:r>
            <a:endParaRPr/>
          </a:p>
        </p:txBody>
      </p:sp>
      <p:sp>
        <p:nvSpPr>
          <p:cNvPr id="250" name="Google Shape;25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251" name="Google Shape;25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SMOTE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AutoNum type="arabicPeriod"/>
            </a:pPr>
            <a:r>
              <a:rPr lang="en-US"/>
              <a:t>Generates synthetic data for the minority class, which can help improve the classification accuracy.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AutoNum type="arabicPeriod"/>
            </a:pPr>
            <a:r>
              <a:rPr lang="en-US"/>
              <a:t>Helps reduce overfitting by adding new and different data points to the minority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AutoNum type="arabicPeriod"/>
            </a:pPr>
            <a:r>
              <a:rPr lang="en-US"/>
              <a:t>Generated synthetic data may not accurately represent the true distribution of the minority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AutoNum type="arabicPeriod"/>
            </a:pPr>
            <a:r>
              <a:rPr lang="en-US"/>
              <a:t>May not be suitable for datasets with high dimensionality.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 sz="5400"/>
              <a:t>Fraud Detection Strategy</a:t>
            </a:r>
            <a:endParaRPr/>
          </a:p>
        </p:txBody>
      </p:sp>
      <p:sp>
        <p:nvSpPr>
          <p:cNvPr id="257" name="Google Shape;2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258" name="Google Shape;25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Feature engineering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1. Focuses a model with a more direct starting point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2. Misidentification of relevant features can be problematic.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 sz="5400"/>
              <a:t>Fraud Detection Strategy</a:t>
            </a:r>
            <a:endParaRPr/>
          </a:p>
        </p:txBody>
      </p:sp>
      <p:sp>
        <p:nvSpPr>
          <p:cNvPr id="264" name="Google Shape;2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265" name="Google Shape;26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Conclusion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selected a feature engineering model as fraudulent transactions should have similar features, and beginning with those features should be more efficient.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 sz="5400"/>
              <a:t>Engineered Features</a:t>
            </a:r>
            <a:endParaRPr/>
          </a:p>
        </p:txBody>
      </p:sp>
      <p:sp>
        <p:nvSpPr>
          <p:cNvPr id="271" name="Google Shape;2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272" name="Google Shape;27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Did the sender initiate any transaction: Here we are Checking Flag, If there is a difference between the balance of originator account then it can be understood that there is an initation.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Was more than expected amount or less than expected amount debited from the transaction at senders end: Here we are checking whether the expected amount to be deducted from the originator's account is significantly different from the original balance</a:t>
            </a:r>
            <a:endParaRPr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 sz="5400"/>
              <a:t>Engineered Features</a:t>
            </a:r>
            <a:endParaRPr/>
          </a:p>
        </p:txBody>
      </p:sp>
      <p:sp>
        <p:nvSpPr>
          <p:cNvPr id="278" name="Google Shape;27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279" name="Google Shape;27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Did the receiver get amount : If oldbalance and amount equal to zero then it is definitely a fraud. So, let's create a flag column to store this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Did the receiver get amount : Here a lambda function is created to check if the reciever has recieved any amount or not. If the value in the "receiver_balance_change" column is 1, it means that the receiver got some amount, and if the value is 0, it means that the receiver did not get any amount.</a:t>
            </a:r>
            <a:endParaRPr u="sn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 sz="5400"/>
              <a:t>Engineered Features</a:t>
            </a:r>
            <a:endParaRPr/>
          </a:p>
        </p:txBody>
      </p:sp>
      <p:sp>
        <p:nvSpPr>
          <p:cNvPr id="285" name="Google Shape;28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286" name="Google Shape;28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Did the receiver get credited by more or less amount: Here if the value in the "Expected_amount_more_or_less" column is 1, it means that the receiver is expected to be credited by more or less amount than the original balance by a significant amount, and if the value is 0, it means that the receiver is not expected to be credited by a significant amount.</a:t>
            </a:r>
            <a:endParaRPr u="sn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Performance Analysis</a:t>
            </a:r>
            <a:endParaRPr/>
          </a:p>
        </p:txBody>
      </p:sp>
      <p:sp>
        <p:nvSpPr>
          <p:cNvPr id="292" name="Google Shape;29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3" name="Google Shape;2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675" y="1597388"/>
            <a:ext cx="6052054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/>
          <p:nvPr>
            <p:ph type="title"/>
          </p:nvPr>
        </p:nvSpPr>
        <p:spPr>
          <a:xfrm>
            <a:off x="5202936" y="585216"/>
            <a:ext cx="5833872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b="1" lang="en-US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/>
          </a:p>
        </p:txBody>
      </p:sp>
      <p:sp>
        <p:nvSpPr>
          <p:cNvPr id="169" name="Google Shape;169;p2"/>
          <p:cNvSpPr txBox="1"/>
          <p:nvPr>
            <p:ph idx="1" type="body"/>
          </p:nvPr>
        </p:nvSpPr>
        <p:spPr>
          <a:xfrm>
            <a:off x="5202936" y="3127248"/>
            <a:ext cx="5833872" cy="311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Fraud Overview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Model Summary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Performance Analysis</a:t>
            </a:r>
            <a:endParaRPr/>
          </a:p>
        </p:txBody>
      </p:sp>
      <p:sp>
        <p:nvSpPr>
          <p:cNvPr id="170" name="Google Shape;170;p2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4/8/2023</a:t>
            </a:r>
            <a:endParaRPr/>
          </a:p>
        </p:txBody>
      </p:sp>
      <p:sp>
        <p:nvSpPr>
          <p:cNvPr id="171" name="Google Shape;171;p2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ANOM</a:t>
            </a:r>
            <a:endParaRPr/>
          </a:p>
        </p:txBody>
      </p:sp>
      <p:sp>
        <p:nvSpPr>
          <p:cNvPr id="172" name="Google Shape;172;p2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Performance Analysis</a:t>
            </a:r>
            <a:endParaRPr/>
          </a:p>
        </p:txBody>
      </p:sp>
      <p:sp>
        <p:nvSpPr>
          <p:cNvPr id="299" name="Google Shape;29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0" name="Google Shape;3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2484038"/>
            <a:ext cx="936307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Performance Analysis</a:t>
            </a:r>
            <a:endParaRPr/>
          </a:p>
        </p:txBody>
      </p:sp>
      <p:sp>
        <p:nvSpPr>
          <p:cNvPr id="306" name="Google Shape;30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7" name="Google Shape;3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025" y="1543963"/>
            <a:ext cx="5035382" cy="486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313" name="Google Shape;31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4" name="Google Shape;31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9318" y="1690688"/>
            <a:ext cx="7703243" cy="368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320" name="Google Shape;3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1" name="Google Shape;3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1263" y="1820870"/>
            <a:ext cx="6057900" cy="3889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327" name="Google Shape;32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7337" y="1748751"/>
            <a:ext cx="8701087" cy="3828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334" name="Google Shape;33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5" name="Google Shape;3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787" y="1575594"/>
            <a:ext cx="842010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341" name="Google Shape;34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012" y="1452563"/>
            <a:ext cx="691515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348" name="Google Shape;3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9" name="Google Shape;3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2662" y="1471157"/>
            <a:ext cx="6557962" cy="4448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"/>
          <p:cNvSpPr txBox="1"/>
          <p:nvPr>
            <p:ph idx="11" type="ftr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355" name="Google Shape;35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raud Jokes | Kappit" id="356" name="Google Shape;35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464" y="301752"/>
            <a:ext cx="2505456" cy="2505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ud lives matter. - Imgflip" id="357" name="Google Shape;35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464" y="3008376"/>
            <a:ext cx="5221224" cy="355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idx="10" type="dt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4/8/2023</a:t>
            </a:r>
            <a:endParaRPr/>
          </a:p>
        </p:txBody>
      </p:sp>
      <p:sp>
        <p:nvSpPr>
          <p:cNvPr id="363" name="Google Shape;363;p31"/>
          <p:cNvSpPr txBox="1"/>
          <p:nvPr>
            <p:ph idx="12" type="sldNum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31"/>
          <p:cNvSpPr txBox="1"/>
          <p:nvPr>
            <p:ph idx="11" type="ftr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365" name="Google Shape;365;p31"/>
          <p:cNvSpPr txBox="1"/>
          <p:nvPr>
            <p:ph type="title"/>
          </p:nvPr>
        </p:nvSpPr>
        <p:spPr>
          <a:xfrm>
            <a:off x="5760720" y="585216"/>
            <a:ext cx="5276088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66" name="Google Shape;366;p31"/>
          <p:cNvSpPr txBox="1"/>
          <p:nvPr>
            <p:ph idx="1" type="body"/>
          </p:nvPr>
        </p:nvSpPr>
        <p:spPr>
          <a:xfrm>
            <a:off x="5760719" y="3127248"/>
            <a:ext cx="5334001" cy="1671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6300"/>
              <a:t>Team 3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000"/>
              <a:t>A.J. Miller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000">
                <a:solidFill>
                  <a:schemeClr val="lt1"/>
                </a:solidFill>
              </a:rPr>
              <a:t>Smita Singh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000"/>
              <a:t>Ajay Kumar Nadimpalli</a:t>
            </a:r>
            <a:endParaRPr sz="30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000">
                <a:solidFill>
                  <a:schemeClr val="lt1"/>
                </a:solidFill>
              </a:rPr>
              <a:t>Krithika Sangareddypeta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804672" y="1335024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 sz="5400"/>
              <a:t>Introduction</a:t>
            </a:r>
            <a:endParaRPr/>
          </a:p>
        </p:txBody>
      </p:sp>
      <p:sp>
        <p:nvSpPr>
          <p:cNvPr id="178" name="Google Shape;178;p3"/>
          <p:cNvSpPr txBox="1"/>
          <p:nvPr>
            <p:ph idx="1" type="body"/>
          </p:nvPr>
        </p:nvSpPr>
        <p:spPr>
          <a:xfrm>
            <a:off x="850392" y="2825496"/>
            <a:ext cx="6190488" cy="3346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We selected Topic 2, Anomaly Detection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The goal is to detect potentially fraudulent transactions by classifying transactions as either normal or anomalous</a:t>
            </a:r>
            <a:endParaRPr/>
          </a:p>
        </p:txBody>
      </p:sp>
      <p:sp>
        <p:nvSpPr>
          <p:cNvPr id="179" name="Google Shape;17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4/8/2023</a:t>
            </a:r>
            <a:endParaRPr/>
          </a:p>
        </p:txBody>
      </p:sp>
      <p:sp>
        <p:nvSpPr>
          <p:cNvPr id="180" name="Google Shape;180;p3"/>
          <p:cNvSpPr txBox="1"/>
          <p:nvPr>
            <p:ph idx="11" type="ftr"/>
          </p:nvPr>
        </p:nvSpPr>
        <p:spPr>
          <a:xfrm>
            <a:off x="7964424" y="62179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ANOMALY DETECTION</a:t>
            </a:r>
            <a:endParaRPr/>
          </a:p>
        </p:txBody>
      </p:sp>
      <p:sp>
        <p:nvSpPr>
          <p:cNvPr id="181" name="Google Shape;18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emeing into February: Our Weekly 20 Crypto Jokes" id="182" name="Google Shape;1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8335" y="2514600"/>
            <a:ext cx="453546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type="ctrTitle"/>
          </p:nvPr>
        </p:nvSpPr>
        <p:spPr>
          <a:xfrm>
            <a:off x="1524000" y="1463040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</a:pPr>
            <a:r>
              <a:rPr b="1" lang="en-US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/>
          </a:p>
        </p:txBody>
      </p:sp>
      <p:sp>
        <p:nvSpPr>
          <p:cNvPr id="188" name="Google Shape;188;p4"/>
          <p:cNvSpPr txBox="1"/>
          <p:nvPr>
            <p:ph idx="1" type="subTitle"/>
          </p:nvPr>
        </p:nvSpPr>
        <p:spPr>
          <a:xfrm>
            <a:off x="1527048" y="3858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Fraud is an Anomaly	</a:t>
            </a:r>
            <a:endParaRPr sz="5400"/>
          </a:p>
        </p:txBody>
      </p:sp>
      <p:sp>
        <p:nvSpPr>
          <p:cNvPr id="194" name="Google Shape;19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cap="none">
                <a:solidFill>
                  <a:schemeClr val="accent2"/>
                </a:solidFill>
              </a:rPr>
              <a:t>‹#›</a:t>
            </a:fld>
            <a:endParaRPr b="1" cap="none">
              <a:solidFill>
                <a:schemeClr val="accent2"/>
              </a:solidFill>
            </a:endParaRPr>
          </a:p>
        </p:txBody>
      </p:sp>
      <p:sp>
        <p:nvSpPr>
          <p:cNvPr id="195" name="Google Shape;19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Anomaly – something that deviates from what is standard, normal or expected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By its nature, fraud is an anomaly.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As such, fraud should be identifiable as distinctly separate from normal transactional data.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Data Selection</a:t>
            </a:r>
            <a:endParaRPr/>
          </a:p>
        </p:txBody>
      </p:sp>
      <p:sp>
        <p:nvSpPr>
          <p:cNvPr id="201" name="Google Shape;20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Fraud characteristics should be similar across all transaction platforms.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were able to find a dataset comprised of online payment data.</a:t>
            </a:r>
            <a:endParaRPr/>
          </a:p>
        </p:txBody>
      </p:sp>
      <p:sp>
        <p:nvSpPr>
          <p:cNvPr id="202" name="Google Shape;20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Data Overview</a:t>
            </a:r>
            <a:endParaRPr/>
          </a:p>
        </p:txBody>
      </p:sp>
      <p:sp>
        <p:nvSpPr>
          <p:cNvPr id="208" name="Google Shape;20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dataset has 6.4mm rows and 10 columns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dataset has the following features: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Step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Type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Amount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NameOrig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oldbalanceOrg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newbalanceOrg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nameDest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oldBalance Dest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isFraud –we are trying to predict this 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isFlaggedFraud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9" name="Google Shape;20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Features Defined</a:t>
            </a:r>
            <a:endParaRPr/>
          </a:p>
        </p:txBody>
      </p:sp>
      <p:sp>
        <p:nvSpPr>
          <p:cNvPr id="215" name="Google Shape;21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8"/>
          <p:cNvSpPr txBox="1"/>
          <p:nvPr>
            <p:ph idx="1" type="body"/>
          </p:nvPr>
        </p:nvSpPr>
        <p:spPr>
          <a:xfrm>
            <a:off x="838200" y="1582340"/>
            <a:ext cx="70743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Step: represents a unit of time where 1 step equals 1 hour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type: type of online transaction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amount: the amount of the transaction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nameOrig: customer starting the transaction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oldbalanceOrg: balance before the transaction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newbalanceOrig: balance after the transaction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nameDest: recipient of the transaction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oldbalanceDest: initial balance of recipient before the transaction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newbalanceDest: the new balance of recipient after the transaction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isFraud: fraud transaction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isFlaggedFraud: Flagged fraud transaction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Original Data Characteristics</a:t>
            </a:r>
            <a:endParaRPr/>
          </a:p>
        </p:txBody>
      </p:sp>
      <p:sp>
        <p:nvSpPr>
          <p:cNvPr id="222" name="Google Shape;2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9"/>
          <p:cNvSpPr txBox="1"/>
          <p:nvPr>
            <p:ph idx="1" type="body"/>
          </p:nvPr>
        </p:nvSpPr>
        <p:spPr>
          <a:xfrm>
            <a:off x="709612" y="1631902"/>
            <a:ext cx="943399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data contained 8,213 fraudulent transactions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original data set, of the 8,213 fraudulent transactions, only 16 were flagged as fraud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initial process was a poor identifier of fraudulent transactions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percentage of flagged fraudulent transactions = 16/8213 aka 0.19%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Univers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2023-04-08T15:10:29Z</dcterms:created>
  <dc:creator>AJ MILLER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