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7" r:id="rId6"/>
    <p:sldId id="268" r:id="rId7"/>
    <p:sldId id="271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9A7F6-1AD8-4573-B293-9CA9185B9B99}" type="datetimeFigureOut">
              <a:rPr lang="hu-HU" smtClean="0"/>
              <a:t>2020. 12. 15.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7D560-EF47-4D64-860D-484E270DF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15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EF70-15F9-4B49-B993-F9CADCD5A435}" type="datetime1">
              <a:rPr lang="hu-HU" smtClean="0"/>
              <a:t>2020. 12. 15.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7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CBE-EEB6-4CAE-894C-32B807FAA5FB}" type="datetime1">
              <a:rPr lang="hu-HU" smtClean="0"/>
              <a:t>2020. 12. 15.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3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1F3-2407-4009-AA1D-8138D94F8F2A}" type="datetime1">
              <a:rPr lang="hu-HU" smtClean="0"/>
              <a:t>2020. 12. 15.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12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1F54-F984-4C34-85B5-D60F2F948E66}" type="datetime1">
              <a:rPr lang="hu-HU" smtClean="0"/>
              <a:t>2020. 12. 15.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78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EE0-15FE-48C7-80FB-36868D9B772F}" type="datetime1">
              <a:rPr lang="hu-HU" smtClean="0"/>
              <a:t>2020. 12. 15.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75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68D4-9B46-4166-BFED-EB86BC2B54EE}" type="datetime1">
              <a:rPr lang="hu-HU" smtClean="0"/>
              <a:t>2020. 12. 15.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9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32DA-D63D-4B09-97A9-8BCFCD3A9EF2}" type="datetime1">
              <a:rPr lang="hu-HU" smtClean="0"/>
              <a:t>2020. 12. 15.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61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E22A-33DA-420F-A530-6D7267EF8C35}" type="datetime1">
              <a:rPr lang="hu-HU" smtClean="0"/>
              <a:t>2020. 12. 15.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941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07C0-D52A-4670-9BC5-4F47C47C43D3}" type="datetime1">
              <a:rPr lang="hu-HU" smtClean="0"/>
              <a:t>2020. 12. 15.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92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DEEE-2782-4C73-8666-2070E605315D}" type="datetime1">
              <a:rPr lang="hu-HU" smtClean="0"/>
              <a:t>2020. 12. 15.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16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EDF-A54B-40E5-8CF6-488E71993ADE}" type="datetime1">
              <a:rPr lang="hu-HU" smtClean="0"/>
              <a:t>2020. 12. 15.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82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312F-799A-46B6-BAA7-1F3C6DE6927F}" type="datetime1">
              <a:rPr lang="hu-HU" smtClean="0"/>
              <a:t>2020. 12. 15.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668E-44AB-481E-A303-9858F60245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1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Garamond" panose="02020404030301010803" pitchFamily="18" charset="0"/>
              </a:rPr>
              <a:t>Ultrahangos távolságmérés mikrokontrollerrel</a:t>
            </a:r>
            <a:endParaRPr lang="hu-HU" dirty="0">
              <a:latin typeface="Garamond" panose="02020404030301010803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206240"/>
            <a:ext cx="9144000" cy="2159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smtClean="0">
                <a:latin typeface="Garamond" panose="02020404030301010803" pitchFamily="18" charset="0"/>
              </a:rPr>
              <a:t>Készítette: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smtClean="0">
                <a:latin typeface="Garamond" panose="02020404030301010803" pitchFamily="18" charset="0"/>
              </a:rPr>
              <a:t>Rugási Krisztián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hu-HU" sz="2000" dirty="0" smtClean="0"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hu-HU" sz="2000" dirty="0" smtClean="0"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smtClean="0">
                <a:latin typeface="Garamond" panose="02020404030301010803" pitchFamily="18" charset="0"/>
              </a:rPr>
              <a:t>Konzulens: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smtClean="0">
                <a:latin typeface="Garamond" panose="02020404030301010803" pitchFamily="18" charset="0"/>
              </a:rPr>
              <a:t>Dr. </a:t>
            </a:r>
            <a:r>
              <a:rPr lang="hu-HU" sz="2000" dirty="0" err="1" smtClean="0">
                <a:latin typeface="Garamond" panose="02020404030301010803" pitchFamily="18" charset="0"/>
              </a:rPr>
              <a:t>Iváncsy</a:t>
            </a:r>
            <a:r>
              <a:rPr lang="hu-HU" sz="2000" dirty="0" smtClean="0">
                <a:latin typeface="Garamond" panose="02020404030301010803" pitchFamily="18" charset="0"/>
              </a:rPr>
              <a:t> Szabolcs</a:t>
            </a:r>
          </a:p>
          <a:p>
            <a:endParaRPr lang="hu-HU" dirty="0" smtClean="0"/>
          </a:p>
        </p:txBody>
      </p:sp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1</a:t>
            </a:fld>
            <a:endParaRPr lang="hu-H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10</a:t>
            </a:fld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230055" y="3013501"/>
            <a:ext cx="8009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 smtClean="0">
                <a:latin typeface="Garamond" panose="02020404030301010803" pitchFamily="18" charset="0"/>
              </a:rPr>
              <a:t>Köszönöm a figyelmet!</a:t>
            </a:r>
            <a:endParaRPr lang="hu-HU" sz="4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7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2</a:t>
            </a:fld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949126" y="370387"/>
            <a:ext cx="3565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Garamond" panose="02020404030301010803" pitchFamily="18" charset="0"/>
              </a:rPr>
              <a:t>A feladat</a:t>
            </a:r>
            <a:endParaRPr lang="hu-HU" sz="3200" dirty="0">
              <a:latin typeface="Garamond" panose="02020404030301010803" pitchFamily="18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949126" y="1400537"/>
            <a:ext cx="7974957" cy="26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Ultrahangos távolságmérő megtervezése és megvalósítása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Két egység:</a:t>
            </a:r>
            <a:endParaRPr lang="hu-HU" sz="2400" dirty="0">
              <a:latin typeface="Garamond" panose="02020404030301010803" pitchFamily="18" charset="0"/>
            </a:endParaRPr>
          </a:p>
          <a:p>
            <a:pPr marL="742950" lvl="1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Központi</a:t>
            </a:r>
          </a:p>
          <a:p>
            <a:pPr marL="742950" lvl="1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Kiegészítő</a:t>
            </a:r>
            <a:endParaRPr lang="hu-HU" sz="2400" dirty="0">
              <a:latin typeface="Garamond" panose="020204040303010108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sp>
        <p:nvSpPr>
          <p:cNvPr id="11" name="Szövegdoboz 10"/>
          <p:cNvSpPr txBox="1"/>
          <p:nvPr/>
        </p:nvSpPr>
        <p:spPr>
          <a:xfrm>
            <a:off x="949125" y="3429000"/>
            <a:ext cx="7974957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A két egység rádiókapcsolatban van egymással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Tipikus alkalmazás pl. tolatásnál távolságérzékelésre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179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3</a:t>
            </a:fld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949126" y="370387"/>
            <a:ext cx="3565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Garamond" panose="02020404030301010803" pitchFamily="18" charset="0"/>
              </a:rPr>
              <a:t>A központi egység</a:t>
            </a:r>
            <a:endParaRPr lang="hu-HU" sz="3200" dirty="0">
              <a:latin typeface="Garamond" panose="02020404030301010803" pitchFamily="18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949127" y="1400537"/>
            <a:ext cx="5669388" cy="54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Távolságmérés ultrahangos szenzorral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Hőmérsékletmérés a pontosság növeléséhez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Mérési eredmények kijelzése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Mérési eredmények eltárolása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Eltárolt adatok kiolvasása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Tápellátás elemekről vagy külső tápegységről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Vezérlés mikrokontrollerrel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LED-</a:t>
            </a:r>
            <a:r>
              <a:rPr lang="hu-HU" sz="2400" dirty="0" err="1" smtClean="0">
                <a:latin typeface="Garamond" panose="02020404030301010803" pitchFamily="18" charset="0"/>
              </a:rPr>
              <a:t>ek</a:t>
            </a:r>
            <a:r>
              <a:rPr lang="hu-HU" sz="2400" dirty="0" smtClean="0">
                <a:latin typeface="Garamond" panose="02020404030301010803" pitchFamily="18" charset="0"/>
              </a:rPr>
              <a:t>, gombok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kivezetések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pic>
        <p:nvPicPr>
          <p:cNvPr id="11" name="Kép 10" descr="C:\Users\Krisztián\Downloads\main-page-001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20372" r="10222" b="22082"/>
          <a:stretch/>
        </p:blipFill>
        <p:spPr bwMode="auto">
          <a:xfrm>
            <a:off x="6096000" y="3669084"/>
            <a:ext cx="6019800" cy="29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IMG_20201214_09453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44489" r="10944" b="6841"/>
          <a:stretch/>
        </p:blipFill>
        <p:spPr bwMode="auto">
          <a:xfrm>
            <a:off x="7489372" y="955162"/>
            <a:ext cx="3257005" cy="257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9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4</a:t>
            </a:fld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949126" y="370387"/>
            <a:ext cx="3565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Garamond" panose="02020404030301010803" pitchFamily="18" charset="0"/>
              </a:rPr>
              <a:t>A kiegészítő egység</a:t>
            </a:r>
            <a:endParaRPr lang="hu-HU" sz="3200" dirty="0">
              <a:latin typeface="Garamond" panose="02020404030301010803" pitchFamily="18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83663" y="1448971"/>
            <a:ext cx="7974957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Központi egység mérési adatainak kijelzése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Figyelmeztetés alacsony távolság esetén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Hőmérsékletmérés a mérés </a:t>
            </a:r>
            <a:r>
              <a:rPr lang="hu-HU" sz="2400" dirty="0" err="1" smtClean="0">
                <a:latin typeface="Garamond" panose="02020404030301010803" pitchFamily="18" charset="0"/>
              </a:rPr>
              <a:t>pontosításához</a:t>
            </a:r>
            <a:endParaRPr lang="hu-HU" sz="2400" dirty="0" smtClean="0">
              <a:latin typeface="Garamond" panose="02020404030301010803" pitchFamily="18" charset="0"/>
            </a:endParaRP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Tápellátás elemekről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Vezérlés mikrokontrollerrel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LED-</a:t>
            </a:r>
            <a:r>
              <a:rPr lang="hu-HU" sz="2400" dirty="0" err="1" smtClean="0">
                <a:latin typeface="Garamond" panose="02020404030301010803" pitchFamily="18" charset="0"/>
              </a:rPr>
              <a:t>ek</a:t>
            </a:r>
            <a:r>
              <a:rPr lang="hu-HU" sz="2400" dirty="0" smtClean="0">
                <a:latin typeface="Garamond" panose="02020404030301010803" pitchFamily="18" charset="0"/>
              </a:rPr>
              <a:t>, gombok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hu-HU" sz="2400" dirty="0" smtClean="0">
              <a:latin typeface="Garamond" panose="02020404030301010803" pitchFamily="18" charset="0"/>
            </a:endParaRP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pic>
        <p:nvPicPr>
          <p:cNvPr id="11" name="Kép 10" descr="C:\Users\Krisztián\Downloads\extern-page-001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4" t="25783" r="6553" b="25784"/>
          <a:stretch/>
        </p:blipFill>
        <p:spPr bwMode="auto">
          <a:xfrm>
            <a:off x="4441370" y="3487850"/>
            <a:ext cx="7750629" cy="318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G_20201214_0942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t="36082" r="3703" b="20308"/>
          <a:stretch>
            <a:fillRect/>
          </a:stretch>
        </p:blipFill>
        <p:spPr bwMode="auto">
          <a:xfrm>
            <a:off x="7271656" y="980435"/>
            <a:ext cx="3860528" cy="244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5</a:t>
            </a:fld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949126" y="370387"/>
            <a:ext cx="3565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Garamond" panose="02020404030301010803" pitchFamily="18" charset="0"/>
              </a:rPr>
              <a:t>Kommunikáció</a:t>
            </a:r>
            <a:endParaRPr lang="hu-HU" sz="3200" dirty="0">
              <a:latin typeface="Garamond" panose="02020404030301010803" pitchFamily="18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949126" y="1400537"/>
            <a:ext cx="797495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A két egység kapcsolatban van egymással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Kommunikáció rádión keresztül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Adatok:</a:t>
            </a:r>
          </a:p>
          <a:p>
            <a:pPr marL="742950" lvl="1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Távolságérték</a:t>
            </a:r>
          </a:p>
          <a:p>
            <a:pPr marL="742950" lvl="1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Hőmérséklet</a:t>
            </a:r>
            <a:endParaRPr lang="hu-HU" sz="2400" dirty="0">
              <a:latin typeface="Garamond" panose="02020404030301010803" pitchFamily="18" charset="0"/>
            </a:endParaRP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pic>
        <p:nvPicPr>
          <p:cNvPr id="3074" name="Picture 2" descr="MRF89XAM8A-I/RM :: Microchip distribu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17" y="770028"/>
            <a:ext cx="2758893" cy="275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zövegdoboz 10"/>
          <p:cNvSpPr txBox="1"/>
          <p:nvPr/>
        </p:nvSpPr>
        <p:spPr>
          <a:xfrm>
            <a:off x="949126" y="3974297"/>
            <a:ext cx="797495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A távolság néhány méter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Kész modul, mindent tartalmaz</a:t>
            </a:r>
          </a:p>
        </p:txBody>
      </p:sp>
    </p:spTree>
    <p:extLst>
      <p:ext uri="{BB962C8B-B14F-4D97-AF65-F5344CB8AC3E}">
        <p14:creationId xmlns:p14="http://schemas.microsoft.com/office/powerpoint/2010/main" val="11390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6</a:t>
            </a:fld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949126" y="370387"/>
            <a:ext cx="411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Garamond" panose="02020404030301010803" pitchFamily="18" charset="0"/>
              </a:rPr>
              <a:t>A program működése</a:t>
            </a:r>
            <a:endParaRPr lang="hu-HU" sz="3200" dirty="0">
              <a:latin typeface="Garamond" panose="02020404030301010803" pitchFamily="18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949126" y="1400537"/>
            <a:ext cx="7974957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Ciklikus működés, fél másodpercenként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Mérési eredmények cseréje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Kijelzés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Adatok eltárolása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Egyéb feladatok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hu-HU" sz="2400" dirty="0" smtClean="0">
              <a:latin typeface="Garamond" panose="02020404030301010803" pitchFamily="18" charset="0"/>
            </a:endParaRP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hu-HU" sz="2400" dirty="0" smtClean="0">
              <a:latin typeface="Garamond" panose="02020404030301010803" pitchFamily="18" charset="0"/>
            </a:endParaRP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512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7</a:t>
            </a:fld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949126" y="370387"/>
            <a:ext cx="411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Garamond" panose="02020404030301010803" pitchFamily="18" charset="0"/>
              </a:rPr>
              <a:t>A távolság mérése</a:t>
            </a:r>
            <a:endParaRPr lang="hu-HU" sz="3200" dirty="0">
              <a:latin typeface="Garamond" panose="02020404030301010803" pitchFamily="18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949126" y="1400537"/>
            <a:ext cx="7974957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smtClean="0">
                <a:latin typeface="Garamond" panose="02020404030301010803" pitchFamily="18" charset="0"/>
              </a:rPr>
              <a:t>A távolságmérés ultrahangos szenzorral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smtClean="0">
                <a:latin typeface="Garamond" panose="02020404030301010803" pitchFamily="18" charset="0"/>
              </a:rPr>
              <a:t>Mérés pontosítása hőméréssel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smtClean="0">
                <a:latin typeface="Garamond" panose="02020404030301010803" pitchFamily="18" charset="0"/>
              </a:rPr>
              <a:t>Két hőmérő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hu-HU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pic>
        <p:nvPicPr>
          <p:cNvPr id="11" name="Picture 2" descr="https://pages.mtu.edu/~suits/SoundSpeedTemp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4639" r="9284" b="5508"/>
          <a:stretch/>
        </p:blipFill>
        <p:spPr bwMode="auto">
          <a:xfrm>
            <a:off x="8181678" y="919291"/>
            <a:ext cx="2562545" cy="25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églalap 1"/>
              <p:cNvSpPr/>
              <p:nvPr/>
            </p:nvSpPr>
            <p:spPr>
              <a:xfrm>
                <a:off x="2466302" y="3429000"/>
                <a:ext cx="1399400" cy="565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" name="Téglalap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02" y="3429000"/>
                <a:ext cx="1399400" cy="56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1744939" y="4367023"/>
                <a:ext cx="2842125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hu-HU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=331,3∗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273,15</m:t>
                                  </m:r>
                                </m:den>
                              </m:f>
                            </m:e>
                          </m:rad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39" y="4367023"/>
                <a:ext cx="2842125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5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8</a:t>
            </a:fld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949125" y="370387"/>
            <a:ext cx="5460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Garamond" panose="02020404030301010803" pitchFamily="18" charset="0"/>
              </a:rPr>
              <a:t>Távolságmérés pontossága</a:t>
            </a:r>
            <a:endParaRPr lang="hu-HU" sz="3200" dirty="0">
              <a:latin typeface="Garamond" panose="02020404030301010803" pitchFamily="18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949125" y="1233596"/>
            <a:ext cx="7974957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Tesztek a távolságmérés pontosságára: (10-5000mm)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sp>
        <p:nvSpPr>
          <p:cNvPr id="10" name="Szövegdoboz 9"/>
          <p:cNvSpPr txBox="1"/>
          <p:nvPr/>
        </p:nvSpPr>
        <p:spPr>
          <a:xfrm>
            <a:off x="949126" y="3624536"/>
            <a:ext cx="8912506" cy="183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04271"/>
              </p:ext>
            </p:extLst>
          </p:nvPr>
        </p:nvGraphicFramePr>
        <p:xfrm>
          <a:off x="1520960" y="2033493"/>
          <a:ext cx="9334453" cy="445038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3111141">
                  <a:extLst>
                    <a:ext uri="{9D8B030D-6E8A-4147-A177-3AD203B41FA5}">
                      <a16:colId xmlns:a16="http://schemas.microsoft.com/office/drawing/2014/main" val="903075805"/>
                    </a:ext>
                  </a:extLst>
                </a:gridCol>
                <a:gridCol w="3111141">
                  <a:extLst>
                    <a:ext uri="{9D8B030D-6E8A-4147-A177-3AD203B41FA5}">
                      <a16:colId xmlns:a16="http://schemas.microsoft.com/office/drawing/2014/main" val="1486245912"/>
                    </a:ext>
                  </a:extLst>
                </a:gridCol>
                <a:gridCol w="3112171">
                  <a:extLst>
                    <a:ext uri="{9D8B030D-6E8A-4147-A177-3AD203B41FA5}">
                      <a16:colId xmlns:a16="http://schemas.microsoft.com/office/drawing/2014/main" val="651833975"/>
                    </a:ext>
                  </a:extLst>
                </a:gridCol>
              </a:tblGrid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 dirty="0">
                          <a:effectLst/>
                        </a:rPr>
                        <a:t>Távolság [mm]</a:t>
                      </a:r>
                      <a:endParaRPr lang="hu-HU" sz="19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Mérés eredménye [mm]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Eltérés [mm]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3419034817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50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44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-6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4068713493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100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106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 dirty="0">
                          <a:effectLst/>
                        </a:rPr>
                        <a:t>+6</a:t>
                      </a:r>
                      <a:endParaRPr lang="hu-HU" sz="19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69615308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 dirty="0">
                          <a:effectLst/>
                        </a:rPr>
                        <a:t>200</a:t>
                      </a:r>
                      <a:endParaRPr lang="hu-HU" sz="19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205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+5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2436054355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300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303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+3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2103827806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400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399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 dirty="0">
                          <a:effectLst/>
                        </a:rPr>
                        <a:t>-1</a:t>
                      </a:r>
                      <a:endParaRPr lang="hu-HU" sz="19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3572110575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500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498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 dirty="0">
                          <a:effectLst/>
                        </a:rPr>
                        <a:t>-2</a:t>
                      </a:r>
                      <a:endParaRPr lang="hu-HU" sz="19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2927500839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600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594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-6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3021678680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700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694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-6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3252830147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800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793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-7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515857037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900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896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-4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3650204459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1000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995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-5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3810684228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1500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1501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+1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1946394531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2000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2005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+5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1119464095"/>
                  </a:ext>
                </a:extLst>
              </a:tr>
              <a:tr h="29669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3000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>
                          <a:effectLst/>
                        </a:rPr>
                        <a:t>3004</a:t>
                      </a:r>
                      <a:endParaRPr lang="hu-HU" sz="19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200"/>
                        </a:spcAft>
                      </a:pPr>
                      <a:r>
                        <a:rPr lang="hu-HU" sz="1900" dirty="0">
                          <a:effectLst/>
                        </a:rPr>
                        <a:t>+4</a:t>
                      </a:r>
                      <a:endParaRPr lang="hu-HU" sz="19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259" marR="111259" marT="0" marB="0"/>
                </a:tc>
                <a:extLst>
                  <a:ext uri="{0D108BD9-81ED-4DB2-BD59-A6C34878D82A}">
                    <a16:rowId xmlns:a16="http://schemas.microsoft.com/office/drawing/2014/main" val="42485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0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 rot="16200000">
            <a:off x="-3108960" y="3108960"/>
            <a:ext cx="68580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6040" y="6492875"/>
            <a:ext cx="386080" cy="365125"/>
          </a:xfrm>
        </p:spPr>
        <p:txBody>
          <a:bodyPr/>
          <a:lstStyle/>
          <a:p>
            <a:fld id="{8FBE668E-44AB-481E-A303-9858F60245B1}" type="slidenum">
              <a:rPr lang="hu-HU" sz="1400" b="1" smtClean="0">
                <a:solidFill>
                  <a:schemeClr val="tx1"/>
                </a:solidFill>
              </a:rPr>
              <a:t>9</a:t>
            </a:fld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949125" y="370387"/>
            <a:ext cx="5460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Garamond" panose="02020404030301010803" pitchFamily="18" charset="0"/>
              </a:rPr>
              <a:t>Hőmérés és kommunikáció</a:t>
            </a:r>
            <a:endParaRPr lang="hu-HU" sz="3200" dirty="0">
              <a:latin typeface="Garamond" panose="02020404030301010803" pitchFamily="18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949126" y="1400537"/>
            <a:ext cx="79749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Hőmérő kalibrálás jobb pontossághoz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Relatív hőmérsékletet mérünk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4 </a:t>
            </a:r>
            <a:r>
              <a:rPr lang="hu-H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℃ -&gt; 1 ℃</a:t>
            </a:r>
            <a:endParaRPr lang="hu-HU" sz="2400" dirty="0">
              <a:latin typeface="Garamond" panose="020204040303010108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sp>
        <p:nvSpPr>
          <p:cNvPr id="11" name="Szövegdoboz 10"/>
          <p:cNvSpPr txBox="1"/>
          <p:nvPr/>
        </p:nvSpPr>
        <p:spPr>
          <a:xfrm>
            <a:off x="949125" y="3429000"/>
            <a:ext cx="7974957" cy="26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Rádiókommunikáció távolsága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&gt;25 m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Nem vesznek el a csomagok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Garamond" panose="02020404030301010803" pitchFamily="18" charset="0"/>
              </a:rPr>
              <a:t>Nincs hibakezelés</a:t>
            </a:r>
            <a:endParaRPr lang="hu-HU" sz="2400" dirty="0">
              <a:latin typeface="Garamond" panose="020204040303010108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136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264</Words>
  <Application>Microsoft Office PowerPoint</Application>
  <PresentationFormat>Szélesvásznú</PresentationFormat>
  <Paragraphs>120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Palatino Linotype</vt:lpstr>
      <vt:lpstr>Segoe UI</vt:lpstr>
      <vt:lpstr>Times New Roman</vt:lpstr>
      <vt:lpstr>Office-téma</vt:lpstr>
      <vt:lpstr>Ultrahangos távolságmérés mikrokontrollerrel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Ultrahangos távolságmérés mikrokontrollerrel</dc:title>
  <dc:creator>Rugási Krisztián Márk</dc:creator>
  <cp:lastModifiedBy>Rugási Krisztián Márk</cp:lastModifiedBy>
  <cp:revision>19</cp:revision>
  <dcterms:created xsi:type="dcterms:W3CDTF">2020-12-14T18:12:29Z</dcterms:created>
  <dcterms:modified xsi:type="dcterms:W3CDTF">2020-12-15T14:17:57Z</dcterms:modified>
</cp:coreProperties>
</file>