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9" r:id="rId3"/>
    <p:sldId id="270" r:id="rId4"/>
    <p:sldId id="271" r:id="rId5"/>
    <p:sldId id="272" r:id="rId6"/>
    <p:sldId id="273" r:id="rId7"/>
    <p:sldId id="274" r:id="rId8"/>
    <p:sldId id="281" r:id="rId9"/>
    <p:sldId id="275" r:id="rId10"/>
    <p:sldId id="276" r:id="rId11"/>
    <p:sldId id="277" r:id="rId12"/>
    <p:sldId id="284" r:id="rId13"/>
    <p:sldId id="285" r:id="rId14"/>
    <p:sldId id="278" r:id="rId15"/>
    <p:sldId id="282" r:id="rId16"/>
    <p:sldId id="279" r:id="rId17"/>
    <p:sldId id="28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C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93083" autoAdjust="0"/>
  </p:normalViewPr>
  <p:slideViewPr>
    <p:cSldViewPr snapToGrid="0">
      <p:cViewPr>
        <p:scale>
          <a:sx n="75" d="100"/>
          <a:sy n="75" d="100"/>
        </p:scale>
        <p:origin x="25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 descr="개이(가) 표시된 사진&#10;&#10;자동 생성된 설명">
            <a:extLst>
              <a:ext uri="{FF2B5EF4-FFF2-40B4-BE49-F238E27FC236}">
                <a16:creationId xmlns:a16="http://schemas.microsoft.com/office/drawing/2014/main" id="{EFEDF395-7803-4EF6-BE3C-CC5E9FD886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10" name="그림 9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323B75F1-2B2B-4874-B90D-7FD0B5660E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>
              <a:lumMod val="95000"/>
            </a:schemeClr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</a:rPr>
              <a:t>02. </a:t>
            </a:r>
            <a:r>
              <a:rPr lang="ko-KR" altLang="en-US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</a:rPr>
              <a:t>텍스트 관련 태그들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78319" y="2753427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82994" y="2753427"/>
            <a:ext cx="4686299" cy="485775"/>
            <a:chOff x="2282994" y="2753427"/>
            <a:chExt cx="4686299" cy="485775"/>
          </a:xfrm>
        </p:grpSpPr>
        <p:sp>
          <p:nvSpPr>
            <p:cNvPr id="5" name="직사각형 4"/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02-1</a:t>
              </a:r>
              <a:endParaRPr lang="ko-KR" altLang="en-US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텍스트를 덩어리로 묶어주는 태그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2978319" y="353849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82994" y="353849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02-2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2978319" y="3588938"/>
            <a:ext cx="389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텍스트를 한 줄로 표시하는 태그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959269" y="400521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978319" y="4323780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82994" y="4323780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02-3</a:t>
            </a: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2978319" y="4354952"/>
            <a:ext cx="305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목록을 만드는 태그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959269" y="4790505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78319" y="5109070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2994" y="5109070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02-4</a:t>
            </a:r>
            <a:endParaRPr lang="ko-KR" alt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2978319" y="5157767"/>
            <a:ext cx="294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표를 만드는 태그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2959269" y="5575795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05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3898" y="117231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509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colspan, rowspan </a:t>
            </a:r>
            <a:r>
              <a:rPr lang="ko-KR" altLang="en-US" b="1"/>
              <a:t>속성 </a:t>
            </a:r>
            <a:r>
              <a:rPr lang="en-US" altLang="ko-KR" b="1"/>
              <a:t>– </a:t>
            </a:r>
            <a:r>
              <a:rPr lang="ko-KR" altLang="en-US" b="1"/>
              <a:t>행 또는 열 합치기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84227" y="1161266"/>
            <a:ext cx="41101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연락처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주소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자기소개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465" y="5077609"/>
            <a:ext cx="3533775" cy="1238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79D345-D304-4682-B6B3-59557FE54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2" y="2519103"/>
            <a:ext cx="5593860" cy="1263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9501" y="2433793"/>
            <a:ext cx="15843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</a:rPr>
              <a:t>colspan=“3”</a:t>
            </a:r>
            <a:endParaRPr lang="ko-KR" altLang="en-US" sz="1400">
              <a:solidFill>
                <a:srgbClr val="C00000"/>
              </a:solidFill>
            </a:endParaRPr>
          </a:p>
        </p:txBody>
      </p:sp>
      <p:pic>
        <p:nvPicPr>
          <p:cNvPr id="11" name="그림 10" descr="건물이(가) 표시된 사진&#10;&#10;자동 생성된 설명">
            <a:extLst>
              <a:ext uri="{FF2B5EF4-FFF2-40B4-BE49-F238E27FC236}">
                <a16:creationId xmlns:a16="http://schemas.microsoft.com/office/drawing/2014/main" id="{23ABAEC7-098D-4CD0-9B42-F1001B91D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9" y="4386839"/>
            <a:ext cx="5696252" cy="12451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934888" y="4386839"/>
            <a:ext cx="15843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</a:rPr>
              <a:t>rowspan=“2”</a:t>
            </a:r>
            <a:endParaRPr lang="ko-KR" altLang="en-US" sz="1400">
              <a:solidFill>
                <a:srgbClr val="C0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2FA5B05-F59E-46D1-B12D-4CAD818AD9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83" y="1271820"/>
            <a:ext cx="1580357" cy="286253"/>
          </a:xfrm>
          <a:prstGeom prst="rect">
            <a:avLst/>
          </a:prstGeom>
        </p:spPr>
      </p:pic>
      <p:sp>
        <p:nvSpPr>
          <p:cNvPr id="12" name="TextBox 6">
            <a:extLst>
              <a:ext uri="{FF2B5EF4-FFF2-40B4-BE49-F238E27FC236}">
                <a16:creationId xmlns:a16="http://schemas.microsoft.com/office/drawing/2014/main" id="{D2E220D0-306C-4704-949C-159E01E7B184}"/>
              </a:ext>
            </a:extLst>
          </p:cNvPr>
          <p:cNvSpPr txBox="1"/>
          <p:nvPr/>
        </p:nvSpPr>
        <p:spPr>
          <a:xfrm>
            <a:off x="11445391" y="1905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</a:rPr>
              <a:t>P78</a:t>
            </a:r>
          </a:p>
        </p:txBody>
      </p:sp>
    </p:spTree>
    <p:extLst>
      <p:ext uri="{BB962C8B-B14F-4D97-AF65-F5344CB8AC3E}">
        <p14:creationId xmlns:p14="http://schemas.microsoft.com/office/powerpoint/2010/main" val="124993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792" y="108152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314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&lt;caption&gt;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제목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18818" y="237041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Modern Browser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국내에서 자주 사용하는 모던 브라우저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4617186"/>
            <a:ext cx="4254182" cy="14520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29123" y="1312752"/>
            <a:ext cx="410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&lt;figure&gt;, &lt;figcaption&gt;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제목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29123" y="2370417"/>
            <a:ext cx="529511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figure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국내에서 자주 사용하는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모던 브라우저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figure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786" y="4645602"/>
            <a:ext cx="3905204" cy="14236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6788" y="1813225"/>
            <a:ext cx="3164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제목이 위쪽 중앙에 표시됨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52364" y="1813225"/>
            <a:ext cx="499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&lt;figcaption&gt; </a:t>
            </a:r>
            <a:r>
              <a:rPr lang="ko-KR" altLang="en-US" sz="1400"/>
              <a:t>위치에 따라 표의 위나 아래에 제목 표시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58004" y="1312752"/>
            <a:ext cx="0" cy="51333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832D1A5-DBD5-445A-9BB8-B0EB52AE0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79" y="2247125"/>
            <a:ext cx="1599790" cy="2465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416816-8813-467B-B698-56EE7759A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00" y="2360396"/>
            <a:ext cx="1599790" cy="2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1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792" y="108152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314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&lt;caption&gt;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제목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18818" y="237041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Modern Browser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국내에서 자주 사용하는 모던 브라우저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4617186"/>
            <a:ext cx="4254182" cy="14520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29123" y="1312752"/>
            <a:ext cx="410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&lt;figure&gt;, &lt;figcaption&gt;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제목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29123" y="2370417"/>
            <a:ext cx="529511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figure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국내에서 자주 사용하는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모던 브라우저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figure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786" y="4645602"/>
            <a:ext cx="3905204" cy="14236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6788" y="1813225"/>
            <a:ext cx="3164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제목이 위쪽 중앙에 표시됨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52364" y="1813225"/>
            <a:ext cx="499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&lt;figcaption&gt; </a:t>
            </a:r>
            <a:r>
              <a:rPr lang="ko-KR" altLang="en-US" sz="1400"/>
              <a:t>위치에 따라 표의 위나 아래에 제목 표시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58004" y="1312752"/>
            <a:ext cx="0" cy="51333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832D1A5-DBD5-445A-9BB8-B0EB52AE0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79" y="2247125"/>
            <a:ext cx="1599790" cy="2465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416816-8813-467B-B698-56EE7759A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00" y="2360396"/>
            <a:ext cx="1599790" cy="2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6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792" y="108152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314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&lt;caption&gt;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제목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18818" y="237041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Modern Browser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국내에서 자주 사용하는 모던 브라우저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4617186"/>
            <a:ext cx="4254182" cy="14520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29123" y="1312752"/>
            <a:ext cx="410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&lt;figure&gt;, &lt;figcaption&gt;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제목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29123" y="2370417"/>
            <a:ext cx="529511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figure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국내에서 자주 사용하는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모던 브라우저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figure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786" y="4645602"/>
            <a:ext cx="3905204" cy="14236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6788" y="1813225"/>
            <a:ext cx="3164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제목이 위쪽 중앙에 표시됨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52364" y="1813225"/>
            <a:ext cx="499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&lt;figcaption&gt; </a:t>
            </a:r>
            <a:r>
              <a:rPr lang="ko-KR" altLang="en-US" sz="1400"/>
              <a:t>위치에 따라 표의 위나 아래에 제목 표시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58004" y="1312752"/>
            <a:ext cx="0" cy="51333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832D1A5-DBD5-445A-9BB8-B0EB52AE0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79" y="2247125"/>
            <a:ext cx="1599790" cy="2465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416816-8813-467B-B698-56EE7759A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00" y="2360396"/>
            <a:ext cx="1599790" cy="252598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2BFF27A4-A822-4A45-B862-7F785BEF8EC1}"/>
              </a:ext>
            </a:extLst>
          </p:cNvPr>
          <p:cNvSpPr txBox="1"/>
          <p:nvPr/>
        </p:nvSpPr>
        <p:spPr>
          <a:xfrm>
            <a:off x="11074204" y="19059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</a:rPr>
              <a:t>P80-81</a:t>
            </a:r>
          </a:p>
        </p:txBody>
      </p:sp>
    </p:spTree>
    <p:extLst>
      <p:ext uri="{BB962C8B-B14F-4D97-AF65-F5344CB8AC3E}">
        <p14:creationId xmlns:p14="http://schemas.microsoft.com/office/powerpoint/2010/main" val="611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471" y="125288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56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&lt;thead&gt;, &lt;tbody&gt;, &lt;tfoot&gt;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구조</a:t>
            </a:r>
            <a:r>
              <a:rPr lang="en-US" altLang="ko-KR" b="1"/>
              <a:t> </a:t>
            </a:r>
            <a:r>
              <a:rPr lang="ko-KR" altLang="en-US" b="1"/>
              <a:t>정의하기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65" y="3936713"/>
            <a:ext cx="5014529" cy="1721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09" y="4060822"/>
            <a:ext cx="3932081" cy="21334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1119" y="1990356"/>
            <a:ext cx="9876167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표의 구조를 제목 부분과 실제 본문 그리고 요약 부분이 있는 부분으로 나눈다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thead</a:t>
            </a:r>
            <a:r>
              <a:rPr lang="en-US" altLang="ko-KR" sz="1400" dirty="0"/>
              <a:t>&gt;, &lt;</a:t>
            </a:r>
            <a:r>
              <a:rPr lang="en-US" altLang="ko-KR" sz="1400" dirty="0" err="1"/>
              <a:t>tbody</a:t>
            </a:r>
            <a:r>
              <a:rPr lang="en-US" altLang="ko-KR" sz="1400" dirty="0"/>
              <a:t>&gt;, &lt;</a:t>
            </a:r>
            <a:r>
              <a:rPr lang="en-US" altLang="ko-KR" sz="1400" dirty="0" err="1"/>
              <a:t>tfoot</a:t>
            </a:r>
            <a:r>
              <a:rPr lang="en-US" altLang="ko-KR" sz="1400" dirty="0"/>
              <a:t>&gt; </a:t>
            </a:r>
            <a:r>
              <a:rPr lang="ko-KR" altLang="en-US" sz="1400" dirty="0"/>
              <a:t>태그 사용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시각 장애인도 화면 판독기를 통해 표의 구조를 쉽게 이해할 수 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표의 본문이 </a:t>
            </a:r>
            <a:r>
              <a:rPr lang="ko-KR" altLang="en-US" sz="1400"/>
              <a:t>길 경우 자바스크립트를 이용하면 제목과 바닥 부분을 고정하고 본문만 스크롤되도록 할 수 있다</a:t>
            </a:r>
            <a:r>
              <a:rPr lang="en-US" altLang="ko-KR" sz="1400"/>
              <a:t>.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FB5FD7-DCFE-4F99-A14A-5C5136BF41A9}"/>
              </a:ext>
            </a:extLst>
          </p:cNvPr>
          <p:cNvSpPr/>
          <p:nvPr/>
        </p:nvSpPr>
        <p:spPr>
          <a:xfrm>
            <a:off x="9388444" y="4797641"/>
            <a:ext cx="1222218" cy="6337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379B4F-612A-402A-9FA0-F90D53DCE1B6}"/>
              </a:ext>
            </a:extLst>
          </p:cNvPr>
          <p:cNvSpPr/>
          <p:nvPr/>
        </p:nvSpPr>
        <p:spPr>
          <a:xfrm>
            <a:off x="7474218" y="5431383"/>
            <a:ext cx="1222218" cy="6337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E553F38D-50EE-4A09-8838-BBB083F82FE9}"/>
              </a:ext>
            </a:extLst>
          </p:cNvPr>
          <p:cNvSpPr txBox="1"/>
          <p:nvPr/>
        </p:nvSpPr>
        <p:spPr>
          <a:xfrm>
            <a:off x="11445391" y="1905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</a:rPr>
              <a:t>P83</a:t>
            </a:r>
          </a:p>
        </p:txBody>
      </p:sp>
    </p:spTree>
    <p:extLst>
      <p:ext uri="{BB962C8B-B14F-4D97-AF65-F5344CB8AC3E}">
        <p14:creationId xmlns:p14="http://schemas.microsoft.com/office/powerpoint/2010/main" val="94139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2005" y="131924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56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&lt;thead&gt;, &lt;tbody&gt;, &lt;tfoot&gt;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구조</a:t>
            </a:r>
            <a:r>
              <a:rPr lang="en-US" altLang="ko-KR" b="1"/>
              <a:t> </a:t>
            </a:r>
            <a:r>
              <a:rPr lang="ko-KR" altLang="en-US" b="1"/>
              <a:t>정의하기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1660FB-4C30-4020-9C86-5B117FB7412D}"/>
              </a:ext>
            </a:extLst>
          </p:cNvPr>
          <p:cNvSpPr/>
          <p:nvPr/>
        </p:nvSpPr>
        <p:spPr>
          <a:xfrm>
            <a:off x="671119" y="1953752"/>
            <a:ext cx="373791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&lt;table&gt;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&lt;caption&gt;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제주특별자치도 학교현황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(2015.4.1 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기준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&lt;/caption&gt;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&lt;thead&gt;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구분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학교수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학급수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학생수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교원수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&lt;/thead&gt;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&lt;tbody&gt;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유치원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117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252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5,547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474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400" b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29BFE9-0DB1-4A6D-940D-BD0B89C5CF99}"/>
              </a:ext>
            </a:extLst>
          </p:cNvPr>
          <p:cNvSpPr/>
          <p:nvPr/>
        </p:nvSpPr>
        <p:spPr>
          <a:xfrm>
            <a:off x="4324539" y="2980234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 …… 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 ……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 ……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 …… 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&lt;/tbody&gt;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&lt;tfoot&gt;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&lt;th&gt;</a:t>
            </a:r>
            <a:r>
              <a:rPr lang="ko-KR" altLang="en-US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합계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&lt;/th&gt;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300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3,437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86,954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&lt;td&gt;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6,111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&lt;/td&gt;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&lt;/tr&gt;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&lt;/tfoot&gt;</a:t>
            </a:r>
            <a:endParaRPr lang="en-US" altLang="ko-KR" sz="14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 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&lt;/table&gt;</a:t>
            </a:r>
            <a:endParaRPr lang="ko-KR" altLang="en-US" sz="1400"/>
          </a:p>
        </p:txBody>
      </p:sp>
      <p:pic>
        <p:nvPicPr>
          <p:cNvPr id="12" name="그림 11" descr="하얀색, 전화, 대형, 트랙이(가) 표시된 사진&#10;&#10;자동 생성된 설명">
            <a:extLst>
              <a:ext uri="{FF2B5EF4-FFF2-40B4-BE49-F238E27FC236}">
                <a16:creationId xmlns:a16="http://schemas.microsoft.com/office/drawing/2014/main" id="{E6980FAA-75DF-42DB-B78C-A2AAB4E3A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951" y="2914306"/>
            <a:ext cx="4535281" cy="29501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A830F7E-2ED8-444A-9B60-78BD9B5D2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326" y="2032654"/>
            <a:ext cx="1457605" cy="278660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5412EF3C-9D9C-483D-9C23-56BC5FF566B0}"/>
              </a:ext>
            </a:extLst>
          </p:cNvPr>
          <p:cNvSpPr txBox="1"/>
          <p:nvPr/>
        </p:nvSpPr>
        <p:spPr>
          <a:xfrm>
            <a:off x="11445391" y="1905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</a:rPr>
              <a:t>P84</a:t>
            </a:r>
          </a:p>
        </p:txBody>
      </p:sp>
    </p:spTree>
    <p:extLst>
      <p:ext uri="{BB962C8B-B14F-4D97-AF65-F5344CB8AC3E}">
        <p14:creationId xmlns:p14="http://schemas.microsoft.com/office/powerpoint/2010/main" val="1539892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3364" y="113161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56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&lt;col&gt;, &lt;colgroup&gt; – </a:t>
            </a:r>
            <a:r>
              <a:rPr lang="ko-KR" altLang="en-US" b="1"/>
              <a:t>열끼리 묶어 스타일 지정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1119" y="1990356"/>
            <a:ext cx="521607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&lt;col&gt; </a:t>
            </a:r>
            <a:r>
              <a:rPr lang="ko-KR" altLang="en-US" sz="1400"/>
              <a:t>태그</a:t>
            </a:r>
            <a:r>
              <a:rPr lang="en-US" altLang="ko-KR" sz="1400"/>
              <a:t> -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한 열에 있는 모든 셀에 같은 스타일을 적 용하려고 할 때 사용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닫는 태그 없음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&lt;col&gt; </a:t>
            </a:r>
            <a:r>
              <a:rPr lang="ko-KR" altLang="en-US" sz="1400"/>
              <a:t>태그에 </a:t>
            </a:r>
            <a:r>
              <a:rPr lang="en-US" altLang="ko-KR" sz="1400"/>
              <a:t>span </a:t>
            </a:r>
            <a:r>
              <a:rPr lang="ko-KR" altLang="en-US" sz="1400"/>
              <a:t>속성을 사용해 여러 열을 묶을 수 있음</a:t>
            </a:r>
            <a:r>
              <a:rPr lang="en-US" altLang="ko-KR" sz="14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&lt;colgroup&gt; </a:t>
            </a:r>
            <a:r>
              <a:rPr lang="ko-KR" altLang="en-US" sz="1400"/>
              <a:t>태그로 여러 열을 묶을 수도 있는데</a:t>
            </a:r>
            <a:r>
              <a:rPr lang="en-US" altLang="ko-KR" sz="1400"/>
              <a:t>, &lt;colgroup&gt; </a:t>
            </a:r>
            <a:r>
              <a:rPr lang="ko-KR" altLang="en-US" sz="1400"/>
              <a:t>태그 안에</a:t>
            </a:r>
            <a:r>
              <a:rPr lang="en-US" altLang="ko-KR" sz="1400"/>
              <a:t> </a:t>
            </a:r>
            <a:r>
              <a:rPr lang="ko-KR" altLang="en-US" sz="1400"/>
              <a:t>묶는 열의 개수만큼 </a:t>
            </a:r>
            <a:r>
              <a:rPr lang="en-US" altLang="ko-KR" sz="1400"/>
              <a:t>&lt;col&gt; </a:t>
            </a:r>
            <a:r>
              <a:rPr lang="ko-KR" altLang="en-US" sz="1400"/>
              <a:t>태그를 사용</a:t>
            </a:r>
            <a:r>
              <a:rPr lang="en-US" altLang="ko-KR" sz="1400"/>
              <a:t>. </a:t>
            </a:r>
            <a:r>
              <a:rPr lang="ko-KR" altLang="en-US" sz="1400"/>
              <a:t>닫는 태그 있음</a:t>
            </a:r>
            <a:r>
              <a:rPr lang="en-US" altLang="ko-KR" sz="14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태그와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&lt;colgroup&gt;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태그는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&lt;caption&gt;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 뒤에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, &lt;tr&gt;, &lt;td&gt;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 전 에 사용해야 함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&lt;colgroup&gt;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 안에 있는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태그를 비롯해 단독 으로 사용한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태그의 개수와 표의 열의 개수가 같아야 함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2534" y="1497417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연습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01" y="4897132"/>
            <a:ext cx="3952875" cy="895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BAD260-8302-47ED-AF1E-521CA2CD3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20" y="1553839"/>
            <a:ext cx="1643130" cy="256489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423D4310-C419-4126-BA76-0CBB34249A2F}"/>
              </a:ext>
            </a:extLst>
          </p:cNvPr>
          <p:cNvSpPr txBox="1"/>
          <p:nvPr/>
        </p:nvSpPr>
        <p:spPr>
          <a:xfrm>
            <a:off x="11445391" y="1905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</a:rPr>
              <a:t>P87</a:t>
            </a:r>
          </a:p>
        </p:txBody>
      </p:sp>
    </p:spTree>
    <p:extLst>
      <p:ext uri="{BB962C8B-B14F-4D97-AF65-F5344CB8AC3E}">
        <p14:creationId xmlns:p14="http://schemas.microsoft.com/office/powerpoint/2010/main" val="122565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937" y="151751"/>
            <a:ext cx="9091189" cy="667587"/>
          </a:xfrm>
        </p:spPr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온라인 프로필 </a:t>
            </a:r>
            <a:r>
              <a:rPr lang="en-US" altLang="ko-KR"/>
              <a:t>–</a:t>
            </a:r>
            <a:r>
              <a:rPr lang="ko-KR" altLang="en-US"/>
              <a:t> 표 추가하기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4175DC2-10AC-4D00-954B-83A207F62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31" y="2172832"/>
            <a:ext cx="3065536" cy="38658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016FA67C-B673-4553-8699-A44886BB5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823" y="660903"/>
            <a:ext cx="4099130" cy="59209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E3CAF2D-0836-496B-A262-07D05ABA8CC3}"/>
              </a:ext>
            </a:extLst>
          </p:cNvPr>
          <p:cNvSpPr/>
          <p:nvPr/>
        </p:nvSpPr>
        <p:spPr>
          <a:xfrm>
            <a:off x="5576935" y="3720974"/>
            <a:ext cx="995881" cy="30781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5C86F6-D39B-4746-BC90-2C274080A23D}"/>
              </a:ext>
            </a:extLst>
          </p:cNvPr>
          <p:cNvSpPr/>
          <p:nvPr/>
        </p:nvSpPr>
        <p:spPr>
          <a:xfrm>
            <a:off x="6925901" y="5024673"/>
            <a:ext cx="3295461" cy="1448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96EA6-9962-4659-8F2C-CD6EEE2B77E8}"/>
              </a:ext>
            </a:extLst>
          </p:cNvPr>
          <p:cNvSpPr txBox="1"/>
          <p:nvPr/>
        </p:nvSpPr>
        <p:spPr>
          <a:xfrm>
            <a:off x="11445391" y="1905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</a:rPr>
              <a:t>P87</a:t>
            </a:r>
          </a:p>
        </p:txBody>
      </p:sp>
    </p:spTree>
    <p:extLst>
      <p:ext uri="{BB962C8B-B14F-4D97-AF65-F5344CB8AC3E}">
        <p14:creationId xmlns:p14="http://schemas.microsoft.com/office/powerpoint/2010/main" val="275568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554600" y="4885039"/>
            <a:ext cx="4770538" cy="143187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54599" y="1400772"/>
            <a:ext cx="4770538" cy="1287536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54599" y="3332318"/>
            <a:ext cx="4770538" cy="104156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71119" y="3339175"/>
            <a:ext cx="5178736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1119" y="4895651"/>
            <a:ext cx="5178736" cy="107762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119" y="1409459"/>
            <a:ext cx="5178736" cy="135042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792" y="115848"/>
            <a:ext cx="9091189" cy="667587"/>
          </a:xfrm>
        </p:spPr>
        <p:txBody>
          <a:bodyPr/>
          <a:lstStyle/>
          <a:p>
            <a:r>
              <a:rPr lang="ko-KR" altLang="en-US"/>
              <a:t>텍스트를 묶어주는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9254" y="1652811"/>
            <a:ext cx="54892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&lt;h</a:t>
            </a:r>
            <a:r>
              <a:rPr lang="en-US" altLang="ko-KR" sz="1400" b="1" i="1"/>
              <a:t>n</a:t>
            </a:r>
            <a:r>
              <a:rPr lang="en-US" altLang="ko-KR" sz="1400" b="1"/>
              <a:t>&gt; </a:t>
            </a:r>
            <a:r>
              <a:rPr lang="ko-KR" altLang="en-US" sz="1400" b="1"/>
              <a:t>제목 </a:t>
            </a:r>
            <a:r>
              <a:rPr lang="en-US" altLang="ko-KR" sz="1400" b="1"/>
              <a:t>&lt;/h</a:t>
            </a:r>
            <a:r>
              <a:rPr lang="en-US" altLang="ko-KR" sz="1400" b="1" i="1"/>
              <a:t>n</a:t>
            </a:r>
            <a:r>
              <a:rPr lang="en-US" altLang="ko-KR" sz="1400" b="1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각 웹 콘텐츠 영역에서 제목을 표시할 때 사용하는 태그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크기 </a:t>
            </a:r>
            <a:r>
              <a:rPr lang="en-US" altLang="ko-KR" sz="1400"/>
              <a:t>: h1 &gt; h2 &gt; h3 &gt; h4 &gt; h5 &gt; h6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sp>
        <p:nvSpPr>
          <p:cNvPr id="6" name="TextBox 5"/>
          <p:cNvSpPr txBox="1"/>
          <p:nvPr/>
        </p:nvSpPr>
        <p:spPr>
          <a:xfrm>
            <a:off x="819254" y="1216106"/>
            <a:ext cx="28354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&lt;h</a:t>
            </a:r>
            <a:r>
              <a:rPr lang="en-US" altLang="ko-KR" b="1" i="1"/>
              <a:t>n</a:t>
            </a:r>
            <a:r>
              <a:rPr lang="en-US" altLang="ko-KR" b="1"/>
              <a:t>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제목 표시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2735" y="1216106"/>
            <a:ext cx="27757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&lt;p&gt;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텍스트</a:t>
            </a:r>
            <a:r>
              <a:rPr lang="en-US" altLang="ko-KR" b="1"/>
              <a:t> </a:t>
            </a:r>
            <a:r>
              <a:rPr lang="ko-KR" altLang="en-US" b="1"/>
              <a:t>단락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579" y="3124539"/>
            <a:ext cx="26207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&lt;br&gt;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줄</a:t>
            </a:r>
            <a:r>
              <a:rPr lang="en-US" altLang="ko-KR" b="1"/>
              <a:t> </a:t>
            </a:r>
            <a:r>
              <a:rPr lang="ko-KR" altLang="en-US" b="1"/>
              <a:t>바꾸기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253" y="3483768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&lt;br&gt;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줄을 바꿀 위치에 </a:t>
            </a:r>
            <a:r>
              <a:rPr lang="en-US" altLang="ko-KR" sz="1400"/>
              <a:t>&lt;br&gt; </a:t>
            </a:r>
            <a:r>
              <a:rPr lang="ko-KR" altLang="en-US" sz="1400"/>
              <a:t>태그를 사용</a:t>
            </a:r>
            <a:r>
              <a:rPr lang="en-US" altLang="ko-KR" sz="1400"/>
              <a:t>. </a:t>
            </a:r>
            <a:r>
              <a:rPr lang="ko-KR" altLang="en-US" sz="1400"/>
              <a:t>닫는 태그가 없음</a:t>
            </a:r>
            <a:endParaRPr lang="en-US" altLang="ko-KR" sz="1200"/>
          </a:p>
        </p:txBody>
      </p:sp>
      <p:sp>
        <p:nvSpPr>
          <p:cNvPr id="11" name="TextBox 10"/>
          <p:cNvSpPr txBox="1"/>
          <p:nvPr/>
        </p:nvSpPr>
        <p:spPr>
          <a:xfrm>
            <a:off x="6702735" y="1572161"/>
            <a:ext cx="5030556" cy="10202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</a:t>
            </a:r>
            <a:r>
              <a:rPr lang="en-US" altLang="ko-KR" sz="1400"/>
              <a:t> : </a:t>
            </a:r>
            <a:r>
              <a:rPr lang="en-US" altLang="ko-KR" sz="1400" b="1"/>
              <a:t>&lt;p&gt; </a:t>
            </a:r>
            <a:r>
              <a:rPr lang="ko-KR" altLang="en-US" sz="1400" b="1"/>
              <a:t>텍스트 </a:t>
            </a:r>
            <a:r>
              <a:rPr lang="en-US" altLang="ko-KR" sz="1400" b="1"/>
              <a:t>&lt;/p&gt;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입력한 내용 앞뒤로 빈 줄이 생기면서 </a:t>
            </a:r>
            <a:br>
              <a:rPr lang="en-US" altLang="ko-KR" sz="1400"/>
            </a:br>
            <a:r>
              <a:rPr lang="ko-KR" altLang="en-US" sz="1400"/>
              <a:t>텍스트 단락이 만들어짐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922579" y="4694130"/>
            <a:ext cx="2818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&lt;hr&gt;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분위기</a:t>
            </a:r>
            <a:r>
              <a:rPr lang="en-US" altLang="ko-KR" b="1"/>
              <a:t> </a:t>
            </a:r>
            <a:r>
              <a:rPr lang="ko-KR" altLang="en-US" b="1"/>
              <a:t>전환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255" y="5100984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&lt;hr&gt;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주제가 바뀔 때 분위기 전환</a:t>
            </a:r>
            <a:r>
              <a:rPr lang="en-US" altLang="ko-KR" sz="1400"/>
              <a:t>.  </a:t>
            </a:r>
            <a:r>
              <a:rPr lang="ko-KR" altLang="en-US" sz="1400"/>
              <a:t>수평 줄 생김</a:t>
            </a:r>
            <a:endParaRPr lang="en-US" altLang="ko-KR" sz="1200"/>
          </a:p>
        </p:txBody>
      </p:sp>
      <p:sp>
        <p:nvSpPr>
          <p:cNvPr id="14" name="TextBox 13"/>
          <p:cNvSpPr txBox="1"/>
          <p:nvPr/>
        </p:nvSpPr>
        <p:spPr>
          <a:xfrm>
            <a:off x="6738213" y="3098314"/>
            <a:ext cx="3846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&lt;blockquote&gt;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인용문</a:t>
            </a:r>
            <a:r>
              <a:rPr lang="en-US" altLang="ko-KR" b="1"/>
              <a:t> </a:t>
            </a:r>
            <a:r>
              <a:rPr lang="ko-KR" altLang="en-US" b="1"/>
              <a:t>넣기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2735" y="3517585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&lt;blockquote&gt; </a:t>
            </a:r>
            <a:r>
              <a:rPr lang="ko-KR" altLang="en-US" sz="1400" b="1"/>
              <a:t>인용 내용 </a:t>
            </a:r>
            <a:r>
              <a:rPr lang="en-US" altLang="ko-KR" sz="1400" b="1"/>
              <a:t>&lt;/blockquote&gt;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다른 텍스트보다 안으로 들여 써짐</a:t>
            </a:r>
            <a:r>
              <a:rPr lang="en-US" altLang="ko-KR" sz="1400"/>
              <a:t>. </a:t>
            </a:r>
            <a:endParaRPr lang="en-US" altLang="ko-KR" sz="1200"/>
          </a:p>
        </p:txBody>
      </p:sp>
      <p:sp>
        <p:nvSpPr>
          <p:cNvPr id="16" name="TextBox 15"/>
          <p:cNvSpPr txBox="1"/>
          <p:nvPr/>
        </p:nvSpPr>
        <p:spPr>
          <a:xfrm>
            <a:off x="6850872" y="5153220"/>
            <a:ext cx="54892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&lt;pre&gt; </a:t>
            </a:r>
            <a:r>
              <a:rPr lang="ko-KR" altLang="en-US" sz="1400" b="1"/>
              <a:t>텍스트 </a:t>
            </a:r>
            <a:r>
              <a:rPr lang="en-US" altLang="ko-KR" sz="1400" b="1"/>
              <a:t>&lt;/pre&gt;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소스에</a:t>
            </a:r>
            <a:r>
              <a:rPr lang="en-US" altLang="ko-KR" sz="1400"/>
              <a:t> </a:t>
            </a:r>
            <a:r>
              <a:rPr lang="ko-KR" altLang="en-US" sz="1400"/>
              <a:t>표시한 공백이 그대로 표시됨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프로그램 소스를 표시할 때 유용함</a:t>
            </a:r>
            <a:r>
              <a:rPr lang="en-US" altLang="ko-KR" sz="1400"/>
              <a:t>.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sp>
        <p:nvSpPr>
          <p:cNvPr id="17" name="TextBox 16"/>
          <p:cNvSpPr txBox="1"/>
          <p:nvPr/>
        </p:nvSpPr>
        <p:spPr>
          <a:xfrm>
            <a:off x="6738213" y="4697835"/>
            <a:ext cx="36985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&lt;pre&gt;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입력한</a:t>
            </a:r>
            <a:r>
              <a:rPr lang="en-US" altLang="ko-KR" b="1"/>
              <a:t> </a:t>
            </a:r>
            <a:r>
              <a:rPr lang="ko-KR" altLang="en-US" b="1"/>
              <a:t>그대로 표시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D12A0E7A-5635-4B1B-9A18-F9E17AF04BF5}"/>
              </a:ext>
            </a:extLst>
          </p:cNvPr>
          <p:cNvSpPr txBox="1"/>
          <p:nvPr/>
        </p:nvSpPr>
        <p:spPr>
          <a:xfrm>
            <a:off x="11445391" y="19059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</a:rPr>
              <a:t>p57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29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664" y="88552"/>
            <a:ext cx="9091189" cy="667587"/>
          </a:xfrm>
        </p:spPr>
        <p:txBody>
          <a:bodyPr/>
          <a:lstStyle/>
          <a:p>
            <a:r>
              <a:rPr lang="ko-KR" altLang="en-US"/>
              <a:t>텍스트를 묶어주는 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047" y="1857393"/>
            <a:ext cx="6300132" cy="37548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 이색 여행지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야외 텐트를 닮은 건축물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테쉬폰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아일랜드 출신 임피제 신부가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1954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제주에 오면서 목장 숙소로 짓기 시작한 후 사료공장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성당으로 활용됐습니다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제주에서 점차 다른 지방으로 보급됐지만 현재 제주에만 건축물이 남아있는데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 근현대 건축사의 한 페이지를 보여주는 가치를 지닌다고 전문가들은 평가합니다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blockquote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성이시돌목장은 제주특별자치도 제주시 한림읍 금악리에 있는 목장이다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특히 이시돌목장은 제주 지역 최초의 전기업목장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全企業牧場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으로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1961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월 말 제주시 한림읍 금악리에 세워 양돈 사업을 실시하였으며 면양을 사육하였던 것으로 알려져 있다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이시돌목장의 특색있는 건축양식으로 테쉬폰도 유명하다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(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출처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향토문화전자대전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blockquote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112" y="2390862"/>
            <a:ext cx="4987482" cy="30007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90" y="1942147"/>
            <a:ext cx="1257300" cy="183833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30C30F2C-1917-42D5-B2DF-4AAB0C8D5BB3}"/>
              </a:ext>
            </a:extLst>
          </p:cNvPr>
          <p:cNvSpPr txBox="1"/>
          <p:nvPr/>
        </p:nvSpPr>
        <p:spPr>
          <a:xfrm>
            <a:off x="11445391" y="19059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</a:rPr>
              <a:t>p58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4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72940" y="2895946"/>
            <a:ext cx="5100715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1119" y="4831196"/>
            <a:ext cx="5102536" cy="107762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119" y="1337885"/>
            <a:ext cx="5102536" cy="105809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8691" y="89302"/>
            <a:ext cx="9091189" cy="667587"/>
          </a:xfrm>
        </p:spPr>
        <p:txBody>
          <a:bodyPr/>
          <a:lstStyle/>
          <a:p>
            <a:r>
              <a:rPr lang="ko-KR" altLang="en-US"/>
              <a:t>텍스트를 한 줄로 표시하는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9254" y="1652811"/>
            <a:ext cx="450600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&lt;strong&gt; - </a:t>
            </a:r>
            <a:r>
              <a:rPr lang="ko-KR" altLang="en-US" sz="1400"/>
              <a:t>중요한 내용이라서 강조해야 할 때</a:t>
            </a:r>
            <a:endParaRPr lang="en-US" altLang="ko-KR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&lt;b&gt; - </a:t>
            </a:r>
            <a:r>
              <a:rPr lang="ko-KR" altLang="en-US" sz="1400"/>
              <a:t>단순히 굵게 표시할 때</a:t>
            </a:r>
            <a:endParaRPr lang="en-US" altLang="ko-KR" sz="1400"/>
          </a:p>
        </p:txBody>
      </p:sp>
      <p:sp>
        <p:nvSpPr>
          <p:cNvPr id="6" name="TextBox 5"/>
          <p:cNvSpPr txBox="1"/>
          <p:nvPr/>
        </p:nvSpPr>
        <p:spPr>
          <a:xfrm>
            <a:off x="819254" y="1216106"/>
            <a:ext cx="3580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&lt;strong&gt;, &lt;b&gt;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굵게</a:t>
            </a:r>
            <a:r>
              <a:rPr lang="en-US" altLang="ko-KR" b="1"/>
              <a:t> </a:t>
            </a:r>
            <a:r>
              <a:rPr lang="ko-KR" altLang="en-US" b="1"/>
              <a:t>표시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4399" y="2681310"/>
            <a:ext cx="3875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&lt;em&gt;, &lt;i&gt;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이탤릭체로 표시하기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074" y="3040539"/>
            <a:ext cx="450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&lt;em&gt; - </a:t>
            </a:r>
            <a:r>
              <a:rPr lang="ko-KR" altLang="en-US" sz="1400"/>
              <a:t>흐름상 특정 부분을 강조하고 싶을 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&lt;i&gt; - </a:t>
            </a:r>
            <a:r>
              <a:rPr lang="ko-KR" altLang="en-US" sz="1400"/>
              <a:t>단순히</a:t>
            </a:r>
            <a:r>
              <a:rPr lang="en-US" altLang="ko-KR" sz="1400"/>
              <a:t> </a:t>
            </a:r>
            <a:r>
              <a:rPr lang="ko-KR" altLang="en-US" sz="1400"/>
              <a:t>이탤릭체로 표시할 때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846379" y="4629675"/>
            <a:ext cx="3124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&lt;q&gt;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인용</a:t>
            </a:r>
            <a:r>
              <a:rPr lang="en-US" altLang="ko-KR" b="1"/>
              <a:t> </a:t>
            </a:r>
            <a:r>
              <a:rPr lang="ko-KR" altLang="en-US" b="1"/>
              <a:t>내용 표시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55" y="5036529"/>
            <a:ext cx="548926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줄바꿈 없이 다른 내용과 한 줄에 인용 내용 표시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인용 내용 앞뒤에 따옴표</a:t>
            </a:r>
            <a:r>
              <a:rPr lang="en-US" altLang="ko-KR" sz="1400"/>
              <a:t>(“ “) </a:t>
            </a:r>
            <a:r>
              <a:rPr lang="ko-KR" altLang="en-US" sz="1400"/>
              <a:t>추가됨</a:t>
            </a:r>
            <a:endParaRPr lang="en-US" altLang="ko-KR" sz="1600"/>
          </a:p>
        </p:txBody>
      </p:sp>
      <p:sp>
        <p:nvSpPr>
          <p:cNvPr id="3" name="TextBox 2"/>
          <p:cNvSpPr txBox="1"/>
          <p:nvPr/>
        </p:nvSpPr>
        <p:spPr>
          <a:xfrm>
            <a:off x="6232320" y="1357476"/>
            <a:ext cx="5703683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 이색 여행지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이중섭 거리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주말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마다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서귀포문화예술디자인시장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 열립니다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아트마켓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이라고도 부르는데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문화예술체험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이나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공연관람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을 할 수도 있고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작가들이 직접 만든 창작예술품 등을 판매하기도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20" y="2629663"/>
            <a:ext cx="3989042" cy="137425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789" y="3779203"/>
            <a:ext cx="1293735" cy="19074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232319" y="4632106"/>
            <a:ext cx="5703683" cy="101566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 접근성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웹의 창시자인 팀 버너스 리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(Tim Berners-Lee)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q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cite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="http://www.w3.org/standards/webdesign/accessibility"&gt;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웹의 힘은 보편성에 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장애에 구애없이 모든 사람이 접근할 수 있는 것이 필수적인 요소이다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q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라는 말로 웹 접근성을 설명한다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320" y="5699951"/>
            <a:ext cx="3989042" cy="85585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795DAC-7ED5-4448-9C5C-F5C4D604493C}"/>
              </a:ext>
            </a:extLst>
          </p:cNvPr>
          <p:cNvCxnSpPr/>
          <p:nvPr/>
        </p:nvCxnSpPr>
        <p:spPr>
          <a:xfrm flipV="1">
            <a:off x="226337" y="4363770"/>
            <a:ext cx="11878146" cy="63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6">
            <a:extLst>
              <a:ext uri="{FF2B5EF4-FFF2-40B4-BE49-F238E27FC236}">
                <a16:creationId xmlns:a16="http://schemas.microsoft.com/office/drawing/2014/main" id="{4BF042D1-9802-4833-BBA6-577421E8F74A}"/>
              </a:ext>
            </a:extLst>
          </p:cNvPr>
          <p:cNvSpPr txBox="1"/>
          <p:nvPr/>
        </p:nvSpPr>
        <p:spPr>
          <a:xfrm>
            <a:off x="11445391" y="1905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</a:rPr>
              <a:t>P61</a:t>
            </a:r>
          </a:p>
        </p:txBody>
      </p:sp>
    </p:spTree>
    <p:extLst>
      <p:ext uri="{BB962C8B-B14F-4D97-AF65-F5344CB8AC3E}">
        <p14:creationId xmlns:p14="http://schemas.microsoft.com/office/powerpoint/2010/main" val="58543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71119" y="2579184"/>
            <a:ext cx="5100715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43055" y="4828784"/>
            <a:ext cx="5102536" cy="75542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119" y="1337886"/>
            <a:ext cx="5102536" cy="81922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0524" y="88053"/>
            <a:ext cx="9091189" cy="667587"/>
          </a:xfrm>
        </p:spPr>
        <p:txBody>
          <a:bodyPr/>
          <a:lstStyle/>
          <a:p>
            <a:r>
              <a:rPr lang="ko-KR" altLang="en-US"/>
              <a:t>텍스트를 한 줄로 표시하는 태그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9254" y="1652811"/>
            <a:ext cx="506549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&lt;mark&gt; </a:t>
            </a:r>
            <a:r>
              <a:rPr lang="ko-KR" altLang="en-US" sz="1400"/>
              <a:t>태그로</a:t>
            </a:r>
            <a:r>
              <a:rPr lang="en-US" altLang="ko-KR" sz="1400"/>
              <a:t> </a:t>
            </a:r>
            <a:r>
              <a:rPr lang="ko-KR" altLang="en-US" sz="1400"/>
              <a:t>묶은 부분의 배경색이 노랑으로 표시됨</a:t>
            </a:r>
            <a:r>
              <a:rPr lang="en-US" altLang="ko-KR" sz="140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254" y="1216106"/>
            <a:ext cx="3580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&lt;mark&gt;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형광펜 효과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578" y="2364548"/>
            <a:ext cx="3875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&lt;span&gt;, &lt;div&gt; – </a:t>
            </a:r>
            <a:r>
              <a:rPr lang="ko-KR" altLang="en-US" b="1"/>
              <a:t>영역 묶기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253" y="2723777"/>
            <a:ext cx="450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&lt;span&gt; - </a:t>
            </a:r>
            <a:r>
              <a:rPr lang="ko-KR" altLang="en-US" sz="1400"/>
              <a:t>줄 안에서 </a:t>
            </a:r>
            <a:r>
              <a:rPr lang="en-US" altLang="ko-KR" sz="1400"/>
              <a:t>(</a:t>
            </a:r>
            <a:r>
              <a:rPr lang="ko-KR" altLang="en-US" sz="1400"/>
              <a:t>인라인</a:t>
            </a:r>
            <a:r>
              <a:rPr lang="en-US" altLang="ko-KR" sz="1400"/>
              <a:t>) </a:t>
            </a:r>
            <a:r>
              <a:rPr lang="ko-KR" altLang="en-US" sz="1400"/>
              <a:t>묶기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&lt;div&gt; -  </a:t>
            </a:r>
            <a:r>
              <a:rPr lang="ko-KR" altLang="en-US" sz="1400"/>
              <a:t>줄</a:t>
            </a:r>
            <a:r>
              <a:rPr lang="en-US" altLang="ko-KR" sz="1400"/>
              <a:t> </a:t>
            </a:r>
            <a:r>
              <a:rPr lang="ko-KR" altLang="en-US" sz="1400"/>
              <a:t>바꿔 </a:t>
            </a:r>
            <a:r>
              <a:rPr lang="en-US" altLang="ko-KR" sz="1400"/>
              <a:t>(</a:t>
            </a:r>
            <a:r>
              <a:rPr lang="ko-KR" altLang="en-US" sz="1400"/>
              <a:t>블록</a:t>
            </a:r>
            <a:r>
              <a:rPr lang="en-US" altLang="ko-KR" sz="1400"/>
              <a:t>) </a:t>
            </a:r>
            <a:r>
              <a:rPr lang="ko-KR" altLang="en-US" sz="1400"/>
              <a:t>단락으로 묶기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918315" y="4627263"/>
            <a:ext cx="44788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&lt;ruby&gt; - </a:t>
            </a:r>
            <a:r>
              <a:rPr lang="ko-KR" altLang="en-US" b="1"/>
              <a:t>동아시아</a:t>
            </a:r>
            <a:r>
              <a:rPr lang="en-US" altLang="ko-KR" b="1"/>
              <a:t> </a:t>
            </a:r>
            <a:r>
              <a:rPr lang="ko-KR" altLang="en-US" b="1"/>
              <a:t>글자에 주석 표시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55" y="5029063"/>
            <a:ext cx="548926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&lt;ruby&gt; </a:t>
            </a:r>
            <a:r>
              <a:rPr lang="ko-KR" altLang="en-US" sz="1400"/>
              <a:t>태그 안에 </a:t>
            </a:r>
            <a:r>
              <a:rPr lang="en-US" altLang="ko-KR" sz="1400"/>
              <a:t>&lt;rt&gt; </a:t>
            </a:r>
            <a:r>
              <a:rPr lang="ko-KR" altLang="en-US" sz="1400"/>
              <a:t>태그를 사용해 주석 표시</a:t>
            </a:r>
            <a:endParaRPr lang="en-US" altLang="ko-KR" sz="1200"/>
          </a:p>
        </p:txBody>
      </p:sp>
      <p:sp>
        <p:nvSpPr>
          <p:cNvPr id="3" name="TextBox 2"/>
          <p:cNvSpPr txBox="1"/>
          <p:nvPr/>
        </p:nvSpPr>
        <p:spPr>
          <a:xfrm>
            <a:off x="6232320" y="1357476"/>
            <a:ext cx="5703683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야외 텐트를 닮은 건축물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mark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테쉬폰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mark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아일랜드 출신 임피제 신부가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1954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제주에 오면서 목장 숙소로 짓기 시작한 후 사료공장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성당으로 활용됐습니다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제주에서 점차 다른 지방으로 보급됐지만 현재 제주에만 건축물이 남아있으며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 근현대 건축사의 한 페이지를 보여주는 가치를 지닌다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고 전문가들은 평가합니다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20" name="직사각형 19"/>
          <p:cNvSpPr/>
          <p:nvPr/>
        </p:nvSpPr>
        <p:spPr>
          <a:xfrm>
            <a:off x="6232320" y="4560168"/>
            <a:ext cx="5703683" cy="64633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루비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(Ruby)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1995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일본의 프로그래머인 마츠모토 유키히로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ruby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松本行弘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まつもとゆきひろ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ruby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 만든 프로그래밍 언어입니다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20" y="2686332"/>
            <a:ext cx="4296577" cy="11728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057" y="3554418"/>
            <a:ext cx="1095753" cy="1550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320" y="5310655"/>
            <a:ext cx="3635957" cy="7549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2382" y="5767646"/>
            <a:ext cx="1151487" cy="14665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F609475-8A93-4F1E-B4DE-EC91B019C158}"/>
              </a:ext>
            </a:extLst>
          </p:cNvPr>
          <p:cNvCxnSpPr/>
          <p:nvPr/>
        </p:nvCxnSpPr>
        <p:spPr>
          <a:xfrm flipV="1">
            <a:off x="293247" y="4146324"/>
            <a:ext cx="11878146" cy="63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6">
            <a:extLst>
              <a:ext uri="{FF2B5EF4-FFF2-40B4-BE49-F238E27FC236}">
                <a16:creationId xmlns:a16="http://schemas.microsoft.com/office/drawing/2014/main" id="{57FFD54B-CEEC-4744-BE11-D628EC37DB26}"/>
              </a:ext>
            </a:extLst>
          </p:cNvPr>
          <p:cNvSpPr txBox="1"/>
          <p:nvPr/>
        </p:nvSpPr>
        <p:spPr>
          <a:xfrm>
            <a:off x="11445391" y="1905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</a:rPr>
              <a:t>P63</a:t>
            </a:r>
          </a:p>
        </p:txBody>
      </p:sp>
    </p:spTree>
    <p:extLst>
      <p:ext uri="{BB962C8B-B14F-4D97-AF65-F5344CB8AC3E}">
        <p14:creationId xmlns:p14="http://schemas.microsoft.com/office/powerpoint/2010/main" val="47575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076" y="161547"/>
            <a:ext cx="9091189" cy="667587"/>
          </a:xfrm>
        </p:spPr>
        <p:txBody>
          <a:bodyPr/>
          <a:lstStyle/>
          <a:p>
            <a:r>
              <a:rPr lang="ko-KR" altLang="en-US"/>
              <a:t>목록을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&lt;ul&gt;, &lt;li&gt; - </a:t>
            </a:r>
            <a:r>
              <a:rPr lang="ko-KR" altLang="en-US" b="1"/>
              <a:t>순서 없는 목록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7651" y="2982537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&lt;ol&gt;, &lt;li&gt; - </a:t>
            </a:r>
            <a:r>
              <a:rPr lang="ko-KR" altLang="en-US" b="1"/>
              <a:t>순서 목록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651" y="1753880"/>
            <a:ext cx="4381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각</a:t>
            </a:r>
            <a:r>
              <a:rPr lang="en-US" altLang="ko-KR" sz="1600"/>
              <a:t> </a:t>
            </a:r>
            <a:r>
              <a:rPr lang="ko-KR" altLang="en-US" sz="1600"/>
              <a:t>항목 앞에 불릿이 붙여짐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CSS</a:t>
            </a:r>
            <a:r>
              <a:rPr lang="ko-KR" altLang="en-US" sz="1600"/>
              <a:t>의 </a:t>
            </a:r>
            <a:r>
              <a:rPr lang="en-US" altLang="ko-KR" sz="1600"/>
              <a:t>list-style-type </a:t>
            </a:r>
            <a:r>
              <a:rPr lang="ko-KR" altLang="en-US" sz="1600"/>
              <a:t>속성으로 불릿 수정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7651" y="3398364"/>
            <a:ext cx="40106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각</a:t>
            </a:r>
            <a:r>
              <a:rPr lang="en-US" altLang="ko-KR" sz="1600"/>
              <a:t> </a:t>
            </a:r>
            <a:r>
              <a:rPr lang="ko-KR" altLang="en-US" sz="1600"/>
              <a:t>항목 앞에 숫자가 붙여짐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&lt;ol&gt; </a:t>
            </a:r>
            <a:r>
              <a:rPr lang="ko-KR" altLang="en-US" sz="1600"/>
              <a:t>태그의 속성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type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불릿 앞의 숫자 조정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start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중간 번호부터 수정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reserved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역순으로 표시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334409" y="995881"/>
            <a:ext cx="31355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일차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해녀박물관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낚시체험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일차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start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용눈이오름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만장굴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카약체험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start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581" y="4441915"/>
            <a:ext cx="3367037" cy="152426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618" y="1060610"/>
            <a:ext cx="1057275" cy="1809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5972" y="6152958"/>
            <a:ext cx="11046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★ 여러 항목이 나열될 때 </a:t>
            </a:r>
            <a:r>
              <a:rPr lang="en-US" altLang="ko-KR" sz="1400" b="1">
                <a:solidFill>
                  <a:srgbClr val="0070C0"/>
                </a:solidFill>
              </a:rPr>
              <a:t>&lt;/li&gt; </a:t>
            </a:r>
            <a:r>
              <a:rPr lang="ko-KR" altLang="en-US" sz="1400" b="1">
                <a:solidFill>
                  <a:srgbClr val="0070C0"/>
                </a:solidFill>
              </a:rPr>
              <a:t>태그를 생략해도 다음에 오는 </a:t>
            </a:r>
            <a:r>
              <a:rPr lang="en-US" altLang="ko-KR" sz="1400" b="1">
                <a:solidFill>
                  <a:srgbClr val="0070C0"/>
                </a:solidFill>
              </a:rPr>
              <a:t>&lt;li&gt; </a:t>
            </a:r>
            <a:r>
              <a:rPr lang="ko-KR" altLang="en-US" sz="1400" b="1">
                <a:solidFill>
                  <a:srgbClr val="0070C0"/>
                </a:solidFill>
              </a:rPr>
              <a:t>태그를 만나면 자동으로 그 전에 </a:t>
            </a:r>
            <a:r>
              <a:rPr lang="en-US" altLang="ko-KR" sz="1400" b="1">
                <a:solidFill>
                  <a:srgbClr val="0070C0"/>
                </a:solidFill>
              </a:rPr>
              <a:t>&lt;/li&gt;</a:t>
            </a:r>
            <a:r>
              <a:rPr lang="ko-KR" altLang="en-US" sz="1400" b="1">
                <a:solidFill>
                  <a:srgbClr val="0070C0"/>
                </a:solidFill>
              </a:rPr>
              <a:t>태그가 있는 것처럼 인식함 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685F40DF-FE7D-4936-870B-5CC36CD429DA}"/>
              </a:ext>
            </a:extLst>
          </p:cNvPr>
          <p:cNvSpPr txBox="1"/>
          <p:nvPr/>
        </p:nvSpPr>
        <p:spPr>
          <a:xfrm>
            <a:off x="11445391" y="1905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</a:rPr>
              <a:t>P66</a:t>
            </a:r>
          </a:p>
        </p:txBody>
      </p:sp>
    </p:spTree>
    <p:extLst>
      <p:ext uri="{BB962C8B-B14F-4D97-AF65-F5344CB8AC3E}">
        <p14:creationId xmlns:p14="http://schemas.microsoft.com/office/powerpoint/2010/main" val="291475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8859" y="73976"/>
            <a:ext cx="9091189" cy="667587"/>
          </a:xfrm>
        </p:spPr>
        <p:txBody>
          <a:bodyPr/>
          <a:lstStyle/>
          <a:p>
            <a:r>
              <a:rPr lang="ko-KR" altLang="en-US"/>
              <a:t>목록을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&lt;dl&gt;, &lt;dt&gt;, &lt;dd&gt; - </a:t>
            </a:r>
            <a:r>
              <a:rPr lang="ko-KR" altLang="en-US" b="1"/>
              <a:t>설명</a:t>
            </a:r>
            <a:r>
              <a:rPr lang="en-US" altLang="ko-KR" b="1"/>
              <a:t> </a:t>
            </a:r>
            <a:r>
              <a:rPr lang="ko-KR" altLang="en-US" b="1"/>
              <a:t>목록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650" y="1753880"/>
            <a:ext cx="526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‘제목’과 그에 대한 ‘설명’으로 이루어진 목록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&lt;dl&gt;</a:t>
            </a:r>
            <a:r>
              <a:rPr lang="ko-KR" altLang="en-US" sz="1600"/>
              <a:t>과 </a:t>
            </a:r>
            <a:r>
              <a:rPr lang="en-US" altLang="ko-KR" sz="1600"/>
              <a:t>&lt;dt&gt;, &lt;dd&gt; </a:t>
            </a:r>
            <a:r>
              <a:rPr lang="ko-KR" altLang="en-US" sz="1600"/>
              <a:t>태그 사용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하나의 </a:t>
            </a:r>
            <a:r>
              <a:rPr lang="en-US" altLang="ko-KR" sz="1600"/>
              <a:t>&lt;dt&gt;</a:t>
            </a:r>
            <a:r>
              <a:rPr lang="ko-KR" altLang="en-US" sz="1600"/>
              <a:t>에 여러 개의 </a:t>
            </a:r>
            <a:r>
              <a:rPr lang="en-US" altLang="ko-KR" sz="1600"/>
              <a:t>&lt;dd&gt; </a:t>
            </a:r>
            <a:r>
              <a:rPr lang="ko-KR" altLang="en-US" sz="1600"/>
              <a:t>값을 가질 수 있다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9490" y="3690610"/>
            <a:ext cx="48647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올레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시흥 초등학교 옆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광치기 해변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거리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14.6km(4~5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시간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난이도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중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올레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광치기 해변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온평 포구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거리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14.5km(4~5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시간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난이도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중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09" y="3988948"/>
            <a:ext cx="3325639" cy="1850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5129" y="3429000"/>
            <a:ext cx="1394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예제</a:t>
            </a:r>
            <a:r>
              <a:rPr lang="en-US" altLang="ko-KR" sz="1100" b="1"/>
              <a:t>:02/dl.html</a:t>
            </a:r>
            <a:endParaRPr lang="ko-KR" altLang="en-US" sz="1100" b="1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9319453A-A974-4562-BA05-884C5A2D4773}"/>
              </a:ext>
            </a:extLst>
          </p:cNvPr>
          <p:cNvSpPr txBox="1"/>
          <p:nvPr/>
        </p:nvSpPr>
        <p:spPr>
          <a:xfrm>
            <a:off x="11445391" y="1905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</a:rPr>
              <a:t>P69</a:t>
            </a:r>
          </a:p>
        </p:txBody>
      </p:sp>
    </p:spTree>
    <p:extLst>
      <p:ext uri="{BB962C8B-B14F-4D97-AF65-F5344CB8AC3E}">
        <p14:creationId xmlns:p14="http://schemas.microsoft.com/office/powerpoint/2010/main" val="188549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883" y="93552"/>
            <a:ext cx="9091189" cy="667587"/>
          </a:xfrm>
        </p:spPr>
        <p:txBody>
          <a:bodyPr>
            <a:norm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온라인 프로필 </a:t>
            </a:r>
            <a:r>
              <a:rPr lang="en-US" altLang="ko-KR"/>
              <a:t>– </a:t>
            </a:r>
            <a:r>
              <a:rPr lang="ko-KR" altLang="en-US"/>
              <a:t>텍스트 입력하기</a:t>
            </a:r>
          </a:p>
        </p:txBody>
      </p:sp>
      <p:pic>
        <p:nvPicPr>
          <p:cNvPr id="8" name="그림 7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079861D0-2FC7-4100-BA0D-CA5491C45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89" y="2777553"/>
            <a:ext cx="3756075" cy="3130984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D4D5D4A9-C1C8-4051-B799-4162B2AAB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388" y="1401443"/>
            <a:ext cx="3988076" cy="5029211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9F75DEC-CA77-4DB2-A313-D3AA2BEF58FE}"/>
              </a:ext>
            </a:extLst>
          </p:cNvPr>
          <p:cNvSpPr/>
          <p:nvPr/>
        </p:nvSpPr>
        <p:spPr>
          <a:xfrm>
            <a:off x="5576935" y="3720974"/>
            <a:ext cx="995881" cy="30781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730DB1-6053-4BD7-ADAF-A0726920B471}"/>
              </a:ext>
            </a:extLst>
          </p:cNvPr>
          <p:cNvSpPr/>
          <p:nvPr/>
        </p:nvSpPr>
        <p:spPr>
          <a:xfrm>
            <a:off x="7288040" y="3304515"/>
            <a:ext cx="3295461" cy="1303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4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8544" y="98912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표</a:t>
            </a:r>
            <a:r>
              <a:rPr lang="en-US" altLang="ko-KR" b="1"/>
              <a:t>(table)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1932916" y="1284573"/>
            <a:ext cx="395636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자료를</a:t>
            </a:r>
            <a:r>
              <a:rPr lang="en-US" altLang="ko-KR" sz="1600"/>
              <a:t> </a:t>
            </a:r>
            <a:r>
              <a:rPr lang="ko-KR" altLang="en-US" sz="1600"/>
              <a:t>보기 좋게 정리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633652"/>
              </p:ext>
            </p:extLst>
          </p:nvPr>
        </p:nvGraphicFramePr>
        <p:xfrm>
          <a:off x="787650" y="2562130"/>
          <a:ext cx="3853674" cy="1640652"/>
        </p:xfrm>
        <a:graphic>
          <a:graphicData uri="http://schemas.openxmlformats.org/drawingml/2006/table">
            <a:tbl>
              <a:tblPr firstRow="1" bandRow="1"/>
              <a:tblGrid>
                <a:gridCol w="128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>
            <a:off x="4574834" y="2811216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6079" y="2671920"/>
            <a:ext cx="194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첫번째</a:t>
            </a:r>
            <a:r>
              <a:rPr lang="ko-KR" altLang="en-US" sz="1400" dirty="0"/>
              <a:t> 행</a:t>
            </a:r>
            <a:r>
              <a:rPr lang="en-US" altLang="ko-KR" sz="1400" dirty="0"/>
              <a:t>(row)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574834" y="3403705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56080" y="3255275"/>
            <a:ext cx="194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두번째</a:t>
            </a:r>
            <a:r>
              <a:rPr lang="ko-KR" altLang="en-US" sz="1400" dirty="0"/>
              <a:t> 행</a:t>
            </a:r>
            <a:r>
              <a:rPr lang="en-US" altLang="ko-KR" sz="1400" dirty="0"/>
              <a:t>(row)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574073" y="3991978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6078" y="3901606"/>
            <a:ext cx="194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세번째</a:t>
            </a:r>
            <a:r>
              <a:rPr lang="ko-KR" altLang="en-US" sz="1400" dirty="0"/>
              <a:t> 행</a:t>
            </a:r>
            <a:r>
              <a:rPr lang="en-US" altLang="ko-KR" sz="1400" dirty="0"/>
              <a:t>(row)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970" y="4700392"/>
            <a:ext cx="173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첫번째</a:t>
            </a:r>
            <a:r>
              <a:rPr lang="ko-KR" altLang="en-US" sz="1400" dirty="0"/>
              <a:t> 열</a:t>
            </a:r>
            <a:r>
              <a:rPr lang="en-US" altLang="ko-KR" sz="1400" dirty="0"/>
              <a:t>(column)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>
          <a:xfrm flipV="1">
            <a:off x="1515115" y="4088969"/>
            <a:ext cx="0" cy="5835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5807" y="4732839"/>
            <a:ext cx="106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두번째</a:t>
            </a:r>
            <a:r>
              <a:rPr lang="ko-KR" altLang="en-US" sz="1400" dirty="0"/>
              <a:t> 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17956" y="4732839"/>
            <a:ext cx="1003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세번째</a:t>
            </a:r>
            <a:r>
              <a:rPr lang="ko-KR" altLang="en-US" sz="1400" dirty="0"/>
              <a:t> 열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2920085" y="4081538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108394" y="4088969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65979" y="3209861"/>
            <a:ext cx="83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셀</a:t>
            </a:r>
            <a:r>
              <a:rPr lang="en-US" altLang="ko-KR" sz="1400"/>
              <a:t>(cell)</a:t>
            </a:r>
            <a:endParaRPr lang="ko-KR" altLang="en-US" sz="140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59587" y="3367517"/>
            <a:ext cx="1449097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716004" y="2138620"/>
            <a:ext cx="0" cy="958751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57430" y="942935"/>
            <a:ext cx="411018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표를 만드는 태그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sz="1400" dirty="0"/>
              <a:t>&lt;table&gt; ~ &lt;/table&gt; : </a:t>
            </a:r>
            <a:r>
              <a:rPr lang="ko-KR" altLang="en-US" sz="1400" dirty="0"/>
              <a:t>표 전체</a:t>
            </a:r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 ~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 </a:t>
            </a:r>
            <a:r>
              <a:rPr lang="en-US" altLang="ko-KR" sz="1400"/>
              <a:t>: </a:t>
            </a:r>
            <a:r>
              <a:rPr lang="ko-KR" altLang="en-US" sz="1400" dirty="0"/>
              <a:t>행</a:t>
            </a:r>
            <a:r>
              <a:rPr lang="en-US" altLang="ko-KR" sz="1400"/>
              <a:t> </a:t>
            </a:r>
            <a:endParaRPr lang="en-US" altLang="ko-KR" sz="1400" dirty="0"/>
          </a:p>
          <a:p>
            <a:r>
              <a:rPr lang="en-US" altLang="ko-KR" sz="1400" dirty="0"/>
              <a:t>&lt;td&gt; ~ &lt;/td&gt; </a:t>
            </a:r>
            <a:r>
              <a:rPr lang="en-US" altLang="ko-KR" sz="1400"/>
              <a:t>: </a:t>
            </a:r>
            <a:r>
              <a:rPr lang="ko-KR" altLang="en-US" sz="1400"/>
              <a:t>셀</a:t>
            </a:r>
            <a:r>
              <a:rPr lang="en-US" altLang="ko-KR" sz="1400"/>
              <a:t>, &lt;th&gt; ~ &lt;/th&gt;  </a:t>
            </a:r>
            <a:r>
              <a:rPr lang="ko-KR" altLang="en-US" sz="1400"/>
              <a:t>제목 셀</a:t>
            </a:r>
            <a:endParaRPr lang="en-US" altLang="ko-KR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sz="1400" b="1" dirty="0"/>
              <a:t>예</a:t>
            </a:r>
            <a:r>
              <a:rPr lang="en-US" altLang="ko-KR" sz="1400" b="1"/>
              <a:t>) 2*3 (2</a:t>
            </a:r>
            <a:r>
              <a:rPr lang="ko-KR" altLang="en-US" sz="1400" b="1"/>
              <a:t>행 </a:t>
            </a:r>
            <a:r>
              <a:rPr lang="en-US" altLang="ko-KR" sz="1400" b="1"/>
              <a:t>3</a:t>
            </a:r>
            <a:r>
              <a:rPr lang="ko-KR" altLang="en-US" sz="1400" b="1"/>
              <a:t>열</a:t>
            </a:r>
            <a:r>
              <a:rPr lang="en-US" altLang="ko-KR" sz="1400" b="1"/>
              <a:t>) </a:t>
            </a:r>
            <a:r>
              <a:rPr lang="ko-KR" altLang="en-US" sz="1400" b="1" dirty="0"/>
              <a:t>표</a:t>
            </a:r>
            <a:endParaRPr lang="en-US" altLang="ko-KR" sz="1400" b="1" dirty="0"/>
          </a:p>
          <a:p>
            <a:endParaRPr lang="en-US" altLang="ko-KR" dirty="0"/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제목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제목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833" y="5110028"/>
            <a:ext cx="2390775" cy="6858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B703806-4AD0-443A-8BFC-21F3B9473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293" y="2732078"/>
            <a:ext cx="1542857" cy="247619"/>
          </a:xfrm>
          <a:prstGeom prst="rect">
            <a:avLst/>
          </a:prstGeom>
        </p:spPr>
      </p:pic>
      <p:sp>
        <p:nvSpPr>
          <p:cNvPr id="29" name="TextBox 6">
            <a:extLst>
              <a:ext uri="{FF2B5EF4-FFF2-40B4-BE49-F238E27FC236}">
                <a16:creationId xmlns:a16="http://schemas.microsoft.com/office/drawing/2014/main" id="{6ACDC060-CF44-4B25-8121-2C3B08E1AB77}"/>
              </a:ext>
            </a:extLst>
          </p:cNvPr>
          <p:cNvSpPr txBox="1"/>
          <p:nvPr/>
        </p:nvSpPr>
        <p:spPr>
          <a:xfrm>
            <a:off x="11445391" y="1905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</a:rPr>
              <a:t>P78</a:t>
            </a:r>
          </a:p>
        </p:txBody>
      </p:sp>
    </p:spTree>
    <p:extLst>
      <p:ext uri="{BB962C8B-B14F-4D97-AF65-F5344CB8AC3E}">
        <p14:creationId xmlns:p14="http://schemas.microsoft.com/office/powerpoint/2010/main" val="260149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2713</Words>
  <Application>Microsoft Office PowerPoint</Application>
  <PresentationFormat>와이드스크린</PresentationFormat>
  <Paragraphs>328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D2Coding</vt:lpstr>
      <vt:lpstr>TDc_SSiMyungJo 120</vt:lpstr>
      <vt:lpstr>맑은 고딕</vt:lpstr>
      <vt:lpstr>Arial</vt:lpstr>
      <vt:lpstr>Office 테마</vt:lpstr>
      <vt:lpstr>02. 텍스트 관련 태그들</vt:lpstr>
      <vt:lpstr>텍스트를 묶어주는 태그</vt:lpstr>
      <vt:lpstr>텍스트를 묶어주는 태그</vt:lpstr>
      <vt:lpstr>텍스트를 한 줄로 표시하는 태그</vt:lpstr>
      <vt:lpstr>텍스트를 한 줄로 표시하는 태그</vt:lpstr>
      <vt:lpstr>목록을 만드는 태그</vt:lpstr>
      <vt:lpstr>목록을 만드는 태그</vt:lpstr>
      <vt:lpstr>[실습] 온라인 프로필 – 텍스트 입력하기</vt:lpstr>
      <vt:lpstr>표를 만드는 태그</vt:lpstr>
      <vt:lpstr>표를 만드는 태그</vt:lpstr>
      <vt:lpstr>표를 만드는 태그</vt:lpstr>
      <vt:lpstr>표를 만드는 태그</vt:lpstr>
      <vt:lpstr>표를 만드는 태그</vt:lpstr>
      <vt:lpstr>표를 만드는 태그</vt:lpstr>
      <vt:lpstr>표를 만드는 태그</vt:lpstr>
      <vt:lpstr>표를 만드는 태그</vt:lpstr>
      <vt:lpstr>[실습] 온라인 프로필 – 표 추가하기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Professor</cp:lastModifiedBy>
  <cp:revision>54</cp:revision>
  <dcterms:created xsi:type="dcterms:W3CDTF">2016-12-02T05:48:21Z</dcterms:created>
  <dcterms:modified xsi:type="dcterms:W3CDTF">2025-03-15T04:54:14Z</dcterms:modified>
</cp:coreProperties>
</file>