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7" r:id="rId4"/>
    <p:sldId id="259" r:id="rId5"/>
    <p:sldId id="268" r:id="rId6"/>
    <p:sldId id="260" r:id="rId7"/>
    <p:sldId id="262" r:id="rId8"/>
    <p:sldId id="269" r:id="rId9"/>
    <p:sldId id="270" r:id="rId10"/>
    <p:sldId id="271" r:id="rId11"/>
    <p:sldId id="264" r:id="rId12"/>
    <p:sldId id="272" r:id="rId13"/>
    <p:sldId id="273" r:id="rId14"/>
    <p:sldId id="265" r:id="rId15"/>
    <p:sldId id="27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206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 descr="개이(가) 표시된 사진&#10;&#10;자동 생성된 설명">
            <a:extLst>
              <a:ext uri="{FF2B5EF4-FFF2-40B4-BE49-F238E27FC236}">
                <a16:creationId xmlns:a16="http://schemas.microsoft.com/office/drawing/2014/main" id="{A9CB9910-D6AE-4A07-A667-D2FB185989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11" name="그림 1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F491C118-2ED8-4B9A-ADBB-5522120227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A74B42-642D-4114-9351-6C4509C6AF62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84995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C952C93-AC64-4CE5-B321-410179DEF07A}"/>
              </a:ext>
            </a:extLst>
          </p:cNvPr>
          <p:cNvSpPr/>
          <p:nvPr userDrawn="1"/>
        </p:nvSpPr>
        <p:spPr>
          <a:xfrm>
            <a:off x="0" y="190114"/>
            <a:ext cx="12192000" cy="66758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90114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>
              <a:lumMod val="95000"/>
            </a:schemeClr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mitrybaranovskiy.github.io/raphael" TargetMode="External"/><Relationship Id="rId2" Type="http://schemas.openxmlformats.org/officeDocument/2006/relationships/hyperlink" Target="h%20t%20t%20p:/d3j%20s.o%20r%20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</a:rPr>
              <a:t>03. </a:t>
            </a:r>
            <a:r>
              <a:rPr lang="ko-KR" altLang="en-US" sz="440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</a:rPr>
              <a:t>이미지와 하이퍼링크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609851" y="283845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14526" y="283845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03-1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2814638" y="287869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이미지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2590801" y="330517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609851" y="3674640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914526" y="3674640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03-2</a:t>
            </a:r>
            <a:endParaRPr lang="ko-KR" altLang="en-US" b="1"/>
          </a:p>
        </p:txBody>
      </p:sp>
      <p:sp>
        <p:nvSpPr>
          <p:cNvPr id="12" name="TextBox 11"/>
          <p:cNvSpPr txBox="1"/>
          <p:nvPr/>
        </p:nvSpPr>
        <p:spPr>
          <a:xfrm>
            <a:off x="2814638" y="3714884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링크 만들기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2590801" y="4141365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609851" y="451083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914526" y="451083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03-3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2814638" y="4551075"/>
            <a:ext cx="15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SVG </a:t>
            </a:r>
            <a:r>
              <a:rPr lang="ko-KR" altLang="en-US" b="1"/>
              <a:t>이미지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2590801" y="497755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3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target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–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새 탭에서 링크 열기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0" y="1804472"/>
            <a:ext cx="8261415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다른 사이트로 링크하거나 현재 페이지를 유지한 상태에서 링크 페이지를 표시할 때</a:t>
            </a:r>
            <a:endParaRPr lang="en-US" altLang="ko-KR" sz="140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페이지는 그대로 유지하면서 새 창이나 새 탭에 표시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90" y="3445096"/>
            <a:ext cx="4198914" cy="13450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01860E-77CC-42AE-AD81-653FD13622BA}"/>
              </a:ext>
            </a:extLst>
          </p:cNvPr>
          <p:cNvSpPr/>
          <p:nvPr/>
        </p:nvSpPr>
        <p:spPr>
          <a:xfrm>
            <a:off x="723690" y="2954447"/>
            <a:ext cx="1628972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 b="1"/>
              <a:t>사용할 수 있는 값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BA1D0BB-0A8F-4DA7-BB71-5E9C60003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15" y="2749487"/>
            <a:ext cx="5275514" cy="3213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51012-95BF-41F9-8FA4-85755FD31463}"/>
              </a:ext>
            </a:extLst>
          </p:cNvPr>
          <p:cNvSpPr txBox="1"/>
          <p:nvPr/>
        </p:nvSpPr>
        <p:spPr>
          <a:xfrm>
            <a:off x="11375472" y="38589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p108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25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한 페이지 안에서 점프하기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앵커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5467880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앵커를 사용하려면 우선 이동하고 싶은 위치마다 </a:t>
            </a:r>
            <a:r>
              <a:rPr lang="en-US" altLang="ko-KR" sz="1400"/>
              <a:t>id </a:t>
            </a:r>
            <a:r>
              <a:rPr lang="ko-KR" altLang="en-US" sz="1400"/>
              <a:t>속성을 이용해 앵커를 만듦</a:t>
            </a:r>
            <a:r>
              <a:rPr lang="en-US" altLang="ko-KR" sz="1400"/>
              <a:t>.</a:t>
            </a:r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&lt;a&gt; </a:t>
            </a:r>
            <a:r>
              <a:rPr lang="ko-KR" altLang="en-US" sz="1400"/>
              <a:t>태그의 </a:t>
            </a:r>
            <a:r>
              <a:rPr lang="en-US" altLang="ko-KR" sz="1400"/>
              <a:t>href </a:t>
            </a:r>
            <a:r>
              <a:rPr lang="ko-KR" altLang="en-US" sz="1400"/>
              <a:t>속성을 사용해 링크함</a:t>
            </a:r>
            <a:r>
              <a:rPr lang="en-US" altLang="ko-KR" sz="1400"/>
              <a:t>. </a:t>
            </a:r>
            <a:r>
              <a:rPr lang="ko-KR" altLang="en-US" sz="1400"/>
              <a:t>단</a:t>
            </a:r>
            <a:r>
              <a:rPr lang="en-US" altLang="ko-KR" sz="1400"/>
              <a:t>, </a:t>
            </a:r>
            <a:r>
              <a:rPr lang="ko-KR" altLang="en-US" sz="1400"/>
              <a:t>앵커 이름 앞에 </a:t>
            </a:r>
            <a:r>
              <a:rPr lang="en-US" altLang="ko-KR" sz="1400"/>
              <a:t>#</a:t>
            </a:r>
            <a:r>
              <a:rPr lang="ko-KR" altLang="en-US" sz="1400"/>
              <a:t>을 붙여 앵커 표시</a:t>
            </a:r>
            <a:r>
              <a:rPr lang="en-US" altLang="ko-KR" sz="1400"/>
              <a:t>.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08" y="3512632"/>
            <a:ext cx="4048125" cy="5238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052" y="1124125"/>
            <a:ext cx="54483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F93CD7-ED2C-4560-9B3A-5AFC39E2570A}"/>
              </a:ext>
            </a:extLst>
          </p:cNvPr>
          <p:cNvSpPr txBox="1"/>
          <p:nvPr/>
        </p:nvSpPr>
        <p:spPr>
          <a:xfrm>
            <a:off x="11375472" y="38589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p111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86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54C7-485E-4E72-B6E4-01EACF70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온라인 프로필 </a:t>
            </a:r>
            <a:r>
              <a:rPr lang="en-US" altLang="ko-KR"/>
              <a:t>–</a:t>
            </a:r>
            <a:r>
              <a:rPr lang="ko-KR" altLang="en-US"/>
              <a:t> 링크 추가하기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CF7174D-3381-4DB8-AC13-F14663B89C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73" r="19467" b="19864"/>
          <a:stretch/>
        </p:blipFill>
        <p:spPr>
          <a:xfrm>
            <a:off x="1243235" y="2341471"/>
            <a:ext cx="3521008" cy="205502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DA0814B8-794B-45BD-89FC-504654C916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37" r="19467" b="20136"/>
          <a:stretch/>
        </p:blipFill>
        <p:spPr>
          <a:xfrm>
            <a:off x="7003762" y="2347634"/>
            <a:ext cx="3521008" cy="2048861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EAF03D8-1AEC-4CDA-92FC-6CB3E75A25B5}"/>
              </a:ext>
            </a:extLst>
          </p:cNvPr>
          <p:cNvSpPr/>
          <p:nvPr/>
        </p:nvSpPr>
        <p:spPr>
          <a:xfrm>
            <a:off x="7130642" y="4044939"/>
            <a:ext cx="989901" cy="2768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98F438C-3C34-421D-B208-B2659AC47E1A}"/>
              </a:ext>
            </a:extLst>
          </p:cNvPr>
          <p:cNvSpPr/>
          <p:nvPr/>
        </p:nvSpPr>
        <p:spPr>
          <a:xfrm>
            <a:off x="5386062" y="3275091"/>
            <a:ext cx="995881" cy="30781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754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154C7-485E-4E72-B6E4-01EACF70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인터넷에 내 온라인 프로필 올리기</a:t>
            </a:r>
          </a:p>
        </p:txBody>
      </p:sp>
    </p:spTree>
    <p:extLst>
      <p:ext uri="{BB962C8B-B14F-4D97-AF65-F5344CB8AC3E}">
        <p14:creationId xmlns:p14="http://schemas.microsoft.com/office/powerpoint/2010/main" val="365457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&lt;area&gt;</a:t>
            </a:r>
            <a:r>
              <a:rPr kumimoji="0" lang="en-US" altLang="ko-KR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ko-KR" altLang="en-US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</a:t>
            </a:r>
            <a:r>
              <a:rPr kumimoji="0" lang="en-US" altLang="ko-KR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usemap </a:t>
            </a:r>
            <a:r>
              <a:rPr kumimoji="0" lang="ko-KR" altLang="en-US" sz="1800" b="1" i="0" u="none" strike="noStrike" kern="0" cap="none" spc="0" normalizeH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 </a:t>
            </a:r>
            <a:r>
              <a:rPr lang="ko-KR" altLang="en-US" b="1" kern="0">
                <a:solidFill>
                  <a:sysClr val="windowText" lastClr="000000"/>
                </a:solidFill>
              </a:rPr>
              <a:t>이미지맵</a:t>
            </a:r>
            <a:endParaRPr kumimoji="0" lang="ko-KR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05081" y="1693008"/>
            <a:ext cx="5467880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400"/>
              <a:t>이미지맵 </a:t>
            </a:r>
            <a:r>
              <a:rPr lang="en-US" altLang="ko-KR" sz="1400"/>
              <a:t>: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한 이미지 상에 여러 다른 링크를 만드는 것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8" y="2205700"/>
            <a:ext cx="2251661" cy="12843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9204" y="3704264"/>
            <a:ext cx="346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&lt;area&gt; </a:t>
            </a:r>
            <a:r>
              <a:rPr lang="ko-KR" altLang="en-US" sz="1400" b="1"/>
              <a:t>태그의 속성들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8" y="4012041"/>
            <a:ext cx="4170082" cy="249781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262521" y="1452151"/>
            <a:ext cx="5575883" cy="2965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="images/kids.jpg"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usemap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="#favorites"&gt;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="favorites"&gt;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area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="rect"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coords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="10,10,160,200"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="http://cafe.naver.com/doithtml5"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="do it html5 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네이버 카페로 가기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area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shape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="rect"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coords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="220,10,380,200"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="http://www.facebook.com/do.it.html5"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="_blank"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alt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="do it html5 </a:t>
            </a:r>
            <a:r>
              <a:rPr lang="ko-KR" altLang="en-US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페이스북 페이지로 가기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"&gt;</a:t>
            </a:r>
            <a:endParaRPr lang="ko-KR" altLang="en-US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map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436" y="4540020"/>
            <a:ext cx="2667174" cy="13541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CCD7BCD-CA8C-4E4A-A0E3-4063CA30A7A4}"/>
              </a:ext>
            </a:extLst>
          </p:cNvPr>
          <p:cNvSpPr txBox="1"/>
          <p:nvPr/>
        </p:nvSpPr>
        <p:spPr>
          <a:xfrm>
            <a:off x="11375472" y="38589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p119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9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433384" y="1046205"/>
            <a:ext cx="9086335" cy="44319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034746" y="1524000"/>
            <a:ext cx="2529017" cy="3295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 w="28575">
                <a:solidFill>
                  <a:srgbClr val="FF3300"/>
                </a:solidFill>
                <a:prstDash val="sysDot"/>
              </a:ln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433384" y="1524000"/>
            <a:ext cx="589006" cy="82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7794" y="1533604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10px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2022390" y="1046205"/>
            <a:ext cx="12356" cy="486032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47963" y="1071603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10px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1456039" y="4637902"/>
            <a:ext cx="589006" cy="82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2028568" y="4852933"/>
            <a:ext cx="2535195" cy="0"/>
          </a:xfrm>
          <a:prstGeom prst="line">
            <a:avLst/>
          </a:prstGeom>
          <a:ln w="28575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364859" y="4612502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10px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959161" y="4868563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150px</a:t>
            </a:r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>
            <a:off x="4572001" y="1507524"/>
            <a:ext cx="0" cy="3311611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555807" y="1046205"/>
            <a:ext cx="12356" cy="4860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743568" y="1096317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10px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5214551" y="1524000"/>
            <a:ext cx="2529017" cy="3295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rgbClr val="FF3300"/>
                </a:solidFill>
                <a:prstDash val="sysDot"/>
              </a:ln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4586059" y="1532236"/>
            <a:ext cx="589006" cy="82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1" y="1673648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60px</a:t>
            </a:r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>
            <a:off x="4456671" y="4727834"/>
            <a:ext cx="230659" cy="206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952650" y="1420683"/>
            <a:ext cx="230659" cy="206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4634068" y="4800601"/>
            <a:ext cx="589006" cy="823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206597" y="4851517"/>
            <a:ext cx="2535195" cy="0"/>
          </a:xfrm>
          <a:prstGeom prst="line">
            <a:avLst/>
          </a:prstGeom>
          <a:ln w="28575">
            <a:solidFill>
              <a:srgbClr val="FF33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49347" y="4428525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60px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137190" y="4835887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160px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075112" y="154047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10,10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172961" y="4940648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160,200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850659" y="465918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380,200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20428" y="162594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220,10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68589" y="2922368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190px</a:t>
            </a:r>
            <a:endParaRPr lang="ko-KR" altLang="en-US" dirty="0"/>
          </a:p>
        </p:txBody>
      </p:sp>
      <p:cxnSp>
        <p:nvCxnSpPr>
          <p:cNvPr id="42" name="직선 연결선 41"/>
          <p:cNvCxnSpPr/>
          <p:nvPr/>
        </p:nvCxnSpPr>
        <p:spPr>
          <a:xfrm>
            <a:off x="7743568" y="1071603"/>
            <a:ext cx="12356" cy="4860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588478" y="1096317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10px</a:t>
            </a:r>
            <a:endParaRPr lang="ko-KR" altLang="en-US" dirty="0"/>
          </a:p>
        </p:txBody>
      </p:sp>
      <p:cxnSp>
        <p:nvCxnSpPr>
          <p:cNvPr id="45" name="직선 연결선 44"/>
          <p:cNvCxnSpPr/>
          <p:nvPr/>
        </p:nvCxnSpPr>
        <p:spPr>
          <a:xfrm>
            <a:off x="7755924" y="1493108"/>
            <a:ext cx="0" cy="3311611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352512" y="2907952"/>
            <a:ext cx="806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190px</a:t>
            </a:r>
            <a:endParaRPr lang="ko-KR" altLang="en-US" dirty="0"/>
          </a:p>
        </p:txBody>
      </p:sp>
      <p:sp>
        <p:nvSpPr>
          <p:cNvPr id="32" name="타원 31"/>
          <p:cNvSpPr/>
          <p:nvPr/>
        </p:nvSpPr>
        <p:spPr>
          <a:xfrm>
            <a:off x="7628238" y="4727834"/>
            <a:ext cx="230659" cy="206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5241320" y="1046205"/>
            <a:ext cx="12356" cy="4860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73991" y="1096317"/>
            <a:ext cx="68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10px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5114204" y="1428920"/>
            <a:ext cx="230659" cy="206633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628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SVG </a:t>
            </a:r>
            <a:r>
              <a:rPr lang="ko-KR" altLang="en-US" sz="3200"/>
              <a:t>이미지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SVG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파일 형식이란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693008"/>
            <a:ext cx="5467880" cy="290848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Scalable Vector Graphics(</a:t>
            </a:r>
            <a:r>
              <a:rPr lang="ko-KR" altLang="en-US" sz="1400"/>
              <a:t>스케일 러블 벡터 그래픽</a:t>
            </a:r>
            <a:r>
              <a:rPr lang="en-US" altLang="ko-KR" sz="1400"/>
              <a:t>)</a:t>
            </a:r>
            <a:r>
              <a:rPr lang="ko-KR" altLang="en-US" sz="1400"/>
              <a:t>의 약자</a:t>
            </a:r>
            <a:endParaRPr lang="en-US" altLang="ko-KR" sz="1400"/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이미지를 확대하거나 축소하더라도 테두리가 원래의 깨끗한 상태로 유지되는 벡터 이미지</a:t>
            </a:r>
            <a:br>
              <a:rPr lang="en-US" altLang="ko-KR" sz="1400"/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참고</a:t>
            </a:r>
            <a:r>
              <a:rPr lang="en-US" altLang="ko-KR" sz="1200">
                <a:solidFill>
                  <a:srgbClr val="0070C0"/>
                </a:solidFill>
              </a:rPr>
              <a:t>: jpg</a:t>
            </a:r>
            <a:r>
              <a:rPr lang="ko-KR" altLang="en-US" sz="1200">
                <a:solidFill>
                  <a:srgbClr val="0070C0"/>
                </a:solidFill>
              </a:rPr>
              <a:t>나 </a:t>
            </a:r>
            <a:r>
              <a:rPr lang="en-US" altLang="ko-KR" sz="1200">
                <a:solidFill>
                  <a:srgbClr val="0070C0"/>
                </a:solidFill>
              </a:rPr>
              <a:t>png </a:t>
            </a:r>
            <a:r>
              <a:rPr lang="ko-KR" altLang="en-US" sz="1200">
                <a:solidFill>
                  <a:srgbClr val="0070C0"/>
                </a:solidFill>
              </a:rPr>
              <a:t>등의 이미지는 확대</a:t>
            </a:r>
            <a:r>
              <a:rPr lang="en-US" altLang="ko-KR" sz="1200">
                <a:solidFill>
                  <a:srgbClr val="0070C0"/>
                </a:solidFill>
              </a:rPr>
              <a:t>/</a:t>
            </a:r>
            <a:r>
              <a:rPr lang="ko-KR" altLang="en-US" sz="1200">
                <a:solidFill>
                  <a:srgbClr val="0070C0"/>
                </a:solidFill>
              </a:rPr>
              <a:t>축소하면 테두리가 울퉁불퉁해지는 비트맵 이미지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로고나 아이 콘에서 많이 사용됨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데이터 시각화에서 차트나 다이어그램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지도 등을 구현할 때도 많이 사용됨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br>
              <a:rPr lang="en-US" altLang="ko-KR" sz="1400">
                <a:solidFill>
                  <a:srgbClr val="211D1E"/>
                </a:solidFill>
                <a:latin typeface="TDc_SSiMyungJo 120"/>
              </a:rPr>
            </a:b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(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예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  <a:hlinkClick r:id="rId2"/>
              </a:rPr>
              <a:t>d3.js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/ 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  <a:hlinkClick r:id="rId3"/>
              </a:rPr>
              <a:t>Raphael.js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등의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시각화 라이브러리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)</a:t>
            </a:r>
            <a:endParaRPr lang="ko-KR" altLang="en-US" sz="1400"/>
          </a:p>
        </p:txBody>
      </p:sp>
      <p:cxnSp>
        <p:nvCxnSpPr>
          <p:cNvPr id="8" name="직선 연결선 7"/>
          <p:cNvCxnSpPr/>
          <p:nvPr/>
        </p:nvCxnSpPr>
        <p:spPr>
          <a:xfrm>
            <a:off x="5972961" y="1124125"/>
            <a:ext cx="0" cy="538573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3074" y="5176007"/>
            <a:ext cx="508755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&lt;img&gt;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태그를 이용해 파일 형태로 삽입할 수도 있고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태그를 이용해 직접 만들 수도 있음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일러스트레이터나 포토샵에서 제작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, </a:t>
            </a:r>
            <a:r>
              <a:rPr lang="ko-KR" altLang="en-US" sz="1400">
                <a:solidFill>
                  <a:srgbClr val="211D1E"/>
                </a:solidFill>
                <a:latin typeface="TDc_SSiMyungJo 120"/>
              </a:rPr>
              <a:t>편집할 수 있음</a:t>
            </a:r>
            <a:r>
              <a:rPr lang="en-US" altLang="ko-KR" sz="1400">
                <a:solidFill>
                  <a:srgbClr val="211D1E"/>
                </a:solidFill>
                <a:latin typeface="TDc_SSiMyungJo 120"/>
              </a:rPr>
              <a:t>.</a:t>
            </a:r>
            <a:endParaRPr lang="ko-KR" altLang="en-US" sz="1400"/>
          </a:p>
        </p:txBody>
      </p:sp>
      <p:sp>
        <p:nvSpPr>
          <p:cNvPr id="7" name="TextBox 6"/>
          <p:cNvSpPr txBox="1"/>
          <p:nvPr/>
        </p:nvSpPr>
        <p:spPr>
          <a:xfrm>
            <a:off x="6325297" y="3989218"/>
            <a:ext cx="362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편집기에서 </a:t>
            </a:r>
            <a:r>
              <a:rPr lang="en-US" altLang="ko-KR" sz="1400"/>
              <a:t>svg </a:t>
            </a:r>
            <a:r>
              <a:rPr lang="ko-KR" altLang="en-US" sz="1400"/>
              <a:t>파일 내용 확인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298" y="4296995"/>
            <a:ext cx="5353487" cy="194084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097484" y="1385231"/>
            <a:ext cx="362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&lt;img&gt; </a:t>
            </a:r>
            <a:r>
              <a:rPr lang="ko-KR" altLang="en-US" sz="1400"/>
              <a:t>태그로 </a:t>
            </a:r>
            <a:r>
              <a:rPr lang="en-US" altLang="ko-KR" sz="1400"/>
              <a:t>svg </a:t>
            </a:r>
            <a:r>
              <a:rPr lang="ko-KR" altLang="en-US" sz="1400"/>
              <a:t>파일 삽입</a:t>
            </a: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082" y="1912078"/>
            <a:ext cx="3200400" cy="81915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5603" y="1385231"/>
            <a:ext cx="1407366" cy="16431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432717-E300-4EF9-AE17-DD22F8090CE0}"/>
              </a:ext>
            </a:extLst>
          </p:cNvPr>
          <p:cNvSpPr txBox="1"/>
          <p:nvPr/>
        </p:nvSpPr>
        <p:spPr>
          <a:xfrm>
            <a:off x="11375472" y="38589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p120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08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웹 문서와 이미지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10133046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페이지에서 사용할 수 있는 이미지 파일은 파일 크기가 크지 않으면서도 화질은 좋게 유지해야 하기 때문에 </a:t>
            </a:r>
            <a:br>
              <a:rPr lang="en-US" altLang="ko-KR" sz="1400"/>
            </a:br>
            <a:r>
              <a:rPr lang="ko-KR" altLang="en-US" sz="1400"/>
              <a:t>몇 가지 파일 형식만 사용할 수 있다</a:t>
            </a:r>
            <a:r>
              <a:rPr lang="en-US" altLang="ko-KR" sz="1400"/>
              <a:t>. </a:t>
            </a:r>
            <a:endParaRPr lang="ko-KR" altLang="en-US" sz="1400" dirty="0"/>
          </a:p>
        </p:txBody>
      </p:sp>
      <p:pic>
        <p:nvPicPr>
          <p:cNvPr id="36" name="_x169971024" descr="10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7385" y="3138713"/>
            <a:ext cx="259466" cy="29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2868875"/>
            <a:ext cx="6894805" cy="2542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9A05F9-B894-4486-9BB8-1FD480488FA3}"/>
              </a:ext>
            </a:extLst>
          </p:cNvPr>
          <p:cNvSpPr txBox="1"/>
          <p:nvPr/>
        </p:nvSpPr>
        <p:spPr>
          <a:xfrm>
            <a:off x="11375472" y="385893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p94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0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0581" y="12915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08576" y="1905359"/>
            <a:ext cx="3802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문서에 이미지를 삽입할 때 사용</a:t>
            </a:r>
            <a:endParaRPr lang="en-US" altLang="ko-KR" sz="1400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81" y="2264726"/>
            <a:ext cx="2790825" cy="514350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4586A52-30DF-4986-8817-82E47FFB2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81" y="3138713"/>
            <a:ext cx="2908807" cy="25902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DCFB47-C096-4E67-BD83-9D0EC374D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486" y="3265726"/>
            <a:ext cx="1027920" cy="1738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BFA589-DD5E-464A-A4DA-3EC4EA0BA021}"/>
              </a:ext>
            </a:extLst>
          </p:cNvPr>
          <p:cNvSpPr txBox="1"/>
          <p:nvPr/>
        </p:nvSpPr>
        <p:spPr>
          <a:xfrm>
            <a:off x="5684220" y="1291530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태그의</a:t>
            </a:r>
            <a:r>
              <a:rPr lang="en-US" altLang="ko-KR" b="1"/>
              <a:t> </a:t>
            </a:r>
            <a:r>
              <a:rPr lang="ko-KR" altLang="en-US" b="1"/>
              <a:t>속성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DE3F1A-D463-495B-A669-538EE8F2D7D5}"/>
              </a:ext>
            </a:extLst>
          </p:cNvPr>
          <p:cNvSpPr/>
          <p:nvPr/>
        </p:nvSpPr>
        <p:spPr>
          <a:xfrm>
            <a:off x="5684220" y="1917546"/>
            <a:ext cx="5899204" cy="4021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src </a:t>
            </a:r>
            <a:r>
              <a:rPr lang="ko-KR" altLang="en-US" sz="1600" b="1"/>
              <a:t>속성 </a:t>
            </a:r>
            <a:r>
              <a:rPr lang="en-US" altLang="ko-KR" sz="160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600"/>
              <a:t>-   </a:t>
            </a:r>
            <a:r>
              <a:rPr lang="ko-KR" altLang="en-US" sz="1400"/>
              <a:t>이미지 파일 경로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웹 문서 파일의 위치를 기준으로 이미지 경로 지정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HTML</a:t>
            </a:r>
            <a:r>
              <a:rPr lang="ko-KR" altLang="en-US" sz="1400"/>
              <a:t>과 이미지 파일이 같은 폴더에 있다면 </a:t>
            </a:r>
            <a:r>
              <a:rPr lang="en-US" altLang="ko-KR" sz="1400"/>
              <a:t>src </a:t>
            </a:r>
            <a:r>
              <a:rPr lang="ko-KR" altLang="en-US" sz="1400"/>
              <a:t>속성에 파일 이름만 적음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en-US" altLang="ko-KR" sz="1400"/>
              <a:t> images</a:t>
            </a:r>
            <a:r>
              <a:rPr lang="ko-KR" altLang="en-US" sz="1400"/>
              <a:t>라는 하위 폴더에 이미지 파일이 있다면 하위 폴더까지 같이 적음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웹 사이트에 있는 이미지도 주소를 알아내어 </a:t>
            </a:r>
            <a:r>
              <a:rPr lang="en-US" altLang="ko-KR" sz="1400"/>
              <a:t>src </a:t>
            </a:r>
            <a:r>
              <a:rPr lang="ko-KR" altLang="en-US" sz="1400"/>
              <a:t>속성에 사용할 수 있다</a:t>
            </a:r>
            <a:r>
              <a:rPr lang="en-US" altLang="ko-KR" sz="1400"/>
              <a:t>.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FAC3A41-5B62-4871-BDC4-EE74C10FF4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620" y="4266702"/>
            <a:ext cx="2727547" cy="848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35C51E-5513-447E-A67E-A951870701D3}"/>
              </a:ext>
            </a:extLst>
          </p:cNvPr>
          <p:cNvSpPr txBox="1"/>
          <p:nvPr/>
        </p:nvSpPr>
        <p:spPr>
          <a:xfrm>
            <a:off x="11375472" y="385893"/>
            <a:ext cx="550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p95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06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741629" y="203401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822584"/>
            <a:ext cx="10105053" cy="203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alt </a:t>
            </a:r>
            <a:r>
              <a:rPr lang="ko-KR" altLang="en-US" sz="1600" b="1"/>
              <a:t>속성</a:t>
            </a:r>
            <a:endParaRPr lang="en-US" altLang="ko-KR" sz="1600" b="1"/>
          </a:p>
          <a:p>
            <a:pPr lvl="1">
              <a:lnSpc>
                <a:spcPct val="150000"/>
              </a:lnSpc>
            </a:pPr>
            <a:r>
              <a:rPr lang="ko-KR" altLang="en-US" sz="1400"/>
              <a:t>이미지를</a:t>
            </a:r>
            <a:r>
              <a:rPr lang="en-US" altLang="ko-KR" sz="1400"/>
              <a:t> </a:t>
            </a:r>
            <a:r>
              <a:rPr lang="ko-KR" altLang="en-US" sz="1400"/>
              <a:t>설명하는 대체 텍스트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400"/>
              <a:t>화면 낭독기에서 이미지 대신 대체 텍스트를 읽어 줌</a:t>
            </a:r>
            <a:r>
              <a:rPr lang="en-US" altLang="ko-KR" sz="1400"/>
              <a:t>. (</a:t>
            </a:r>
            <a:r>
              <a:rPr lang="ko-KR" altLang="en-US" sz="1400"/>
              <a:t>웹 접근성</a:t>
            </a:r>
            <a:r>
              <a:rPr lang="en-US" altLang="ko-KR" sz="140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400"/>
              <a:t>이미지를 표시할 수 없는 상황일 때 대체 텍스트 표시</a:t>
            </a:r>
            <a:endParaRPr lang="en-US" altLang="ko-KR" sz="1400"/>
          </a:p>
          <a:p>
            <a:pPr lvl="1">
              <a:lnSpc>
                <a:spcPct val="150000"/>
              </a:lnSpc>
            </a:pPr>
            <a:r>
              <a:rPr lang="ko-KR" altLang="en-US" sz="1400"/>
              <a:t>텍스트 자체를 이미지로 만들었을 경우 대체 텍스트 안에 이미지 파일의 내용을 그대로 넣어주어야 함</a:t>
            </a:r>
            <a:r>
              <a:rPr lang="en-US" altLang="ko-KR" sz="140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400"/>
              <a:t>불릿 이미지나 작은 아이콘 등의 경우에는 </a:t>
            </a:r>
            <a:r>
              <a:rPr lang="en-US" altLang="ko-KR" sz="1400"/>
              <a:t>alt=“ “ </a:t>
            </a:r>
            <a:r>
              <a:rPr lang="ko-KR" altLang="en-US" sz="1400"/>
              <a:t>처럼 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태그의 속성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02" y="4044229"/>
            <a:ext cx="3101787" cy="1831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6C7C2E-20B2-429A-8BDE-D68944FA03EE}"/>
              </a:ext>
            </a:extLst>
          </p:cNvPr>
          <p:cNvSpPr txBox="1"/>
          <p:nvPr/>
        </p:nvSpPr>
        <p:spPr>
          <a:xfrm>
            <a:off x="11375472" y="38589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p100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9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471722" y="220335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5" y="1822584"/>
            <a:ext cx="5322442" cy="1758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/>
              <a:t>width, height </a:t>
            </a:r>
            <a:r>
              <a:rPr lang="ko-KR" altLang="en-US" sz="1600" b="1"/>
              <a:t>속성 </a:t>
            </a:r>
            <a:endParaRPr lang="en-US" altLang="ko-KR" sz="1600" b="1"/>
          </a:p>
          <a:p>
            <a:pPr lvl="1">
              <a:lnSpc>
                <a:spcPct val="150000"/>
              </a:lnSpc>
            </a:pPr>
            <a:r>
              <a:rPr lang="en-US" altLang="ko-KR" sz="1600"/>
              <a:t>-   </a:t>
            </a:r>
            <a:r>
              <a:rPr lang="ko-KR" altLang="en-US" sz="1400"/>
              <a:t>이미지</a:t>
            </a:r>
            <a:r>
              <a:rPr lang="en-US" altLang="ko-KR" sz="1400"/>
              <a:t> </a:t>
            </a:r>
            <a:r>
              <a:rPr lang="ko-KR" altLang="en-US" sz="1400"/>
              <a:t>크기 조정하기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이 속성을 사용하지 않으면 원래 이미지 크기대로 표시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이 속성을 이용해 화면에 표시하는 이미지 크기 조정</a:t>
            </a:r>
            <a:r>
              <a:rPr lang="en-US" altLang="ko-KR" sz="1400"/>
              <a:t>, </a:t>
            </a:r>
            <a:br>
              <a:rPr lang="en-US" altLang="ko-KR" sz="1400"/>
            </a:br>
            <a:r>
              <a:rPr lang="en-US" altLang="ko-KR" sz="1400"/>
              <a:t>but </a:t>
            </a:r>
            <a:r>
              <a:rPr lang="ko-KR" altLang="en-US" sz="1400"/>
              <a:t>이미지</a:t>
            </a:r>
            <a:r>
              <a:rPr lang="en-US" altLang="ko-KR" sz="1400"/>
              <a:t> </a:t>
            </a:r>
            <a:r>
              <a:rPr lang="ko-KR" altLang="en-US" sz="1400"/>
              <a:t>파일의 용량은 그대로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&lt;img&gt; </a:t>
            </a:r>
            <a:r>
              <a:rPr lang="ko-KR" altLang="en-US" b="1"/>
              <a:t>태그의 속성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F9FC732-03D0-4A5A-A44F-E825351A1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018" y="1842636"/>
            <a:ext cx="5444524" cy="34776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9207A7-D43F-42EB-BEBA-3598A5C14734}"/>
              </a:ext>
            </a:extLst>
          </p:cNvPr>
          <p:cNvSpPr txBox="1"/>
          <p:nvPr/>
        </p:nvSpPr>
        <p:spPr>
          <a:xfrm>
            <a:off x="11375472" y="38589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81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533073" y="172465"/>
            <a:ext cx="9091189" cy="667587"/>
          </a:xfrm>
        </p:spPr>
        <p:txBody>
          <a:bodyPr>
            <a:normAutofit/>
          </a:bodyPr>
          <a:lstStyle/>
          <a:p>
            <a:r>
              <a:rPr lang="ko-KR" altLang="en-US" sz="3200"/>
              <a:t>이미지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074" y="1476504"/>
            <a:ext cx="10105053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&lt;figure&gt; </a:t>
            </a:r>
            <a:r>
              <a:rPr lang="ko-KR" altLang="en-US" sz="1400"/>
              <a:t>태그 </a:t>
            </a:r>
            <a:r>
              <a:rPr lang="en-US" altLang="ko-KR" sz="1400"/>
              <a:t>: </a:t>
            </a:r>
            <a:r>
              <a:rPr lang="ko-KR" altLang="en-US" sz="1400"/>
              <a:t>설명글을 붙일 대상 지정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웹 문서 안에서 한 단위가 되는 요소를 묶을 때 사용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설명 글을 표시할 때 </a:t>
            </a:r>
            <a:r>
              <a:rPr lang="en-US" altLang="ko-KR" sz="1400"/>
              <a:t>&lt;figure&gt;</a:t>
            </a:r>
            <a:r>
              <a:rPr lang="ko-KR" altLang="en-US" sz="1400"/>
              <a:t>로 먼저 묶어야 함</a:t>
            </a: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&lt;figcaption&gt; </a:t>
            </a:r>
            <a:r>
              <a:rPr lang="ko-KR" altLang="en-US" sz="1400"/>
              <a:t>태그 </a:t>
            </a:r>
            <a:r>
              <a:rPr lang="en-US" altLang="ko-KR" sz="1400"/>
              <a:t>: </a:t>
            </a:r>
            <a:r>
              <a:rPr lang="ko-KR" altLang="en-US" sz="1400"/>
              <a:t>이미지를</a:t>
            </a:r>
            <a:r>
              <a:rPr lang="en-US" altLang="ko-KR" sz="1400"/>
              <a:t> </a:t>
            </a:r>
            <a:r>
              <a:rPr lang="ko-KR" altLang="en-US" sz="1400"/>
              <a:t>설명하는 대체 텍스트</a:t>
            </a: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대체 텍스트를 화면 낭독기가 읽어 줌</a:t>
            </a:r>
            <a:r>
              <a:rPr lang="en-US" altLang="ko-KR" sz="1400"/>
              <a:t>. 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400"/>
              <a:t>이미지를 표시할 수 없는 상황일 때 대체 텍스트 표시</a:t>
            </a:r>
            <a:endParaRPr lang="en-US" altLang="ko-KR" sz="1400"/>
          </a:p>
        </p:txBody>
      </p:sp>
      <p:sp>
        <p:nvSpPr>
          <p:cNvPr id="10" name="TextBox 9"/>
          <p:cNvSpPr txBox="1"/>
          <p:nvPr/>
        </p:nvSpPr>
        <p:spPr>
          <a:xfrm>
            <a:off x="533073" y="921405"/>
            <a:ext cx="578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&lt;figure&gt;, &lt;figcaption&gt; - </a:t>
            </a:r>
            <a:r>
              <a:rPr lang="ko-KR" altLang="en-US" b="1"/>
              <a:t>이미지에 설명글 붙이기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33" y="1888343"/>
            <a:ext cx="3162300" cy="5048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716" y="3775252"/>
            <a:ext cx="3267075" cy="5810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13" y="1476503"/>
            <a:ext cx="5065509" cy="190061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rcRect r="11021"/>
          <a:stretch/>
        </p:blipFill>
        <p:spPr>
          <a:xfrm>
            <a:off x="6592614" y="3324122"/>
            <a:ext cx="4974974" cy="10953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9508CE-FA4C-423D-B90E-F2B2FB67153F}"/>
              </a:ext>
            </a:extLst>
          </p:cNvPr>
          <p:cNvSpPr txBox="1"/>
          <p:nvPr/>
        </p:nvSpPr>
        <p:spPr>
          <a:xfrm>
            <a:off x="11375472" y="38589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04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하이퍼링크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1" y="1804472"/>
            <a:ext cx="10133046" cy="10618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다른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문서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혹은 다른 사이트로 바로 연결해 주는 기능</a:t>
            </a:r>
            <a:endParaRPr kumimoji="0" lang="en-US" altLang="ko-KR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외부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사이트나 외부 페이지로도 연결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  <a:p>
            <a:pPr marL="457200" marR="0" lvl="0" indent="-4572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메뉴 뿐만 아니라 원하는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곳에 링크를 만들 수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있다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89309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href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6589309" y="2662919"/>
            <a:ext cx="42877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반드시 </a:t>
            </a: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href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속성을 함께 사용해서 어떤 대상으로 </a:t>
            </a:r>
            <a:b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연결하는지 알려주어야 한다</a:t>
            </a: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태그에서 사용할 수 있는 속성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309" y="4047913"/>
            <a:ext cx="4630034" cy="2117995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35" y="1804472"/>
            <a:ext cx="5086350" cy="62865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6040073" y="1057012"/>
            <a:ext cx="0" cy="52431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FACDE1-DEE2-4E88-8E5F-2E87843B417E}"/>
              </a:ext>
            </a:extLst>
          </p:cNvPr>
          <p:cNvSpPr txBox="1"/>
          <p:nvPr/>
        </p:nvSpPr>
        <p:spPr>
          <a:xfrm>
            <a:off x="11375472" y="38589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p106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193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D38F2-2784-4C5C-B821-2FA59334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온라인 프로필 </a:t>
            </a:r>
            <a:r>
              <a:rPr lang="en-US" altLang="ko-KR"/>
              <a:t>-</a:t>
            </a:r>
            <a:r>
              <a:rPr lang="ko-KR" altLang="en-US"/>
              <a:t> 이미지 삽입하기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11EE384-7D6C-45B8-9643-39145A2614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361"/>
          <a:stretch/>
        </p:blipFill>
        <p:spPr>
          <a:xfrm>
            <a:off x="827086" y="2118050"/>
            <a:ext cx="4158571" cy="239176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AF3A154-633C-4446-8284-E723E21FF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68"/>
          <a:stretch/>
        </p:blipFill>
        <p:spPr>
          <a:xfrm>
            <a:off x="6567104" y="2115068"/>
            <a:ext cx="4271472" cy="242739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03B584B-3F55-423D-A017-15B167962639}"/>
              </a:ext>
            </a:extLst>
          </p:cNvPr>
          <p:cNvSpPr/>
          <p:nvPr/>
        </p:nvSpPr>
        <p:spPr>
          <a:xfrm>
            <a:off x="5278440" y="3275091"/>
            <a:ext cx="995881" cy="307818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394928-5C06-4104-8468-C6524D442246}"/>
              </a:ext>
            </a:extLst>
          </p:cNvPr>
          <p:cNvSpPr/>
          <p:nvPr/>
        </p:nvSpPr>
        <p:spPr>
          <a:xfrm>
            <a:off x="6778305" y="2115068"/>
            <a:ext cx="1006678" cy="12405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링크 만들기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074" y="1267485"/>
            <a:ext cx="4754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</a:t>
            </a:r>
            <a:r>
              <a:rPr kumimoji="0" lang="en-US" altLang="ko-KR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href </a:t>
            </a:r>
            <a:r>
              <a:rPr kumimoji="0" lang="ko-KR" altLang="en-US" sz="18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속성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5080" y="1804472"/>
            <a:ext cx="8261415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링크를 만들</a:t>
            </a:r>
            <a:r>
              <a:rPr lang="en-US" altLang="ko-KR" sz="1400"/>
              <a:t> </a:t>
            </a:r>
            <a:r>
              <a:rPr lang="ko-KR" altLang="en-US" sz="1400"/>
              <a:t>텍스트</a:t>
            </a:r>
            <a:r>
              <a:rPr lang="en-US" altLang="ko-KR" sz="1400"/>
              <a:t>/</a:t>
            </a:r>
            <a:r>
              <a:rPr lang="ko-KR" altLang="en-US" sz="1400"/>
              <a:t>이미지를 </a:t>
            </a:r>
            <a:r>
              <a:rPr lang="en-US" altLang="ko-KR" sz="1400"/>
              <a:t>&lt;a&gt; </a:t>
            </a:r>
            <a:r>
              <a:rPr lang="ko-KR" altLang="en-US" sz="1400"/>
              <a:t>태그와 </a:t>
            </a:r>
            <a:r>
              <a:rPr lang="en-US" altLang="ko-KR" sz="1400"/>
              <a:t>&lt;/a&gt;</a:t>
            </a:r>
            <a:r>
              <a:rPr lang="ko-KR" altLang="en-US" sz="1400"/>
              <a:t> 태그로 감쌈</a:t>
            </a:r>
            <a:endParaRPr lang="en-US" altLang="ko-KR" sz="1400"/>
          </a:p>
          <a:p>
            <a:pPr marL="457200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href </a:t>
            </a:r>
            <a:r>
              <a:rPr lang="ko-KR" altLang="en-US" sz="1400"/>
              <a:t>속성을 사용해 링크할 주소를 지정함</a:t>
            </a:r>
            <a:endParaRPr lang="en-US" altLang="ko-KR" sz="1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31D82A-BE89-41AC-9DBC-64502576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35" y="2743286"/>
            <a:ext cx="5882512" cy="631208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C4B8E05A-CE12-4A79-9087-9D91DD571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19" y="3538640"/>
            <a:ext cx="5677815" cy="312702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53C6787-27D4-42B4-AC0A-82396F598260}"/>
              </a:ext>
            </a:extLst>
          </p:cNvPr>
          <p:cNvCxnSpPr>
            <a:cxnSpLocks/>
          </p:cNvCxnSpPr>
          <p:nvPr/>
        </p:nvCxnSpPr>
        <p:spPr>
          <a:xfrm>
            <a:off x="7264866" y="2859178"/>
            <a:ext cx="0" cy="36247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7C827F-DC43-43C6-8650-E9A32C695975}"/>
              </a:ext>
            </a:extLst>
          </p:cNvPr>
          <p:cNvSpPr txBox="1"/>
          <p:nvPr/>
        </p:nvSpPr>
        <p:spPr>
          <a:xfrm>
            <a:off x="7536321" y="3066717"/>
            <a:ext cx="3694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&lt;a&gt;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태그에서</a:t>
            </a:r>
            <a:r>
              <a:rPr kumimoji="0" lang="en-US" altLang="ko-KR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ko-KR" altLang="en-US" sz="14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사용할 수 있는 속성 </a:t>
            </a:r>
          </a:p>
        </p:txBody>
      </p:sp>
      <p:pic>
        <p:nvPicPr>
          <p:cNvPr id="23" name="그림 22" descr="스크린샷이(가) 표시된 사진&#10;&#10;자동 생성된 설명">
            <a:extLst>
              <a:ext uri="{FF2B5EF4-FFF2-40B4-BE49-F238E27FC236}">
                <a16:creationId xmlns:a16="http://schemas.microsoft.com/office/drawing/2014/main" id="{AFEB103E-422D-458D-A9CE-0B1C393396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1"/>
          <a:stretch/>
        </p:blipFill>
        <p:spPr>
          <a:xfrm>
            <a:off x="7536321" y="3592841"/>
            <a:ext cx="4248633" cy="2157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F7DEFB-1230-42BF-B736-A7B4C5666220}"/>
              </a:ext>
            </a:extLst>
          </p:cNvPr>
          <p:cNvSpPr txBox="1"/>
          <p:nvPr/>
        </p:nvSpPr>
        <p:spPr>
          <a:xfrm>
            <a:off x="11375472" y="385893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p107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8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727</Words>
  <Application>Microsoft Office PowerPoint</Application>
  <PresentationFormat>와이드스크린</PresentationFormat>
  <Paragraphs>123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D2Coding</vt:lpstr>
      <vt:lpstr>TDc_SSiMyungJo 120</vt:lpstr>
      <vt:lpstr>맑은 고딕</vt:lpstr>
      <vt:lpstr>Arial</vt:lpstr>
      <vt:lpstr>Office 테마</vt:lpstr>
      <vt:lpstr>03. 이미지와 하이퍼링크</vt:lpstr>
      <vt:lpstr>이미지</vt:lpstr>
      <vt:lpstr>이미지</vt:lpstr>
      <vt:lpstr>이미지</vt:lpstr>
      <vt:lpstr>이미지</vt:lpstr>
      <vt:lpstr>이미지</vt:lpstr>
      <vt:lpstr>링크 만들기</vt:lpstr>
      <vt:lpstr>[실습] 온라인 프로필 - 이미지 삽입하기</vt:lpstr>
      <vt:lpstr>링크 만들기</vt:lpstr>
      <vt:lpstr>링크 만들기</vt:lpstr>
      <vt:lpstr>링크 만들기</vt:lpstr>
      <vt:lpstr>[실습] 온라인 프로필 – 링크 추가하기</vt:lpstr>
      <vt:lpstr>[실습] 인터넷에 내 온라인 프로필 올리기</vt:lpstr>
      <vt:lpstr>링크 만들기</vt:lpstr>
      <vt:lpstr>PowerPoint 프레젠테이션</vt:lpstr>
      <vt:lpstr>SVG 이미지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HTML이란 무엇일까?</dc:title>
  <dc:creator>Kyunghee Ko</dc:creator>
  <cp:lastModifiedBy>Professor</cp:lastModifiedBy>
  <cp:revision>44</cp:revision>
  <dcterms:created xsi:type="dcterms:W3CDTF">2016-12-02T05:48:21Z</dcterms:created>
  <dcterms:modified xsi:type="dcterms:W3CDTF">2025-03-15T04:56:56Z</dcterms:modified>
</cp:coreProperties>
</file>