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77" r:id="rId12"/>
    <p:sldId id="267" r:id="rId13"/>
    <p:sldId id="268" r:id="rId14"/>
    <p:sldId id="269" r:id="rId15"/>
    <p:sldId id="270" r:id="rId16"/>
    <p:sldId id="272" r:id="rId17"/>
    <p:sldId id="278" r:id="rId18"/>
    <p:sldId id="273" r:id="rId19"/>
    <p:sldId id="279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447926" y="4744364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752601" y="4744364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2428876" y="5211089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개이(가) 표시된 사진&#10;&#10;자동 생성된 설명">
            <a:extLst>
              <a:ext uri="{FF2B5EF4-FFF2-40B4-BE49-F238E27FC236}">
                <a16:creationId xmlns:a16="http://schemas.microsoft.com/office/drawing/2014/main" id="{9DFEEE2F-8BE8-401A-85E3-0FB6FD2B61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9" name="그림 28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0E2C5CE1-B995-49A5-B27F-E1627B173F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E5389E8-9D99-47CC-821E-C38A0E42C58D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03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2914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278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50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886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363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897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959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189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4873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84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182" y="244781"/>
            <a:ext cx="9091189" cy="66758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246073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81203" y="6118888"/>
            <a:ext cx="462857" cy="6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A51736-AE3F-45E0-8B5D-EE22451683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49053" y="6133296"/>
            <a:ext cx="501167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5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w3.org/Style/CS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szengarden.com/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/>
          <a:lstStyle/>
          <a:p>
            <a:r>
              <a:rPr lang="en-US" altLang="ko-KR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05. CSS </a:t>
            </a:r>
            <a:r>
              <a:rPr lang="ko-KR" altLang="en-US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09" y="2583809"/>
            <a:ext cx="65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05-1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1530" y="2583809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스타일과 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4909" y="3313651"/>
            <a:ext cx="65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05-2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1530" y="3313651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주요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4909" y="4079625"/>
            <a:ext cx="65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05-3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91530" y="4079625"/>
            <a:ext cx="3221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 스타일 시트</a:t>
            </a:r>
            <a:r>
              <a:rPr lang="en-US" altLang="ko-KR" b="1"/>
              <a:t>(CSS)</a:t>
            </a:r>
            <a:endParaRPr lang="ko-KR" altLang="en-US" b="1"/>
          </a:p>
        </p:txBody>
      </p:sp>
      <p:sp>
        <p:nvSpPr>
          <p:cNvPr id="9" name="TextBox 8"/>
          <p:cNvSpPr txBox="1"/>
          <p:nvPr/>
        </p:nvSpPr>
        <p:spPr>
          <a:xfrm>
            <a:off x="1744909" y="4792689"/>
            <a:ext cx="654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chemeClr val="bg1"/>
                </a:solidFill>
              </a:rPr>
              <a:t>05-4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1530" y="4792689"/>
            <a:ext cx="2659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와 </a:t>
            </a:r>
            <a:r>
              <a:rPr lang="en-US" altLang="ko-KR" b="1"/>
              <a:t>CSS </a:t>
            </a:r>
            <a:r>
              <a:rPr lang="ko-KR" altLang="en-US" b="1"/>
              <a:t>모듈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485A5E0-0725-412E-8411-29A653687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98" y="1911597"/>
            <a:ext cx="2863773" cy="1242663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7E0F408-8988-4066-AD11-B5FB279CB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98" y="3546275"/>
            <a:ext cx="5225075" cy="2035575"/>
          </a:xfrm>
          <a:prstGeom prst="rect">
            <a:avLst/>
          </a:prstGeom>
        </p:spPr>
      </p:pic>
      <p:pic>
        <p:nvPicPr>
          <p:cNvPr id="13" name="그림 12" descr="스크린샷이(가) 표시된 사진&#10;&#10;자동 생성된 설명">
            <a:extLst>
              <a:ext uri="{FF2B5EF4-FFF2-40B4-BE49-F238E27FC236}">
                <a16:creationId xmlns:a16="http://schemas.microsoft.com/office/drawing/2014/main" id="{01D39A36-0E24-42A7-BB8E-C39A3A590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26" y="1211534"/>
            <a:ext cx="3133069" cy="2035575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491FDBEA-B586-4FD6-9C95-D977337011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526" y="3370447"/>
            <a:ext cx="5225076" cy="2492697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07C3E89-2D94-466D-AF1D-53E627318C7A}"/>
              </a:ext>
            </a:extLst>
          </p:cNvPr>
          <p:cNvCxnSpPr/>
          <p:nvPr/>
        </p:nvCxnSpPr>
        <p:spPr>
          <a:xfrm>
            <a:off x="6070833" y="1145438"/>
            <a:ext cx="0" cy="48016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C256EFA-BF3C-4421-9A3A-E9E1DDB2562F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p198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8582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B30CC7-5AD4-4A47-BF4B-983EC2061529}"/>
              </a:ext>
            </a:extLst>
          </p:cNvPr>
          <p:cNvSpPr/>
          <p:nvPr/>
        </p:nvSpPr>
        <p:spPr>
          <a:xfrm>
            <a:off x="453005" y="3254928"/>
            <a:ext cx="3867325" cy="20520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id </a:t>
            </a:r>
            <a:r>
              <a:rPr lang="ko-KR" altLang="en-US" b="1"/>
              <a:t>선택자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64CF8A-664E-417A-8BAC-3ED6AE162EBE}"/>
              </a:ext>
            </a:extLst>
          </p:cNvPr>
          <p:cNvSpPr/>
          <p:nvPr/>
        </p:nvSpPr>
        <p:spPr>
          <a:xfrm>
            <a:off x="507182" y="1931376"/>
            <a:ext cx="6096000" cy="69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문서 안에서 한번만 사용한다면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파운드</a:t>
            </a:r>
            <a:r>
              <a:rPr lang="en-US" altLang="ko-KR" sz="1400">
                <a:latin typeface="+mn-ea"/>
              </a:rPr>
              <a:t>(#) </a:t>
            </a:r>
            <a:r>
              <a:rPr lang="ko-KR" altLang="en-US" sz="1400">
                <a:latin typeface="+mn-ea"/>
              </a:rPr>
              <a:t>다음에 </a:t>
            </a:r>
            <a:r>
              <a:rPr lang="en-US" altLang="ko-KR" sz="1400">
                <a:latin typeface="+mn-ea"/>
              </a:rPr>
              <a:t>id </a:t>
            </a:r>
            <a:r>
              <a:rPr lang="ko-KR" altLang="en-US" sz="1400">
                <a:latin typeface="+mn-ea"/>
              </a:rPr>
              <a:t>이름 지정</a:t>
            </a:r>
            <a:endParaRPr lang="ko-KR" altLang="en-US" sz="140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286DBB7-371E-4D8B-AA52-965145D6A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72" y="1028093"/>
            <a:ext cx="3606048" cy="1806566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C8D3AEE-D959-416E-BEA5-862E2D5BD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300" y="3326292"/>
            <a:ext cx="3160298" cy="1980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F0AAFA-B74E-4B7F-AC3B-47C8AA433701}"/>
              </a:ext>
            </a:extLst>
          </p:cNvPr>
          <p:cNvSpPr txBox="1"/>
          <p:nvPr/>
        </p:nvSpPr>
        <p:spPr>
          <a:xfrm>
            <a:off x="507182" y="3429000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rgbClr val="C00000"/>
                </a:solidFill>
              </a:rPr>
              <a:t>class </a:t>
            </a:r>
            <a:r>
              <a:rPr lang="ko-KR" altLang="en-US" sz="1400">
                <a:solidFill>
                  <a:srgbClr val="C00000"/>
                </a:solidFill>
              </a:rPr>
              <a:t>선택자와 </a:t>
            </a:r>
            <a:r>
              <a:rPr lang="en-US" altLang="ko-KR" sz="1400">
                <a:solidFill>
                  <a:srgbClr val="C00000"/>
                </a:solidFill>
              </a:rPr>
              <a:t>id </a:t>
            </a:r>
            <a:r>
              <a:rPr lang="ko-KR" altLang="en-US" sz="1400">
                <a:solidFill>
                  <a:srgbClr val="C00000"/>
                </a:solidFill>
              </a:rPr>
              <a:t>선택자의 차이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082837-9BF9-4FED-9204-19CE4F463397}"/>
              </a:ext>
            </a:extLst>
          </p:cNvPr>
          <p:cNvSpPr/>
          <p:nvPr/>
        </p:nvSpPr>
        <p:spPr>
          <a:xfrm>
            <a:off x="472387" y="3819494"/>
            <a:ext cx="4580389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공통점</a:t>
            </a: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요소의 특정 부분에만 스타일 적용</a:t>
            </a:r>
            <a:endParaRPr lang="en-US" altLang="ko-KR" sz="12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>
                <a:latin typeface="+mn-ea"/>
              </a:rPr>
              <a:t>차이점</a:t>
            </a:r>
            <a:r>
              <a:rPr lang="ko-KR" altLang="en-US" sz="1200">
                <a:latin typeface="+mn-ea"/>
              </a:rPr>
              <a:t> 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>
                <a:latin typeface="+mn-ea"/>
              </a:rPr>
              <a:t>클래스 선택자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문서 안에서 여러 번 반복</a:t>
            </a:r>
            <a:endParaRPr lang="en-US" altLang="ko-KR" sz="12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>
                <a:latin typeface="+mn-ea"/>
              </a:rPr>
              <a:t>id </a:t>
            </a:r>
            <a:r>
              <a:rPr lang="ko-KR" altLang="en-US" sz="1200">
                <a:latin typeface="+mn-ea"/>
              </a:rPr>
              <a:t>선택자 </a:t>
            </a:r>
            <a:r>
              <a:rPr lang="en-US" altLang="ko-KR" sz="1200"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문서 안에서 한번만 사용</a:t>
            </a:r>
            <a:endParaRPr lang="en-US" altLang="ko-KR" sz="12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ED79-8E0A-40AC-9B38-B8C6C67D5E19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p200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0021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그룹</a:t>
            </a:r>
            <a:r>
              <a:rPr lang="en-US" altLang="ko-KR" b="1"/>
              <a:t> </a:t>
            </a:r>
            <a:r>
              <a:rPr lang="ko-KR" altLang="en-US" b="1"/>
              <a:t>선택자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8929"/>
            <a:ext cx="106456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스타일을 사용하는 선택자를 한꺼번에 정의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쉼표</a:t>
            </a:r>
            <a:r>
              <a:rPr lang="en-US" altLang="ko-KR" sz="1400">
                <a:latin typeface="+mn-ea"/>
              </a:rPr>
              <a:t>(,)</a:t>
            </a:r>
            <a:r>
              <a:rPr lang="ko-KR" altLang="en-US" sz="1400">
                <a:latin typeface="+mn-ea"/>
              </a:rPr>
              <a:t>로 구분해 여러 선택자를 나열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8" y="2631040"/>
            <a:ext cx="1647825" cy="3143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3" y="3525386"/>
            <a:ext cx="6019800" cy="1619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69B10-4CA2-4C80-93C4-825911D57B3F}"/>
              </a:ext>
            </a:extLst>
          </p:cNvPr>
          <p:cNvSpPr txBox="1"/>
          <p:nvPr/>
        </p:nvSpPr>
        <p:spPr>
          <a:xfrm>
            <a:off x="10870509" y="24002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P201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9700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의미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62730" y="1766524"/>
            <a:ext cx="1064563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캐스캐이딩</a:t>
            </a:r>
            <a:r>
              <a:rPr lang="en-US" altLang="ko-KR" sz="1400">
                <a:latin typeface="+mn-ea"/>
              </a:rPr>
              <a:t>(Cascading) : </a:t>
            </a:r>
            <a:r>
              <a:rPr lang="ko-KR" altLang="en-US" sz="1400">
                <a:latin typeface="+mn-ea"/>
              </a:rPr>
              <a:t> ‘위에서 아래로 흐른다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는 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선택자에 여러 스타일이 적용될 때 스타일 충돌을 막기 위해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위에서 아래로 흐르며 적용되는</a:t>
            </a:r>
            <a:r>
              <a:rPr lang="en-US" altLang="ko-KR" sz="1400">
                <a:latin typeface="+mn-ea"/>
              </a:rPr>
              <a:t>’ </a:t>
            </a:r>
            <a:r>
              <a:rPr lang="ko-KR" altLang="en-US" sz="1400">
                <a:latin typeface="+mn-ea"/>
              </a:rPr>
              <a:t>방법을 선택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3005" y="3147134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캐스캐이딩의 원칙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62730" y="3641892"/>
            <a:ext cx="850643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①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우선순위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스타일 규칙의 중요도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적용 범위에 따라 우선순위가 결정되고 </a:t>
            </a:r>
            <a:br>
              <a:rPr lang="en-US" altLang="ko-KR" sz="1400">
                <a:solidFill>
                  <a:srgbClr val="211D1E"/>
                </a:solidFill>
                <a:latin typeface="TDc_SSiGothic 120"/>
              </a:rPr>
            </a:b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                                      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우선순위에 따라 위에서 아래로 스타일 적용</a:t>
            </a:r>
            <a:endParaRPr lang="en-US" altLang="ko-KR" sz="1400">
              <a:solidFill>
                <a:srgbClr val="211D1E"/>
              </a:solidFill>
              <a:latin typeface="TDc_SSiGothic 12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② </a:t>
            </a:r>
            <a:r>
              <a:rPr lang="ko-KR" altLang="en-US" sz="1400">
                <a:solidFill>
                  <a:srgbClr val="211D1E"/>
                </a:solidFill>
                <a:latin typeface="TDc_SSiGothic 140"/>
              </a:rPr>
              <a:t>스타일 상속 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-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태그들의 포함 관계에 따라 부모 요소의 스타일을 자식 요소로</a:t>
            </a:r>
            <a:r>
              <a:rPr lang="en-US" altLang="ko-KR" sz="1400">
                <a:solidFill>
                  <a:srgbClr val="211D1E"/>
                </a:solidFill>
                <a:latin typeface="TDc_SSiGothic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Gothic 120"/>
              </a:rPr>
              <a:t>위에서 아래로 전달</a:t>
            </a:r>
            <a:endParaRPr lang="ko-KR" altLang="en-US" sz="1400"/>
          </a:p>
        </p:txBody>
      </p:sp>
      <p:sp>
        <p:nvSpPr>
          <p:cNvPr id="5" name="직사각형 4"/>
          <p:cNvSpPr/>
          <p:nvPr/>
        </p:nvSpPr>
        <p:spPr>
          <a:xfrm>
            <a:off x="612396" y="5178706"/>
            <a:ext cx="104331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※ 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스타일 시트에서 ‘캐스캐이딩’은 가장 기본적인 개념이기 때문에 일반적으로 ‘스타일 시트’는 ‘캐스캐이딩 스타일 시트</a:t>
            </a:r>
            <a:r>
              <a:rPr lang="en-US" altLang="ko-KR" sz="1200">
                <a:solidFill>
                  <a:srgbClr val="C00000"/>
                </a:solidFill>
                <a:latin typeface="TDc_SSiGothic 110"/>
              </a:rPr>
              <a:t>(CSS)’</a:t>
            </a:r>
            <a:r>
              <a:rPr lang="ko-KR" altLang="en-US" sz="1200">
                <a:solidFill>
                  <a:srgbClr val="C00000"/>
                </a:solidFill>
                <a:latin typeface="TDc_SSiGothic 110"/>
              </a:rPr>
              <a:t>와 같은 의미로 사용됨</a:t>
            </a:r>
            <a:endParaRPr lang="ko-KR" altLang="en-US" sz="360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84822-5AE3-409C-AA13-C65EC06D0A64}"/>
              </a:ext>
            </a:extLst>
          </p:cNvPr>
          <p:cNvSpPr txBox="1"/>
          <p:nvPr/>
        </p:nvSpPr>
        <p:spPr>
          <a:xfrm>
            <a:off x="10870509" y="24002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P203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94679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8840" y="2071033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1. </a:t>
            </a:r>
            <a:r>
              <a:rPr lang="ko-KR" altLang="en-US" sz="1400" b="1"/>
              <a:t>얼마나 중요한가에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56397" y="3146349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사용자 스타일 시트의 중요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56397" y="3677471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중요 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56397" y="4208593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제작자 스타일 시트의 일반 스타일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760632" y="4762365"/>
            <a:ext cx="2952925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브라우저 스타일 시트의 스타일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6391684" y="3629849"/>
            <a:ext cx="1170263" cy="1132515"/>
            <a:chOff x="671119" y="5217951"/>
            <a:chExt cx="1170263" cy="1132515"/>
          </a:xfrm>
        </p:grpSpPr>
        <p:sp>
          <p:nvSpPr>
            <p:cNvPr id="33" name="직사각형 32"/>
            <p:cNvSpPr/>
            <p:nvPr/>
          </p:nvSpPr>
          <p:spPr>
            <a:xfrm>
              <a:off x="671119" y="5217952"/>
              <a:ext cx="1107347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4036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119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중요 스타일</a:t>
              </a:r>
              <a:endParaRPr lang="ko-KR" altLang="en-US" sz="1400" b="1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7668908" y="3629849"/>
            <a:ext cx="1170263" cy="1132515"/>
            <a:chOff x="1948343" y="5217951"/>
            <a:chExt cx="1170263" cy="1132515"/>
          </a:xfrm>
        </p:grpSpPr>
        <p:sp>
          <p:nvSpPr>
            <p:cNvPr id="35" name="직사각형 34"/>
            <p:cNvSpPr/>
            <p:nvPr/>
          </p:nvSpPr>
          <p:spPr>
            <a:xfrm>
              <a:off x="197980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2719" y="5608139"/>
              <a:ext cx="981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제작자 </a:t>
              </a:r>
              <a:r>
                <a:rPr lang="en-US" altLang="ko-KR" sz="1200"/>
                <a:t>css</a:t>
              </a:r>
            </a:p>
            <a:p>
              <a:r>
                <a:rPr lang="en-US" altLang="ko-KR" sz="1200"/>
                <a:t>       </a:t>
              </a:r>
              <a:r>
                <a:rPr lang="ko-KR" altLang="en-US" sz="1200"/>
                <a:t>↓</a:t>
              </a:r>
              <a:endParaRPr lang="en-US" altLang="ko-KR" sz="1200"/>
            </a:p>
            <a:p>
              <a:r>
                <a:rPr lang="ko-KR" altLang="en-US" sz="1200"/>
                <a:t>사용자 </a:t>
              </a:r>
              <a:r>
                <a:rPr lang="en-US" altLang="ko-KR" sz="1200"/>
                <a:t>css</a:t>
              </a:r>
              <a:endParaRPr lang="ko-KR" altLang="en-US" sz="1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48343" y="5217951"/>
              <a:ext cx="11702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>
                  <a:solidFill>
                    <a:srgbClr val="C00000"/>
                  </a:solidFill>
                </a:rPr>
                <a:t>일반 스타일</a:t>
              </a:r>
              <a:endParaRPr lang="ko-KR" altLang="en-US" sz="1400" b="1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902088" y="3629849"/>
            <a:ext cx="1170263" cy="1132515"/>
            <a:chOff x="3181523" y="5217951"/>
            <a:chExt cx="1170263" cy="1132515"/>
          </a:xfrm>
        </p:grpSpPr>
        <p:sp>
          <p:nvSpPr>
            <p:cNvPr id="39" name="직사각형 38"/>
            <p:cNvSpPr/>
            <p:nvPr/>
          </p:nvSpPr>
          <p:spPr>
            <a:xfrm>
              <a:off x="3212982" y="5217952"/>
              <a:ext cx="1044429" cy="1132514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81523" y="5217951"/>
              <a:ext cx="11702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브라우저</a:t>
              </a:r>
              <a:endParaRPr lang="en-US" altLang="ko-KR" sz="1400" b="1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400" b="1">
                  <a:solidFill>
                    <a:srgbClr val="C00000"/>
                  </a:solidFill>
                </a:rPr>
                <a:t>스타일</a:t>
              </a:r>
              <a:endParaRPr lang="ko-KR" altLang="en-US" sz="1400" b="1"/>
            </a:p>
          </p:txBody>
        </p:sp>
      </p:grpSp>
      <p:sp>
        <p:nvSpPr>
          <p:cNvPr id="41" name="오른쪽 화살표 40"/>
          <p:cNvSpPr/>
          <p:nvPr/>
        </p:nvSpPr>
        <p:spPr>
          <a:xfrm>
            <a:off x="7524196" y="4020037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8751087" y="4020037"/>
            <a:ext cx="201336" cy="22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아래쪽 화살표 45"/>
          <p:cNvSpPr/>
          <p:nvPr/>
        </p:nvSpPr>
        <p:spPr>
          <a:xfrm>
            <a:off x="2115414" y="347352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아래쪽 화살표 46"/>
          <p:cNvSpPr/>
          <p:nvPr/>
        </p:nvSpPr>
        <p:spPr>
          <a:xfrm>
            <a:off x="2115414" y="399297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아래쪽 화살표 48"/>
          <p:cNvSpPr/>
          <p:nvPr/>
        </p:nvSpPr>
        <p:spPr>
          <a:xfrm>
            <a:off x="2119649" y="4558413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1058401" y="2475996"/>
            <a:ext cx="4362275" cy="944284"/>
            <a:chOff x="1098958" y="1678564"/>
            <a:chExt cx="4362275" cy="944284"/>
          </a:xfrm>
        </p:grpSpPr>
        <p:sp>
          <p:nvSpPr>
            <p:cNvPr id="50" name="TextBox 49"/>
            <p:cNvSpPr txBox="1"/>
            <p:nvPr/>
          </p:nvSpPr>
          <p:spPr>
            <a:xfrm>
              <a:off x="3414319" y="1678564"/>
              <a:ext cx="2046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시스템에서 만든 스타일</a:t>
              </a:r>
              <a:r>
                <a:rPr lang="en-US" altLang="ko-KR" sz="1200">
                  <a:solidFill>
                    <a:schemeClr val="accent2"/>
                  </a:solidFill>
                </a:rPr>
                <a:t>. </a:t>
              </a:r>
              <a:r>
                <a:rPr lang="ko-KR" altLang="en-US" sz="1200">
                  <a:solidFill>
                    <a:schemeClr val="accent2"/>
                  </a:solidFill>
                </a:rPr>
                <a:t>사용자가 제어할 수 없음</a:t>
              </a: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1098958" y="2424059"/>
              <a:ext cx="1308682" cy="198789"/>
            </a:xfrm>
            <a:prstGeom prst="rect">
              <a:avLst/>
            </a:prstGeom>
            <a:solidFill>
              <a:schemeClr val="accent4">
                <a:alpha val="32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구부러진 연결선 52"/>
            <p:cNvCxnSpPr>
              <a:stCxn id="50" idx="1"/>
              <a:endCxn id="51" idx="0"/>
            </p:cNvCxnSpPr>
            <p:nvPr/>
          </p:nvCxnSpPr>
          <p:spPr>
            <a:xfrm rot="10800000" flipV="1">
              <a:off x="1753299" y="1909397"/>
              <a:ext cx="1661020" cy="514662"/>
            </a:xfrm>
            <a:prstGeom prst="curvedConnector2">
              <a:avLst/>
            </a:prstGeom>
            <a:ln w="9525" cap="flat" cmpd="sng" algn="ctr">
              <a:solidFill>
                <a:schemeClr val="accent4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1048422" y="3677471"/>
            <a:ext cx="4564095" cy="783292"/>
            <a:chOff x="1088979" y="2880039"/>
            <a:chExt cx="4564095" cy="783292"/>
          </a:xfrm>
        </p:grpSpPr>
        <p:sp>
          <p:nvSpPr>
            <p:cNvPr id="55" name="직사각형 54"/>
            <p:cNvSpPr/>
            <p:nvPr/>
          </p:nvSpPr>
          <p:spPr>
            <a:xfrm>
              <a:off x="1088979" y="3481140"/>
              <a:ext cx="1318661" cy="18219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64906" y="2880039"/>
              <a:ext cx="15881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0070C0"/>
                  </a:solidFill>
                </a:rPr>
                <a:t>웹 사이트를 만들 때 제작자가 만든 스타일</a:t>
              </a:r>
            </a:p>
          </p:txBody>
        </p:sp>
        <p:cxnSp>
          <p:nvCxnSpPr>
            <p:cNvPr id="58" name="구부러진 연결선 57"/>
            <p:cNvCxnSpPr>
              <a:stCxn id="56" idx="1"/>
              <a:endCxn id="55" idx="0"/>
            </p:cNvCxnSpPr>
            <p:nvPr/>
          </p:nvCxnSpPr>
          <p:spPr>
            <a:xfrm rot="10800000" flipV="1">
              <a:off x="1748310" y="3095482"/>
              <a:ext cx="2316596" cy="385657"/>
            </a:xfrm>
            <a:prstGeom prst="curvedConnector2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1184235" y="4817885"/>
            <a:ext cx="4106611" cy="929668"/>
            <a:chOff x="1195917" y="4540780"/>
            <a:chExt cx="4106611" cy="929668"/>
          </a:xfrm>
        </p:grpSpPr>
        <p:sp>
          <p:nvSpPr>
            <p:cNvPr id="63" name="직사각형 62"/>
            <p:cNvSpPr/>
            <p:nvPr/>
          </p:nvSpPr>
          <p:spPr>
            <a:xfrm>
              <a:off x="1195917" y="4540780"/>
              <a:ext cx="1499157" cy="185930"/>
            </a:xfrm>
            <a:prstGeom prst="rect">
              <a:avLst/>
            </a:prstGeom>
            <a:solidFill>
              <a:srgbClr val="7030A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515274" y="5208838"/>
              <a:ext cx="17872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>
                  <a:solidFill>
                    <a:srgbClr val="7030A0"/>
                  </a:solidFill>
                </a:rPr>
                <a:t>브라우저의 기본 스타일</a:t>
              </a:r>
            </a:p>
          </p:txBody>
        </p:sp>
        <p:cxnSp>
          <p:nvCxnSpPr>
            <p:cNvPr id="67" name="구부러진 연결선 66"/>
            <p:cNvCxnSpPr>
              <a:cxnSpLocks/>
              <a:stCxn id="65" idx="1"/>
              <a:endCxn id="63" idx="2"/>
            </p:cNvCxnSpPr>
            <p:nvPr/>
          </p:nvCxnSpPr>
          <p:spPr>
            <a:xfrm rot="10800000">
              <a:off x="1945496" y="4726711"/>
              <a:ext cx="1569778" cy="612933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CA1363D-951D-4F39-8BF8-458FC5174B5E}"/>
              </a:ext>
            </a:extLst>
          </p:cNvPr>
          <p:cNvSpPr txBox="1"/>
          <p:nvPr/>
        </p:nvSpPr>
        <p:spPr>
          <a:xfrm>
            <a:off x="10870509" y="24002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P204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1001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182" y="2407641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2. </a:t>
            </a:r>
            <a:r>
              <a:rPr lang="ko-KR" altLang="en-US" sz="1400" b="1"/>
              <a:t>얼마나 한정지을 수 있는가에 따라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9004" y="2955614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인라인 스타일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719004" y="3726247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id </a:t>
            </a:r>
            <a:r>
              <a:rPr lang="ko-KR" altLang="en-US" sz="14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719004" y="4516295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클래스</a:t>
            </a:r>
            <a:r>
              <a:rPr lang="en-US" altLang="ko-KR" sz="1400">
                <a:solidFill>
                  <a:schemeClr val="tx1"/>
                </a:solidFill>
              </a:rPr>
              <a:t> </a:t>
            </a:r>
            <a:r>
              <a:rPr lang="ko-KR" altLang="en-US" sz="1400">
                <a:solidFill>
                  <a:schemeClr val="tx1"/>
                </a:solidFill>
              </a:rPr>
              <a:t>스타일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719004" y="5251280"/>
            <a:ext cx="1501630" cy="3271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태그 스타일</a:t>
            </a:r>
          </a:p>
        </p:txBody>
      </p:sp>
      <p:sp>
        <p:nvSpPr>
          <p:cNvPr id="46" name="아래쪽 화살표 45"/>
          <p:cNvSpPr/>
          <p:nvPr/>
        </p:nvSpPr>
        <p:spPr>
          <a:xfrm>
            <a:off x="1371952" y="3385938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7" name="아래쪽 화살표 46"/>
          <p:cNvSpPr/>
          <p:nvPr/>
        </p:nvSpPr>
        <p:spPr>
          <a:xfrm>
            <a:off x="1372304" y="4134952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8" name="아래쪽 화살표 47"/>
          <p:cNvSpPr/>
          <p:nvPr/>
        </p:nvSpPr>
        <p:spPr>
          <a:xfrm>
            <a:off x="1371952" y="4983180"/>
            <a:ext cx="192946" cy="203951"/>
          </a:xfrm>
          <a:prstGeom prst="downArrow">
            <a:avLst/>
          </a:prstGeom>
          <a:solidFill>
            <a:schemeClr val="bg2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2" name="TextBox 51"/>
          <p:cNvSpPr txBox="1"/>
          <p:nvPr/>
        </p:nvSpPr>
        <p:spPr>
          <a:xfrm>
            <a:off x="2394705" y="2983139"/>
            <a:ext cx="3827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해당 태그에만 적용되는 스타일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394704" y="3622105"/>
            <a:ext cx="382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400">
                <a:solidFill>
                  <a:schemeClr val="accent2"/>
                </a:solidFill>
              </a:rPr>
              <a:t>. </a:t>
            </a:r>
            <a:br>
              <a:rPr lang="en-US" altLang="ko-KR" sz="1400">
                <a:solidFill>
                  <a:schemeClr val="accent2"/>
                </a:solidFill>
              </a:rPr>
            </a:br>
            <a:r>
              <a:rPr lang="ko-KR" altLang="en-US" sz="1400">
                <a:solidFill>
                  <a:schemeClr val="accent2"/>
                </a:solidFill>
              </a:rPr>
              <a:t>문서 안에서 한번만 사용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394703" y="4420437"/>
            <a:ext cx="382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지정한 부분에만 적용되는 스타일</a:t>
            </a:r>
            <a:r>
              <a:rPr lang="en-US" altLang="ko-KR" sz="1400">
                <a:solidFill>
                  <a:schemeClr val="accent2"/>
                </a:solidFill>
              </a:rPr>
              <a:t>. </a:t>
            </a:r>
            <a:br>
              <a:rPr lang="en-US" altLang="ko-KR" sz="1400">
                <a:solidFill>
                  <a:schemeClr val="accent2"/>
                </a:solidFill>
              </a:rPr>
            </a:br>
            <a:r>
              <a:rPr lang="ko-KR" altLang="en-US" sz="1400">
                <a:solidFill>
                  <a:schemeClr val="accent2"/>
                </a:solidFill>
              </a:rPr>
              <a:t>문서 안에서 여러번 사용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394703" y="5198477"/>
            <a:ext cx="3827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chemeClr val="accent2"/>
                </a:solidFill>
              </a:rPr>
              <a:t>특정 태그에만 적용되는 스타일</a:t>
            </a:r>
            <a:endParaRPr lang="en-US" altLang="ko-KR" sz="1400">
              <a:solidFill>
                <a:schemeClr val="accent2"/>
              </a:solidFill>
            </a:endParaRPr>
          </a:p>
          <a:p>
            <a:r>
              <a:rPr lang="ko-KR" altLang="en-US" sz="1400">
                <a:solidFill>
                  <a:schemeClr val="accent2"/>
                </a:solidFill>
              </a:rPr>
              <a:t>문서 안의 같은 태그에 모두 적용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04709" y="2404823"/>
            <a:ext cx="3263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3. </a:t>
            </a:r>
            <a:r>
              <a:rPr lang="ko-KR" altLang="en-US" sz="1400" b="1"/>
              <a:t>소스 순서에 따라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280210" y="2894519"/>
            <a:ext cx="51927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중요도와 명시도가 같다면 소스 순서에 따라 결정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소스에서 나중에 온 스타일이 먼저 온 스타일을 덮어씀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CA430F-68FB-492A-8D23-823B27F24B8F}"/>
              </a:ext>
            </a:extLst>
          </p:cNvPr>
          <p:cNvSpPr txBox="1"/>
          <p:nvPr/>
        </p:nvSpPr>
        <p:spPr>
          <a:xfrm>
            <a:off x="10870509" y="24002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P205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5809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1: </a:t>
            </a:r>
            <a:r>
              <a:rPr lang="ko-KR" altLang="en-US" b="1">
                <a:solidFill>
                  <a:srgbClr val="C00000"/>
                </a:solidFill>
              </a:rPr>
              <a:t>스타일 우선 순위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64A10B1-DB17-4F9A-9396-0F9008D4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7" y="2375729"/>
            <a:ext cx="3642138" cy="139194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4C9BF2B-5985-4FB1-90E9-6DD57CBA0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824" y="1266737"/>
            <a:ext cx="6469758" cy="4628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6AD5FB-EB0D-4273-A6A7-F010BD33376B}"/>
              </a:ext>
            </a:extLst>
          </p:cNvPr>
          <p:cNvSpPr txBox="1"/>
          <p:nvPr/>
        </p:nvSpPr>
        <p:spPr>
          <a:xfrm>
            <a:off x="10870509" y="24002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P206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85540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10125514" cy="1989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요소에서 별도로 스타일을 지정하지 않으면 부모 요소에 있는 스타일 속성들이 자식 요소로 전달됨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상속을 이용하면 스타일 시트를 효과적으로 만들 수 있다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rgbClr val="C00000"/>
                </a:solidFill>
                <a:highlight>
                  <a:srgbClr val="FFFF00"/>
                </a:highlight>
                <a:latin typeface="+mn-ea"/>
              </a:rPr>
              <a:t>주의</a:t>
            </a:r>
            <a:r>
              <a:rPr lang="ko-KR" altLang="en-US" sz="1400" b="1">
                <a:solidFill>
                  <a:srgbClr val="C00000"/>
                </a:solidFill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스타일의 모든 속성이 부모 요소에서 자식 요소로 상속되는 것은 아님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글자 색은 상속되지만 배경 색은 상속되지 않음</a:t>
            </a:r>
            <a:r>
              <a:rPr lang="en-US" altLang="ko-KR" sz="1400"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요소로부터 스타일이 상속되는데 자식 요소에서 다른 스타일을 사용하고자 한다면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스타일 충돌이 생긴다면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중요도</a:t>
            </a:r>
            <a:r>
              <a:rPr lang="en-US" altLang="ko-KR" sz="1400">
                <a:latin typeface="+mn-ea"/>
              </a:rPr>
              <a:t>＇</a:t>
            </a:r>
            <a:r>
              <a:rPr lang="ko-KR" altLang="en-US" sz="1400">
                <a:latin typeface="+mn-ea"/>
              </a:rPr>
              <a:t>나 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명시도</a:t>
            </a:r>
            <a:r>
              <a:rPr lang="en-US" altLang="ko-KR" sz="1400">
                <a:latin typeface="+mn-ea"/>
              </a:rPr>
              <a:t>‘, </a:t>
            </a: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‘</a:t>
            </a:r>
            <a:r>
              <a:rPr lang="ko-KR" altLang="en-US" sz="1400">
                <a:latin typeface="+mn-ea"/>
              </a:rPr>
              <a:t>소스순서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등에 따라 우선 순위 결정</a:t>
            </a:r>
            <a:r>
              <a:rPr lang="en-US" altLang="ko-KR" sz="1400">
                <a:latin typeface="+mn-ea"/>
              </a:rPr>
              <a:t>.</a:t>
            </a:r>
            <a:endParaRPr lang="en-US" altLang="ko-KR" sz="14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1A0AB-02B6-4872-AEA5-5BDCC17182E4}"/>
              </a:ext>
            </a:extLst>
          </p:cNvPr>
          <p:cNvSpPr txBox="1"/>
          <p:nvPr/>
        </p:nvSpPr>
        <p:spPr>
          <a:xfrm>
            <a:off x="10870509" y="24002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P206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622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캐스캐이딩 스타일 시트</a:t>
            </a:r>
            <a:r>
              <a:rPr lang="en-US" altLang="ko-KR"/>
              <a:t>(CSS)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원칙 </a:t>
            </a:r>
            <a:r>
              <a:rPr lang="en-US" altLang="ko-KR" b="1">
                <a:solidFill>
                  <a:srgbClr val="C00000"/>
                </a:solidFill>
              </a:rPr>
              <a:t>2: </a:t>
            </a:r>
            <a:r>
              <a:rPr lang="ko-KR" altLang="en-US" b="1">
                <a:solidFill>
                  <a:srgbClr val="C00000"/>
                </a:solidFill>
              </a:rPr>
              <a:t>스타일 상속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EB8EE02-09BF-47C6-B954-3693B87B1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9" y="2327264"/>
            <a:ext cx="3424673" cy="1101736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AD947DEA-AEF7-4F3F-A3CC-4DE8EAC47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60" y="1937949"/>
            <a:ext cx="5110274" cy="3165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6F667F-8CC4-4E1D-98F7-E0BE798F5AF4}"/>
              </a:ext>
            </a:extLst>
          </p:cNvPr>
          <p:cNvSpPr txBox="1"/>
          <p:nvPr/>
        </p:nvSpPr>
        <p:spPr>
          <a:xfrm>
            <a:off x="10862120" y="244781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P207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46788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란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CSS1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CSS2  </a:t>
            </a:r>
            <a:r>
              <a:rPr lang="en-US" altLang="ko-KR" sz="1400" b="1">
                <a:solidFill>
                  <a:srgbClr val="C00000"/>
                </a:solidFill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기본으로 새로운 규약들을 추가한 것이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CSS3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CSS2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규약 안에는 모든 스타일 규약이 담겨있어서 덩치가 크고 복잡해서 한꺼번에 업데이트하기 어려움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부터는 배경이나 글꼴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박스 모델 등 수십 개 기능을 주제별로 규약을 따로 만듦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 “CSS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 “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이라고 부름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  <a:sym typeface="Wingdings" panose="05000000000000000000" pitchFamily="2" charset="2"/>
              </a:rPr>
              <a:t>CSS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모듈별로 개발 진행 속도도 다르고 필요에 따라 계속 새로운 모듈이 생김</a:t>
            </a:r>
            <a:br>
              <a:rPr lang="en-US" altLang="ko-KR" sz="1400">
                <a:latin typeface="+mn-ea"/>
                <a:sym typeface="Wingdings" panose="05000000000000000000" pitchFamily="2" charset="2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CSS3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는 한번에 표준 규약이 결정되지 않음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  <a:hlinkClick r:id="rId2"/>
              </a:rPr>
              <a:t>W3C CSS </a:t>
            </a:r>
            <a:r>
              <a:rPr lang="ko-KR" altLang="en-US" sz="1400">
                <a:latin typeface="+mn-ea"/>
                <a:hlinkClick r:id="rId2"/>
              </a:rPr>
              <a:t>사이트로 이동하기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238" y="1886671"/>
            <a:ext cx="4365702" cy="33377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46BC8-B8E8-4003-AD0D-B5D239431CD6}"/>
              </a:ext>
            </a:extLst>
          </p:cNvPr>
          <p:cNvSpPr txBox="1"/>
          <p:nvPr/>
        </p:nvSpPr>
        <p:spPr>
          <a:xfrm>
            <a:off x="10870509" y="24002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P209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1033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스타일과</a:t>
            </a:r>
            <a:r>
              <a:rPr lang="en-US" altLang="ko-KR" b="1"/>
              <a:t> </a:t>
            </a:r>
            <a:r>
              <a:rPr lang="ko-KR" altLang="en-US" b="1"/>
              <a:t>스타일 시트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1119" y="3454092"/>
            <a:ext cx="87916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문서의 내용과 상관없이 디자인만 바꿀 수 있다</a:t>
            </a:r>
            <a:r>
              <a:rPr lang="en-US" altLang="ko-KR" sz="1400"/>
              <a:t>.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내용과 디자인의 분리 </a:t>
            </a:r>
            <a:r>
              <a:rPr lang="en-US" altLang="ko-KR" sz="1400"/>
              <a:t>– </a:t>
            </a:r>
            <a:r>
              <a:rPr lang="ko-KR" altLang="en-US" sz="1400"/>
              <a:t>웹 표준의 시작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디자인에 영향 없이 내용 수정하거나 내용은 건드리지 않고 디자인만 바꾸는게 가능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>
                <a:hlinkClick r:id="rId2"/>
              </a:rPr>
              <a:t>CSS Zen Garden</a:t>
            </a:r>
            <a:r>
              <a:rPr lang="en-US" altLang="ko-KR" sz="1400"/>
              <a:t> </a:t>
            </a:r>
            <a:r>
              <a:rPr lang="ko-KR" altLang="en-US" sz="1400"/>
              <a:t>사이트 참고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다양한 기기에 맞춰 탄력적으로 바뀌는 문서를 만들 수 있다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내용은</a:t>
            </a:r>
            <a:r>
              <a:rPr lang="en-US" altLang="ko-KR" sz="1400"/>
              <a:t> </a:t>
            </a:r>
            <a:r>
              <a:rPr lang="ko-KR" altLang="en-US" sz="1400"/>
              <a:t>그대로 두고</a:t>
            </a:r>
            <a:r>
              <a:rPr lang="en-US" altLang="ko-KR" sz="1400"/>
              <a:t>, </a:t>
            </a:r>
            <a:r>
              <a:rPr lang="ko-KR" altLang="en-US" sz="1400"/>
              <a:t>프린터나 스마트폰 브라우저 등 다양한 기기에 맞는 레이아웃을 만들 수 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6" name="TextBox 5"/>
          <p:cNvSpPr txBox="1"/>
          <p:nvPr/>
        </p:nvSpPr>
        <p:spPr>
          <a:xfrm>
            <a:off x="528506" y="288762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왜 스타일을 사용할까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28506" y="1809742"/>
            <a:ext cx="111909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</a:t>
            </a:r>
            <a:r>
              <a:rPr lang="en-US" altLang="ko-KR" sz="1400"/>
              <a:t>(style) : HTML </a:t>
            </a:r>
            <a:r>
              <a:rPr lang="ko-KR" altLang="en-US" sz="1400"/>
              <a:t>문서에서 자주 사용하는 글꼴이나 색상</a:t>
            </a:r>
            <a:r>
              <a:rPr lang="en-US" altLang="ko-KR" sz="1400"/>
              <a:t>, </a:t>
            </a:r>
            <a:r>
              <a:rPr lang="ko-KR" altLang="en-US" sz="1400"/>
              <a:t>정렬</a:t>
            </a:r>
            <a:r>
              <a:rPr lang="en-US" altLang="ko-KR" sz="1400"/>
              <a:t>, </a:t>
            </a:r>
            <a:r>
              <a:rPr lang="ko-KR" altLang="en-US" sz="1400"/>
              <a:t>각 요소들의  배치 방법 등 문서의 겉모습을 결정짓는 내용들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 시트</a:t>
            </a:r>
            <a:r>
              <a:rPr lang="en-US" altLang="ko-KR" sz="1400"/>
              <a:t>(style sheet) : </a:t>
            </a:r>
            <a:r>
              <a:rPr lang="ko-KR" altLang="en-US" sz="1400"/>
              <a:t>스타일을</a:t>
            </a:r>
            <a:r>
              <a:rPr lang="en-US" altLang="ko-KR" sz="1400"/>
              <a:t> </a:t>
            </a:r>
            <a:r>
              <a:rPr lang="ko-KR" altLang="en-US" sz="1400"/>
              <a:t>관리하기 쉽도록 한 군데 모아놓은 것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238BB449-71A3-45CB-A207-D9C92F136F07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p186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39328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CSS3</a:t>
            </a:r>
            <a:r>
              <a:rPr lang="ko-KR" altLang="en-US" b="1"/>
              <a:t>와 브라우저 접두사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62901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모듈이 계속 개발되고 있는데 표준 규약이 아닌 속성들은 브라우저에 따라 다른 방식으로 지원됨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속성 이름 앞에 접두사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(prefix)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를 붙여 브라우저별로 구분해야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표준 규약이 완성된 속성도 옛날 버전의 모던 브라우저 사용자를 고려하기 위해 브라우저 접두사를 붙여 사용하기도 함</a:t>
            </a:r>
            <a:endParaRPr lang="en-US" altLang="ko-KR" sz="140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2337792" y="3233935"/>
            <a:ext cx="3936732" cy="959500"/>
            <a:chOff x="2337792" y="3233935"/>
            <a:chExt cx="3936732" cy="959500"/>
          </a:xfrm>
        </p:grpSpPr>
        <p:sp>
          <p:nvSpPr>
            <p:cNvPr id="4" name="직사각형 3"/>
            <p:cNvSpPr/>
            <p:nvPr/>
          </p:nvSpPr>
          <p:spPr>
            <a:xfrm>
              <a:off x="4079523" y="4017266"/>
              <a:ext cx="1107346" cy="176169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37792" y="3233935"/>
              <a:ext cx="39367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chemeClr val="accent2"/>
                  </a:solidFill>
                </a:rPr>
                <a:t>크롬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파이어폭스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오페라</a:t>
              </a:r>
              <a:r>
                <a:rPr lang="en-US" altLang="ko-KR" sz="1200">
                  <a:solidFill>
                    <a:schemeClr val="accent2"/>
                  </a:solidFill>
                </a:rPr>
                <a:t>, </a:t>
              </a:r>
              <a:r>
                <a:rPr lang="ko-KR" altLang="en-US" sz="1200">
                  <a:solidFill>
                    <a:schemeClr val="accent2"/>
                  </a:solidFill>
                </a:rPr>
                <a:t>사파리 등 </a:t>
              </a:r>
              <a:br>
                <a:rPr lang="en-US" altLang="ko-KR" sz="1200">
                  <a:solidFill>
                    <a:schemeClr val="accent2"/>
                  </a:solidFill>
                </a:rPr>
              </a:br>
              <a:r>
                <a:rPr lang="ko-KR" altLang="en-US" sz="1200">
                  <a:solidFill>
                    <a:schemeClr val="accent2"/>
                  </a:solidFill>
                </a:rPr>
                <a:t>웹 표준을 지원하는 브라우저</a:t>
              </a:r>
              <a:r>
                <a:rPr lang="en-US" altLang="ko-KR" sz="1200">
                  <a:solidFill>
                    <a:schemeClr val="accent2"/>
                  </a:solidFill>
                </a:rPr>
                <a:t>.</a:t>
              </a:r>
              <a:endParaRPr lang="ko-KR" altLang="en-US" sz="1200">
                <a:solidFill>
                  <a:schemeClr val="accent2"/>
                </a:solidFill>
              </a:endParaRPr>
            </a:p>
          </p:txBody>
        </p:sp>
        <p:cxnSp>
          <p:nvCxnSpPr>
            <p:cNvPr id="8" name="직선 화살표 연결선 7"/>
            <p:cNvCxnSpPr>
              <a:endCxn id="4" idx="0"/>
            </p:cNvCxnSpPr>
            <p:nvPr/>
          </p:nvCxnSpPr>
          <p:spPr>
            <a:xfrm>
              <a:off x="4292867" y="3684949"/>
              <a:ext cx="340329" cy="3323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4838373"/>
            <a:ext cx="4943475" cy="15621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269" y="1570113"/>
            <a:ext cx="3676650" cy="1352550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62F3658-BD0E-48B9-A1FB-643252BAD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269" y="3580408"/>
            <a:ext cx="2696960" cy="2617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D473C7-B529-4F5E-B445-AF2C41B7703F}"/>
              </a:ext>
            </a:extLst>
          </p:cNvPr>
          <p:cNvSpPr txBox="1"/>
          <p:nvPr/>
        </p:nvSpPr>
        <p:spPr>
          <a:xfrm>
            <a:off x="10870509" y="24002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P211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4191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CSS3</a:t>
            </a:r>
            <a:r>
              <a:rPr lang="ko-KR" altLang="en-US"/>
              <a:t>와 </a:t>
            </a:r>
            <a:r>
              <a:rPr lang="en-US" altLang="ko-KR"/>
              <a:t>CSS </a:t>
            </a:r>
            <a:r>
              <a:rPr lang="ko-KR" altLang="en-US"/>
              <a:t>모듈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3005" y="1385447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 접두사를 자동으로 붙여준다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53003" y="1957748"/>
            <a:ext cx="5838740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solidFill>
                  <a:srgbClr val="C00000"/>
                </a:solidFill>
                <a:latin typeface="+mn-ea"/>
              </a:rPr>
              <a:t>-prefix-free.js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브라우저 벤더 접두사를 자동으로 붙여줌</a:t>
            </a:r>
            <a:r>
              <a:rPr lang="en-US" altLang="ko-KR" sz="1400"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/>
              <a:t>http://leaverou.github.io/prefixfree/ </a:t>
            </a:r>
            <a:r>
              <a:rPr lang="ko-KR" altLang="en-US" sz="1400"/>
              <a:t>에서 파일 다운로드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prefixfree.min.js </a:t>
            </a:r>
            <a:r>
              <a:rPr lang="ko-KR" altLang="en-US" sz="1400">
                <a:latin typeface="+mn-ea"/>
              </a:rPr>
              <a:t>파일을 원하는 곳으로 복사하거나 옮김</a:t>
            </a:r>
            <a:endParaRPr lang="en-US" altLang="ko-KR" sz="140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>
                <a:latin typeface="+mn-ea"/>
              </a:rPr>
              <a:t>&lt;script&gt; </a:t>
            </a:r>
            <a:r>
              <a:rPr lang="ko-KR" altLang="en-US" sz="1400">
                <a:latin typeface="+mn-ea"/>
              </a:rPr>
              <a:t>태그를 이용해 웹 문서에 삽입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="prefixfree.min.js"&gt;&lt;/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script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>
                <a:latin typeface="+mn-ea"/>
              </a:rPr>
              <a:t>이제부터는 브라우저 접두사 없이 </a:t>
            </a:r>
            <a:r>
              <a:rPr lang="en-US" altLang="ko-KR" sz="1400">
                <a:latin typeface="+mn-ea"/>
              </a:rPr>
              <a:t>CSS3 </a:t>
            </a:r>
            <a:r>
              <a:rPr lang="ko-KR" altLang="en-US" sz="1400">
                <a:latin typeface="+mn-ea"/>
              </a:rPr>
              <a:t>속성 사용</a:t>
            </a:r>
            <a:endParaRPr lang="en-US" altLang="ko-KR" sz="1100"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822" y="1957748"/>
            <a:ext cx="3676650" cy="135255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6201CB1-BADE-466A-8336-DB647EAE0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605" y="3771619"/>
            <a:ext cx="3427205" cy="2260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AAB72E-481B-4D45-AC54-38D9D02C0E71}"/>
              </a:ext>
            </a:extLst>
          </p:cNvPr>
          <p:cNvSpPr txBox="1"/>
          <p:nvPr/>
        </p:nvSpPr>
        <p:spPr>
          <a:xfrm>
            <a:off x="10870509" y="240020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/>
              <a:t>P212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3508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형식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3" y="1902029"/>
            <a:ext cx="3114675" cy="140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8232" y="3311729"/>
            <a:ext cx="604007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선택자 </a:t>
            </a:r>
            <a:r>
              <a:rPr lang="en-US" altLang="ko-KR" sz="1400"/>
              <a:t>: { </a:t>
            </a:r>
            <a:r>
              <a:rPr lang="ko-KR" altLang="en-US" sz="1400"/>
              <a:t>와 </a:t>
            </a:r>
            <a:r>
              <a:rPr lang="en-US" altLang="ko-KR" sz="1400"/>
              <a:t>} </a:t>
            </a:r>
            <a:r>
              <a:rPr lang="ko-KR" altLang="en-US" sz="1400"/>
              <a:t>사이에 정의한 스타일 규칙이 적용될 대상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속성과 속성 값 </a:t>
            </a:r>
            <a:r>
              <a:rPr lang="en-US" altLang="ko-KR" sz="1400"/>
              <a:t>: </a:t>
            </a:r>
            <a:r>
              <a:rPr lang="ko-KR" altLang="en-US" sz="1400"/>
              <a:t>‘속성 </a:t>
            </a:r>
            <a:r>
              <a:rPr lang="en-US" altLang="ko-KR" sz="1400"/>
              <a:t>: </a:t>
            </a:r>
            <a:r>
              <a:rPr lang="ko-KR" altLang="en-US" sz="1400"/>
              <a:t>속성 값’과 같은 형식으로 함께 표시하며</a:t>
            </a:r>
            <a:r>
              <a:rPr lang="en-US" altLang="ko-KR" sz="1400"/>
              <a:t>, </a:t>
            </a:r>
            <a:r>
              <a:rPr lang="ko-KR" altLang="en-US" sz="1400"/>
              <a:t>속성</a:t>
            </a:r>
            <a:r>
              <a:rPr lang="en-US" altLang="ko-KR" sz="1400"/>
              <a:t>/</a:t>
            </a:r>
            <a:r>
              <a:rPr lang="ko-KR" altLang="en-US" sz="1400"/>
              <a:t>속성 값 쌍이 여럿일 경우에 세미콜론</a:t>
            </a:r>
            <a:r>
              <a:rPr lang="en-US" altLang="ko-KR" sz="1400"/>
              <a:t>(;)</a:t>
            </a:r>
            <a:r>
              <a:rPr lang="ko-KR" altLang="en-US" sz="1400"/>
              <a:t>으로 구분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2" y="4844688"/>
            <a:ext cx="5656803" cy="3717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32" y="5322576"/>
            <a:ext cx="5656803" cy="51960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0092" y="713281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스타일을 표기하는 방법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3569" y="1082613"/>
            <a:ext cx="3333750" cy="33242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048301" y="251708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모두 가능</a:t>
            </a:r>
          </a:p>
        </p:txBody>
      </p:sp>
      <p:sp>
        <p:nvSpPr>
          <p:cNvPr id="13" name="오른쪽 중괄호 12"/>
          <p:cNvSpPr/>
          <p:nvPr/>
        </p:nvSpPr>
        <p:spPr>
          <a:xfrm>
            <a:off x="10310070" y="1331794"/>
            <a:ext cx="738231" cy="261002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558480" y="4585395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스타일 주석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43569" y="5092117"/>
            <a:ext cx="4175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/*</a:t>
            </a:r>
            <a:r>
              <a:rPr lang="ko-KR" altLang="en-US" sz="1400"/>
              <a:t>와 *</a:t>
            </a:r>
            <a:r>
              <a:rPr lang="en-US" altLang="ko-KR" sz="1400"/>
              <a:t>/ </a:t>
            </a:r>
            <a:r>
              <a:rPr lang="ko-KR" altLang="en-US" sz="1400"/>
              <a:t>사이에 주석 내용 입력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한 줄 또는 여러 줄을 입력 가능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FB40CE27-98E4-49EA-AED0-B95A2B2CBCF1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p190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73595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내부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3" y="1758975"/>
            <a:ext cx="401832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사용할 스타일을 문서 안에 정리한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스타일 정보는 </a:t>
            </a:r>
            <a:br>
              <a:rPr lang="en-US" altLang="ko-KR" sz="1400"/>
            </a:br>
            <a:r>
              <a:rPr lang="en-US" altLang="ko-KR" sz="1400"/>
              <a:t>&lt;head&gt; </a:t>
            </a:r>
            <a:r>
              <a:rPr lang="ko-KR" altLang="en-US" sz="1400"/>
              <a:t>태그와 </a:t>
            </a:r>
            <a:r>
              <a:rPr lang="en-US" altLang="ko-KR" sz="1400"/>
              <a:t>&lt;/head&gt; </a:t>
            </a:r>
            <a:r>
              <a:rPr lang="ko-KR" altLang="en-US" sz="1400"/>
              <a:t>태그 안에서 정의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태그와 </a:t>
            </a:r>
            <a:r>
              <a:rPr lang="en-US" altLang="ko-KR" sz="1400"/>
              <a:t>&lt;/style&gt; </a:t>
            </a:r>
            <a:r>
              <a:rPr lang="ko-KR" altLang="en-US" sz="1400"/>
              <a:t>태그 사이에 작성</a:t>
            </a:r>
            <a:endParaRPr lang="en-US" altLang="ko-KR" sz="1400"/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C94C4ED1-ED85-427D-B9E3-DDC48DCA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33" y="912368"/>
            <a:ext cx="5639548" cy="5278617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A63BFC58-5933-46D0-86A7-DA6160EC5564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p190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9387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스크린샷이(가) 표시된 사진&#10;&#10;자동 생성된 설명">
            <a:extLst>
              <a:ext uri="{FF2B5EF4-FFF2-40B4-BE49-F238E27FC236}">
                <a16:creationId xmlns:a16="http://schemas.microsoft.com/office/drawing/2014/main" id="{54B0E86C-9B45-4F7A-92BB-DC721E907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756" y="2833797"/>
            <a:ext cx="3402675" cy="22961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외부 스타일 시트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여러 웹 문서에서 사용할 스타일을 별도 파일로 저장해 놓고 필요할 때마다 파일에서 가져와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&lt;style&gt; </a:t>
            </a:r>
            <a:r>
              <a:rPr lang="ko-KR" altLang="en-US" sz="1400"/>
              <a:t>태그 없이 </a:t>
            </a:r>
            <a:r>
              <a:rPr lang="en-US" altLang="ko-KR" sz="1400"/>
              <a:t>&lt;link&gt; </a:t>
            </a:r>
            <a:r>
              <a:rPr lang="ko-KR" altLang="en-US" sz="1400"/>
              <a:t>태그만 사용해 미리 만들어 놓은 외부 스타일 시트 파일 연결</a:t>
            </a:r>
            <a:endParaRPr lang="en-US" alt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1604339" y="2833797"/>
            <a:ext cx="7793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</a:rPr>
              <a:t>style.css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81581F-D887-46C3-8E01-7FF71F88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978" y="3172353"/>
            <a:ext cx="2130233" cy="1252704"/>
          </a:xfrm>
          <a:prstGeom prst="rect">
            <a:avLst/>
          </a:prstGeom>
        </p:spPr>
      </p:pic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A7A53DA-D296-4D6F-B988-5DCF1D07589D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3303240" y="3705912"/>
            <a:ext cx="440558" cy="18788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 descr="스크린샷이(가) 표시된 사진&#10;&#10;자동 생성된 설명">
            <a:extLst>
              <a:ext uri="{FF2B5EF4-FFF2-40B4-BE49-F238E27FC236}">
                <a16:creationId xmlns:a16="http://schemas.microsoft.com/office/drawing/2014/main" id="{144FFC42-207B-4E00-9C62-215849A748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380" y="3464117"/>
            <a:ext cx="3200174" cy="1165627"/>
          </a:xfrm>
          <a:prstGeom prst="rect">
            <a:avLst/>
          </a:prstGeom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CDE71F16-649D-4BA2-8DF4-7AE0544B1935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p191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9635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스타일과</a:t>
            </a:r>
            <a:r>
              <a:rPr lang="en-US" altLang="ko-KR"/>
              <a:t> </a:t>
            </a:r>
            <a:r>
              <a:rPr lang="ko-KR" altLang="en-US"/>
              <a:t>스타일 시트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</a:t>
            </a:r>
            <a:r>
              <a:rPr lang="en-US" altLang="ko-KR" b="1"/>
              <a:t> </a:t>
            </a:r>
            <a:r>
              <a:rPr lang="ko-KR" altLang="en-US" b="1"/>
              <a:t>스타일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 시트를 사용하지 않고 스타일을 적용할 대상에 직접 표시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스타일을 적용하고 싶은 태그에 </a:t>
            </a:r>
            <a:r>
              <a:rPr lang="en-US" altLang="ko-KR" sz="1400"/>
              <a:t>style </a:t>
            </a:r>
            <a:r>
              <a:rPr lang="ko-KR" altLang="en-US" sz="1400"/>
              <a:t>속성을 사용해 </a:t>
            </a:r>
            <a:r>
              <a:rPr lang="en-US" altLang="ko-KR" sz="1400" b="1">
                <a:solidFill>
                  <a:srgbClr val="0070C0"/>
                </a:solidFill>
              </a:rPr>
              <a:t>style=“</a:t>
            </a:r>
            <a:r>
              <a:rPr lang="ko-KR" altLang="en-US" sz="1400" b="1">
                <a:solidFill>
                  <a:srgbClr val="0070C0"/>
                </a:solidFill>
              </a:rPr>
              <a:t>속성</a:t>
            </a:r>
            <a:r>
              <a:rPr lang="en-US" altLang="ko-KR" sz="1400" b="1">
                <a:solidFill>
                  <a:srgbClr val="0070C0"/>
                </a:solidFill>
              </a:rPr>
              <a:t>: </a:t>
            </a:r>
            <a:r>
              <a:rPr lang="ko-KR" altLang="en-US" sz="1400" b="1">
                <a:solidFill>
                  <a:srgbClr val="0070C0"/>
                </a:solidFill>
              </a:rPr>
              <a:t>속성 값</a:t>
            </a:r>
            <a:r>
              <a:rPr lang="en-US" altLang="ko-KR" sz="1400" b="1">
                <a:solidFill>
                  <a:srgbClr val="0070C0"/>
                </a:solidFill>
              </a:rPr>
              <a:t>;” </a:t>
            </a:r>
            <a:r>
              <a:rPr lang="ko-KR" altLang="en-US" sz="1400"/>
              <a:t>형태로 스타일 적용</a:t>
            </a:r>
            <a:endParaRPr lang="en-US" altLang="ko-KR" sz="1400"/>
          </a:p>
        </p:txBody>
      </p:sp>
      <p:sp>
        <p:nvSpPr>
          <p:cNvPr id="5" name="직사각형 4"/>
          <p:cNvSpPr/>
          <p:nvPr/>
        </p:nvSpPr>
        <p:spPr>
          <a:xfrm>
            <a:off x="5698920" y="3440745"/>
            <a:ext cx="47789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 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노화에 관한 인류 영양 연구센터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(the USDA Human Nutrition Research Center on Aging)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의 자료에 의하면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블루베리는 과일 중에서 가장 항산화 작용이 뛰어난 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64" y="4011990"/>
            <a:ext cx="4219575" cy="1266825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8C057889-2719-472D-B5D9-3215B6676FEB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p193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71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506" y="1283516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전체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174" y="1758975"/>
            <a:ext cx="99667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페이지에 있는 모든 요소를 대상으로 스타일을 적용할 때 사용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선택자와 함께 모든 하위 요소에 한꺼번에 스타일을 적용하려고 할 때 주로 사용</a:t>
            </a:r>
            <a:endParaRPr lang="en-US" altLang="ko-KR" sz="1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05" y="2641746"/>
            <a:ext cx="3638550" cy="400050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786905" y="3310944"/>
            <a:ext cx="2308632" cy="830997"/>
            <a:chOff x="786905" y="3126278"/>
            <a:chExt cx="2308632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786905" y="3126278"/>
              <a:ext cx="4283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82179" y="3126278"/>
              <a:ext cx="201335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sz="1200">
                  <a:solidFill>
                    <a:srgbClr val="8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*</a:t>
              </a:r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{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margin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    </a:t>
              </a:r>
              <a:r>
                <a:rPr lang="en-US" altLang="ko-KR" sz="1200">
                  <a:solidFill>
                    <a:srgbClr val="FF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padding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:</a:t>
              </a:r>
              <a:r>
                <a:rPr lang="en-US" altLang="ko-KR" sz="1200">
                  <a:solidFill>
                    <a:srgbClr val="0000FF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0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;</a:t>
              </a:r>
            </a:p>
            <a:p>
              <a:r>
                <a:rPr lang="ko-KR" altLang="en-US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en-US" altLang="ko-KR" sz="1200">
                  <a:solidFill>
                    <a:srgbClr val="000000"/>
                  </a:solidFill>
                  <a:highlight>
                    <a:srgbClr val="FFFFFF"/>
                  </a:highlight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  <a:endParaRPr lang="ko-KR" altLang="en-US" sz="12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EE0351-0A1A-4CCF-8579-384E08B7FF31}"/>
              </a:ext>
            </a:extLst>
          </p:cNvPr>
          <p:cNvSpPr txBox="1"/>
          <p:nvPr/>
        </p:nvSpPr>
        <p:spPr>
          <a:xfrm>
            <a:off x="4160939" y="3891868"/>
            <a:ext cx="5528345" cy="8876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/>
              <a:t>웹 브라우저마다 기본적으로 설정해 놓은 </a:t>
            </a:r>
            <a:r>
              <a:rPr lang="en-US" altLang="ko-KR" sz="1200"/>
              <a:t>‘</a:t>
            </a:r>
            <a:r>
              <a:rPr lang="ko-KR" altLang="en-US" sz="1200"/>
              <a:t>패딩＇과 </a:t>
            </a:r>
            <a:r>
              <a:rPr lang="en-US" altLang="ko-KR" sz="1200"/>
              <a:t>‘</a:t>
            </a:r>
            <a:r>
              <a:rPr lang="ko-KR" altLang="en-US" sz="1200"/>
              <a:t>마진＇ 의 기본 값이 있습니다</a:t>
            </a:r>
            <a:r>
              <a:rPr lang="en-US" altLang="ko-KR" sz="1200"/>
              <a:t>. </a:t>
            </a:r>
            <a:r>
              <a:rPr lang="ko-KR" altLang="en-US" sz="1200"/>
              <a:t>브라우저마다 그 값이 똑같지 않기 때문에 일반적으로 전체 선택자</a:t>
            </a:r>
            <a:r>
              <a:rPr lang="en-US" altLang="ko-KR" sz="1200"/>
              <a:t>(*)</a:t>
            </a:r>
            <a:r>
              <a:rPr lang="ko-KR" altLang="en-US" sz="1200"/>
              <a:t>를 사용해서 패딩과 마진 값을 </a:t>
            </a:r>
            <a:r>
              <a:rPr lang="en-US" altLang="ko-KR" sz="1200"/>
              <a:t>0</a:t>
            </a:r>
            <a:r>
              <a:rPr lang="ko-KR" altLang="en-US" sz="1200"/>
              <a:t>으로 리셋합니다</a:t>
            </a:r>
            <a:r>
              <a:rPr lang="en-US" altLang="ko-KR" sz="1200"/>
              <a:t>.</a:t>
            </a:r>
            <a:endParaRPr lang="ko-KR" altLang="en-US" sz="120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46E880E-AB9F-4960-B00E-D36ECDE7FE76}"/>
              </a:ext>
            </a:extLst>
          </p:cNvPr>
          <p:cNvCxnSpPr>
            <a:cxnSpLocks/>
            <a:stCxn id="5" idx="1"/>
            <a:endCxn id="10" idx="2"/>
          </p:cNvCxnSpPr>
          <p:nvPr/>
        </p:nvCxnSpPr>
        <p:spPr>
          <a:xfrm rot="10800000">
            <a:off x="2088859" y="4141942"/>
            <a:ext cx="2072081" cy="1937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1E69A0-399A-4CC5-AD75-DD24DB314D38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p194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91829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506" y="139978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태그 선택자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9174" y="1875246"/>
            <a:ext cx="54864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문서에서 특정 태그를 사용한 모든 요소에 스타일이 적용됨</a:t>
            </a:r>
            <a:endParaRPr lang="en-US" altLang="ko-KR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17" y="2396871"/>
            <a:ext cx="2162175" cy="40957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78168" y="2482053"/>
            <a:ext cx="555469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(Blueberry)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margin-left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 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head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블루베리에 관한 연구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항산화 효능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블루베리는 항산화제인 안토시아닌과 폴리페놀을 다량 포함하고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매사츄세츠 보스톤에 있는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과일이라고 합니다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 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블루베리와 노화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h2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USDA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인류 영양 연구센터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 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사실을 발견하였습니다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75" y="3607281"/>
            <a:ext cx="3434697" cy="1476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26DFF-FAF6-4450-8376-087D6AE42C50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p195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11875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주요 선택자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3005" y="1276150"/>
            <a:ext cx="500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클래스</a:t>
            </a:r>
            <a:r>
              <a:rPr lang="en-US" altLang="ko-KR" b="1"/>
              <a:t>(class)</a:t>
            </a:r>
            <a:r>
              <a:rPr lang="ko-KR" altLang="en-US" b="1"/>
              <a:t> 선택자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95670D5-0094-4F2B-8F1B-DBE578BB3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9" y="3038214"/>
            <a:ext cx="3587914" cy="157501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668A5770-8E95-48BB-87DD-3819BAE5B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720" y="2911850"/>
            <a:ext cx="5651576" cy="256042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76AC31-A130-4758-9B20-E868700005A4}"/>
              </a:ext>
            </a:extLst>
          </p:cNvPr>
          <p:cNvSpPr/>
          <p:nvPr/>
        </p:nvSpPr>
        <p:spPr>
          <a:xfrm>
            <a:off x="648749" y="1817001"/>
            <a:ext cx="6096000" cy="697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문서 안에서 여러 번 반복할 스타일이라면 클래스 선택자로 정의</a:t>
            </a:r>
            <a:r>
              <a:rPr lang="en-US" altLang="ko-KR" sz="1400">
                <a:latin typeface="+mn-ea"/>
              </a:rPr>
              <a:t>. 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마침표</a:t>
            </a:r>
            <a:r>
              <a:rPr lang="en-US" altLang="ko-KR" sz="1400">
                <a:latin typeface="+mn-ea"/>
              </a:rPr>
              <a:t>(.) </a:t>
            </a:r>
            <a:r>
              <a:rPr lang="ko-KR" altLang="en-US" sz="1400">
                <a:latin typeface="+mn-ea"/>
              </a:rPr>
              <a:t>다음에 클래스 이름 지정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1EF574-AB31-41C8-B3E9-662F2B4FF4E6}"/>
              </a:ext>
            </a:extLst>
          </p:cNvPr>
          <p:cNvSpPr txBox="1"/>
          <p:nvPr/>
        </p:nvSpPr>
        <p:spPr>
          <a:xfrm>
            <a:off x="10870509" y="24002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/>
              <a:t>p196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2217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8A777310-936F-4A84-B367-80ED03D4C92B}" vid="{5F637632-B73A-4905-8B9C-DA0CC8546722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1538</TotalTime>
  <Words>1303</Words>
  <Application>Microsoft Office PowerPoint</Application>
  <PresentationFormat>와이드스크린</PresentationFormat>
  <Paragraphs>196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D2Coding</vt:lpstr>
      <vt:lpstr>TDc_SSiGothic 110</vt:lpstr>
      <vt:lpstr>TDc_SSiGothic 120</vt:lpstr>
      <vt:lpstr>TDc_SSiGothic 140</vt:lpstr>
      <vt:lpstr>맑은 고딕</vt:lpstr>
      <vt:lpstr>Arial</vt:lpstr>
      <vt:lpstr>Wingdings</vt:lpstr>
      <vt:lpstr>Office 테마</vt:lpstr>
      <vt:lpstr>1_Office 테마</vt:lpstr>
      <vt:lpstr>05. CSS 기초</vt:lpstr>
      <vt:lpstr>스타일과 스타일 시트</vt:lpstr>
      <vt:lpstr>스타일과 스타일 시트</vt:lpstr>
      <vt:lpstr>스타일과 스타일 시트</vt:lpstr>
      <vt:lpstr>스타일과 스타일 시트</vt:lpstr>
      <vt:lpstr>스타일과 스타일 시트</vt:lpstr>
      <vt:lpstr>주요 선택자</vt:lpstr>
      <vt:lpstr>주요 선택자</vt:lpstr>
      <vt:lpstr>주요 선택자</vt:lpstr>
      <vt:lpstr>주요 선택자</vt:lpstr>
      <vt:lpstr>주요 선택자</vt:lpstr>
      <vt:lpstr>주요 선택자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캐스캐이딩 스타일 시트(CSS)</vt:lpstr>
      <vt:lpstr>CSS3와 CSS 모듈</vt:lpstr>
      <vt:lpstr>CSS3와 CSS 모듈</vt:lpstr>
      <vt:lpstr>CSS3와 CSS 모듈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05. CSS 기초</dc:title>
  <dc:creator>Kyunghee Ko</dc:creator>
  <cp:lastModifiedBy>Professor</cp:lastModifiedBy>
  <cp:revision>33</cp:revision>
  <dcterms:created xsi:type="dcterms:W3CDTF">2016-12-12T01:35:59Z</dcterms:created>
  <dcterms:modified xsi:type="dcterms:W3CDTF">2025-03-15T05:11:43Z</dcterms:modified>
</cp:coreProperties>
</file>