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7" r:id="rId19"/>
    <p:sldId id="273" r:id="rId20"/>
    <p:sldId id="275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5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17538"/>
            <a:ext cx="7410450" cy="839787"/>
          </a:xfrm>
        </p:spPr>
        <p:txBody>
          <a:bodyPr anchor="b">
            <a:normAutofit/>
          </a:bodyPr>
          <a:lstStyle>
            <a:lvl1pPr algn="ctr">
              <a:defRPr sz="48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447926" y="2537851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52601" y="2537851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2428876" y="3004576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447926" y="3273355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52601" y="3273355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2428876" y="3740080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447926" y="4008859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52601" y="4008859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2428876" y="4475584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447926" y="4744364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752601" y="4744364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2428876" y="5211089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 descr="개이(가) 표시된 사진&#10;&#10;자동 생성된 설명">
            <a:extLst>
              <a:ext uri="{FF2B5EF4-FFF2-40B4-BE49-F238E27FC236}">
                <a16:creationId xmlns:a16="http://schemas.microsoft.com/office/drawing/2014/main" id="{CBA71F13-DFF9-4597-892F-D92258008B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469" y="2863516"/>
            <a:ext cx="2169331" cy="3095266"/>
          </a:xfrm>
          <a:prstGeom prst="rect">
            <a:avLst/>
          </a:prstGeom>
          <a:effectLst>
            <a:softEdge rad="317500"/>
          </a:effectLst>
          <a:scene3d>
            <a:camera prst="isometricOffAxis2Left"/>
            <a:lightRig rig="threePt" dir="t"/>
          </a:scene3d>
        </p:spPr>
      </p:pic>
      <p:pic>
        <p:nvPicPr>
          <p:cNvPr id="29" name="그림 28" descr="실내, 음식, 사진, 다른이(가) 표시된 사진&#10;&#10;자동 생성된 설명">
            <a:extLst>
              <a:ext uri="{FF2B5EF4-FFF2-40B4-BE49-F238E27FC236}">
                <a16:creationId xmlns:a16="http://schemas.microsoft.com/office/drawing/2014/main" id="{C3B5CD5B-FEA9-4AA9-AF71-DCF5E055CDC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423" y="3905445"/>
            <a:ext cx="2286158" cy="225212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825D3E0D-85EC-4AB4-A67E-7CD64445D244}"/>
              </a:ext>
            </a:extLst>
          </p:cNvPr>
          <p:cNvSpPr/>
          <p:nvPr userDrawn="1"/>
        </p:nvSpPr>
        <p:spPr>
          <a:xfrm>
            <a:off x="7257011" y="2635135"/>
            <a:ext cx="4330931" cy="347498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95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7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75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17538"/>
            <a:ext cx="7410450" cy="839787"/>
          </a:xfrm>
        </p:spPr>
        <p:txBody>
          <a:bodyPr anchor="b">
            <a:normAutofit/>
          </a:bodyPr>
          <a:lstStyle>
            <a:lvl1pPr algn="ctr">
              <a:defRPr sz="48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2025-03-15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 descr="개이(가) 표시된 사진&#10;&#10;자동 생성된 설명">
            <a:extLst>
              <a:ext uri="{FF2B5EF4-FFF2-40B4-BE49-F238E27FC236}">
                <a16:creationId xmlns:a16="http://schemas.microsoft.com/office/drawing/2014/main" id="{A9CB9910-D6AE-4A07-A667-D2FB185989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469" y="2863516"/>
            <a:ext cx="2169331" cy="3095266"/>
          </a:xfrm>
          <a:prstGeom prst="rect">
            <a:avLst/>
          </a:prstGeom>
          <a:effectLst>
            <a:softEdge rad="317500"/>
          </a:effectLst>
          <a:scene3d>
            <a:camera prst="isometricOffAxis2Left"/>
            <a:lightRig rig="threePt" dir="t"/>
          </a:scene3d>
        </p:spPr>
      </p:pic>
      <p:pic>
        <p:nvPicPr>
          <p:cNvPr id="11" name="그림 10" descr="실내, 음식, 사진, 다른이(가) 표시된 사진&#10;&#10;자동 생성된 설명">
            <a:extLst>
              <a:ext uri="{FF2B5EF4-FFF2-40B4-BE49-F238E27FC236}">
                <a16:creationId xmlns:a16="http://schemas.microsoft.com/office/drawing/2014/main" id="{F491C118-2ED8-4B9A-ADBB-55221202277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423" y="3905445"/>
            <a:ext cx="2286158" cy="225212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A74B42-642D-4114-9351-6C4509C6AF62}"/>
              </a:ext>
            </a:extLst>
          </p:cNvPr>
          <p:cNvSpPr/>
          <p:nvPr userDrawn="1"/>
        </p:nvSpPr>
        <p:spPr>
          <a:xfrm>
            <a:off x="7257011" y="2635135"/>
            <a:ext cx="4330931" cy="347498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1783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7" y="184995"/>
            <a:ext cx="9091189" cy="66758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2025-03-15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6691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2025-03-15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4360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2025-03-15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6031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2025-03-15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3905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2025-03-15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95599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2025-03-15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2818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2025-03-15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731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940" y="153307"/>
            <a:ext cx="9091189" cy="66758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5351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2025-03-15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51463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2025-03-15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16749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2025-03-15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380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77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79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0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3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4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70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04709" y="236469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26" name="Picture 2" descr="html5에 대한 이미지 검색결과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053" y="6197581"/>
            <a:ext cx="523894" cy="52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549053" y="6133296"/>
            <a:ext cx="501167" cy="65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1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C952C93-AC64-4CE5-B321-410179DEF07A}"/>
              </a:ext>
            </a:extLst>
          </p:cNvPr>
          <p:cNvSpPr/>
          <p:nvPr userDrawn="1"/>
        </p:nvSpPr>
        <p:spPr>
          <a:xfrm>
            <a:off x="0" y="190114"/>
            <a:ext cx="12192000" cy="6675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2439" y="190114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2025-03-15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2E4D8F6-2E46-49BC-AB48-6B1B7CA7D62E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549053" y="6133296"/>
            <a:ext cx="501167" cy="65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904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bg1">
              <a:lumMod val="95000"/>
            </a:schemeClr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fonts.google.com/earlyaccess" TargetMode="Externa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>
                <a:ln w="9525">
                  <a:solidFill>
                    <a:schemeClr val="tx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06. </a:t>
            </a:r>
            <a:r>
              <a:rPr lang="ko-KR" altLang="en-US">
                <a:ln w="9525">
                  <a:solidFill>
                    <a:schemeClr val="tx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텍스트 관련 스타일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761688" y="2592198"/>
            <a:ext cx="3816990" cy="369332"/>
            <a:chOff x="1761688" y="2592198"/>
            <a:chExt cx="3816990" cy="369332"/>
          </a:xfrm>
        </p:grpSpPr>
        <p:sp>
          <p:nvSpPr>
            <p:cNvPr id="3" name="TextBox 2"/>
            <p:cNvSpPr txBox="1"/>
            <p:nvPr/>
          </p:nvSpPr>
          <p:spPr>
            <a:xfrm>
              <a:off x="1761688" y="2592198"/>
              <a:ext cx="696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>
                  <a:solidFill>
                    <a:schemeClr val="bg1"/>
                  </a:solidFill>
                </a:rPr>
                <a:t>06-1</a:t>
              </a:r>
              <a:endParaRPr lang="ko-KR" altLang="en-US" b="1">
                <a:solidFill>
                  <a:schemeClr val="bg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457973" y="2592198"/>
              <a:ext cx="31207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글꼴 관련 스타일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761688" y="3313651"/>
            <a:ext cx="3816990" cy="369332"/>
            <a:chOff x="1761688" y="2592198"/>
            <a:chExt cx="3816990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1761688" y="2592198"/>
              <a:ext cx="696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>
                  <a:solidFill>
                    <a:schemeClr val="bg1"/>
                  </a:solidFill>
                </a:rPr>
                <a:t>06-2</a:t>
              </a:r>
              <a:endParaRPr lang="ko-KR" altLang="en-US" b="1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457973" y="2592198"/>
              <a:ext cx="31207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텍스트 스타일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761688" y="4060272"/>
            <a:ext cx="3816990" cy="369332"/>
            <a:chOff x="1761688" y="2592198"/>
            <a:chExt cx="3816990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61688" y="2592198"/>
              <a:ext cx="696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>
                  <a:solidFill>
                    <a:schemeClr val="bg1"/>
                  </a:solidFill>
                </a:rPr>
                <a:t>06-3</a:t>
              </a:r>
              <a:endParaRPr lang="ko-KR" altLang="en-US" b="1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57973" y="2592198"/>
              <a:ext cx="31207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문단 스타일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761688" y="4806892"/>
            <a:ext cx="3816990" cy="369332"/>
            <a:chOff x="1761688" y="2592198"/>
            <a:chExt cx="3816990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1761688" y="2592198"/>
              <a:ext cx="696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>
                  <a:solidFill>
                    <a:schemeClr val="bg1"/>
                  </a:solidFill>
                </a:rPr>
                <a:t>06-4</a:t>
              </a:r>
              <a:endParaRPr lang="ko-KR" altLang="en-US" b="1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57973" y="2592198"/>
              <a:ext cx="31207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목록과 링크 스타일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4623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텍스트 스타일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2705" y="17365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34382" y="1065402"/>
            <a:ext cx="239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text-transform </a:t>
            </a:r>
            <a:r>
              <a:rPr lang="ko-KR" altLang="en-US" b="1"/>
              <a:t>속성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57420" y="1500014"/>
            <a:ext cx="4938037" cy="372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영문 텍스트의 대문자나 소문자를 바꾸는 속성</a:t>
            </a:r>
            <a:endParaRPr lang="ko-KR" altLang="en-US" sz="1100">
              <a:solidFill>
                <a:srgbClr val="211D1E"/>
              </a:solidFill>
              <a:latin typeface="TDc_SSiMyungJo 12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437153" y="1453847"/>
            <a:ext cx="527387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.trans1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text-transform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uppercase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대문자로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.trans2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text-transform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capitalize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첫글자만 대문자로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000FF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200">
              <a:solidFill>
                <a:srgbClr val="0000FF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Have to study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it-IT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it-IT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it-IT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it-IT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it-IT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it-IT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="trans1"&gt;</a:t>
            </a:r>
            <a:r>
              <a:rPr lang="it-IT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it-IT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it-IT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it-IT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it-IT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it-IT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it-IT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it-IT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it-IT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it-IT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it-IT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="trans1"&gt;</a:t>
            </a:r>
            <a:r>
              <a:rPr lang="it-IT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css</a:t>
            </a:r>
            <a:r>
              <a:rPr lang="it-IT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it-IT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it-IT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it-IT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it-IT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it-IT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it-IT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it-IT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it-IT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it-IT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="trans2"&gt;</a:t>
            </a:r>
            <a:r>
              <a:rPr lang="it-IT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javascript</a:t>
            </a:r>
            <a:r>
              <a:rPr lang="it-IT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it-IT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it-IT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it-IT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82" y="1937640"/>
            <a:ext cx="5161743" cy="211588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617" y="4053528"/>
            <a:ext cx="2162175" cy="1419225"/>
          </a:xfrm>
          <a:prstGeom prst="rect">
            <a:avLst/>
          </a:prstGeom>
        </p:spPr>
      </p:pic>
      <p:sp>
        <p:nvSpPr>
          <p:cNvPr id="9" name="TextBox 11">
            <a:extLst>
              <a:ext uri="{FF2B5EF4-FFF2-40B4-BE49-F238E27FC236}">
                <a16:creationId xmlns:a16="http://schemas.microsoft.com/office/drawing/2014/main" id="{095B7338-64B0-4417-A1A2-93268718675F}"/>
              </a:ext>
            </a:extLst>
          </p:cNvPr>
          <p:cNvSpPr txBox="1"/>
          <p:nvPr/>
        </p:nvSpPr>
        <p:spPr>
          <a:xfrm>
            <a:off x="10787421" y="354630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solidFill>
                  <a:schemeClr val="bg1"/>
                </a:solidFill>
              </a:rPr>
              <a:t>P230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984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텍스트 스타일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2705" y="17365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34382" y="1065402"/>
            <a:ext cx="239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text-shadow </a:t>
            </a:r>
            <a:r>
              <a:rPr lang="ko-KR" altLang="en-US" b="1"/>
              <a:t>속성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57420" y="1500014"/>
            <a:ext cx="493803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텍스트에</a:t>
            </a:r>
            <a:r>
              <a:rPr lang="en-US" altLang="ko-KR" sz="1400"/>
              <a:t> </a:t>
            </a:r>
            <a:r>
              <a:rPr lang="ko-KR" altLang="en-US" sz="1400"/>
              <a:t>그림자 효과를 추가하는 속성</a:t>
            </a:r>
            <a:endParaRPr lang="ko-KR" altLang="en-US" sz="1100">
              <a:solidFill>
                <a:srgbClr val="211D1E"/>
              </a:solidFill>
              <a:latin typeface="TDc_SSiMyungJo 12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477195" y="1250068"/>
            <a:ext cx="527387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font-size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글자 크기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font-family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"Arial Rounded MT"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글꼴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.shadow1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orange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글자색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text-shadow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텍스트 그림자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.shadow2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text-shadow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#f00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텍스트 그림자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.shadow3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#fff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글자색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text-shadow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7px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-7px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#000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텍스트 그림자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000FF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="shadow1"&gt;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HTML5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="shadow2"&gt;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HTML5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="shadow3"&gt;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HTML5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4345" y="4469801"/>
            <a:ext cx="1546663" cy="187227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82" y="1980792"/>
            <a:ext cx="5457825" cy="3133725"/>
          </a:xfrm>
          <a:prstGeom prst="rect">
            <a:avLst/>
          </a:prstGeom>
        </p:spPr>
      </p:pic>
      <p:sp>
        <p:nvSpPr>
          <p:cNvPr id="9" name="TextBox 11">
            <a:extLst>
              <a:ext uri="{FF2B5EF4-FFF2-40B4-BE49-F238E27FC236}">
                <a16:creationId xmlns:a16="http://schemas.microsoft.com/office/drawing/2014/main" id="{24150783-6391-4FEE-B9FF-605512695FE2}"/>
              </a:ext>
            </a:extLst>
          </p:cNvPr>
          <p:cNvSpPr txBox="1"/>
          <p:nvPr/>
        </p:nvSpPr>
        <p:spPr>
          <a:xfrm>
            <a:off x="10787421" y="354630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solidFill>
                  <a:schemeClr val="bg1"/>
                </a:solidFill>
              </a:rPr>
              <a:t>P232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366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텍스트 스타일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2705" y="17365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34382" y="1065402"/>
            <a:ext cx="239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white-space </a:t>
            </a:r>
            <a:r>
              <a:rPr lang="ko-KR" altLang="en-US" b="1"/>
              <a:t>속성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57420" y="1500014"/>
            <a:ext cx="4938037" cy="372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공백</a:t>
            </a:r>
            <a:r>
              <a:rPr lang="en-US" altLang="ko-KR" sz="1400"/>
              <a:t> </a:t>
            </a:r>
            <a:r>
              <a:rPr lang="ko-KR" altLang="en-US" sz="1400"/>
              <a:t>처리 방법 지정</a:t>
            </a:r>
            <a:endParaRPr lang="ko-KR" altLang="en-US" sz="1100">
              <a:solidFill>
                <a:srgbClr val="211D1E"/>
              </a:solidFill>
              <a:latin typeface="TDc_SSiMyungJo 12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1" y="1937640"/>
            <a:ext cx="5492867" cy="271053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677810" y="1065402"/>
            <a:ext cx="3918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letter-spacing, word-spacing </a:t>
            </a:r>
            <a:r>
              <a:rPr lang="ko-KR" altLang="en-US" b="1"/>
              <a:t>속성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890441" y="1500014"/>
            <a:ext cx="4938037" cy="372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글자간</a:t>
            </a:r>
            <a:r>
              <a:rPr lang="en-US" altLang="ko-KR" sz="1400"/>
              <a:t> </a:t>
            </a:r>
            <a:r>
              <a:rPr lang="ko-KR" altLang="en-US" sz="1400"/>
              <a:t>간격</a:t>
            </a:r>
            <a:r>
              <a:rPr lang="en-US" altLang="ko-KR" sz="1400"/>
              <a:t>, </a:t>
            </a:r>
            <a:r>
              <a:rPr lang="ko-KR" altLang="en-US" sz="1400"/>
              <a:t>단어간 간격</a:t>
            </a:r>
            <a:endParaRPr lang="ko-KR" altLang="en-US" sz="1100">
              <a:solidFill>
                <a:srgbClr val="211D1E"/>
              </a:solidFill>
              <a:latin typeface="TDc_SSiMyungJo 12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441" y="1977812"/>
            <a:ext cx="2547174" cy="48396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677810" y="2893846"/>
            <a:ext cx="49073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font-size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40px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글자 크기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.letter1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letter-spacing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0.2em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자간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 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.letter2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letter-spacing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0.5em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자간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 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000FF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HTML5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="letter1"&gt;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HTML5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="letter2"&gt;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HTML5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8014" y="4261093"/>
            <a:ext cx="1257300" cy="16383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18" name="직선 연결선 17"/>
          <p:cNvCxnSpPr/>
          <p:nvPr/>
        </p:nvCxnSpPr>
        <p:spPr>
          <a:xfrm>
            <a:off x="6241409" y="904056"/>
            <a:ext cx="0" cy="549478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1">
            <a:extLst>
              <a:ext uri="{FF2B5EF4-FFF2-40B4-BE49-F238E27FC236}">
                <a16:creationId xmlns:a16="http://schemas.microsoft.com/office/drawing/2014/main" id="{1D57179C-6C65-469C-9B40-A06279AB9EA5}"/>
              </a:ext>
            </a:extLst>
          </p:cNvPr>
          <p:cNvSpPr txBox="1"/>
          <p:nvPr/>
        </p:nvSpPr>
        <p:spPr>
          <a:xfrm>
            <a:off x="10787421" y="354630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solidFill>
                  <a:schemeClr val="bg1"/>
                </a:solidFill>
              </a:rPr>
              <a:t>P234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565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문단 스타일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2705" y="17365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34382" y="1065402"/>
            <a:ext cx="239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direction </a:t>
            </a:r>
            <a:r>
              <a:rPr lang="ko-KR" altLang="en-US" b="1"/>
              <a:t>속성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34382" y="1500014"/>
            <a:ext cx="493803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텍스트를 쓰는 방향 지정</a:t>
            </a:r>
            <a:r>
              <a:rPr lang="en-US" altLang="ko-KR" sz="140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아랍어처럼 오른쪽에서 왼쪽으로 쓰는 언어일 경우 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direction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속성으로 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right to left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로 지정</a:t>
            </a:r>
            <a:endParaRPr lang="ko-KR" altLang="en-US" sz="1100">
              <a:solidFill>
                <a:srgbClr val="211D1E"/>
              </a:solidFill>
              <a:latin typeface="TDc_SSiMyungJo 12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77810" y="1065402"/>
            <a:ext cx="3918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text-align </a:t>
            </a:r>
            <a:r>
              <a:rPr lang="ko-KR" altLang="en-US" b="1"/>
              <a:t>속성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677810" y="1503518"/>
            <a:ext cx="4938037" cy="372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텍스트</a:t>
            </a:r>
            <a:r>
              <a:rPr lang="en-US" altLang="ko-KR" sz="1400"/>
              <a:t> </a:t>
            </a:r>
            <a:r>
              <a:rPr lang="ko-KR" altLang="en-US" sz="1400"/>
              <a:t>정렬 방법 지정</a:t>
            </a:r>
            <a:endParaRPr lang="ko-KR" altLang="en-US" sz="1100">
              <a:solidFill>
                <a:srgbClr val="211D1E"/>
              </a:solidFill>
              <a:latin typeface="TDc_SSiMyungJo 12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20" y="2627123"/>
            <a:ext cx="2162175" cy="3429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84" y="3035303"/>
            <a:ext cx="4686300" cy="10191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2289" y="2032082"/>
            <a:ext cx="4862907" cy="362131"/>
          </a:xfrm>
          <a:prstGeom prst="rect">
            <a:avLst/>
          </a:prstGeom>
        </p:spPr>
      </p:pic>
      <p:cxnSp>
        <p:nvCxnSpPr>
          <p:cNvPr id="16" name="직선 연결선 15"/>
          <p:cNvCxnSpPr/>
          <p:nvPr/>
        </p:nvCxnSpPr>
        <p:spPr>
          <a:xfrm>
            <a:off x="6006517" y="989901"/>
            <a:ext cx="0" cy="549478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5238" y="2561843"/>
            <a:ext cx="5648325" cy="2781300"/>
          </a:xfrm>
          <a:prstGeom prst="rect">
            <a:avLst/>
          </a:prstGeom>
        </p:spPr>
      </p:pic>
      <p:sp>
        <p:nvSpPr>
          <p:cNvPr id="13" name="TextBox 11">
            <a:extLst>
              <a:ext uri="{FF2B5EF4-FFF2-40B4-BE49-F238E27FC236}">
                <a16:creationId xmlns:a16="http://schemas.microsoft.com/office/drawing/2014/main" id="{DD30A32B-B08A-4A64-8D0A-EBC06BC642D2}"/>
              </a:ext>
            </a:extLst>
          </p:cNvPr>
          <p:cNvSpPr txBox="1"/>
          <p:nvPr/>
        </p:nvSpPr>
        <p:spPr>
          <a:xfrm>
            <a:off x="10787421" y="354630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solidFill>
                  <a:schemeClr val="bg1"/>
                </a:solidFill>
              </a:rPr>
              <a:t>P235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76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문단 스타일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2705" y="17365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45457" y="1065402"/>
            <a:ext cx="3918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text-align </a:t>
            </a:r>
            <a:r>
              <a:rPr lang="ko-KR" altLang="en-US" b="1"/>
              <a:t>속성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72580" y="1829016"/>
            <a:ext cx="6096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1px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solid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#ccc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테두리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- 1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픽셀짜리 회색 실선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padding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테두리와 내용 사이의 패딩 여백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margin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단락 주변의 마진 여백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.align-left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text-align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left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왼쪽 정렬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.align-right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text-align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right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오른쪽 정렬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.align-center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text-align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center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가운데 정렬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.align-justify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text-align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justify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양쪽 정렬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sp>
        <p:nvSpPr>
          <p:cNvPr id="7" name="직사각형 6"/>
          <p:cNvSpPr/>
          <p:nvPr/>
        </p:nvSpPr>
        <p:spPr>
          <a:xfrm>
            <a:off x="645952" y="4028137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="align-left"&gt;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sv-SE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Integer elementum ......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="align-right"&gt;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sv-SE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Integer elementum ......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R" altLang="en-US" sz="1200"/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="align-center"&gt;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sv-SE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Integer elementum ......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R" altLang="en-US" sz="1200"/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="align-justify"&gt;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sv-SE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Integer elementum ......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R" altLang="en-US" sz="1200"/>
          </a:p>
          <a:p>
            <a:endParaRPr lang="ko-KR" altLang="en-US" sz="1200"/>
          </a:p>
        </p:txBody>
      </p:sp>
      <p:sp>
        <p:nvSpPr>
          <p:cNvPr id="18" name="TextBox 17"/>
          <p:cNvSpPr txBox="1"/>
          <p:nvPr/>
        </p:nvSpPr>
        <p:spPr>
          <a:xfrm>
            <a:off x="6568580" y="1065402"/>
            <a:ext cx="3918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text-justify </a:t>
            </a:r>
            <a:r>
              <a:rPr lang="ko-KR" altLang="en-US" b="1"/>
              <a:t>속성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6006517" y="989901"/>
            <a:ext cx="0" cy="549478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504264" y="1510235"/>
            <a:ext cx="518998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rgbClr val="211D1E"/>
                </a:solidFill>
                <a:latin typeface="+mn-ea"/>
              </a:rPr>
              <a:t>text-align=“justify”</a:t>
            </a:r>
            <a:r>
              <a:rPr lang="ko-KR" altLang="en-US" sz="1400">
                <a:solidFill>
                  <a:srgbClr val="211D1E"/>
                </a:solidFill>
                <a:latin typeface="+mn-ea"/>
              </a:rPr>
              <a:t>일 경우 양쪽 끝에 맞춰</a:t>
            </a:r>
            <a:r>
              <a:rPr lang="en-US" altLang="ko-KR" sz="1400">
                <a:solidFill>
                  <a:srgbClr val="211D1E"/>
                </a:solidFill>
                <a:latin typeface="+mn-ea"/>
              </a:rPr>
              <a:t> </a:t>
            </a:r>
            <a:r>
              <a:rPr lang="ko-KR" altLang="en-US" sz="1400">
                <a:solidFill>
                  <a:srgbClr val="211D1E"/>
                </a:solidFill>
                <a:latin typeface="+mn-ea"/>
              </a:rPr>
              <a:t>정렬할 때 글자와 단어 사이의 간격을 조절하는 속성</a:t>
            </a:r>
            <a:endParaRPr lang="ko-KR" altLang="en-US" sz="1400">
              <a:latin typeface="+mn-ea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218" y="2353242"/>
            <a:ext cx="5440397" cy="25612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8C30E07-3362-41C4-9824-C5E577724649}"/>
              </a:ext>
            </a:extLst>
          </p:cNvPr>
          <p:cNvSpPr txBox="1"/>
          <p:nvPr/>
        </p:nvSpPr>
        <p:spPr>
          <a:xfrm>
            <a:off x="10787421" y="354630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solidFill>
                  <a:schemeClr val="bg1"/>
                </a:solidFill>
              </a:rPr>
              <a:t>P235-236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893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문단 스타일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5457" y="1065402"/>
            <a:ext cx="3918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text-indent </a:t>
            </a:r>
            <a:r>
              <a:rPr lang="ko-KR" altLang="en-US" b="1"/>
              <a:t>속성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6006517" y="989901"/>
            <a:ext cx="0" cy="549478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545457" y="1510235"/>
            <a:ext cx="518998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solidFill>
                  <a:srgbClr val="211D1E"/>
                </a:solidFill>
                <a:latin typeface="+mn-ea"/>
              </a:rPr>
              <a:t>문단의 첫 글자를 얼마나 들여 쓸지 지정</a:t>
            </a:r>
            <a:endParaRPr lang="ko-KR" altLang="en-US" sz="140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75" y="1960675"/>
            <a:ext cx="2533476" cy="31668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51" y="2345699"/>
            <a:ext cx="3959604" cy="821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54448" y="3411136"/>
            <a:ext cx="43787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.indent1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text-indent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15px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15px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만큼 들여쓰기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.indent2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text-indent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5%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5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%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만큼 들여쓰기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000FF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블루베리는 비타민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A, ……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="indent1"&gt;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블루베리는 비타민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A, ……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="indent2"&gt;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블루베리는 비타민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A, ……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91189" y="1065402"/>
            <a:ext cx="3918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line-height </a:t>
            </a:r>
            <a:r>
              <a:rPr lang="ko-KR" altLang="en-US" b="1"/>
              <a:t>속성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391189" y="1510235"/>
            <a:ext cx="54610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rgbClr val="211D1E"/>
                </a:solidFill>
                <a:latin typeface="+mn-ea"/>
              </a:rPr>
              <a:t>문단의</a:t>
            </a:r>
            <a:r>
              <a:rPr lang="en-US" altLang="ko-KR" sz="1400">
                <a:solidFill>
                  <a:srgbClr val="211D1E"/>
                </a:solidFill>
                <a:latin typeface="+mn-ea"/>
              </a:rPr>
              <a:t> </a:t>
            </a:r>
            <a:r>
              <a:rPr lang="ko-KR" altLang="en-US" sz="1400">
                <a:solidFill>
                  <a:srgbClr val="211D1E"/>
                </a:solidFill>
                <a:latin typeface="+mn-ea"/>
              </a:rPr>
              <a:t>줄 간격 지정</a:t>
            </a:r>
            <a:endParaRPr lang="en-US" altLang="ko-KR" sz="1400">
              <a:solidFill>
                <a:srgbClr val="211D1E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rgbClr val="211D1E"/>
                </a:solidFill>
                <a:latin typeface="+mn-ea"/>
              </a:rPr>
              <a:t>&lt;</a:t>
            </a:r>
            <a:r>
              <a:rPr lang="ko-KR" altLang="en-US" sz="1400">
                <a:solidFill>
                  <a:srgbClr val="211D1E"/>
                </a:solidFill>
                <a:latin typeface="+mn-ea"/>
              </a:rPr>
              <a:t>숫자</a:t>
            </a:r>
            <a:r>
              <a:rPr lang="en-US" altLang="ko-KR" sz="1400">
                <a:solidFill>
                  <a:srgbClr val="211D1E"/>
                </a:solidFill>
                <a:latin typeface="+mn-ea"/>
              </a:rPr>
              <a:t>&gt;</a:t>
            </a:r>
            <a:r>
              <a:rPr lang="ko-KR" altLang="en-US" sz="1400">
                <a:solidFill>
                  <a:srgbClr val="211D1E"/>
                </a:solidFill>
                <a:latin typeface="+mn-ea"/>
              </a:rPr>
              <a:t>와 </a:t>
            </a:r>
            <a:r>
              <a:rPr lang="en-US" altLang="ko-KR" sz="1400">
                <a:solidFill>
                  <a:srgbClr val="211D1E"/>
                </a:solidFill>
                <a:latin typeface="+mn-ea"/>
              </a:rPr>
              <a:t>&lt;</a:t>
            </a:r>
            <a:r>
              <a:rPr lang="ko-KR" altLang="en-US" sz="1400">
                <a:solidFill>
                  <a:srgbClr val="211D1E"/>
                </a:solidFill>
                <a:latin typeface="+mn-ea"/>
              </a:rPr>
              <a:t>백분율</a:t>
            </a:r>
            <a:r>
              <a:rPr lang="en-US" altLang="ko-KR" sz="1400">
                <a:solidFill>
                  <a:srgbClr val="211D1E"/>
                </a:solidFill>
                <a:latin typeface="+mn-ea"/>
              </a:rPr>
              <a:t>&gt;</a:t>
            </a:r>
            <a:r>
              <a:rPr lang="ko-KR" altLang="en-US" sz="1400">
                <a:solidFill>
                  <a:srgbClr val="211D1E"/>
                </a:solidFill>
                <a:latin typeface="+mn-ea"/>
              </a:rPr>
              <a:t>은 부모 요소를 기준으로 몇 배인지 지정</a:t>
            </a:r>
            <a:endParaRPr lang="en-US" altLang="ko-KR" sz="1400">
              <a:solidFill>
                <a:srgbClr val="211D1E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보통 글자 크기의 </a:t>
            </a:r>
            <a:r>
              <a:rPr lang="en-US" altLang="ko-KR" sz="1400">
                <a:latin typeface="+mn-ea"/>
              </a:rPr>
              <a:t>1.5~2</a:t>
            </a:r>
            <a:r>
              <a:rPr lang="ko-KR" altLang="en-US" sz="1400">
                <a:latin typeface="+mn-ea"/>
              </a:rPr>
              <a:t>배 정도면 적당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400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391189" y="3150670"/>
            <a:ext cx="47997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.big-line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line-height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글자 크기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배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.small-line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line-height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0.7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글자 크기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0.7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배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000FF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211D1E"/>
                </a:solidFill>
                <a:latin typeface="TDc_SSiGothic 120"/>
              </a:rPr>
              <a:t>블루베리의 대표적인 기능은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……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=“small-line"&gt;</a:t>
            </a:r>
            <a:r>
              <a:rPr lang="ko-KR" altLang="en-US" sz="1200">
                <a:solidFill>
                  <a:srgbClr val="211D1E"/>
                </a:solidFill>
                <a:latin typeface="TDc_SSiGothic 120"/>
              </a:rPr>
              <a:t>블루베리의 대표적인 기능은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……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=“bi"&gt;</a:t>
            </a:r>
            <a:r>
              <a:rPr lang="ko-KR" altLang="en-US" sz="1200">
                <a:solidFill>
                  <a:srgbClr val="211D1E"/>
                </a:solidFill>
                <a:latin typeface="TDc_SSiGothic 120"/>
              </a:rPr>
              <a:t>블루베리의 대표적인 기능은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……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8730" y="2700571"/>
            <a:ext cx="4311229" cy="322001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5"/>
          <a:srcRect t="18080"/>
          <a:stretch/>
        </p:blipFill>
        <p:spPr>
          <a:xfrm>
            <a:off x="6488095" y="4861682"/>
            <a:ext cx="3724275" cy="162300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6"/>
          <a:srcRect t="18080"/>
          <a:stretch/>
        </p:blipFill>
        <p:spPr>
          <a:xfrm>
            <a:off x="767845" y="5078522"/>
            <a:ext cx="3695700" cy="162300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5" name="TextBox 11">
            <a:extLst>
              <a:ext uri="{FF2B5EF4-FFF2-40B4-BE49-F238E27FC236}">
                <a16:creationId xmlns:a16="http://schemas.microsoft.com/office/drawing/2014/main" id="{BADFAD85-974A-4772-AC41-B5F8C788C5A2}"/>
              </a:ext>
            </a:extLst>
          </p:cNvPr>
          <p:cNvSpPr txBox="1"/>
          <p:nvPr/>
        </p:nvSpPr>
        <p:spPr>
          <a:xfrm>
            <a:off x="10787421" y="354630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solidFill>
                  <a:schemeClr val="bg1"/>
                </a:solidFill>
              </a:rPr>
              <a:t>P237-238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663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문단 스타일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2705" y="17365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45952" y="1074651"/>
            <a:ext cx="3918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text-overflow </a:t>
            </a:r>
            <a:r>
              <a:rPr lang="ko-KR" altLang="en-US" b="1"/>
              <a:t>속성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26182" y="1510235"/>
            <a:ext cx="490921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rgbClr val="211D1E"/>
                </a:solidFill>
                <a:latin typeface="+mn-ea"/>
              </a:rPr>
              <a:t>지정한</a:t>
            </a:r>
            <a:r>
              <a:rPr lang="en-US" altLang="ko-KR" sz="1400">
                <a:solidFill>
                  <a:srgbClr val="211D1E"/>
                </a:solidFill>
                <a:latin typeface="+mn-ea"/>
              </a:rPr>
              <a:t> </a:t>
            </a:r>
            <a:r>
              <a:rPr lang="ko-KR" altLang="en-US" sz="1400">
                <a:solidFill>
                  <a:srgbClr val="211D1E"/>
                </a:solidFill>
                <a:latin typeface="+mn-ea"/>
              </a:rPr>
              <a:t>영역을 벗어나는 텍스트를 어떻게 할지 지정</a:t>
            </a:r>
            <a:endParaRPr lang="en-US" altLang="ko-KR" sz="1400">
              <a:solidFill>
                <a:srgbClr val="211D1E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rgbClr val="211D1E"/>
                </a:solidFill>
                <a:latin typeface="+mn-ea"/>
              </a:rPr>
              <a:t>해당 요소의 </a:t>
            </a:r>
            <a:r>
              <a:rPr lang="en-US" altLang="ko-KR" sz="1400">
                <a:solidFill>
                  <a:srgbClr val="211D1E"/>
                </a:solidFill>
                <a:latin typeface="+mn-ea"/>
              </a:rPr>
              <a:t>overflow </a:t>
            </a:r>
            <a:r>
              <a:rPr lang="ko-KR" altLang="en-US" sz="1400">
                <a:solidFill>
                  <a:srgbClr val="211D1E"/>
                </a:solidFill>
                <a:latin typeface="+mn-ea"/>
              </a:rPr>
              <a:t>속성 값이 </a:t>
            </a:r>
            <a:r>
              <a:rPr lang="en-US" altLang="ko-KR" sz="1400">
                <a:solidFill>
                  <a:srgbClr val="211D1E"/>
                </a:solidFill>
                <a:latin typeface="+mn-ea"/>
              </a:rPr>
              <a:t>hidde</a:t>
            </a:r>
            <a:r>
              <a:rPr lang="ko-KR" altLang="en-US" sz="1400">
                <a:solidFill>
                  <a:srgbClr val="211D1E"/>
                </a:solidFill>
                <a:latin typeface="+mn-ea"/>
              </a:rPr>
              <a:t>일 때</a:t>
            </a:r>
            <a:r>
              <a:rPr lang="en-US" altLang="ko-KR" sz="1400">
                <a:solidFill>
                  <a:srgbClr val="211D1E"/>
                </a:solidFill>
                <a:latin typeface="+mn-ea"/>
              </a:rPr>
              <a:t>, </a:t>
            </a:r>
            <a:r>
              <a:rPr lang="ko-KR" altLang="en-US" sz="1400">
                <a:solidFill>
                  <a:srgbClr val="211D1E"/>
                </a:solidFill>
                <a:latin typeface="+mn-ea"/>
              </a:rPr>
              <a:t>또는</a:t>
            </a:r>
            <a:br>
              <a:rPr lang="en-US" altLang="ko-KR" sz="1400">
                <a:solidFill>
                  <a:srgbClr val="211D1E"/>
                </a:solidFill>
                <a:latin typeface="+mn-ea"/>
              </a:rPr>
            </a:br>
            <a:r>
              <a:rPr lang="en-US" altLang="ko-KR" sz="1400">
                <a:solidFill>
                  <a:srgbClr val="211D1E"/>
                </a:solidFill>
                <a:latin typeface="+mn-ea"/>
              </a:rPr>
              <a:t>overflow</a:t>
            </a:r>
            <a:r>
              <a:rPr lang="ko-KR" altLang="en-US" sz="1400">
                <a:solidFill>
                  <a:srgbClr val="211D1E"/>
                </a:solidFill>
                <a:latin typeface="+mn-ea"/>
              </a:rPr>
              <a:t>가 </a:t>
            </a:r>
            <a:r>
              <a:rPr lang="en-US" altLang="ko-KR" sz="1400">
                <a:solidFill>
                  <a:srgbClr val="211D1E"/>
                </a:solidFill>
                <a:latin typeface="+mn-ea"/>
              </a:rPr>
              <a:t>scroll, auto </a:t>
            </a:r>
            <a:r>
              <a:rPr lang="ko-KR" altLang="en-US" sz="1400">
                <a:solidFill>
                  <a:srgbClr val="211D1E"/>
                </a:solidFill>
                <a:latin typeface="+mn-ea"/>
              </a:rPr>
              <a:t>이면서 </a:t>
            </a:r>
            <a:r>
              <a:rPr lang="en-US" altLang="ko-KR" sz="1400">
                <a:solidFill>
                  <a:srgbClr val="211D1E"/>
                </a:solidFill>
                <a:latin typeface="+mn-ea"/>
              </a:rPr>
              <a:t>white-space:nowrap</a:t>
            </a:r>
            <a:r>
              <a:rPr lang="ko-KR" altLang="en-US" sz="1400">
                <a:solidFill>
                  <a:srgbClr val="211D1E"/>
                </a:solidFill>
                <a:latin typeface="+mn-ea"/>
              </a:rPr>
              <a:t>일 때만 적용됨</a:t>
            </a:r>
            <a:r>
              <a:rPr lang="en-US" altLang="ko-KR" sz="1400">
                <a:solidFill>
                  <a:srgbClr val="211D1E"/>
                </a:solidFill>
                <a:latin typeface="+mn-ea"/>
              </a:rPr>
              <a:t>.</a:t>
            </a:r>
            <a:endParaRPr lang="ko-KR" altLang="en-US" sz="1400">
              <a:latin typeface="+mn-ea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52" y="3108100"/>
            <a:ext cx="2937814" cy="138001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291742" y="1366054"/>
            <a:ext cx="529345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.content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solid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#ccc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테두리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width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단락의 너비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white-space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nowrap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줄바꿈 없음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overflow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hidden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넘치는 부분 감춤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text-overflow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ellipsis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말줄임표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.content:hover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overflow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visible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넘치는 부분 보여줌*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000FF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="content"&gt;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귀리는 베타글루칸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항암 및 면역증강작용을 가지고 있는 불소화성 다당류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성분을 포함하고 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286" y="4384762"/>
            <a:ext cx="4060612" cy="1600656"/>
          </a:xfrm>
          <a:prstGeom prst="rect">
            <a:avLst/>
          </a:prstGeom>
        </p:spPr>
      </p:pic>
      <p:sp>
        <p:nvSpPr>
          <p:cNvPr id="9" name="TextBox 11">
            <a:extLst>
              <a:ext uri="{FF2B5EF4-FFF2-40B4-BE49-F238E27FC236}">
                <a16:creationId xmlns:a16="http://schemas.microsoft.com/office/drawing/2014/main" id="{222696C4-1B0D-48E1-8C14-FFDA8C904AA4}"/>
              </a:ext>
            </a:extLst>
          </p:cNvPr>
          <p:cNvSpPr txBox="1"/>
          <p:nvPr/>
        </p:nvSpPr>
        <p:spPr>
          <a:xfrm>
            <a:off x="10787421" y="354630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solidFill>
                  <a:schemeClr val="bg1"/>
                </a:solidFill>
              </a:rPr>
              <a:t>P239-240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153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3B8BD-0EF6-4F46-8995-E48C97149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</a:t>
            </a:r>
            <a:r>
              <a:rPr lang="en-US" altLang="ko-KR"/>
              <a:t>] </a:t>
            </a:r>
            <a:r>
              <a:rPr lang="ko-KR" altLang="en-US"/>
              <a:t>상품 소개 페이지 </a:t>
            </a:r>
            <a:r>
              <a:rPr lang="en-US" altLang="ko-KR"/>
              <a:t>– </a:t>
            </a:r>
            <a:r>
              <a:rPr lang="ko-KR" altLang="en-US"/>
              <a:t>텍스트 스타일 사용하기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1D28CA-FF81-4630-8FC3-F5745EAFF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02" y="3528394"/>
            <a:ext cx="1213785" cy="1143079"/>
          </a:xfrm>
          <a:prstGeom prst="rect">
            <a:avLst/>
          </a:prstGeom>
        </p:spPr>
      </p:pic>
      <p:pic>
        <p:nvPicPr>
          <p:cNvPr id="6" name="그림 5" descr="과일, 음식이(가) 표시된 사진&#10;&#10;자동 생성된 설명">
            <a:extLst>
              <a:ext uri="{FF2B5EF4-FFF2-40B4-BE49-F238E27FC236}">
                <a16:creationId xmlns:a16="http://schemas.microsoft.com/office/drawing/2014/main" id="{874EDC05-557E-434A-89B0-F7FB94EF39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867" y="1581091"/>
            <a:ext cx="2794551" cy="3894607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A2CA55F1-8268-4157-AB2C-627B9D80E6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383" y="1499557"/>
            <a:ext cx="2816154" cy="3976141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2C752015-6289-4DF0-88F9-E8F2364F47F7}"/>
              </a:ext>
            </a:extLst>
          </p:cNvPr>
          <p:cNvSpPr/>
          <p:nvPr/>
        </p:nvSpPr>
        <p:spPr>
          <a:xfrm>
            <a:off x="5738327" y="3284376"/>
            <a:ext cx="1278293" cy="24401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D11A2595-DD6D-4454-86AC-0844F2A49D6A}"/>
              </a:ext>
            </a:extLst>
          </p:cNvPr>
          <p:cNvSpPr txBox="1"/>
          <p:nvPr/>
        </p:nvSpPr>
        <p:spPr>
          <a:xfrm>
            <a:off x="10787421" y="354630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solidFill>
                  <a:schemeClr val="bg1"/>
                </a:solidFill>
              </a:rPr>
              <a:t>P241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5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목록과 링크 스타일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2705" y="17365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45952" y="1074651"/>
            <a:ext cx="3918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list-style-type </a:t>
            </a:r>
            <a:r>
              <a:rPr lang="ko-KR" altLang="en-US" b="1"/>
              <a:t>속성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59739" y="2797215"/>
            <a:ext cx="4909216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b="1">
                <a:solidFill>
                  <a:srgbClr val="211D1E"/>
                </a:solidFill>
                <a:latin typeface="+mn-ea"/>
              </a:rPr>
              <a:t>순서</a:t>
            </a:r>
            <a:r>
              <a:rPr lang="en-US" altLang="ko-KR" sz="1400" b="1">
                <a:solidFill>
                  <a:srgbClr val="211D1E"/>
                </a:solidFill>
                <a:latin typeface="+mn-ea"/>
              </a:rPr>
              <a:t> </a:t>
            </a:r>
            <a:r>
              <a:rPr lang="ko-KR" altLang="en-US" sz="1400" b="1">
                <a:solidFill>
                  <a:srgbClr val="211D1E"/>
                </a:solidFill>
                <a:latin typeface="+mn-ea"/>
              </a:rPr>
              <a:t>없는 목록의 불릿 바꾸기</a:t>
            </a:r>
            <a:endParaRPr lang="ko-KR" altLang="en-US" sz="1400" b="1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39" y="2050162"/>
            <a:ext cx="4741436" cy="38849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26182" y="1510235"/>
            <a:ext cx="531188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solidFill>
                  <a:srgbClr val="211D1E"/>
                </a:solidFill>
                <a:latin typeface="+mn-ea"/>
              </a:rPr>
              <a:t>순서 없는 목록의 불릿이나 순서 목록의 숫자를 바꾸는 속성</a:t>
            </a:r>
            <a:endParaRPr lang="ko-KR" altLang="en-US" sz="140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05" y="3294869"/>
            <a:ext cx="1939513" cy="1253101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59739" y="4751849"/>
            <a:ext cx="4909216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1400" b="1">
                <a:solidFill>
                  <a:srgbClr val="211D1E"/>
                </a:solidFill>
                <a:latin typeface="+mn-ea"/>
              </a:rPr>
              <a:t>순서</a:t>
            </a:r>
            <a:r>
              <a:rPr lang="en-US" altLang="ko-KR" sz="1400" b="1">
                <a:solidFill>
                  <a:srgbClr val="211D1E"/>
                </a:solidFill>
                <a:latin typeface="+mn-ea"/>
              </a:rPr>
              <a:t> </a:t>
            </a:r>
            <a:r>
              <a:rPr lang="ko-KR" altLang="en-US" sz="1400" b="1">
                <a:solidFill>
                  <a:srgbClr val="211D1E"/>
                </a:solidFill>
                <a:latin typeface="+mn-ea"/>
              </a:rPr>
              <a:t>없는 목록의 불릿 없애기</a:t>
            </a:r>
            <a:endParaRPr lang="ko-KR" altLang="en-US" sz="1400" b="1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417" y="5254112"/>
            <a:ext cx="1931001" cy="309689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6186881" y="1321023"/>
            <a:ext cx="490921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sz="1400" b="1">
                <a:solidFill>
                  <a:srgbClr val="211D1E"/>
                </a:solidFill>
                <a:latin typeface="+mn-ea"/>
              </a:rPr>
              <a:t>순서 목록의 숫자 바꾸기</a:t>
            </a:r>
            <a:endParaRPr lang="ko-KR" altLang="en-US" sz="1400" b="1"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6881" y="1835413"/>
            <a:ext cx="5079534" cy="2297487"/>
          </a:xfrm>
          <a:prstGeom prst="rect">
            <a:avLst/>
          </a:prstGeom>
        </p:spPr>
      </p:pic>
      <p:sp>
        <p:nvSpPr>
          <p:cNvPr id="14" name="TextBox 11">
            <a:extLst>
              <a:ext uri="{FF2B5EF4-FFF2-40B4-BE49-F238E27FC236}">
                <a16:creationId xmlns:a16="http://schemas.microsoft.com/office/drawing/2014/main" id="{20C6F12F-0C08-47F1-AEE6-C1CC44FF81E4}"/>
              </a:ext>
            </a:extLst>
          </p:cNvPr>
          <p:cNvSpPr txBox="1"/>
          <p:nvPr/>
        </p:nvSpPr>
        <p:spPr>
          <a:xfrm>
            <a:off x="10787421" y="354630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solidFill>
                  <a:schemeClr val="bg1"/>
                </a:solidFill>
              </a:rPr>
              <a:t>P247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316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목록과 링크 스타일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2705" y="17365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45952" y="1074651"/>
            <a:ext cx="3918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list-style-type </a:t>
            </a:r>
            <a:r>
              <a:rPr lang="ko-KR" altLang="en-US" b="1"/>
              <a:t>속성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45952" y="1614578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.book1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list-style-type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lower-alpha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소문자 알파벳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.book2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list-style-type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upper-roman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대문자 로마 숫자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000FF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="book1"&gt;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Do it!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시리즈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된다 시리즈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DCM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프로 사진가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데이터과학 시리즈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="book2"&gt;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Do it!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시리즈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된다 시리즈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DCM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프로 사진가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데이터과학 시리즈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011" y="3235057"/>
            <a:ext cx="2305050" cy="2705100"/>
          </a:xfrm>
          <a:prstGeom prst="rect">
            <a:avLst/>
          </a:prstGeom>
        </p:spPr>
      </p:pic>
      <p:cxnSp>
        <p:nvCxnSpPr>
          <p:cNvPr id="16" name="직선 연결선 15"/>
          <p:cNvCxnSpPr/>
          <p:nvPr/>
        </p:nvCxnSpPr>
        <p:spPr>
          <a:xfrm>
            <a:off x="6006517" y="989901"/>
            <a:ext cx="0" cy="549478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43413" y="1074651"/>
            <a:ext cx="3918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list-style-image </a:t>
            </a:r>
            <a:r>
              <a:rPr lang="ko-KR" altLang="en-US" b="1"/>
              <a:t>속성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323643" y="1510235"/>
            <a:ext cx="531188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solidFill>
                  <a:srgbClr val="211D1E"/>
                </a:solidFill>
                <a:latin typeface="+mn-ea"/>
              </a:rPr>
              <a:t>순서 없는 목록의 불릿을 이미지로 바꾸는 속성</a:t>
            </a:r>
            <a:endParaRPr lang="ko-KR" altLang="en-US" sz="1400">
              <a:latin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643" y="1921187"/>
            <a:ext cx="5588724" cy="1744193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6323643" y="3810186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list-style-image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url('images/dot.png')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불릿으로 사용할 이미지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8528" y="4970655"/>
            <a:ext cx="1693343" cy="1495786"/>
          </a:xfrm>
          <a:prstGeom prst="rect">
            <a:avLst/>
          </a:prstGeom>
        </p:spPr>
      </p:pic>
      <p:sp>
        <p:nvSpPr>
          <p:cNvPr id="13" name="TextBox 11">
            <a:extLst>
              <a:ext uri="{FF2B5EF4-FFF2-40B4-BE49-F238E27FC236}">
                <a16:creationId xmlns:a16="http://schemas.microsoft.com/office/drawing/2014/main" id="{ECD2C3F5-2F4F-4B24-BEF4-3B921E7B4C74}"/>
              </a:ext>
            </a:extLst>
          </p:cNvPr>
          <p:cNvSpPr txBox="1"/>
          <p:nvPr/>
        </p:nvSpPr>
        <p:spPr>
          <a:xfrm>
            <a:off x="10787421" y="354630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solidFill>
                  <a:schemeClr val="bg1"/>
                </a:solidFill>
              </a:rPr>
              <a:t>P249-250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892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글꼴 관련 스타일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1728" y="1065402"/>
            <a:ext cx="239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font-family </a:t>
            </a:r>
            <a:r>
              <a:rPr lang="ko-KR" altLang="en-US" b="1"/>
              <a:t>속성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328" y="1131596"/>
            <a:ext cx="4171950" cy="333375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587228" y="1526796"/>
            <a:ext cx="8992999" cy="4022126"/>
            <a:chOff x="587228" y="1526796"/>
            <a:chExt cx="8992999" cy="4022126"/>
          </a:xfrm>
        </p:grpSpPr>
        <p:sp>
          <p:nvSpPr>
            <p:cNvPr id="7" name="TextBox 6"/>
            <p:cNvSpPr txBox="1"/>
            <p:nvPr/>
          </p:nvSpPr>
          <p:spPr>
            <a:xfrm>
              <a:off x="587228" y="1526796"/>
              <a:ext cx="899299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/>
                <a:t>웹 문서에서 사용할 글꼴 </a:t>
              </a:r>
              <a:r>
                <a:rPr lang="ko-KR" altLang="en-US" sz="1400"/>
                <a:t>지정</a:t>
              </a:r>
              <a:endParaRPr lang="en-US" altLang="ko-KR" sz="140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/>
                <a:t>&lt;body&gt; 태그를 비롯해 &lt;p&gt; 태그나 &lt;h</a:t>
              </a:r>
              <a:r>
                <a:rPr lang="en-US" altLang="ko-KR" sz="1400" i="1"/>
                <a:t>n&gt;</a:t>
              </a:r>
              <a:r>
                <a:rPr lang="en-US" altLang="ko-KR" sz="1400"/>
                <a:t> 태그처럼 텍스트를 사용하는 요소들에서 사용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ko-KR" altLang="en-US" sz="140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87228" y="2224935"/>
              <a:ext cx="6096000" cy="332398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>
                  <a:solidFill>
                    <a:srgbClr val="211D1E"/>
                  </a:solidFill>
                  <a:latin typeface="TDc_SSiMyungJo 120"/>
                </a:rPr>
                <a:t>웹 문서에서 글꼴을 지정할 때는 한 가지 글꼴만 지정하기도 하지만 </a:t>
              </a:r>
              <a:endParaRPr lang="en-US" altLang="ko-KR" sz="1400">
                <a:solidFill>
                  <a:srgbClr val="211D1E"/>
                </a:solidFill>
                <a:latin typeface="TDc_SSiMyungJo 12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>
                  <a:solidFill>
                    <a:srgbClr val="211D1E"/>
                  </a:solidFill>
                  <a:latin typeface="TDc_SSiMyungJo 120"/>
                </a:rPr>
                <a:t>지정한 글꼴이 없을 경우에 대비해 두 번째</a:t>
              </a:r>
              <a:r>
                <a:rPr lang="en-US" altLang="ko-KR" sz="1400">
                  <a:solidFill>
                    <a:srgbClr val="211D1E"/>
                  </a:solidFill>
                  <a:latin typeface="TDc_SSiMyungJo 120"/>
                </a:rPr>
                <a:t>, </a:t>
              </a:r>
              <a:r>
                <a:rPr lang="ko-KR" altLang="en-US" sz="1400">
                  <a:solidFill>
                    <a:srgbClr val="211D1E"/>
                  </a:solidFill>
                  <a:latin typeface="TDc_SSiMyungJo 120"/>
                </a:rPr>
                <a:t>세 번째 글꼴까지 지정함</a:t>
              </a:r>
              <a:r>
                <a:rPr lang="en-US" altLang="ko-KR" sz="1400">
                  <a:solidFill>
                    <a:srgbClr val="211D1E"/>
                  </a:solidFill>
                  <a:latin typeface="TDc_SSiMyungJo 120"/>
                </a:rPr>
                <a:t>.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>
                  <a:solidFill>
                    <a:srgbClr val="211D1E"/>
                  </a:solidFill>
                  <a:latin typeface="TDc_SSiMyungJo 120"/>
                </a:rPr>
                <a:t>둘 이상의 글꼴 이름을 지정할 때는 쉼표</a:t>
              </a:r>
              <a:r>
                <a:rPr lang="en-US" altLang="ko-KR" sz="1400">
                  <a:solidFill>
                    <a:srgbClr val="57585A"/>
                  </a:solidFill>
                  <a:latin typeface="TDc_SSiMyungJo 120"/>
                </a:rPr>
                <a:t>(,)</a:t>
              </a:r>
              <a:r>
                <a:rPr lang="ko-KR" altLang="en-US" sz="1400">
                  <a:solidFill>
                    <a:srgbClr val="211D1E"/>
                  </a:solidFill>
                  <a:latin typeface="TDc_SSiMyungJo 120"/>
                </a:rPr>
                <a:t>로 글꼴 구분</a:t>
              </a:r>
              <a:endParaRPr lang="en-US" altLang="ko-KR" sz="1400">
                <a:solidFill>
                  <a:srgbClr val="211D1E"/>
                </a:solidFill>
                <a:latin typeface="TDc_SSiMyungJo 12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400">
                <a:solidFill>
                  <a:srgbClr val="211D1E"/>
                </a:solidFill>
                <a:latin typeface="TDc_SSiMyungJo 12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400">
                <a:solidFill>
                  <a:srgbClr val="211D1E"/>
                </a:solidFill>
                <a:latin typeface="TDc_SSiMyungJo 12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/>
                <a:t>font-family </a:t>
              </a:r>
              <a:r>
                <a:rPr lang="ko-KR" altLang="en-US" sz="1400"/>
                <a:t>속성은 상속되기 때문에 </a:t>
              </a:r>
              <a:r>
                <a:rPr lang="en-US" altLang="ko-KR" sz="1400"/>
                <a:t>&lt;body&gt; </a:t>
              </a:r>
              <a:r>
                <a:rPr lang="ko-KR" altLang="en-US" sz="1400"/>
                <a:t>태그 스타일에서 한 번 정의하면 문서 전체에 적용되고 문서 안의 모든 자식 요소에 계속 같은 글꼴이 사용됨</a:t>
              </a:r>
              <a:r>
                <a:rPr lang="en-US" altLang="ko-KR" sz="1400"/>
                <a:t>.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/>
                <a:t>부모 요소와 다른 글꼴을 사용하고 싶다면 태그 스타일이나 클래스 스타일을 이용해 해당 요소에서 다른 글꼴을 정의한다</a:t>
              </a:r>
              <a:r>
                <a:rPr lang="en-US" altLang="ko-KR" sz="1400"/>
                <a:t>.</a:t>
              </a:r>
              <a:endParaRPr lang="ko-KR" altLang="en-US" sz="140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6275314" y="3015692"/>
            <a:ext cx="6609826" cy="1153286"/>
            <a:chOff x="889932" y="4492884"/>
            <a:chExt cx="6609826" cy="1153286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9932" y="4492884"/>
              <a:ext cx="2895600" cy="32385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2265028" y="4999839"/>
              <a:ext cx="52347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>
                  <a:solidFill>
                    <a:schemeClr val="accent2"/>
                  </a:solidFill>
                </a:rPr>
                <a:t>웹 문서 전체에 “맑은 고딕” 이라는 글꼴을 적용하는데 </a:t>
              </a:r>
              <a:br>
                <a:rPr lang="en-US" altLang="ko-KR" sz="1200">
                  <a:solidFill>
                    <a:schemeClr val="accent2"/>
                  </a:solidFill>
                </a:rPr>
              </a:br>
              <a:r>
                <a:rPr lang="ko-KR" altLang="en-US" sz="1200">
                  <a:solidFill>
                    <a:schemeClr val="accent2"/>
                  </a:solidFill>
                </a:rPr>
                <a:t>만일 “맑은 고딕” 글꼴이 없다면 “돋움” 글꼴로 적용하고 </a:t>
              </a:r>
              <a:br>
                <a:rPr lang="en-US" altLang="ko-KR" sz="1200">
                  <a:solidFill>
                    <a:schemeClr val="accent2"/>
                  </a:solidFill>
                </a:rPr>
              </a:br>
              <a:r>
                <a:rPr lang="ko-KR" altLang="en-US" sz="1200">
                  <a:solidFill>
                    <a:schemeClr val="accent2"/>
                  </a:solidFill>
                </a:rPr>
                <a:t>그 글꼴도 없다면 “굴림” 글꼴로 적용하라는 뜻 </a:t>
              </a:r>
            </a:p>
          </p:txBody>
        </p:sp>
        <p:cxnSp>
          <p:nvCxnSpPr>
            <p:cNvPr id="13" name="구부러진 연결선 12"/>
            <p:cNvCxnSpPr>
              <a:stCxn id="11" idx="1"/>
            </p:cNvCxnSpPr>
            <p:nvPr/>
          </p:nvCxnSpPr>
          <p:spPr>
            <a:xfrm rot="10800000">
              <a:off x="1770078" y="4816735"/>
              <a:ext cx="494951" cy="506271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7692705" y="17365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BBC10A42-052E-4F5E-8D2E-FA677FB2D4D2}"/>
              </a:ext>
            </a:extLst>
          </p:cNvPr>
          <p:cNvSpPr txBox="1"/>
          <p:nvPr/>
        </p:nvSpPr>
        <p:spPr>
          <a:xfrm>
            <a:off x="10787421" y="354630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solidFill>
                  <a:schemeClr val="bg1"/>
                </a:solidFill>
              </a:rPr>
              <a:t>P215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261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목록과 링크 스타일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2705" y="17365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45952" y="1074651"/>
            <a:ext cx="3918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list-style-position </a:t>
            </a:r>
            <a:r>
              <a:rPr lang="ko-KR" altLang="en-US" b="1"/>
              <a:t>속성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6006517" y="989901"/>
            <a:ext cx="0" cy="549478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43413" y="1074651"/>
            <a:ext cx="3918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list-style </a:t>
            </a:r>
            <a:r>
              <a:rPr lang="ko-KR" altLang="en-US" b="1"/>
              <a:t>속성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323642" y="1510235"/>
            <a:ext cx="590584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rgbClr val="211D1E"/>
                </a:solidFill>
                <a:latin typeface="+mn-ea"/>
              </a:rPr>
              <a:t>list-style-type, list-style-position, list-style-image </a:t>
            </a:r>
            <a:r>
              <a:rPr lang="ko-KR" altLang="en-US" sz="1400">
                <a:solidFill>
                  <a:srgbClr val="211D1E"/>
                </a:solidFill>
                <a:latin typeface="+mn-ea"/>
              </a:rPr>
              <a:t>속성을 한꺼번에 표기</a:t>
            </a:r>
            <a:endParaRPr lang="ko-KR" altLang="en-US" sz="1400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5952" y="1510235"/>
            <a:ext cx="531188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solidFill>
                  <a:srgbClr val="211D1E"/>
                </a:solidFill>
                <a:latin typeface="+mn-ea"/>
              </a:rPr>
              <a:t>불릿이나</a:t>
            </a:r>
            <a:r>
              <a:rPr lang="en-US" altLang="ko-KR" sz="1400">
                <a:solidFill>
                  <a:srgbClr val="211D1E"/>
                </a:solidFill>
                <a:latin typeface="+mn-ea"/>
              </a:rPr>
              <a:t> </a:t>
            </a:r>
            <a:r>
              <a:rPr lang="ko-KR" altLang="en-US" sz="1400">
                <a:solidFill>
                  <a:srgbClr val="211D1E"/>
                </a:solidFill>
                <a:latin typeface="+mn-ea"/>
              </a:rPr>
              <a:t>번호를 들여쓰거나 내어쓸 수 있음</a:t>
            </a:r>
            <a:endParaRPr lang="ko-KR" altLang="en-US" sz="140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52" y="2248899"/>
            <a:ext cx="3514987" cy="143656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45952" y="3737295"/>
            <a:ext cx="302931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.inside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list-style-position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inside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000FF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h3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list-style-position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을 지정하지 않음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h3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 ……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h3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list-style-position : inside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h3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=inside&gt; ……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267" y="4318017"/>
            <a:ext cx="1980998" cy="194228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3642" y="2144754"/>
            <a:ext cx="5623192" cy="2388345"/>
          </a:xfrm>
          <a:prstGeom prst="rect">
            <a:avLst/>
          </a:prstGeom>
        </p:spPr>
      </p:pic>
      <p:sp>
        <p:nvSpPr>
          <p:cNvPr id="13" name="TextBox 11">
            <a:extLst>
              <a:ext uri="{FF2B5EF4-FFF2-40B4-BE49-F238E27FC236}">
                <a16:creationId xmlns:a16="http://schemas.microsoft.com/office/drawing/2014/main" id="{7012A17A-14FB-4BF4-B678-CF2E387E09AD}"/>
              </a:ext>
            </a:extLst>
          </p:cNvPr>
          <p:cNvSpPr txBox="1"/>
          <p:nvPr/>
        </p:nvSpPr>
        <p:spPr>
          <a:xfrm>
            <a:off x="10787421" y="354630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>
                <a:solidFill>
                  <a:schemeClr val="bg1"/>
                </a:solidFill>
              </a:rPr>
              <a:t>P251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632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글꼴 관련 스타일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1728" y="1065402"/>
            <a:ext cx="239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@font-face </a:t>
            </a:r>
            <a:r>
              <a:rPr lang="ko-KR" altLang="en-US" b="1"/>
              <a:t>속성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07086" y="1596080"/>
            <a:ext cx="1050832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웹 폰트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(web-font) :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웹 문서 안에 글꼴 정보도 함께 저장했다가 사용자가 웹 문서에 접속하면 글꼴을 사용자 시스템으로 다운로드시켜 사용하는 글꼴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사용자 시스템에 없는 글꼴이더라도 웹 제작자가 의도한 대로 텍스트를 표시할 수 있다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.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 </a:t>
            </a:r>
            <a:endParaRPr lang="ko-KR" altLang="en-US" sz="1400"/>
          </a:p>
        </p:txBody>
      </p:sp>
      <p:sp>
        <p:nvSpPr>
          <p:cNvPr id="15" name="TextBox 14"/>
          <p:cNvSpPr txBox="1"/>
          <p:nvPr/>
        </p:nvSpPr>
        <p:spPr>
          <a:xfrm>
            <a:off x="7692705" y="17365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55007" y="2902591"/>
            <a:ext cx="5100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구글 웹 폰트 사용하기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07086" y="3491993"/>
            <a:ext cx="4938037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>
                <a:solidFill>
                  <a:srgbClr val="211D1E"/>
                </a:solidFill>
                <a:latin typeface="TDc_SSiMyungJo 120"/>
                <a:hlinkClick r:id="rId2"/>
              </a:rPr>
              <a:t>https://fonts.google.com/earlyaccess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로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접속</a:t>
            </a:r>
            <a:endParaRPr lang="en-US" altLang="ko-KR" sz="1400">
              <a:solidFill>
                <a:srgbClr val="211D1E"/>
              </a:solidFill>
              <a:latin typeface="TDc_SSiMyungJo 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한글 폰트 검색</a:t>
            </a:r>
            <a:endParaRPr lang="en-US" altLang="ko-KR" sz="1400">
              <a:solidFill>
                <a:srgbClr val="211D1E"/>
              </a:solidFill>
              <a:latin typeface="TDc_SSiMyungJo 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Link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항목에 있는 소스 복사 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&amp;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글꼴 이름 기억</a:t>
            </a:r>
            <a:endParaRPr lang="en-US" altLang="ko-KR" sz="1400">
              <a:solidFill>
                <a:srgbClr val="211D1E"/>
              </a:solidFill>
              <a:latin typeface="TDc_SSiMyungJo 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웹 문서의 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&lt;style&gt;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태그 안에 붙여넣음</a:t>
            </a:r>
            <a:endParaRPr lang="en-US" altLang="ko-KR" sz="1400">
              <a:solidFill>
                <a:srgbClr val="211D1E"/>
              </a:solidFill>
              <a:latin typeface="TDc_SSiMyungJo 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 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font-family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속성에서 웹 폰트 글꼴 이름 사용</a:t>
            </a:r>
            <a:endParaRPr lang="ko-KR" altLang="en-US" sz="1400"/>
          </a:p>
        </p:txBody>
      </p:sp>
      <p:sp>
        <p:nvSpPr>
          <p:cNvPr id="3" name="직사각형 2"/>
          <p:cNvSpPr/>
          <p:nvPr/>
        </p:nvSpPr>
        <p:spPr>
          <a:xfrm>
            <a:off x="5545123" y="2902591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@import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url(http://fonts.googleapis.com/earlyaccess/nanumgothic.css)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b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구글 웹 폰트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.ng-font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font-family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'Nanum Gothic'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돋움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웹 폰트 지정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font-size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글자 크기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sp>
        <p:nvSpPr>
          <p:cNvPr id="12" name="직사각형 11"/>
          <p:cNvSpPr/>
          <p:nvPr/>
        </p:nvSpPr>
        <p:spPr>
          <a:xfrm>
            <a:off x="5545123" y="4881613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브라우저 기본 글꼴 사용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="ng-font"&gt;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나눔고딕 웹 폰트 사용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645" y="4934120"/>
            <a:ext cx="2514600" cy="1057275"/>
          </a:xfrm>
          <a:prstGeom prst="rect">
            <a:avLst/>
          </a:prstGeom>
        </p:spPr>
      </p:pic>
      <p:sp>
        <p:nvSpPr>
          <p:cNvPr id="11" name="TextBox 11">
            <a:extLst>
              <a:ext uri="{FF2B5EF4-FFF2-40B4-BE49-F238E27FC236}">
                <a16:creationId xmlns:a16="http://schemas.microsoft.com/office/drawing/2014/main" id="{138BCA7A-6725-42A1-B68A-303DEA8BDF1F}"/>
              </a:ext>
            </a:extLst>
          </p:cNvPr>
          <p:cNvSpPr txBox="1"/>
          <p:nvPr/>
        </p:nvSpPr>
        <p:spPr>
          <a:xfrm>
            <a:off x="10787421" y="354630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solidFill>
                  <a:schemeClr val="bg1"/>
                </a:solidFill>
              </a:rPr>
              <a:t>P216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029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글꼴 관련 스타일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1728" y="1065402"/>
            <a:ext cx="239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@font-face </a:t>
            </a:r>
            <a:r>
              <a:rPr lang="ko-KR" altLang="en-US" b="1"/>
              <a:t>속성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2705" y="17365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59649" y="1602378"/>
            <a:ext cx="5100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직접 웹 폰트 업로드해 사용하기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11728" y="2191780"/>
            <a:ext cx="493803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웹 폰트 파일 준비</a:t>
            </a:r>
            <a:br>
              <a:rPr lang="en-US" altLang="ko-KR" sz="1400">
                <a:solidFill>
                  <a:srgbClr val="211D1E"/>
                </a:solidFill>
                <a:latin typeface="TDc_SSiMyungJo 120"/>
              </a:rPr>
            </a:b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- eot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파일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, woff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 파일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 </a:t>
            </a:r>
            <a:br>
              <a:rPr lang="en-US" altLang="ko-KR" sz="1400">
                <a:solidFill>
                  <a:srgbClr val="211D1E"/>
                </a:solidFill>
                <a:latin typeface="TDc_SSiMyungJo 120"/>
              </a:rPr>
            </a:b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-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기존 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ttf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파일을 변환해서 사용할 수도 있음</a:t>
            </a:r>
            <a:endParaRPr lang="en-US" altLang="ko-KR" sz="1400">
              <a:solidFill>
                <a:srgbClr val="211D1E"/>
              </a:solidFill>
              <a:latin typeface="TDc_SSiMyungJo 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다운로드하기 전에 사용자 시스템에 있는지 확인 </a:t>
            </a:r>
            <a:br>
              <a:rPr lang="en-US" altLang="ko-KR" sz="1400">
                <a:solidFill>
                  <a:srgbClr val="211D1E"/>
                </a:solidFill>
                <a:latin typeface="TDc_SSiMyungJo 120"/>
              </a:rPr>
            </a:b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- local(</a:t>
            </a:r>
            <a:r>
              <a:rPr lang="ko-KR" altLang="en-US" sz="1200" i="1">
                <a:solidFill>
                  <a:srgbClr val="211D1E"/>
                </a:solidFill>
                <a:latin typeface="TDc_SSiMyungJo 120"/>
              </a:rPr>
              <a:t>글꼴이름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IE8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이하 버전을 위해 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eot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파일 먼저 선언</a:t>
            </a:r>
            <a:endParaRPr lang="en-US" altLang="ko-KR" sz="1400">
              <a:solidFill>
                <a:srgbClr val="211D1E"/>
              </a:solidFill>
              <a:latin typeface="TDc_SSiMyungJo 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woff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파일 선언</a:t>
            </a:r>
            <a:endParaRPr lang="en-US" altLang="ko-KR" sz="1400">
              <a:solidFill>
                <a:srgbClr val="211D1E"/>
              </a:solidFill>
              <a:latin typeface="TDc_SSiMyungJo 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용량이 큰 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ttf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파일을 마지막에 선언</a:t>
            </a:r>
            <a:endParaRPr lang="ko-KR" altLang="en-US" sz="1400"/>
          </a:p>
        </p:txBody>
      </p:sp>
      <p:sp>
        <p:nvSpPr>
          <p:cNvPr id="19" name="직사각형 18"/>
          <p:cNvSpPr/>
          <p:nvPr/>
        </p:nvSpPr>
        <p:spPr>
          <a:xfrm>
            <a:off x="5760156" y="1728132"/>
            <a:ext cx="503059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@font-face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font-family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'trana'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글꼴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local('trana')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url('trana.eot')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url('trana.woff')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format('woff')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url('trana.ttf')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format('truetype')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.w-font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font-family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'trana'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sans-serif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웹 폰트 지정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font-size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글자 크기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000FF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just"/>
            <a:r>
              <a:rPr lang="en-US" altLang="ko-KR" sz="12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Using Default Fonts</a:t>
            </a:r>
            <a:r>
              <a:rPr lang="en-US" altLang="ko-KR" sz="12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algn="just"/>
            <a:r>
              <a:rPr lang="en-US" altLang="ko-KR" sz="12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 </a:t>
            </a:r>
            <a:r>
              <a:rPr lang="en-US" altLang="ko-KR" sz="120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 "w-font"&gt;</a:t>
            </a:r>
            <a:r>
              <a:rPr lang="en-US" altLang="ko-KR" sz="120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Using Trana Fonts</a:t>
            </a:r>
            <a:r>
              <a:rPr lang="en-US" altLang="ko-KR" sz="12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0011" y="4869436"/>
            <a:ext cx="2400300" cy="1190625"/>
          </a:xfrm>
          <a:prstGeom prst="rect">
            <a:avLst/>
          </a:prstGeom>
        </p:spPr>
      </p:pic>
      <p:sp>
        <p:nvSpPr>
          <p:cNvPr id="9" name="TextBox 11">
            <a:extLst>
              <a:ext uri="{FF2B5EF4-FFF2-40B4-BE49-F238E27FC236}">
                <a16:creationId xmlns:a16="http://schemas.microsoft.com/office/drawing/2014/main" id="{CC3760E1-E10E-42CA-A6F3-91ABE6B984F5}"/>
              </a:ext>
            </a:extLst>
          </p:cNvPr>
          <p:cNvSpPr txBox="1"/>
          <p:nvPr/>
        </p:nvSpPr>
        <p:spPr>
          <a:xfrm>
            <a:off x="10787421" y="354630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solidFill>
                  <a:schemeClr val="bg1"/>
                </a:solidFill>
              </a:rPr>
              <a:t>P219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689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글꼴 관련 스타일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1728" y="1065402"/>
            <a:ext cx="239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font-size </a:t>
            </a:r>
            <a:r>
              <a:rPr lang="ko-KR" altLang="en-US" b="1"/>
              <a:t>속성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2705" y="17365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11728" y="1678014"/>
            <a:ext cx="4938037" cy="1341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글자 크기를 조절하는 속성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사용할 수 있는 값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: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절대 크기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,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상대 크기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,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숫자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,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백분율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기본 값은 상대 크기인 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medium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font-size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속성은 상속된다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52" y="3263136"/>
            <a:ext cx="4143375" cy="3524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05" y="3793814"/>
            <a:ext cx="5360565" cy="1750939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6006517" y="989901"/>
            <a:ext cx="0" cy="549478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34958" y="919687"/>
            <a:ext cx="4035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&lt;</a:t>
            </a:r>
            <a:r>
              <a:rPr lang="ko-KR" altLang="en-US" sz="1400" b="1"/>
              <a:t>크기</a:t>
            </a:r>
            <a:r>
              <a:rPr lang="en-US" altLang="ko-KR" sz="1400" b="1"/>
              <a:t>&gt; </a:t>
            </a:r>
            <a:r>
              <a:rPr lang="ko-KR" altLang="en-US" sz="1400" b="1"/>
              <a:t>값에서 사용하는 단위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958" y="1327735"/>
            <a:ext cx="4618009" cy="130061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435745" y="2806730"/>
            <a:ext cx="4035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px </a:t>
            </a:r>
            <a:r>
              <a:rPr lang="ko-KR" altLang="en-US" sz="1400" b="1"/>
              <a:t>단위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34958" y="4257772"/>
            <a:ext cx="4035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em </a:t>
            </a:r>
            <a:r>
              <a:rPr lang="ko-KR" altLang="en-US" sz="1400" b="1"/>
              <a:t>단위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45981" y="3073146"/>
            <a:ext cx="472300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px </a:t>
            </a:r>
            <a:r>
              <a:rPr lang="ko-KR" altLang="en-US" sz="1400"/>
              <a:t>단위를 사용하면 폰트 크기가 고정됨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모바일 기기로 볼 때도 같은 크기로 화면에 표시되기 때문에 작은 화면 안에 작은 글씨로 표시됨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45981" y="4669283"/>
            <a:ext cx="472300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사용하는 글꼴의 대문자 </a:t>
            </a:r>
            <a:r>
              <a:rPr lang="en-US" altLang="ko-KR" sz="1400"/>
              <a:t>M</a:t>
            </a:r>
            <a:r>
              <a:rPr lang="ko-KR" altLang="en-US" sz="1400"/>
              <a:t>을 기준으로 한다</a:t>
            </a:r>
            <a:r>
              <a:rPr lang="en-US" altLang="ko-KR" sz="140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대문자 </a:t>
            </a:r>
            <a:r>
              <a:rPr lang="en-US" altLang="ko-KR" sz="1400"/>
              <a:t>M</a:t>
            </a:r>
            <a:r>
              <a:rPr lang="ko-KR" altLang="en-US" sz="1400"/>
              <a:t>의 너비를 </a:t>
            </a:r>
            <a:r>
              <a:rPr lang="en-US" altLang="ko-KR" sz="1400"/>
              <a:t>1em</a:t>
            </a:r>
            <a:r>
              <a:rPr lang="ko-KR" altLang="en-US" sz="1400"/>
              <a:t>으로 놓고 상대적 값을 계산해 다른 요소들의 글자 크기를 조절함</a:t>
            </a:r>
          </a:p>
        </p:txBody>
      </p:sp>
      <p:sp>
        <p:nvSpPr>
          <p:cNvPr id="19" name="TextBox 11">
            <a:extLst>
              <a:ext uri="{FF2B5EF4-FFF2-40B4-BE49-F238E27FC236}">
                <a16:creationId xmlns:a16="http://schemas.microsoft.com/office/drawing/2014/main" id="{EC6F5A89-7438-4A5C-AF37-DDD62830410C}"/>
              </a:ext>
            </a:extLst>
          </p:cNvPr>
          <p:cNvSpPr txBox="1"/>
          <p:nvPr/>
        </p:nvSpPr>
        <p:spPr>
          <a:xfrm>
            <a:off x="10787421" y="354630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solidFill>
                  <a:schemeClr val="bg1"/>
                </a:solidFill>
              </a:rPr>
              <a:t>P220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306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글꼴 관련 스타일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1728" y="1065402"/>
            <a:ext cx="239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font-weight </a:t>
            </a:r>
            <a:r>
              <a:rPr lang="ko-KR" altLang="en-US" b="1"/>
              <a:t>속성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2705" y="17365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11728" y="1525181"/>
            <a:ext cx="4938037" cy="372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글자 굵기를 조절하는 속성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84" y="1978043"/>
            <a:ext cx="5226342" cy="42719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08" y="2460589"/>
            <a:ext cx="5355094" cy="134319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11728" y="3950309"/>
            <a:ext cx="239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font-variant </a:t>
            </a:r>
            <a:r>
              <a:rPr lang="ko-KR" altLang="en-US" b="1"/>
              <a:t>속성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11728" y="4435255"/>
            <a:ext cx="4938037" cy="372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대문자를 소문자 크기에 맞추어 작게 표시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284" y="4935373"/>
            <a:ext cx="3238151" cy="1579153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6241409" y="1460118"/>
            <a:ext cx="588627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.accent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font-variant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small-caps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작은 대문자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font-weight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bold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굵게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 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000FF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세계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대 미항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="accent"&gt;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시드니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(Sydney)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호주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="accent"&gt;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리우데자네이루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(Rio de Janeiro)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브라질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="accent"&gt;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나폴리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(Naples)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이탈리아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772" y="3860179"/>
            <a:ext cx="2409825" cy="1495425"/>
          </a:xfrm>
          <a:prstGeom prst="rect">
            <a:avLst/>
          </a:prstGeom>
        </p:spPr>
      </p:pic>
      <p:sp>
        <p:nvSpPr>
          <p:cNvPr id="17" name="TextBox 11">
            <a:extLst>
              <a:ext uri="{FF2B5EF4-FFF2-40B4-BE49-F238E27FC236}">
                <a16:creationId xmlns:a16="http://schemas.microsoft.com/office/drawing/2014/main" id="{27BC21B7-BB97-4175-8B3E-770EE3D859A5}"/>
              </a:ext>
            </a:extLst>
          </p:cNvPr>
          <p:cNvSpPr txBox="1"/>
          <p:nvPr/>
        </p:nvSpPr>
        <p:spPr>
          <a:xfrm>
            <a:off x="10787421" y="354630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solidFill>
                  <a:schemeClr val="bg1"/>
                </a:solidFill>
              </a:rPr>
              <a:t>P222-223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920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글꼴 관련 스타일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1728" y="1065402"/>
            <a:ext cx="239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font-style </a:t>
            </a:r>
            <a:r>
              <a:rPr lang="ko-KR" altLang="en-US" b="1"/>
              <a:t>속성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2705" y="17365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11728" y="1500014"/>
            <a:ext cx="4938037" cy="372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글자를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이탤릭체로 표시하는 속성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28" y="1987974"/>
            <a:ext cx="3061982" cy="142777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11728" y="4107411"/>
            <a:ext cx="400714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p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font-style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italic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 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p#txt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font-style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normal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 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000FF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세계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대 미항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시드니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(Sydney),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호주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리우데자네이루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(Rio de Janeiro),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브라질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="txt"&gt;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나폴리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(Naples),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이탈리아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560" y="3888754"/>
            <a:ext cx="2169573" cy="131025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294540" y="1065402"/>
            <a:ext cx="239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font </a:t>
            </a:r>
            <a:r>
              <a:rPr lang="ko-KR" altLang="en-US" b="1"/>
              <a:t>속성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6006517" y="989901"/>
            <a:ext cx="0" cy="549478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6417578" y="1500014"/>
            <a:ext cx="4938037" cy="372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글꼴 관련 속성들을 한꺼번에 묶어 표기</a:t>
            </a:r>
            <a:endParaRPr lang="ko-KR" altLang="en-US" sz="1100">
              <a:solidFill>
                <a:srgbClr val="211D1E"/>
              </a:solidFill>
              <a:latin typeface="TDc_SSiMyungJo 12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7578" y="1987974"/>
            <a:ext cx="4933033" cy="51119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6809" y="2614783"/>
            <a:ext cx="3987045" cy="2049496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6417578" y="4845053"/>
            <a:ext cx="493803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line-height</a:t>
            </a:r>
            <a:r>
              <a:rPr lang="ko-KR" altLang="en-US" sz="1400"/>
              <a:t>는 줄 간격 조절 속성인데 </a:t>
            </a:r>
            <a:r>
              <a:rPr lang="en-US" altLang="ko-KR" sz="1400"/>
              <a:t>font </a:t>
            </a:r>
            <a:r>
              <a:rPr lang="ko-KR" altLang="en-US" sz="1400"/>
              <a:t>속성은 아니지만 글자 크기와 줄 간격이 밀접한 관련이 있기 때문에 </a:t>
            </a:r>
            <a:r>
              <a:rPr lang="en-US" altLang="ko-KR" sz="1400"/>
              <a:t>font-size/line-height</a:t>
            </a:r>
            <a:r>
              <a:rPr lang="ko-KR" altLang="en-US" sz="1400"/>
              <a:t>처럼 하나의 속성처럼 사용하기도 함</a:t>
            </a:r>
            <a:endParaRPr lang="ko-KR" altLang="en-US" sz="1100">
              <a:solidFill>
                <a:srgbClr val="211D1E"/>
              </a:solidFill>
              <a:latin typeface="TDc_SSiMyungJo 120"/>
            </a:endParaRPr>
          </a:p>
        </p:txBody>
      </p:sp>
      <p:sp>
        <p:nvSpPr>
          <p:cNvPr id="19" name="TextBox 11">
            <a:extLst>
              <a:ext uri="{FF2B5EF4-FFF2-40B4-BE49-F238E27FC236}">
                <a16:creationId xmlns:a16="http://schemas.microsoft.com/office/drawing/2014/main" id="{6ED0F3D4-C3DF-490A-8F72-C8FC983E8D7C}"/>
              </a:ext>
            </a:extLst>
          </p:cNvPr>
          <p:cNvSpPr txBox="1"/>
          <p:nvPr/>
        </p:nvSpPr>
        <p:spPr>
          <a:xfrm>
            <a:off x="10787421" y="354630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solidFill>
                  <a:schemeClr val="bg1"/>
                </a:solidFill>
              </a:rPr>
              <a:t>P224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987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텍스트 스타일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1728" y="1065402"/>
            <a:ext cx="239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color </a:t>
            </a:r>
            <a:r>
              <a:rPr lang="ko-KR" altLang="en-US" b="1"/>
              <a:t>속성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2705" y="17365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11728" y="1500014"/>
            <a:ext cx="493803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글자 색 지정</a:t>
            </a:r>
            <a:endParaRPr lang="en-US" altLang="ko-KR" sz="1400">
              <a:solidFill>
                <a:srgbClr val="211D1E"/>
              </a:solidFill>
              <a:latin typeface="TDc_SSiMyungJo 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16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진수 값이나 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rgb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값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, hsl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 값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,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색상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이름 중에서 사용</a:t>
            </a:r>
            <a:endParaRPr lang="en-US" altLang="ko-KR" sz="1400">
              <a:solidFill>
                <a:srgbClr val="211D1E"/>
              </a:solidFill>
              <a:latin typeface="TDc_SSiMyungJo 120"/>
            </a:endParaRPr>
          </a:p>
          <a:p>
            <a:pPr>
              <a:lnSpc>
                <a:spcPct val="150000"/>
              </a:lnSpc>
            </a:pPr>
            <a:endParaRPr lang="ko-KR" altLang="en-US" sz="1400">
              <a:solidFill>
                <a:srgbClr val="211D1E"/>
              </a:solidFill>
              <a:latin typeface="TDc_SSiMyungJo 12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52" y="2449624"/>
            <a:ext cx="1971675" cy="3429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392410" y="1256842"/>
            <a:ext cx="5419289" cy="2973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rgb(0,200,0)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rgb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값 사용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녹색 계열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색상 이름 사용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파랑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.accent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#ff0000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16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진수 사용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–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빨강 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>
              <a:lnSpc>
                <a:spcPct val="130000"/>
              </a:lnSpc>
            </a:pPr>
            <a:endParaRPr lang="en-US" altLang="ko-KR" sz="1200">
              <a:solidFill>
                <a:srgbClr val="0000FF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세계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대 슈퍼푸드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img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="images/galic.jpg"&gt;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마늘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(Garlic)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일해백리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一害百利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는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……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준다는 것이다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마늘 특유의 아린 맛은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="accent"&gt;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알리신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이라는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……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준다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497" y="4352003"/>
            <a:ext cx="3002911" cy="1731408"/>
          </a:xfrm>
          <a:prstGeom prst="rect">
            <a:avLst/>
          </a:prstGeom>
        </p:spPr>
      </p:pic>
      <p:sp>
        <p:nvSpPr>
          <p:cNvPr id="9" name="TextBox 11">
            <a:extLst>
              <a:ext uri="{FF2B5EF4-FFF2-40B4-BE49-F238E27FC236}">
                <a16:creationId xmlns:a16="http://schemas.microsoft.com/office/drawing/2014/main" id="{4B075077-8F63-4E2B-84E2-65EE4D08A780}"/>
              </a:ext>
            </a:extLst>
          </p:cNvPr>
          <p:cNvSpPr txBox="1"/>
          <p:nvPr/>
        </p:nvSpPr>
        <p:spPr>
          <a:xfrm>
            <a:off x="10787421" y="354630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solidFill>
                  <a:schemeClr val="bg1"/>
                </a:solidFill>
              </a:rPr>
              <a:t>P228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437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텍스트 스타일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2705" y="17365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34382" y="1065402"/>
            <a:ext cx="239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text-decoration </a:t>
            </a:r>
            <a:r>
              <a:rPr lang="ko-KR" altLang="en-US" b="1"/>
              <a:t>속성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57420" y="1500014"/>
            <a:ext cx="493803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텍스트에</a:t>
            </a:r>
            <a:r>
              <a:rPr lang="en-US" altLang="ko-KR" sz="1400"/>
              <a:t> </a:t>
            </a:r>
            <a:r>
              <a:rPr lang="ko-KR" altLang="en-US" sz="1400"/>
              <a:t>밑줄을 긋거나 가로지르는 줄 표시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텍스트 링크의 밑줄을 없앨 때도 사용</a:t>
            </a:r>
            <a:endParaRPr lang="ko-KR" altLang="en-US" sz="1100">
              <a:solidFill>
                <a:srgbClr val="211D1E"/>
              </a:solidFill>
              <a:latin typeface="TDc_SSiMyungJo 120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82" y="2465459"/>
            <a:ext cx="4953000" cy="2114550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6D44E2E1-4B9B-4EAB-BA6E-00093EBC22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536" y="1500014"/>
            <a:ext cx="2203858" cy="1065746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C1787510-75E9-4347-BB98-2D8A0E5EA6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536" y="3007471"/>
            <a:ext cx="4977658" cy="1927966"/>
          </a:xfrm>
          <a:prstGeom prst="rect">
            <a:avLst/>
          </a:prstGeom>
        </p:spPr>
      </p:pic>
      <p:sp>
        <p:nvSpPr>
          <p:cNvPr id="9" name="TextBox 11">
            <a:extLst>
              <a:ext uri="{FF2B5EF4-FFF2-40B4-BE49-F238E27FC236}">
                <a16:creationId xmlns:a16="http://schemas.microsoft.com/office/drawing/2014/main" id="{3F57DD90-CADB-4B25-B6C6-20E3C372487A}"/>
              </a:ext>
            </a:extLst>
          </p:cNvPr>
          <p:cNvSpPr txBox="1"/>
          <p:nvPr/>
        </p:nvSpPr>
        <p:spPr>
          <a:xfrm>
            <a:off x="10787421" y="354630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solidFill>
                  <a:schemeClr val="bg1"/>
                </a:solidFill>
              </a:rPr>
              <a:t>P229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784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웹표준정석-2016" id="{8A777310-936F-4A84-B367-80ED03D4C92B}" vid="{5F637632-B73A-4905-8B9C-DA0CC8546722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웹표준정석-2016</Template>
  <TotalTime>1335</TotalTime>
  <Words>2156</Words>
  <Application>Microsoft Office PowerPoint</Application>
  <PresentationFormat>와이드스크린</PresentationFormat>
  <Paragraphs>324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D2Coding</vt:lpstr>
      <vt:lpstr>TDc_SSiGothic 120</vt:lpstr>
      <vt:lpstr>TDc_SSiMyungJo 120</vt:lpstr>
      <vt:lpstr>맑은 고딕</vt:lpstr>
      <vt:lpstr>Arial</vt:lpstr>
      <vt:lpstr>Office 테마</vt:lpstr>
      <vt:lpstr>1_Office 테마</vt:lpstr>
      <vt:lpstr>06. 텍스트 관련 스타일</vt:lpstr>
      <vt:lpstr>글꼴 관련 스타일</vt:lpstr>
      <vt:lpstr>글꼴 관련 스타일</vt:lpstr>
      <vt:lpstr>글꼴 관련 스타일</vt:lpstr>
      <vt:lpstr>글꼴 관련 스타일</vt:lpstr>
      <vt:lpstr>글꼴 관련 스타일</vt:lpstr>
      <vt:lpstr>글꼴 관련 스타일</vt:lpstr>
      <vt:lpstr>텍스트 스타일</vt:lpstr>
      <vt:lpstr>텍스트 스타일</vt:lpstr>
      <vt:lpstr>텍스트 스타일</vt:lpstr>
      <vt:lpstr>텍스트 스타일</vt:lpstr>
      <vt:lpstr>텍스트 스타일</vt:lpstr>
      <vt:lpstr>문단 스타일</vt:lpstr>
      <vt:lpstr>문단 스타일</vt:lpstr>
      <vt:lpstr>문단 스타일</vt:lpstr>
      <vt:lpstr>문단 스타일</vt:lpstr>
      <vt:lpstr>[실습] 상품 소개 페이지 – 텍스트 스타일 사용하기</vt:lpstr>
      <vt:lpstr>목록과 링크 스타일</vt:lpstr>
      <vt:lpstr>목록과 링크 스타일</vt:lpstr>
      <vt:lpstr>목록과 링크 스타일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Kyunghee Ko</dc:creator>
  <cp:lastModifiedBy>Professor</cp:lastModifiedBy>
  <cp:revision>32</cp:revision>
  <dcterms:created xsi:type="dcterms:W3CDTF">2016-12-16T06:09:18Z</dcterms:created>
  <dcterms:modified xsi:type="dcterms:W3CDTF">2025-03-15T05:15:22Z</dcterms:modified>
</cp:coreProperties>
</file>