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4660"/>
  </p:normalViewPr>
  <p:slideViewPr>
    <p:cSldViewPr snapToGrid="0">
      <p:cViewPr>
        <p:scale>
          <a:sx n="100" d="100"/>
          <a:sy n="100" d="100"/>
        </p:scale>
        <p:origin x="131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617538"/>
            <a:ext cx="7410450" cy="839787"/>
          </a:xfrm>
        </p:spPr>
        <p:txBody>
          <a:bodyPr anchor="b">
            <a:normAutofit/>
          </a:bodyPr>
          <a:lstStyle>
            <a:lvl1pPr algn="ctr">
              <a:defRPr sz="4800" b="1" cap="none" spc="0">
                <a:ln w="9525">
                  <a:solidFill>
                    <a:schemeClr val="tx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2447926" y="2537851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752601" y="2537851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2428876" y="3004576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2447926" y="3273355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752601" y="3273355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428876" y="3740080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447926" y="4008859"/>
            <a:ext cx="3248025" cy="48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52601" y="4008859"/>
            <a:ext cx="685800" cy="48577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2428876" y="4475584"/>
            <a:ext cx="3333749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그림 23" descr="개이(가) 표시된 사진&#10;&#10;자동 생성된 설명">
            <a:extLst>
              <a:ext uri="{FF2B5EF4-FFF2-40B4-BE49-F238E27FC236}">
                <a16:creationId xmlns:a16="http://schemas.microsoft.com/office/drawing/2014/main" id="{A7B02DBE-FEFB-498D-95B0-7E785C55DA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4469" y="2863516"/>
            <a:ext cx="2169331" cy="3095266"/>
          </a:xfrm>
          <a:prstGeom prst="rect">
            <a:avLst/>
          </a:prstGeom>
          <a:effectLst>
            <a:softEdge rad="317500"/>
          </a:effectLst>
          <a:scene3d>
            <a:camera prst="isometricOffAxis2Left"/>
            <a:lightRig rig="threePt" dir="t"/>
          </a:scene3d>
        </p:spPr>
      </p:pic>
      <p:pic>
        <p:nvPicPr>
          <p:cNvPr id="25" name="그림 24" descr="실내, 음식, 사진, 다른이(가) 표시된 사진&#10;&#10;자동 생성된 설명">
            <a:extLst>
              <a:ext uri="{FF2B5EF4-FFF2-40B4-BE49-F238E27FC236}">
                <a16:creationId xmlns:a16="http://schemas.microsoft.com/office/drawing/2014/main" id="{335759DB-ADAB-4797-9E3E-682DB4FA37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4423" y="3905445"/>
            <a:ext cx="2286158" cy="2252121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B8EE5A-3D93-4CD0-908F-5B58D3F8DF2C}"/>
              </a:ext>
            </a:extLst>
          </p:cNvPr>
          <p:cNvSpPr/>
          <p:nvPr userDrawn="1"/>
        </p:nvSpPr>
        <p:spPr>
          <a:xfrm>
            <a:off x="7257011" y="2635135"/>
            <a:ext cx="4330931" cy="3474984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956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70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375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75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6940" y="153307"/>
            <a:ext cx="9091189" cy="66758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2437" y="1014196"/>
            <a:ext cx="11240193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53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77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487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799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0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09AAE6E-4D66-42C1-91DA-FB1599A091E7}"/>
              </a:ext>
            </a:extLst>
          </p:cNvPr>
          <p:cNvSpPr/>
          <p:nvPr userDrawn="1"/>
        </p:nvSpPr>
        <p:spPr>
          <a:xfrm>
            <a:off x="0" y="230457"/>
            <a:ext cx="12192000" cy="66758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0A58A0-97CD-4418-A13E-3712708C0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676" y="230456"/>
            <a:ext cx="9091189" cy="66758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AC8BC6-A8AC-4C4E-8CAC-D2FA6CAD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93C23F-80D8-41F7-A602-5BAA4D96D6F7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2025-03-15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9A17B14-A978-40AA-A02B-D9EC0FFD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2962A6-F646-454C-A3F5-40DC3C1F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B3D82-6858-4110-8EC7-8437F1027BBC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7603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3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44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504709" y="236469"/>
            <a:ext cx="9091189" cy="6675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72439" y="1041356"/>
            <a:ext cx="11240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3C23F-80D8-41F7-A602-5BAA4D96D6F7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4B3D82-6858-4110-8EC7-8437F1027BBC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26" name="Picture 2" descr="html5에 대한 이미지 검색결과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053" y="6197581"/>
            <a:ext cx="523894" cy="52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616538" y="6197581"/>
            <a:ext cx="413460" cy="53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615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08. CSS</a:t>
            </a:r>
            <a:r>
              <a:rPr lang="ko-KR" altLang="en-US"/>
              <a:t> 박스 모델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78466" y="258380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08-1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83141" y="2583809"/>
            <a:ext cx="293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CSS</a:t>
            </a:r>
            <a:r>
              <a:rPr lang="ko-KR" altLang="en-US" b="1"/>
              <a:t>와 박스 모델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054" y="6133296"/>
            <a:ext cx="462838" cy="6025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78466" y="3322040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08-2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83141" y="3322040"/>
            <a:ext cx="293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테두리 관련 속성들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78466" y="4060271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chemeClr val="bg1"/>
                </a:solidFill>
              </a:rPr>
              <a:t>08-3</a:t>
            </a:r>
            <a:endParaRPr lang="ko-KR" altLang="en-US" b="1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83141" y="4060271"/>
            <a:ext cx="2936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여백을 조절하는 속성들</a:t>
            </a:r>
          </a:p>
        </p:txBody>
      </p:sp>
    </p:spTree>
    <p:extLst>
      <p:ext uri="{BB962C8B-B14F-4D97-AF65-F5344CB8AC3E}">
        <p14:creationId xmlns:p14="http://schemas.microsoft.com/office/powerpoint/2010/main" val="1184623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테두리 관련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border-radius </a:t>
            </a:r>
            <a:r>
              <a:rPr lang="ko-KR" altLang="en-US" b="1"/>
              <a:t>속성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787" y="1553837"/>
            <a:ext cx="503339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박스</a:t>
            </a:r>
            <a:r>
              <a:rPr lang="en-US" altLang="ko-KR" sz="1400"/>
              <a:t> </a:t>
            </a:r>
            <a:r>
              <a:rPr lang="ko-KR" altLang="en-US" sz="1400"/>
              <a:t>모서리 부분을 둥글게 처리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87" y="2035827"/>
            <a:ext cx="3960347" cy="123366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17" y="3562807"/>
            <a:ext cx="5420686" cy="257859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6487486" y="1683164"/>
            <a:ext cx="515643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짜리 빨강 실선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border-radius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모서리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만큼 라운딩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#bg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url(images/pic1.jpg)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no-repeat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 이미지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background-size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cover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영역을 다 채우게*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813" y="4012210"/>
            <a:ext cx="3571875" cy="1333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81DEEE-250B-4EE0-9C5C-6316EB2FEDE9}"/>
              </a:ext>
            </a:extLst>
          </p:cNvPr>
          <p:cNvSpPr txBox="1"/>
          <p:nvPr/>
        </p:nvSpPr>
        <p:spPr>
          <a:xfrm>
            <a:off x="10969359" y="379583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P309-310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9310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테두리 관련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border-radius </a:t>
            </a:r>
            <a:r>
              <a:rPr lang="ko-KR" altLang="en-US" b="1"/>
              <a:t>속성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7297" y="1531046"/>
            <a:ext cx="50585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가로 반지름 크기와 세로 반지름 크기를 함께 지정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87" y="2023607"/>
            <a:ext cx="4334749" cy="1191017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771787" y="344042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.round1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border-top-left-radius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왼쪽 위 라운딩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.round2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border-bottom-right-radius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50%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30%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.round3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border-top-right-radius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97" y="4681881"/>
            <a:ext cx="2849635" cy="17633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587EE1-C5EE-4984-AF96-2C9BED714138}"/>
              </a:ext>
            </a:extLst>
          </p:cNvPr>
          <p:cNvSpPr txBox="1"/>
          <p:nvPr/>
        </p:nvSpPr>
        <p:spPr>
          <a:xfrm>
            <a:off x="10969359" y="379583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P311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576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테두리 관련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box-shdow </a:t>
            </a:r>
            <a:r>
              <a:rPr lang="ko-KR" altLang="en-US" b="1"/>
              <a:t>속성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7297" y="1531046"/>
            <a:ext cx="505856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선택한 요소에 그림자 효과 내기</a:t>
            </a: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수평 거리와</a:t>
            </a:r>
            <a:r>
              <a:rPr lang="en-US" altLang="ko-KR" sz="1400"/>
              <a:t> </a:t>
            </a:r>
            <a:r>
              <a:rPr lang="ko-KR" altLang="en-US" sz="1400"/>
              <a:t>수직 거리는 필수</a:t>
            </a:r>
            <a:r>
              <a:rPr lang="en-US" altLang="ko-KR" sz="1400"/>
              <a:t>, </a:t>
            </a:r>
            <a:r>
              <a:rPr lang="ko-KR" altLang="en-US" sz="1400"/>
              <a:t>기타 속성 값은 옵션</a:t>
            </a:r>
            <a:r>
              <a:rPr lang="en-US" altLang="ko-KR" sz="1400"/>
              <a:t>.</a:t>
            </a:r>
            <a:endParaRPr lang="ko-KR" altLang="en-US" sz="14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87" y="1965184"/>
            <a:ext cx="3867325" cy="77087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87" y="3239206"/>
            <a:ext cx="5687736" cy="300256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7241540" y="1230964"/>
            <a:ext cx="35131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box-shadow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box-shadow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gray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1065" y="2479559"/>
            <a:ext cx="3200400" cy="10096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F93437-BF19-45B7-9908-FEA781712F51}"/>
              </a:ext>
            </a:extLst>
          </p:cNvPr>
          <p:cNvSpPr txBox="1"/>
          <p:nvPr/>
        </p:nvSpPr>
        <p:spPr>
          <a:xfrm>
            <a:off x="10969359" y="379583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P313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08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여백을 조절하는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margin </a:t>
            </a:r>
            <a:r>
              <a:rPr lang="ko-KR" altLang="en-US" b="1"/>
              <a:t>속성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7297" y="1531046"/>
            <a:ext cx="50585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현재 요소 주변의 여백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마진을</a:t>
            </a:r>
            <a:r>
              <a:rPr lang="en-US" altLang="ko-KR" sz="1400"/>
              <a:t> </a:t>
            </a:r>
            <a:r>
              <a:rPr lang="ko-KR" altLang="en-US" sz="1400"/>
              <a:t>이용하면 요소와 요소 간의 간격 조절 가능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146" y="2304899"/>
            <a:ext cx="1711268" cy="153312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97" y="2388951"/>
            <a:ext cx="3722053" cy="143791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72" y="3932254"/>
            <a:ext cx="6204533" cy="173726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057890" y="1052875"/>
            <a:ext cx="505856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/>
              <a:t>margin </a:t>
            </a:r>
            <a:r>
              <a:rPr lang="ko-KR" altLang="en-US" sz="1400"/>
              <a:t>속성 값이 </a:t>
            </a:r>
            <a:r>
              <a:rPr lang="en-US" altLang="ko-KR" sz="1400"/>
              <a:t>1</a:t>
            </a:r>
            <a:r>
              <a:rPr lang="ko-KR" altLang="en-US" sz="1400"/>
              <a:t>개라면</a:t>
            </a:r>
            <a:br>
              <a:rPr lang="en-US" altLang="ko-KR" sz="1400"/>
            </a:b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네 방향 모두에 같은 값 적용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/>
              <a:t>margin </a:t>
            </a:r>
            <a:r>
              <a:rPr lang="ko-KR" altLang="en-US" sz="1400"/>
              <a:t>속성 값이 </a:t>
            </a:r>
            <a:r>
              <a:rPr lang="en-US" altLang="ko-KR" sz="1400"/>
              <a:t>2</a:t>
            </a:r>
            <a:r>
              <a:rPr lang="ko-KR" altLang="en-US" sz="1400"/>
              <a:t>개라면</a:t>
            </a:r>
            <a:br>
              <a:rPr lang="en-US" altLang="ko-KR" sz="1400"/>
            </a:b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첫번째 값은 위아래</a:t>
            </a:r>
            <a:r>
              <a:rPr lang="en-US" altLang="ko-KR" sz="1400">
                <a:sym typeface="Wingdings" panose="05000000000000000000" pitchFamily="2" charset="2"/>
              </a:rPr>
              <a:t>, </a:t>
            </a:r>
            <a:r>
              <a:rPr lang="ko-KR" altLang="en-US" sz="1400">
                <a:sym typeface="Wingdings" panose="05000000000000000000" pitchFamily="2" charset="2"/>
              </a:rPr>
              <a:t>두번째 값은 좌우 마진 값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/>
              <a:t>margin </a:t>
            </a:r>
            <a:r>
              <a:rPr lang="ko-KR" altLang="en-US" sz="1400"/>
              <a:t>속성 값이 </a:t>
            </a:r>
            <a:r>
              <a:rPr lang="en-US" altLang="ko-KR" sz="1400"/>
              <a:t>3</a:t>
            </a:r>
            <a:r>
              <a:rPr lang="ko-KR" altLang="en-US" sz="1400"/>
              <a:t>개라면</a:t>
            </a:r>
            <a:br>
              <a:rPr lang="en-US" altLang="ko-KR" sz="1400"/>
            </a:b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빠진 값은 마주 보는 방향의 속성 값 사용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endParaRPr lang="en-US" altLang="ko-KR" sz="140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altLang="ko-KR" sz="1400"/>
              <a:t>margin </a:t>
            </a:r>
            <a:r>
              <a:rPr lang="ko-KR" altLang="en-US" sz="1400"/>
              <a:t>속성 값이 </a:t>
            </a:r>
            <a:r>
              <a:rPr lang="en-US" altLang="ko-KR" sz="1400"/>
              <a:t>4</a:t>
            </a:r>
            <a:r>
              <a:rPr lang="ko-KR" altLang="en-US" sz="1400"/>
              <a:t>개라면</a:t>
            </a:r>
            <a:br>
              <a:rPr lang="en-US" altLang="ko-KR" sz="1400"/>
            </a:br>
            <a:r>
              <a:rPr lang="en-US" altLang="ko-KR" sz="1400">
                <a:sym typeface="Wingdings" panose="05000000000000000000" pitchFamily="2" charset="2"/>
              </a:rPr>
              <a:t> top, right, bottom, left </a:t>
            </a:r>
            <a:r>
              <a:rPr lang="ko-KR" altLang="en-US" sz="1400">
                <a:sym typeface="Wingdings" panose="05000000000000000000" pitchFamily="2" charset="2"/>
              </a:rPr>
              <a:t>순으로 적용</a:t>
            </a:r>
            <a:endParaRPr lang="ko-KR" altLang="en-US" sz="14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6906" y="1813702"/>
            <a:ext cx="3437171" cy="167845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6758" y="3107906"/>
            <a:ext cx="4210050" cy="194413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7890" y="5715649"/>
            <a:ext cx="5028414" cy="20538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9855" y="4428678"/>
            <a:ext cx="5424838" cy="2251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59E33D-D174-40DA-A924-508036E2FBF3}"/>
              </a:ext>
            </a:extLst>
          </p:cNvPr>
          <p:cNvSpPr txBox="1"/>
          <p:nvPr/>
        </p:nvSpPr>
        <p:spPr>
          <a:xfrm>
            <a:off x="10969359" y="379583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P315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778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여백을 조절하는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margin </a:t>
            </a:r>
            <a:r>
              <a:rPr lang="ko-KR" altLang="en-US" b="1"/>
              <a:t>속성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16" y="3261499"/>
            <a:ext cx="4300386" cy="2953862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822416" y="1758406"/>
            <a:ext cx="37715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.box4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3" name="직사각형 2"/>
          <p:cNvSpPr/>
          <p:nvPr/>
        </p:nvSpPr>
        <p:spPr>
          <a:xfrm>
            <a:off x="7038886" y="1527013"/>
            <a:ext cx="37962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너비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높이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#ff6a00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마진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- 0 auto 0 auto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*/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  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121" y="3437298"/>
            <a:ext cx="3941059" cy="14227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1FD436-AD0A-4164-9B29-DCC098CC94B5}"/>
              </a:ext>
            </a:extLst>
          </p:cNvPr>
          <p:cNvSpPr txBox="1"/>
          <p:nvPr/>
        </p:nvSpPr>
        <p:spPr>
          <a:xfrm>
            <a:off x="10969359" y="379583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P317-318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282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여백을 조절하는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마진</a:t>
            </a:r>
            <a:r>
              <a:rPr lang="en-US" altLang="ko-KR" b="1"/>
              <a:t> </a:t>
            </a:r>
            <a:r>
              <a:rPr lang="ko-KR" altLang="en-US" b="1"/>
              <a:t>중첩 현상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7296" y="1531046"/>
            <a:ext cx="3928243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요소를 세로로 배치할 경우</a:t>
            </a:r>
            <a:r>
              <a:rPr lang="en-US" altLang="ko-KR" sz="1400"/>
              <a:t>, </a:t>
            </a:r>
            <a:br>
              <a:rPr lang="en-US" altLang="ko-KR" sz="1400"/>
            </a:br>
            <a:r>
              <a:rPr lang="ko-KR" altLang="en-US" sz="1400"/>
              <a:t>마진과 마진이 만날 때 마진 값이 큰 쪽으로 겹쳐지는 것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요소를 가로로 배치할 경우에는 상관없음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2E5446E5-EF11-428C-8EC4-5368D9091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044" y="1488309"/>
            <a:ext cx="3057645" cy="3126202"/>
          </a:xfrm>
          <a:prstGeom prst="rect">
            <a:avLst/>
          </a:prstGeom>
        </p:spPr>
      </p:pic>
      <p:pic>
        <p:nvPicPr>
          <p:cNvPr id="10" name="그림 9" descr="스크린샷, 시계, 그리기이(가) 표시된 사진&#10;&#10;자동 생성된 설명">
            <a:extLst>
              <a:ext uri="{FF2B5EF4-FFF2-40B4-BE49-F238E27FC236}">
                <a16:creationId xmlns:a16="http://schemas.microsoft.com/office/drawing/2014/main" id="{2F9B0EEA-CA88-4A12-B83C-2030A6CB4F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669" y="3429000"/>
            <a:ext cx="1743599" cy="3133331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2CF08A9B-5952-472A-88AE-48A0E627FA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0890" y="3341951"/>
            <a:ext cx="2141882" cy="3126202"/>
          </a:xfrm>
          <a:prstGeom prst="rect">
            <a:avLst/>
          </a:prstGeom>
        </p:spPr>
      </p:pic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B0F7BF03-A84C-4FB0-BECE-686553868C31}"/>
              </a:ext>
            </a:extLst>
          </p:cNvPr>
          <p:cNvCxnSpPr>
            <a:stCxn id="7" idx="1"/>
            <a:endCxn id="10" idx="0"/>
          </p:cNvCxnSpPr>
          <p:nvPr/>
        </p:nvCxnSpPr>
        <p:spPr>
          <a:xfrm rot="10800000" flipV="1">
            <a:off x="2886470" y="3051410"/>
            <a:ext cx="2031575" cy="3775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0B7D6A2B-8B92-4FD1-89E3-F1179622F817}"/>
              </a:ext>
            </a:extLst>
          </p:cNvPr>
          <p:cNvCxnSpPr>
            <a:stCxn id="7" idx="3"/>
            <a:endCxn id="14" idx="0"/>
          </p:cNvCxnSpPr>
          <p:nvPr/>
        </p:nvCxnSpPr>
        <p:spPr>
          <a:xfrm>
            <a:off x="7975689" y="3051410"/>
            <a:ext cx="2126142" cy="290541"/>
          </a:xfrm>
          <a:prstGeom prst="bentConnector2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F120A68-3879-42F2-8B30-F3DDB86A6DAF}"/>
              </a:ext>
            </a:extLst>
          </p:cNvPr>
          <p:cNvSpPr txBox="1"/>
          <p:nvPr/>
        </p:nvSpPr>
        <p:spPr>
          <a:xfrm>
            <a:off x="3265854" y="2924787"/>
            <a:ext cx="116249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/>
              <a:t>예상하는 모습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805370-85F9-4098-94F9-69A6341FF093}"/>
              </a:ext>
            </a:extLst>
          </p:cNvPr>
          <p:cNvSpPr txBox="1"/>
          <p:nvPr/>
        </p:nvSpPr>
        <p:spPr>
          <a:xfrm>
            <a:off x="8258193" y="2924787"/>
            <a:ext cx="121700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/>
              <a:t>실제 결과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4CBB38-DDE3-485D-BADA-E5F048E01920}"/>
              </a:ext>
            </a:extLst>
          </p:cNvPr>
          <p:cNvSpPr txBox="1"/>
          <p:nvPr/>
        </p:nvSpPr>
        <p:spPr>
          <a:xfrm>
            <a:off x="10969359" y="379583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P319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1505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여백을 조절하는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padding </a:t>
            </a:r>
            <a:r>
              <a:rPr lang="ko-KR" altLang="en-US" b="1"/>
              <a:t>속성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07297" y="1531046"/>
            <a:ext cx="505856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콘텐츠 영역과 테두리 사이의 여백</a:t>
            </a:r>
            <a:r>
              <a:rPr lang="en-US" altLang="ko-KR" sz="1400"/>
              <a:t>(</a:t>
            </a:r>
            <a:r>
              <a:rPr lang="ko-KR" altLang="en-US" sz="1400"/>
              <a:t>테두리 안쪽 여백</a:t>
            </a:r>
            <a:r>
              <a:rPr lang="en-US" altLang="ko-KR" sz="1400"/>
              <a:t>)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635" y="2062780"/>
            <a:ext cx="1893021" cy="169548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437" y="2379923"/>
            <a:ext cx="3509438" cy="125291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167073" y="1157681"/>
            <a:ext cx="4241563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너비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auto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높이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#0094ff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inline-block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가로로 배치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마진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- 15px 15px 15px 15px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*/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white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글자색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2325" y="4103139"/>
            <a:ext cx="5278897" cy="866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95FEC2-B146-4A1C-9E9A-69AF487AFEB4}"/>
              </a:ext>
            </a:extLst>
          </p:cNvPr>
          <p:cNvSpPr txBox="1"/>
          <p:nvPr/>
        </p:nvSpPr>
        <p:spPr>
          <a:xfrm>
            <a:off x="10969359" y="379583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P320-321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903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</a:t>
            </a:r>
            <a:r>
              <a:rPr lang="ko-KR" altLang="en-US"/>
              <a:t>박스 모델로 콘텐츠 정리하기</a:t>
            </a:r>
          </a:p>
        </p:txBody>
      </p:sp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6B86EFDA-468D-4158-920E-DCA329803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171" y="1719743"/>
            <a:ext cx="4974808" cy="3900881"/>
          </a:xfrm>
          <a:prstGeom prst="rect">
            <a:avLst/>
          </a:prstGeom>
        </p:spPr>
      </p:pic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48935B38-3B9B-4AEB-9E4E-87E09EEAD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186" y="1212209"/>
            <a:ext cx="5255643" cy="5066950"/>
          </a:xfrm>
          <a:prstGeom prst="rect">
            <a:avLst/>
          </a:prstGeom>
        </p:spPr>
      </p:pic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3CDC6FD0-85A1-43BE-A49C-CDAEF8EF25C5}"/>
              </a:ext>
            </a:extLst>
          </p:cNvPr>
          <p:cNvSpPr/>
          <p:nvPr/>
        </p:nvSpPr>
        <p:spPr>
          <a:xfrm>
            <a:off x="5654180" y="3363985"/>
            <a:ext cx="721453" cy="1761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96D01-F381-4C5C-B4C8-071AF114B1CE}"/>
              </a:ext>
            </a:extLst>
          </p:cNvPr>
          <p:cNvSpPr txBox="1"/>
          <p:nvPr/>
        </p:nvSpPr>
        <p:spPr>
          <a:xfrm>
            <a:off x="10969359" y="379583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P324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09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와 박스 모델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블록 레벨 요소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787" y="1728132"/>
            <a:ext cx="4446165" cy="979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요소를 삽입했을 때 혼자 한 줄을 차지하는 요소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요소의 너비가 </a:t>
            </a:r>
            <a:r>
              <a:rPr lang="en-US" altLang="ko-KR" sz="1400"/>
              <a:t>100%</a:t>
            </a:r>
            <a:br>
              <a:rPr lang="en-US" altLang="ko-KR" sz="1400"/>
            </a:br>
            <a:r>
              <a:rPr lang="ko-KR" altLang="en-US" sz="1200"/>
              <a:t>예</a:t>
            </a:r>
            <a:r>
              <a:rPr lang="en-US" altLang="ko-KR" sz="1200"/>
              <a:t>) &lt;div&gt;, &lt;p&gt; </a:t>
            </a:r>
            <a:r>
              <a:rPr lang="ko-KR" altLang="en-US" sz="1200"/>
              <a:t>등</a:t>
            </a:r>
            <a:endParaRPr lang="ko-KR" altLang="en-US" sz="1400"/>
          </a:p>
        </p:txBody>
      </p:sp>
      <p:sp>
        <p:nvSpPr>
          <p:cNvPr id="8" name="TextBox 7"/>
          <p:cNvSpPr txBox="1"/>
          <p:nvPr/>
        </p:nvSpPr>
        <p:spPr>
          <a:xfrm>
            <a:off x="6050303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인라인 레벨 요소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241408" y="1728132"/>
            <a:ext cx="4764948" cy="1303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줄을 차지하지 않는 요소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화면에 표시되는 콘텐츠만큼만 영역을 차지하고 나머지 공간에는 다른 요소가 올 수 있음</a:t>
            </a:r>
            <a:br>
              <a:rPr lang="en-US" altLang="ko-KR" sz="1400"/>
            </a:br>
            <a:r>
              <a:rPr lang="ko-KR" altLang="en-US" sz="1200"/>
              <a:t>예</a:t>
            </a:r>
            <a:r>
              <a:rPr lang="en-US" altLang="ko-KR" sz="1200"/>
              <a:t>) &lt;img&gt;, &lt;strong&gt; </a:t>
            </a:r>
            <a:r>
              <a:rPr lang="ko-KR" altLang="en-US" sz="1200"/>
              <a:t>등</a:t>
            </a:r>
            <a:endParaRPr lang="ko-KR" altLang="en-US" sz="14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84" y="3113127"/>
            <a:ext cx="1492575" cy="295930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259" y="3630689"/>
            <a:ext cx="4112044" cy="192418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6529432" y="3437950"/>
            <a:ext cx="46782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시간이란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h3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내일 죽을 것처럼 오늘을 살고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영원히 살 것처럼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내일을 꿈꾸어라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span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432" y="4388885"/>
            <a:ext cx="4666430" cy="16261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7C76AD-8AC7-412B-AC50-316B4E5D183F}"/>
              </a:ext>
            </a:extLst>
          </p:cNvPr>
          <p:cNvSpPr txBox="1"/>
          <p:nvPr/>
        </p:nvSpPr>
        <p:spPr>
          <a:xfrm>
            <a:off x="10969359" y="379583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P294-295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17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와 박스 모델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박스</a:t>
            </a:r>
            <a:r>
              <a:rPr lang="en-US" altLang="ko-KR" b="1"/>
              <a:t> </a:t>
            </a:r>
            <a:r>
              <a:rPr lang="ko-KR" altLang="en-US" b="1"/>
              <a:t>모델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787" y="1728132"/>
            <a:ext cx="53437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실제 콘텐츠 영역</a:t>
            </a:r>
            <a:r>
              <a:rPr lang="en-US" altLang="ko-KR" sz="1400"/>
              <a:t>, </a:t>
            </a:r>
            <a:r>
              <a:rPr lang="ko-KR" altLang="en-US" sz="1400"/>
              <a:t>패딩</a:t>
            </a:r>
            <a:r>
              <a:rPr lang="en-US" altLang="ko-KR" sz="1400"/>
              <a:t>(padding), </a:t>
            </a:r>
            <a:r>
              <a:rPr lang="ko-KR" altLang="en-US" sz="1400"/>
              <a:t>박스의 테두리</a:t>
            </a:r>
            <a:r>
              <a:rPr lang="en-US" altLang="ko-KR" sz="1400"/>
              <a:t>(border), </a:t>
            </a:r>
            <a:r>
              <a:rPr lang="ko-KR" altLang="en-US" sz="1400"/>
              <a:t>그리고 마진</a:t>
            </a:r>
            <a:r>
              <a:rPr lang="en-US" altLang="ko-KR" sz="1400"/>
              <a:t>(margin) </a:t>
            </a:r>
            <a:r>
              <a:rPr lang="ko-KR" altLang="en-US" sz="1400"/>
              <a:t>등의 요소로 구성됨</a:t>
            </a:r>
            <a:r>
              <a:rPr lang="en-US" altLang="ko-KR" sz="1400"/>
              <a:t>.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개발자 도구 창에서 박스 모델 확인 가능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346" y="1065618"/>
            <a:ext cx="2062206" cy="188950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84" y="3271226"/>
            <a:ext cx="8086988" cy="32044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E09EA4-F5A3-427F-B2B5-2B4B2EDBEACF}"/>
              </a:ext>
            </a:extLst>
          </p:cNvPr>
          <p:cNvSpPr txBox="1"/>
          <p:nvPr/>
        </p:nvSpPr>
        <p:spPr>
          <a:xfrm>
            <a:off x="10969359" y="379583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P296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97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와 박스 모델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width, height </a:t>
            </a:r>
            <a:r>
              <a:rPr lang="ko-KR" altLang="en-US" b="1"/>
              <a:t>속성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787" y="1728132"/>
            <a:ext cx="5343787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실제 콘텐츠 영역의 크기 지정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87" y="2303136"/>
            <a:ext cx="3372374" cy="66825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550" y="1057832"/>
            <a:ext cx="2318134" cy="213268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999" y="3190515"/>
            <a:ext cx="5415575" cy="1276575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374861" y="1057832"/>
            <a:ext cx="433617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:4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고정 너비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높이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#ff6a00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50%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가변 너비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브라우저 창 너비의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50%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height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높이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background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#0094ff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배경색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간의 여백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5"/>
          <a:srcRect l="51371"/>
          <a:stretch/>
        </p:blipFill>
        <p:spPr>
          <a:xfrm>
            <a:off x="7533313" y="4073930"/>
            <a:ext cx="2745904" cy="201479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20783" y="4854017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/>
              <a:t>실제 콘텐츠 너비 계산하기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999" y="5440139"/>
            <a:ext cx="6036361" cy="6014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6C342D-F3C2-4B71-A6E0-D3235FC18221}"/>
              </a:ext>
            </a:extLst>
          </p:cNvPr>
          <p:cNvSpPr txBox="1"/>
          <p:nvPr/>
        </p:nvSpPr>
        <p:spPr>
          <a:xfrm>
            <a:off x="10969359" y="379583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P297-298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44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와 박스 모델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display </a:t>
            </a:r>
            <a:r>
              <a:rPr lang="ko-KR" altLang="en-US" b="1"/>
              <a:t>속성 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063" y="2102804"/>
            <a:ext cx="6602137" cy="35034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13064" y="2725761"/>
            <a:ext cx="3087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1) display:block</a:t>
            </a:r>
          </a:p>
          <a:p>
            <a:endParaRPr lang="en-US" altLang="ko-KR" sz="1400"/>
          </a:p>
          <a:p>
            <a:r>
              <a:rPr lang="ko-KR" altLang="en-US" sz="1400"/>
              <a:t>해당 요소를 블록 레벨로 지정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713063" y="3532700"/>
            <a:ext cx="21391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#block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img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block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660" y="4479060"/>
            <a:ext cx="1131976" cy="204626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4060271" y="2725761"/>
            <a:ext cx="32549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2) display:inline</a:t>
            </a:r>
          </a:p>
          <a:p>
            <a:endParaRPr lang="en-US" altLang="ko-KR" sz="1400"/>
          </a:p>
          <a:p>
            <a:r>
              <a:rPr lang="ko-KR" altLang="en-US" sz="1400"/>
              <a:t>블록 레벨 요소를 인라인 레벨로 지정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961151" y="2725761"/>
            <a:ext cx="37414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/>
              <a:t>3) display:inline-block</a:t>
            </a:r>
          </a:p>
          <a:p>
            <a:endParaRPr lang="en-US" altLang="ko-KR" sz="1400"/>
          </a:p>
          <a:p>
            <a:r>
              <a:rPr lang="ko-KR" altLang="en-US" sz="1400"/>
              <a:t>요소를 인라인 레벨로 배치하면서 내용에는 블록 레벨 속성을 지정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4210736" y="3717366"/>
            <a:ext cx="20810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inline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sp>
        <p:nvSpPr>
          <p:cNvPr id="23" name="직사각형 22"/>
          <p:cNvSpPr/>
          <p:nvPr/>
        </p:nvSpPr>
        <p:spPr>
          <a:xfrm>
            <a:off x="8073006" y="3810186"/>
            <a:ext cx="27152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nav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ul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li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display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inline-block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margin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1151" y="5200038"/>
            <a:ext cx="3469894" cy="945158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713063" y="1549490"/>
            <a:ext cx="977317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>
                <a:latin typeface="TDc_SSiMyungJo_120_OTF"/>
              </a:rPr>
              <a:t>블록 레벨 요소를 인라인 레벨 요소로 바꾸거나 인라인 레벨 요소를 블록 레벨 요소로 바꿈</a:t>
            </a:r>
            <a:endParaRPr lang="ko-KR" altLang="en-US" sz="140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3607266" y="2725761"/>
            <a:ext cx="0" cy="38763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 flipV="1">
            <a:off x="7684316" y="2725761"/>
            <a:ext cx="0" cy="387637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스크린샷, 시계이(가) 표시된 사진&#10;&#10;자동 생성된 설명">
            <a:extLst>
              <a:ext uri="{FF2B5EF4-FFF2-40B4-BE49-F238E27FC236}">
                <a16:creationId xmlns:a16="http://schemas.microsoft.com/office/drawing/2014/main" id="{2EE47511-FE69-442D-9FFB-D7799B7DD1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0214" y="5121001"/>
            <a:ext cx="3542942" cy="59437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7BC3C02-80AA-4563-9F10-056FEA87A145}"/>
              </a:ext>
            </a:extLst>
          </p:cNvPr>
          <p:cNvSpPr txBox="1"/>
          <p:nvPr/>
        </p:nvSpPr>
        <p:spPr>
          <a:xfrm>
            <a:off x="10969359" y="379583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P300-302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981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CSS</a:t>
            </a:r>
            <a:r>
              <a:rPr lang="ko-KR" altLang="en-US"/>
              <a:t>와 박스 모델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display </a:t>
            </a:r>
            <a:r>
              <a:rPr lang="ko-KR" altLang="en-US" b="1"/>
              <a:t>속성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3064" y="1871998"/>
            <a:ext cx="3087150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4) display:none</a:t>
            </a:r>
          </a:p>
          <a:p>
            <a:pPr>
              <a:lnSpc>
                <a:spcPct val="150000"/>
              </a:lnSpc>
            </a:pP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해당 요소를 화면에</a:t>
            </a:r>
            <a:r>
              <a:rPr lang="en-US" altLang="ko-KR" sz="1400"/>
              <a:t> </a:t>
            </a:r>
            <a:r>
              <a:rPr lang="ko-KR" altLang="en-US" sz="1400"/>
              <a:t>표시하지 않음</a:t>
            </a:r>
            <a:endParaRPr lang="en-US" altLang="ko-KR" sz="1400"/>
          </a:p>
          <a:p>
            <a:pPr>
              <a:lnSpc>
                <a:spcPct val="150000"/>
              </a:lnSpc>
            </a:pPr>
            <a:r>
              <a:rPr lang="ko-KR" altLang="en-US" sz="1400"/>
              <a:t>화면에서 공간도 차지하지 않음</a:t>
            </a:r>
            <a:endParaRPr lang="en-US" altLang="ko-KR" sz="1400"/>
          </a:p>
        </p:txBody>
      </p:sp>
      <p:cxnSp>
        <p:nvCxnSpPr>
          <p:cNvPr id="3" name="직선 연결선 2"/>
          <p:cNvCxnSpPr/>
          <p:nvPr/>
        </p:nvCxnSpPr>
        <p:spPr>
          <a:xfrm flipV="1">
            <a:off x="3942826" y="1747988"/>
            <a:ext cx="0" cy="489609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345497" y="1871998"/>
            <a:ext cx="3087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/>
              <a:t>5) </a:t>
            </a:r>
            <a:r>
              <a:rPr lang="ko-KR" altLang="en-US" sz="1400" b="1"/>
              <a:t>기타 </a:t>
            </a:r>
            <a:r>
              <a:rPr lang="en-US" altLang="ko-KR" sz="1400" b="1"/>
              <a:t>display  </a:t>
            </a:r>
            <a:r>
              <a:rPr lang="ko-KR" altLang="en-US" sz="1400" b="1"/>
              <a:t>속성 값</a:t>
            </a:r>
            <a:endParaRPr lang="en-US" altLang="ko-KR" sz="1400" b="1"/>
          </a:p>
          <a:p>
            <a:pPr>
              <a:lnSpc>
                <a:spcPct val="150000"/>
              </a:lnSpc>
            </a:pPr>
            <a:endParaRPr lang="en-US" altLang="ko-KR" sz="1400"/>
          </a:p>
        </p:txBody>
      </p:sp>
      <p:grpSp>
        <p:nvGrpSpPr>
          <p:cNvPr id="7" name="그룹 6"/>
          <p:cNvGrpSpPr/>
          <p:nvPr/>
        </p:nvGrpSpPr>
        <p:grpSpPr>
          <a:xfrm>
            <a:off x="4345497" y="2455406"/>
            <a:ext cx="5645790" cy="4046692"/>
            <a:chOff x="4269998" y="2591345"/>
            <a:chExt cx="5645790" cy="4046692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9998" y="2591345"/>
              <a:ext cx="5645790" cy="860371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3"/>
            <a:srcRect t="778"/>
            <a:stretch/>
          </p:blipFill>
          <p:spPr>
            <a:xfrm>
              <a:off x="4294607" y="3426549"/>
              <a:ext cx="5579794" cy="3211488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FBBFD58-5AD5-4F6F-A0EC-4CDF9350BE6D}"/>
              </a:ext>
            </a:extLst>
          </p:cNvPr>
          <p:cNvSpPr txBox="1"/>
          <p:nvPr/>
        </p:nvSpPr>
        <p:spPr>
          <a:xfrm>
            <a:off x="10969359" y="379583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P302-303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23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테두리 관련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border-style </a:t>
            </a:r>
            <a:r>
              <a:rPr lang="ko-KR" altLang="en-US" b="1"/>
              <a:t>속성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4675" y="1593908"/>
            <a:ext cx="53437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기본 값이 </a:t>
            </a:r>
            <a:r>
              <a:rPr lang="en-US" altLang="ko-KR" sz="1400"/>
              <a:t>none </a:t>
            </a: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화면에</a:t>
            </a:r>
            <a:r>
              <a:rPr lang="en-US" altLang="ko-KR" sz="1400">
                <a:sym typeface="Wingdings" panose="05000000000000000000" pitchFamily="2" charset="2"/>
              </a:rPr>
              <a:t> </a:t>
            </a:r>
            <a:r>
              <a:rPr lang="ko-KR" altLang="en-US" sz="1400">
                <a:sym typeface="Wingdings" panose="05000000000000000000" pitchFamily="2" charset="2"/>
              </a:rPr>
              <a:t>테두리 표시안됨</a:t>
            </a:r>
            <a:endParaRPr lang="en-US" altLang="ko-KR" sz="1400"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테두리를 그리기 위해서는 맨 먼저 테두리 스타일부터 지정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74" y="1586673"/>
            <a:ext cx="5427322" cy="551368"/>
          </a:xfrm>
          <a:prstGeom prst="rect">
            <a:avLst/>
          </a:prstGeom>
        </p:spPr>
      </p:pic>
      <p:grpSp>
        <p:nvGrpSpPr>
          <p:cNvPr id="16" name="그룹 15"/>
          <p:cNvGrpSpPr/>
          <p:nvPr/>
        </p:nvGrpSpPr>
        <p:grpSpPr>
          <a:xfrm>
            <a:off x="654339" y="2466796"/>
            <a:ext cx="5260253" cy="4245698"/>
            <a:chOff x="813553" y="2468182"/>
            <a:chExt cx="5260253" cy="4245698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553" y="2468182"/>
              <a:ext cx="5260253" cy="3019338"/>
            </a:xfrm>
            <a:prstGeom prst="rect">
              <a:avLst/>
            </a:prstGeom>
          </p:spPr>
        </p:pic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4"/>
            <a:srcRect/>
            <a:stretch/>
          </p:blipFill>
          <p:spPr>
            <a:xfrm>
              <a:off x="838719" y="5428797"/>
              <a:ext cx="5235087" cy="1285083"/>
            </a:xfrm>
            <a:prstGeom prst="rect">
              <a:avLst/>
            </a:prstGeom>
          </p:spPr>
        </p:pic>
      </p:grpSp>
      <p:sp>
        <p:nvSpPr>
          <p:cNvPr id="17" name="직사각형 16"/>
          <p:cNvSpPr/>
          <p:nvPr/>
        </p:nvSpPr>
        <p:spPr>
          <a:xfrm>
            <a:off x="6328095" y="2466796"/>
            <a:ext cx="41916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border-style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실선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border-style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dotted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점선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.box3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border-style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dashed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선으로 된 점선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5"/>
          <a:srcRect t="5732"/>
          <a:stretch/>
        </p:blipFill>
        <p:spPr>
          <a:xfrm>
            <a:off x="6328095" y="3749879"/>
            <a:ext cx="4752975" cy="8530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76D7A75-1F1A-48EA-8AA1-6DCB1652F472}"/>
              </a:ext>
            </a:extLst>
          </p:cNvPr>
          <p:cNvSpPr txBox="1"/>
          <p:nvPr/>
        </p:nvSpPr>
        <p:spPr>
          <a:xfrm>
            <a:off x="10969359" y="379583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P304-305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26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테두리 관련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border-width </a:t>
            </a:r>
            <a:r>
              <a:rPr lang="ko-KR" altLang="en-US" b="1"/>
              <a:t>속성 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76" y="1954546"/>
            <a:ext cx="4144162" cy="11248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1787" y="1553837"/>
            <a:ext cx="5033395" cy="373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테두리</a:t>
            </a:r>
            <a:r>
              <a:rPr lang="en-US" altLang="ko-KR" sz="1400"/>
              <a:t> </a:t>
            </a:r>
            <a:r>
              <a:rPr lang="ko-KR" altLang="en-US" sz="1400"/>
              <a:t>두께 지정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5676" y="3264062"/>
            <a:ext cx="363490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border-width </a:t>
            </a:r>
            <a:r>
              <a:rPr lang="ko-KR" altLang="en-US" sz="1400"/>
              <a:t>속성 값이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/>
              <a:t>1)</a:t>
            </a:r>
            <a:r>
              <a:rPr lang="en-US" altLang="ko-KR" sz="1400">
                <a:sym typeface="Wingdings" panose="05000000000000000000" pitchFamily="2" charset="2"/>
              </a:rPr>
              <a:t> 1</a:t>
            </a:r>
            <a:r>
              <a:rPr lang="ko-KR" altLang="en-US" sz="1400">
                <a:sym typeface="Wingdings" panose="05000000000000000000" pitchFamily="2" charset="2"/>
              </a:rPr>
              <a:t>개라면 </a:t>
            </a:r>
            <a:r>
              <a:rPr lang="en-US" altLang="ko-KR" sz="1400">
                <a:sym typeface="Wingdings" panose="05000000000000000000" pitchFamily="2" charset="2"/>
              </a:rPr>
              <a:t>: </a:t>
            </a:r>
            <a:r>
              <a:rPr lang="ko-KR" altLang="en-US" sz="1400">
                <a:sym typeface="Wingdings" panose="05000000000000000000" pitchFamily="2" charset="2"/>
              </a:rPr>
              <a:t>네 방향에 모두 같은 두께</a:t>
            </a:r>
            <a:endParaRPr lang="en-US" altLang="ko-KR" sz="1400"/>
          </a:p>
          <a:p>
            <a:endParaRPr lang="en-US" altLang="ko-KR" sz="1400">
              <a:sym typeface="Wingdings" panose="05000000000000000000" pitchFamily="2" charset="2"/>
            </a:endParaRPr>
          </a:p>
          <a:p>
            <a:endParaRPr lang="en-US" altLang="ko-KR" sz="1400">
              <a:sym typeface="Wingdings" panose="05000000000000000000" pitchFamily="2" charset="2"/>
            </a:endParaRPr>
          </a:p>
          <a:p>
            <a:endParaRPr lang="en-US" altLang="ko-KR" sz="1400">
              <a:sym typeface="Wingdings" panose="05000000000000000000" pitchFamily="2" charset="2"/>
            </a:endParaRPr>
          </a:p>
          <a:p>
            <a:r>
              <a:rPr lang="en-US" altLang="ko-KR" sz="1400">
                <a:sym typeface="Wingdings" panose="05000000000000000000" pitchFamily="2" charset="2"/>
              </a:rPr>
              <a:t>2) 2</a:t>
            </a:r>
            <a:r>
              <a:rPr lang="ko-KR" altLang="en-US" sz="1400">
                <a:sym typeface="Wingdings" panose="05000000000000000000" pitchFamily="2" charset="2"/>
              </a:rPr>
              <a:t>개라면 </a:t>
            </a:r>
            <a:r>
              <a:rPr lang="en-US" altLang="ko-KR" sz="1400">
                <a:sym typeface="Wingdings" panose="05000000000000000000" pitchFamily="2" charset="2"/>
              </a:rPr>
              <a:t>: </a:t>
            </a:r>
            <a:r>
              <a:rPr lang="ko-KR" altLang="en-US" sz="1400">
                <a:sym typeface="Wingdings" panose="05000000000000000000" pitchFamily="2" charset="2"/>
              </a:rPr>
              <a:t>위아래</a:t>
            </a:r>
            <a:r>
              <a:rPr lang="en-US" altLang="ko-KR" sz="1400">
                <a:sym typeface="Wingdings" panose="05000000000000000000" pitchFamily="2" charset="2"/>
              </a:rPr>
              <a:t>, </a:t>
            </a:r>
            <a:r>
              <a:rPr lang="ko-KR" altLang="en-US" sz="1400">
                <a:sym typeface="Wingdings" panose="05000000000000000000" pitchFamily="2" charset="2"/>
              </a:rPr>
              <a:t>좌우 묶어서</a:t>
            </a:r>
            <a:endParaRPr lang="en-US" altLang="ko-KR" sz="1400">
              <a:sym typeface="Wingdings" panose="05000000000000000000" pitchFamily="2" charset="2"/>
            </a:endParaRPr>
          </a:p>
          <a:p>
            <a:endParaRPr lang="en-US" altLang="ko-KR" sz="1400">
              <a:sym typeface="Wingdings" panose="05000000000000000000" pitchFamily="2" charset="2"/>
            </a:endParaRPr>
          </a:p>
          <a:p>
            <a:endParaRPr lang="en-US" altLang="ko-KR" sz="1400">
              <a:sym typeface="Wingdings" panose="05000000000000000000" pitchFamily="2" charset="2"/>
            </a:endParaRPr>
          </a:p>
          <a:p>
            <a:endParaRPr lang="en-US" altLang="ko-KR" sz="1400">
              <a:sym typeface="Wingdings" panose="05000000000000000000" pitchFamily="2" charset="2"/>
            </a:endParaRPr>
          </a:p>
          <a:p>
            <a:r>
              <a:rPr lang="en-US" altLang="ko-KR" sz="1400">
                <a:sym typeface="Wingdings" panose="05000000000000000000" pitchFamily="2" charset="2"/>
              </a:rPr>
              <a:t>3) </a:t>
            </a:r>
            <a:r>
              <a:rPr lang="en-US" altLang="ko-KR" sz="1400"/>
              <a:t>4</a:t>
            </a:r>
            <a:r>
              <a:rPr lang="ko-KR" altLang="en-US" sz="1400"/>
              <a:t>개라면 </a:t>
            </a:r>
            <a:r>
              <a:rPr lang="en-US" altLang="ko-KR" sz="1400"/>
              <a:t>: top </a:t>
            </a:r>
            <a:r>
              <a:rPr lang="en-US" altLang="ko-KR" sz="1400">
                <a:sym typeface="Wingdings" panose="05000000000000000000" pitchFamily="2" charset="2"/>
              </a:rPr>
              <a:t> right  bottom  left</a:t>
            </a:r>
          </a:p>
          <a:p>
            <a:endParaRPr lang="ko-KR" altLang="en-US" sz="140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t="15917"/>
          <a:stretch/>
        </p:blipFill>
        <p:spPr>
          <a:xfrm>
            <a:off x="973122" y="4047524"/>
            <a:ext cx="3517460" cy="50317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3122" y="4870347"/>
            <a:ext cx="3782911" cy="53482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122" y="5698339"/>
            <a:ext cx="4229230" cy="563024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149719" y="1184505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border-color </a:t>
            </a:r>
            <a:r>
              <a:rPr lang="ko-KR" altLang="en-US" b="1"/>
              <a:t>속성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00722" y="1580661"/>
            <a:ext cx="50333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테두리</a:t>
            </a:r>
            <a:r>
              <a:rPr lang="en-US" altLang="ko-KR" sz="1400"/>
              <a:t> </a:t>
            </a:r>
            <a:r>
              <a:rPr lang="ko-KR" altLang="en-US" sz="1400"/>
              <a:t>색상</a:t>
            </a:r>
            <a:r>
              <a:rPr lang="en-US" altLang="ko-KR" sz="1400"/>
              <a:t> </a:t>
            </a:r>
            <a:r>
              <a:rPr lang="ko-KR" altLang="en-US" sz="1400"/>
              <a:t>지정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722" y="2102892"/>
            <a:ext cx="2448995" cy="109056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6292922" y="3448728"/>
            <a:ext cx="504119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div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</a:t>
            </a:r>
            <a:r>
              <a:rPr lang="en-US" altLang="ko-KR" sz="1200"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……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border-style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dashed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 스타일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선으로 된 점선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border-width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테두리 굵기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- 2px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*/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red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색상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빨강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.box2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 </a:t>
            </a:r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border-color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blue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} 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색상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파랑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1501" y="5458322"/>
            <a:ext cx="3000375" cy="895350"/>
          </a:xfrm>
          <a:prstGeom prst="rect">
            <a:avLst/>
          </a:prstGeom>
        </p:spPr>
      </p:pic>
      <p:cxnSp>
        <p:nvCxnSpPr>
          <p:cNvPr id="24" name="직선 연결선 23"/>
          <p:cNvCxnSpPr/>
          <p:nvPr/>
        </p:nvCxnSpPr>
        <p:spPr>
          <a:xfrm flipV="1">
            <a:off x="5805182" y="1045626"/>
            <a:ext cx="0" cy="545584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23D124E-EC0A-4A8D-A3F9-3B0527B1C984}"/>
              </a:ext>
            </a:extLst>
          </p:cNvPr>
          <p:cNvSpPr txBox="1"/>
          <p:nvPr/>
        </p:nvSpPr>
        <p:spPr>
          <a:xfrm>
            <a:off x="10969359" y="379583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P306-307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93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테두리 관련 속성들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0784" y="1157681"/>
            <a:ext cx="393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border </a:t>
            </a:r>
            <a:r>
              <a:rPr lang="ko-KR" altLang="en-US" b="1"/>
              <a:t>속성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787" y="1553837"/>
            <a:ext cx="50333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테두리 스타일과 두께</a:t>
            </a:r>
            <a:r>
              <a:rPr lang="en-US" altLang="ko-KR" sz="1400"/>
              <a:t>, </a:t>
            </a:r>
            <a:r>
              <a:rPr lang="ko-KR" altLang="en-US" sz="1400"/>
              <a:t>색상 등을 묶어 표기</a:t>
            </a:r>
            <a:endParaRPr lang="en-US" altLang="ko-KR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/>
              <a:t>순서는 상관없음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787" y="2445107"/>
            <a:ext cx="3231030" cy="112860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096000" y="1406165"/>
            <a:ext cx="6096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padding-bottom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5px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border-bottom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3px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solid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#ccc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아랫 부분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- 3px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짜리 회색 실선*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{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padding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10px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</a:t>
            </a:r>
          </a:p>
          <a:p>
            <a:r>
              <a:rPr lang="en-US" altLang="ko-KR" sz="1200">
                <a:solidFill>
                  <a:srgbClr val="FF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 border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: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2px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dotted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black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;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/*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모든 방향 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- 3px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짜리 검정 점선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*</a:t>
            </a:r>
            <a:r>
              <a:rPr lang="en-US" altLang="ko-KR" sz="1200">
                <a:solidFill>
                  <a:srgbClr val="0064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/</a:t>
            </a:r>
            <a:endParaRPr lang="ko-KR" altLang="en-US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style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</a:p>
          <a:p>
            <a:endParaRPr lang="en-US" altLang="ko-KR" sz="1200">
              <a:solidFill>
                <a:srgbClr val="0000FF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박스 모델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h1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en-US" altLang="ko-KR" sz="1200">
              <a:solidFill>
                <a:srgbClr val="000000"/>
              </a:solidFill>
              <a:highlight>
                <a:srgbClr val="FFFFFF"/>
              </a:highlight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박스 모델은 실제 콘텐츠 영역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……</a:t>
            </a:r>
            <a:r>
              <a:rPr lang="ko-KR" altLang="en-US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 있습니다</a:t>
            </a:r>
            <a:r>
              <a:rPr lang="en-US" altLang="ko-KR" sz="1200">
                <a:solidFill>
                  <a:srgbClr val="0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. 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&lt;/</a:t>
            </a:r>
            <a:r>
              <a:rPr lang="en-US" altLang="ko-KR" sz="1200">
                <a:solidFill>
                  <a:srgbClr val="800000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p</a:t>
            </a:r>
            <a:r>
              <a:rPr lang="en-US" altLang="ko-KR" sz="1200">
                <a:solidFill>
                  <a:srgbClr val="0000FF"/>
                </a:solidFill>
                <a:highlight>
                  <a:srgbClr val="FFFFFF"/>
                </a:highlight>
                <a:latin typeface="D2Coding" panose="020B0609020101020101" pitchFamily="49" charset="-127"/>
                <a:ea typeface="D2Coding" panose="020B0609020101020101" pitchFamily="49" charset="-127"/>
              </a:rPr>
              <a:t>&gt;</a:t>
            </a:r>
            <a:endParaRPr lang="ko-KR" altLang="en-US" sz="12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463" y="4401265"/>
            <a:ext cx="4069666" cy="14868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13BD16-D0B2-468E-A0A9-87957C070DBD}"/>
              </a:ext>
            </a:extLst>
          </p:cNvPr>
          <p:cNvSpPr txBox="1"/>
          <p:nvPr/>
        </p:nvSpPr>
        <p:spPr>
          <a:xfrm>
            <a:off x="10969359" y="379583"/>
            <a:ext cx="6671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P308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625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웹표준정석-2016" id="{C6560F9F-4BF3-4CD7-93B8-879CBB55C14F}" vid="{00AF31BB-E608-4CCF-9051-7589A466F6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웹표준정석-2016</Template>
  <TotalTime>900</TotalTime>
  <Words>1181</Words>
  <Application>Microsoft Office PowerPoint</Application>
  <PresentationFormat>와이드스크린</PresentationFormat>
  <Paragraphs>229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D2Coding</vt:lpstr>
      <vt:lpstr>TDc_SSiMyungJo_120_OTF</vt:lpstr>
      <vt:lpstr>맑은 고딕</vt:lpstr>
      <vt:lpstr>Arial</vt:lpstr>
      <vt:lpstr>Wingdings</vt:lpstr>
      <vt:lpstr>Office 테마</vt:lpstr>
      <vt:lpstr>08. CSS 박스 모델</vt:lpstr>
      <vt:lpstr>CSS와 박스 모델</vt:lpstr>
      <vt:lpstr>CSS와 박스 모델</vt:lpstr>
      <vt:lpstr>CSS와 박스 모델</vt:lpstr>
      <vt:lpstr>CSS와 박스 모델</vt:lpstr>
      <vt:lpstr>CSS와 박스 모델</vt:lpstr>
      <vt:lpstr>테두리 관련 속성들</vt:lpstr>
      <vt:lpstr>테두리 관련 속성들</vt:lpstr>
      <vt:lpstr>테두리 관련 속성들</vt:lpstr>
      <vt:lpstr>테두리 관련 속성들</vt:lpstr>
      <vt:lpstr>테두리 관련 속성들</vt:lpstr>
      <vt:lpstr>테두리 관련 속성들</vt:lpstr>
      <vt:lpstr>여백을 조절하는 속성들</vt:lpstr>
      <vt:lpstr>여백을 조절하는 속성들</vt:lpstr>
      <vt:lpstr>여백을 조절하는 속성들</vt:lpstr>
      <vt:lpstr>여백을 조절하는 속성들</vt:lpstr>
      <vt:lpstr>[실습] 박스 모델로 콘텐츠 정리하기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Kyunghee Ko</dc:creator>
  <cp:lastModifiedBy>Professor</cp:lastModifiedBy>
  <cp:revision>23</cp:revision>
  <dcterms:created xsi:type="dcterms:W3CDTF">2016-12-22T12:56:41Z</dcterms:created>
  <dcterms:modified xsi:type="dcterms:W3CDTF">2025-03-15T05:21:25Z</dcterms:modified>
</cp:coreProperties>
</file>