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72" r:id="rId7"/>
    <p:sldId id="273" r:id="rId8"/>
    <p:sldId id="261" r:id="rId9"/>
    <p:sldId id="260" r:id="rId10"/>
    <p:sldId id="262" r:id="rId11"/>
    <p:sldId id="263" r:id="rId12"/>
    <p:sldId id="264" r:id="rId13"/>
    <p:sldId id="27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100" d="100"/>
          <a:sy n="100" d="100"/>
        </p:scale>
        <p:origin x="13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개이(가) 표시된 사진&#10;&#10;자동 생성된 설명">
            <a:extLst>
              <a:ext uri="{FF2B5EF4-FFF2-40B4-BE49-F238E27FC236}">
                <a16:creationId xmlns:a16="http://schemas.microsoft.com/office/drawing/2014/main" id="{BA9A005C-777C-42C3-8389-2E956F647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8EDC33F7-2D66-4A9C-90E9-CA33CDCDF8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5B410D-23A6-40BC-BEED-CE42B7D55B7D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342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616538" y="6197581"/>
            <a:ext cx="413460" cy="5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09. CSS </a:t>
            </a:r>
            <a:r>
              <a:rPr lang="ko-KR" altLang="en-US"/>
              <a:t>레이아웃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44910" y="2583809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09-1</a:t>
            </a:r>
            <a:endParaRPr lang="ko-KR" altLang="en-US" b="1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6538" y="6197581"/>
            <a:ext cx="413460" cy="5382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4752" y="2583809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 </a:t>
            </a:r>
            <a:r>
              <a:rPr lang="ko-KR" altLang="en-US" b="1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44910" y="3322040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74752" y="3322040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다단으로 편집하기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44910" y="4060271"/>
            <a:ext cx="729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09-3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74752" y="4060271"/>
            <a:ext cx="3523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표 스타일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3) position:absolute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100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흐름과는 상관없이</a:t>
            </a:r>
            <a:r>
              <a:rPr lang="en-US" altLang="ko-KR" sz="1400"/>
              <a:t> </a:t>
            </a:r>
            <a:r>
              <a:rPr lang="ko-KR" altLang="en-US" sz="1400"/>
              <a:t>원하는 위치에 요소를 배치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요소의 위치는 가장 가까운 부모 요소나</a:t>
            </a:r>
            <a:r>
              <a:rPr lang="en-US" altLang="ko-KR" sz="1400"/>
              <a:t> </a:t>
            </a:r>
            <a:r>
              <a:rPr lang="ko-KR" altLang="en-US" sz="1400"/>
              <a:t>조상 요소 중 </a:t>
            </a:r>
            <a:r>
              <a:rPr lang="en-US" altLang="ko-KR" sz="1400"/>
              <a:t>position:relative</a:t>
            </a:r>
            <a:r>
              <a:rPr lang="ko-KR" altLang="en-US" sz="1400"/>
              <a:t>인 요소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left, top, right, bottom </a:t>
            </a:r>
            <a:r>
              <a:rPr lang="ko-KR" altLang="en-US" sz="1400"/>
              <a:t>속성을 사용해 네 모서리에서 얼마나 떨어져 있는지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20" name="직사각형 19"/>
          <p:cNvSpPr/>
          <p:nvPr/>
        </p:nvSpPr>
        <p:spPr>
          <a:xfrm>
            <a:off x="7603223" y="1722629"/>
            <a:ext cx="3218119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#wrap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absolute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#crd1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#crd2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#crd3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#crd4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#crd5 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689" y="3717117"/>
            <a:ext cx="2229942" cy="2105650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F143188C-5C09-4719-8A73-821F03F8661C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P343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40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4) position:fixed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흐름과는 상관없이</a:t>
            </a:r>
            <a:r>
              <a:rPr lang="en-US" altLang="ko-KR" sz="1400"/>
              <a:t> </a:t>
            </a:r>
            <a:r>
              <a:rPr lang="ko-KR" altLang="en-US" sz="1400"/>
              <a:t>원하는 위치에 요소를 배치</a:t>
            </a:r>
            <a:r>
              <a:rPr lang="en-US" altLang="ko-KR" sz="140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부모 요소가</a:t>
            </a:r>
            <a:r>
              <a:rPr lang="en-US" altLang="ko-KR" sz="1400"/>
              <a:t> </a:t>
            </a:r>
            <a:r>
              <a:rPr lang="ko-KR" altLang="en-US" sz="1400"/>
              <a:t>아닌 브라우저 창 기준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브라우저 창 왼쪽 위 꼭지점</a:t>
            </a:r>
            <a:r>
              <a:rPr lang="en-US" altLang="ko-KR" sz="1400">
                <a:sym typeface="Wingdings" panose="05000000000000000000" pitchFamily="2" charset="2"/>
              </a:rPr>
              <a:t>(0,0) </a:t>
            </a:r>
            <a:r>
              <a:rPr lang="ko-KR" altLang="en-US" sz="1400">
                <a:sym typeface="Wingdings" panose="05000000000000000000" pitchFamily="2" charset="2"/>
              </a:rPr>
              <a:t>기준으로 좌표 계산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>
                <a:sym typeface="Wingdings" panose="05000000000000000000" pitchFamily="2" charset="2"/>
              </a:rPr>
              <a:t>브라우저 창 화면을 스크롤하더라도 계속 같은 위치에 고정</a:t>
            </a:r>
            <a:endParaRPr lang="en-US" altLang="ko-KR" sz="1400"/>
          </a:p>
        </p:txBody>
      </p:sp>
      <p:sp>
        <p:nvSpPr>
          <p:cNvPr id="20" name="직사각형 19"/>
          <p:cNvSpPr/>
          <p:nvPr/>
        </p:nvSpPr>
        <p:spPr>
          <a:xfrm>
            <a:off x="1251587" y="3897167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right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71" y="4018326"/>
            <a:ext cx="6118958" cy="1507440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FAF321EA-0E02-4715-82B5-C1789186DCC1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P344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79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visibility </a:t>
            </a:r>
            <a:r>
              <a:rPr lang="ko-KR" altLang="en-US" b="1"/>
              <a:t>속성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특정 요소를 화면에 보이거나 보이지 않게 설정하는 속성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79" y="2163610"/>
            <a:ext cx="3350528" cy="250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9" y="2608138"/>
            <a:ext cx="5604370" cy="130684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493521" y="4124335"/>
            <a:ext cx="32181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.invisible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visibility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z-index </a:t>
            </a:r>
            <a:r>
              <a:rPr lang="ko-KR" altLang="en-US" b="1"/>
              <a:t>속성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 쌓는 순서 정하기 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z-index </a:t>
            </a:r>
            <a:r>
              <a:rPr lang="ko-KR" altLang="en-US" sz="1400"/>
              <a:t>값이 크면 값이 작은 요소보다 위에 쌓인다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z-index </a:t>
            </a:r>
            <a:r>
              <a:rPr lang="ko-KR" altLang="en-US" sz="1400"/>
              <a:t>값을 명시하지 않으면  </a:t>
            </a:r>
            <a:r>
              <a:rPr lang="en-US" altLang="ko-KR" sz="1400"/>
              <a:t>1</a:t>
            </a:r>
            <a:r>
              <a:rPr lang="ko-KR" altLang="en-US" sz="1400"/>
              <a:t>부터</a:t>
            </a:r>
            <a:r>
              <a:rPr lang="en-US" altLang="ko-KR" sz="1400"/>
              <a:t> </a:t>
            </a:r>
            <a:r>
              <a:rPr lang="ko-KR" altLang="en-US" sz="1400"/>
              <a:t>시작해서 </a:t>
            </a:r>
            <a:r>
              <a:rPr lang="en-US" altLang="ko-KR" sz="1400"/>
              <a:t>1</a:t>
            </a:r>
            <a:r>
              <a:rPr lang="ko-KR" altLang="en-US" sz="1400"/>
              <a:t>씩 커진다</a:t>
            </a:r>
            <a:endParaRPr lang="en-US" altLang="ko-KR" sz="1400"/>
          </a:p>
        </p:txBody>
      </p:sp>
      <p:sp>
        <p:nvSpPr>
          <p:cNvPr id="17" name="직사각형 16"/>
          <p:cNvSpPr/>
          <p:nvPr/>
        </p:nvSpPr>
        <p:spPr>
          <a:xfrm>
            <a:off x="6738176" y="3017433"/>
            <a:ext cx="22632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div#wrapper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position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z-index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817" y="2935488"/>
            <a:ext cx="1638300" cy="1733550"/>
          </a:xfrm>
          <a:prstGeom prst="rect">
            <a:avLst/>
          </a:prstGeom>
        </p:spPr>
      </p:pic>
      <p:pic>
        <p:nvPicPr>
          <p:cNvPr id="9" name="그림 8" descr="사진, 음식, 테이블이(가) 표시된 사진&#10;&#10;자동 생성된 설명">
            <a:extLst>
              <a:ext uri="{FF2B5EF4-FFF2-40B4-BE49-F238E27FC236}">
                <a16:creationId xmlns:a16="http://schemas.microsoft.com/office/drawing/2014/main" id="{D10F438C-25BF-4804-BFC7-16F8AC77B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696" y="5239175"/>
            <a:ext cx="3934999" cy="1450345"/>
          </a:xfrm>
          <a:prstGeom prst="rect">
            <a:avLst/>
          </a:prstGeom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1373B5B1-0660-4291-BCCA-F3B2B9503FA5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P345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715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visibility </a:t>
            </a:r>
            <a:r>
              <a:rPr lang="ko-KR" altLang="en-US" b="1"/>
              <a:t>속성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7676" y="1647331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특정 요소를 화면에 보이거나 보이지 않게 설정하는 속성</a:t>
            </a:r>
            <a:endParaRPr lang="en-US" altLang="ko-KR" sz="140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77" y="2148160"/>
            <a:ext cx="3350528" cy="25063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09" y="2608138"/>
            <a:ext cx="5604370" cy="1306849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610443" y="3340421"/>
            <a:ext cx="32181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.invisible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visibility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hidden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9" name="그림 8" descr="사진, 음식, 테이블이(가) 표시된 사진&#10;&#10;자동 생성된 설명">
            <a:extLst>
              <a:ext uri="{FF2B5EF4-FFF2-40B4-BE49-F238E27FC236}">
                <a16:creationId xmlns:a16="http://schemas.microsoft.com/office/drawing/2014/main" id="{D10F438C-25BF-4804-BFC7-16F8AC77B6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805" y="1501846"/>
            <a:ext cx="3934999" cy="1450345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227BA0C-11F6-4436-8B29-B0E15EB14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76" y="4108885"/>
            <a:ext cx="6345725" cy="2309701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7EC2467D-FECF-4E6D-B035-FCDEF8756705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P346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49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다단으로</a:t>
            </a:r>
            <a:r>
              <a:rPr lang="en-US" altLang="ko-KR"/>
              <a:t> </a:t>
            </a:r>
            <a:r>
              <a:rPr lang="ko-KR" altLang="en-US"/>
              <a:t>편집하기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column-width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단의 너비를 고정해 놓고 화면 분할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화면이 커지면 단의 개수가 많아진다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/>
          </a:p>
        </p:txBody>
      </p:sp>
      <p:sp>
        <p:nvSpPr>
          <p:cNvPr id="11" name="직사각형 10"/>
          <p:cNvSpPr/>
          <p:nvPr/>
        </p:nvSpPr>
        <p:spPr>
          <a:xfrm>
            <a:off x="802845" y="2982342"/>
            <a:ext cx="3218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-webkit-column-count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-moz-column-count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="multi"&gt;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column-count 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단의 개수를 먼저 정해 놓고 화면 분할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화면이 커질수록 단의 너비가 넓어진다</a:t>
            </a:r>
            <a:r>
              <a:rPr lang="en-US" altLang="ko-KR" sz="1400"/>
              <a:t>.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845" y="2395987"/>
            <a:ext cx="2886248" cy="3215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646" y="2415363"/>
            <a:ext cx="2673133" cy="32021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45" y="4616314"/>
            <a:ext cx="4400653" cy="2061323"/>
          </a:xfrm>
          <a:prstGeom prst="rect">
            <a:avLst/>
          </a:prstGeom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0B56868B-0568-463C-A55A-30C706D40D59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P346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376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다단으로</a:t>
            </a:r>
            <a:r>
              <a:rPr lang="en-US" altLang="ko-KR"/>
              <a:t> </a:t>
            </a:r>
            <a:r>
              <a:rPr lang="ko-KR" altLang="en-US"/>
              <a:t>편집하기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38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break-before, break-after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666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특정 요소의 앞이나 뒤에</a:t>
            </a:r>
            <a:r>
              <a:rPr lang="en-US" altLang="ko-KR" sz="1400"/>
              <a:t> </a:t>
            </a:r>
            <a:r>
              <a:rPr lang="ko-KR" altLang="en-US" sz="1400"/>
              <a:t>다단 위치 지정 </a:t>
            </a:r>
            <a:r>
              <a:rPr lang="en-US" altLang="ko-KR" sz="1400"/>
              <a:t>(</a:t>
            </a:r>
            <a:r>
              <a:rPr lang="ko-KR" altLang="en-US" sz="1400"/>
              <a:t>주로 인쇄 목적</a:t>
            </a:r>
            <a:r>
              <a:rPr lang="en-US" altLang="ko-KR" sz="140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break-before:column, 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break-before:avoid-column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break-after:column, </a:t>
            </a:r>
          </a:p>
          <a:p>
            <a:pPr lvl="1">
              <a:lnSpc>
                <a:spcPct val="150000"/>
              </a:lnSpc>
            </a:pPr>
            <a:r>
              <a:rPr lang="en-US" altLang="ko-KR" sz="1400"/>
              <a:t>- bread-after:avoid-column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250228" y="3586992"/>
            <a:ext cx="321811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4;</a:t>
            </a:r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column-rule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text-align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justify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break-before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column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column-span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여러 단을 하나로 합치기</a:t>
            </a:r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28" y="3279406"/>
            <a:ext cx="2709577" cy="33428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265" y="2167109"/>
            <a:ext cx="2202925" cy="27705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265" y="2530477"/>
            <a:ext cx="4714700" cy="1056515"/>
          </a:xfrm>
          <a:prstGeom prst="rect">
            <a:avLst/>
          </a:prstGeom>
        </p:spPr>
      </p:pic>
      <p:sp>
        <p:nvSpPr>
          <p:cNvPr id="20" name="직사각형 19"/>
          <p:cNvSpPr/>
          <p:nvPr/>
        </p:nvSpPr>
        <p:spPr>
          <a:xfrm>
            <a:off x="6409016" y="3720517"/>
            <a:ext cx="321811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.multi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column-count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column-rule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.no-col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column-span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all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="multi"&gt;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……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="no-col"&gt; ……&lt;/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8733" y="3518314"/>
            <a:ext cx="2244310" cy="3103973"/>
          </a:xfrm>
          <a:prstGeom prst="rect">
            <a:avLst/>
          </a:prstGeom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9D7C71B0-F4F8-4CC3-9AE7-05A18FFF60C2}"/>
              </a:ext>
            </a:extLst>
          </p:cNvPr>
          <p:cNvSpPr txBox="1"/>
          <p:nvPr/>
        </p:nvSpPr>
        <p:spPr>
          <a:xfrm>
            <a:off x="11072646" y="39497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P353-354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100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caption-side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캡션</a:t>
            </a:r>
            <a:r>
              <a:rPr lang="en-US" altLang="ko-KR" sz="1400"/>
              <a:t>(</a:t>
            </a:r>
            <a:r>
              <a:rPr lang="ko-KR" altLang="en-US" sz="1400"/>
              <a:t>설명글</a:t>
            </a:r>
            <a:r>
              <a:rPr lang="en-US" altLang="ko-KR" sz="1400"/>
              <a:t>)</a:t>
            </a:r>
            <a:r>
              <a:rPr lang="ko-KR" altLang="en-US" sz="1400"/>
              <a:t>은 기본으로 표 위쪽에 표시됨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이 속성을 이용해 아래쪽에 표시 가능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border-collapse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표 테두리와 셀 테두리를 합칠 것인지 설정</a:t>
            </a:r>
            <a:endParaRPr lang="en-US" altLang="ko-KR" sz="1400"/>
          </a:p>
        </p:txBody>
      </p:sp>
      <p:sp>
        <p:nvSpPr>
          <p:cNvPr id="20" name="직사각형 19"/>
          <p:cNvSpPr/>
          <p:nvPr/>
        </p:nvSpPr>
        <p:spPr>
          <a:xfrm>
            <a:off x="821948" y="4252255"/>
            <a:ext cx="32181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30" y="2444164"/>
            <a:ext cx="2725155" cy="3005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20117" y="3217660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</a:t>
            </a:r>
            <a:endParaRPr lang="ko-KR" altLang="en-US" b="1"/>
          </a:p>
        </p:txBody>
      </p:sp>
      <p:sp>
        <p:nvSpPr>
          <p:cNvPr id="21" name="TextBox 20"/>
          <p:cNvSpPr txBox="1"/>
          <p:nvPr/>
        </p:nvSpPr>
        <p:spPr>
          <a:xfrm>
            <a:off x="620786" y="3732681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표의</a:t>
            </a:r>
            <a:r>
              <a:rPr lang="en-US" altLang="ko-KR" sz="1400"/>
              <a:t> </a:t>
            </a:r>
            <a:r>
              <a:rPr lang="ko-KR" altLang="en-US" sz="1400"/>
              <a:t>바깥 테두리와 셀 테두리 모두 지정해야 함</a:t>
            </a:r>
            <a:r>
              <a:rPr lang="en-US" altLang="ko-KR" sz="1400"/>
              <a:t>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3977" y="4359772"/>
            <a:ext cx="1808452" cy="17251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83" y="2111182"/>
            <a:ext cx="3153998" cy="26828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383" y="2444164"/>
            <a:ext cx="3927752" cy="1002830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539988" y="3692279"/>
            <a:ext cx="3218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8065" y="4419821"/>
            <a:ext cx="1801245" cy="1605070"/>
          </a:xfrm>
          <a:prstGeom prst="rect">
            <a:avLst/>
          </a:prstGeom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2684D25A-075B-42D9-A042-6AD1E58BC761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P357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05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border-spacing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border-collapse:separate</a:t>
            </a:r>
            <a:r>
              <a:rPr lang="ko-KR" altLang="en-US" sz="1400"/>
              <a:t>를 사용해 셀들을 분리했을 경우</a:t>
            </a:r>
            <a:r>
              <a:rPr lang="en-US" altLang="ko-KR" sz="1400"/>
              <a:t>, </a:t>
            </a:r>
            <a:r>
              <a:rPr lang="ko-KR" altLang="en-US" sz="1400"/>
              <a:t>인접한 셀 테두리 사이의 거리를 지정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값이</a:t>
            </a:r>
            <a:r>
              <a:rPr lang="en-US" altLang="ko-KR" sz="1400"/>
              <a:t> 1</a:t>
            </a:r>
            <a:r>
              <a:rPr lang="ko-KR" altLang="en-US" sz="1400"/>
              <a:t>개 </a:t>
            </a:r>
            <a:r>
              <a:rPr lang="en-US" altLang="ko-KR" sz="1400"/>
              <a:t>: </a:t>
            </a:r>
            <a:r>
              <a:rPr lang="ko-KR" altLang="en-US" sz="1400"/>
              <a:t>수평 거리 </a:t>
            </a:r>
            <a:r>
              <a:rPr lang="en-US" altLang="ko-KR" sz="1400"/>
              <a:t>&amp; </a:t>
            </a:r>
            <a:r>
              <a:rPr lang="ko-KR" altLang="en-US" sz="1400"/>
              <a:t>수직 거리를 같게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값이 </a:t>
            </a:r>
            <a:r>
              <a:rPr lang="en-US" altLang="ko-KR" sz="1400"/>
              <a:t>2</a:t>
            </a:r>
            <a:r>
              <a:rPr lang="ko-KR" altLang="en-US" sz="1400"/>
              <a:t>개 </a:t>
            </a:r>
            <a:r>
              <a:rPr lang="en-US" altLang="ko-KR" sz="1400"/>
              <a:t>: </a:t>
            </a:r>
            <a:r>
              <a:rPr lang="ko-KR" altLang="en-US" sz="1400"/>
              <a:t>첫번째 값은 수평 거리</a:t>
            </a:r>
            <a:r>
              <a:rPr lang="en-US" altLang="ko-KR" sz="1400"/>
              <a:t>, </a:t>
            </a:r>
            <a:r>
              <a:rPr lang="ko-KR" altLang="en-US" sz="1400"/>
              <a:t>두번째 값은 수직 거리</a:t>
            </a: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empty-cell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>
                <a:latin typeface="+mn-ea"/>
              </a:rPr>
              <a:t>border-collapse:separate</a:t>
            </a:r>
            <a:r>
              <a:rPr lang="ko-KR" altLang="en-US" sz="1400">
                <a:latin typeface="+mn-ea"/>
              </a:rPr>
              <a:t>를 사용해 셀들을 분리했을 경우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내</a:t>
            </a:r>
          </a:p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용이 없는 빈 셀들의 표시 여부를 지정</a:t>
            </a:r>
            <a:r>
              <a:rPr lang="en-US" altLang="ko-KR" sz="1400">
                <a:latin typeface="+mn-ea"/>
              </a:rPr>
              <a:t>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38058" y="3692279"/>
            <a:ext cx="32181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separate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border-spacing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2" name="직사각형 21"/>
          <p:cNvSpPr/>
          <p:nvPr/>
        </p:nvSpPr>
        <p:spPr>
          <a:xfrm>
            <a:off x="6471583" y="3025264"/>
            <a:ext cx="4895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.schedule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separate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#tb1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empty-cells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show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#tb2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empty-cells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hide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="schedule"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="tb1"&gt;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class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="schedule"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id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="tb2"&gt; …… 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  </a:t>
            </a:r>
            <a:endParaRPr lang="ko-KR" altLang="en-US" sz="1200"/>
          </a:p>
          <a:p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3140502"/>
            <a:ext cx="2332139" cy="28714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829" y="4130298"/>
            <a:ext cx="2304747" cy="198527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886" y="2472869"/>
            <a:ext cx="2419700" cy="28547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9444" y="4809558"/>
            <a:ext cx="2200813" cy="150262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1261" y="4809558"/>
            <a:ext cx="2347851" cy="1502624"/>
          </a:xfrm>
          <a:prstGeom prst="rect">
            <a:avLst/>
          </a:prstGeom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183D073D-B270-4B32-9AD2-FA2754C3B0B8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P360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695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width, height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너비나 높이를 지정하지 않으면 셀 안의 내용이 표시될 만큼만 표시된다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width </a:t>
            </a:r>
            <a:r>
              <a:rPr lang="ko-KR" altLang="en-US" sz="1400"/>
              <a:t>값을 지정할 경우 </a:t>
            </a:r>
            <a:r>
              <a:rPr lang="en-US" altLang="ko-KR" sz="1400"/>
              <a:t>padding </a:t>
            </a:r>
            <a:r>
              <a:rPr lang="ko-KR" altLang="en-US" sz="1400"/>
              <a:t>속성을 이용해 여백을 넣어주면 보기 좋게 꾸밀 수 있다</a:t>
            </a:r>
            <a:r>
              <a:rPr lang="en-US" altLang="ko-KR" sz="1400"/>
              <a:t>.</a:t>
            </a:r>
            <a:br>
              <a:rPr lang="en-US" altLang="ko-KR" sz="1400"/>
            </a:b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table-layout</a:t>
            </a:r>
            <a:endParaRPr lang="ko-KR" altLang="en-US" b="1"/>
          </a:p>
        </p:txBody>
      </p:sp>
      <p:sp>
        <p:nvSpPr>
          <p:cNvPr id="16" name="TextBox 15"/>
          <p:cNvSpPr txBox="1"/>
          <p:nvPr/>
        </p:nvSpPr>
        <p:spPr>
          <a:xfrm>
            <a:off x="6392412" y="1647535"/>
            <a:ext cx="5360564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>
                <a:latin typeface="+mn-ea"/>
              </a:rPr>
              <a:t>셀 안의 내용 양에 따라 셀 너비를 변하게 할지</a:t>
            </a:r>
            <a:r>
              <a:rPr lang="en-US" altLang="ko-KR" sz="1400">
                <a:latin typeface="+mn-ea"/>
              </a:rPr>
              <a:t>, </a:t>
            </a:r>
            <a:r>
              <a:rPr lang="ko-KR" altLang="en-US" sz="1400">
                <a:latin typeface="+mn-ea"/>
              </a:rPr>
              <a:t>고정시킬지 결정</a:t>
            </a:r>
            <a:endParaRPr lang="en-US" altLang="ko-KR" sz="140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38058" y="3692279"/>
            <a:ext cx="32181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10" y="3974902"/>
            <a:ext cx="2636508" cy="16693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918" y="2167109"/>
            <a:ext cx="2316410" cy="2849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3" y="2543980"/>
            <a:ext cx="4350454" cy="948369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424918" y="3692279"/>
            <a:ext cx="32181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collapse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table-layout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fixed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word-break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break-all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.table1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9961" y="4283394"/>
            <a:ext cx="2714625" cy="1495425"/>
          </a:xfrm>
          <a:prstGeom prst="rect">
            <a:avLst/>
          </a:prstGeom>
        </p:spPr>
      </p:pic>
      <p:sp>
        <p:nvSpPr>
          <p:cNvPr id="18" name="TextBox 5">
            <a:extLst>
              <a:ext uri="{FF2B5EF4-FFF2-40B4-BE49-F238E27FC236}">
                <a16:creationId xmlns:a16="http://schemas.microsoft.com/office/drawing/2014/main" id="{209EBC4F-6ECB-4BAE-88BC-84A7F500EBAE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P363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490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표 스타일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text-align </a:t>
            </a:r>
            <a:endParaRPr lang="ko-KR" altLang="en-US" b="1"/>
          </a:p>
        </p:txBody>
      </p:sp>
      <p:sp>
        <p:nvSpPr>
          <p:cNvPr id="23" name="TextBox 22"/>
          <p:cNvSpPr txBox="1"/>
          <p:nvPr/>
        </p:nvSpPr>
        <p:spPr>
          <a:xfrm>
            <a:off x="620786" y="1647535"/>
            <a:ext cx="5360564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셀 안에서의 수평 정렬 방법</a:t>
            </a:r>
            <a:br>
              <a:rPr lang="en-US" altLang="ko-KR" sz="1400"/>
            </a:br>
            <a:endParaRPr lang="en-US" altLang="ko-KR" sz="1400"/>
          </a:p>
        </p:txBody>
      </p:sp>
      <p:sp>
        <p:nvSpPr>
          <p:cNvPr id="15" name="TextBox 14"/>
          <p:cNvSpPr txBox="1"/>
          <p:nvPr/>
        </p:nvSpPr>
        <p:spPr>
          <a:xfrm>
            <a:off x="6413383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vertical-align</a:t>
            </a:r>
            <a:endParaRPr lang="ko-KR" altLang="en-US" b="1"/>
          </a:p>
        </p:txBody>
      </p:sp>
      <p:sp>
        <p:nvSpPr>
          <p:cNvPr id="20" name="직사각형 19"/>
          <p:cNvSpPr/>
          <p:nvPr/>
        </p:nvSpPr>
        <p:spPr>
          <a:xfrm>
            <a:off x="699738" y="2724929"/>
            <a:ext cx="3218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.table1 td 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D0D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 text-align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D40F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center</a:t>
            </a:r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17" name="직사각형 16"/>
          <p:cNvSpPr/>
          <p:nvPr/>
        </p:nvSpPr>
        <p:spPr>
          <a:xfrm>
            <a:off x="6351896" y="4362925"/>
            <a:ext cx="3218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top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.va3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vertical-align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middle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8" y="2139797"/>
            <a:ext cx="3137656" cy="3424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626" y="2762557"/>
            <a:ext cx="2316605" cy="76251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424918" y="1647535"/>
            <a:ext cx="536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셀 안에서의 수직 정렬 방법</a:t>
            </a:r>
            <a:br>
              <a:rPr lang="en-US" altLang="ko-KR" sz="1400"/>
            </a:br>
            <a:endParaRPr lang="en-US" altLang="ko-KR" sz="140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383" y="2092960"/>
            <a:ext cx="3229654" cy="167885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7662" y="4217236"/>
            <a:ext cx="2826041" cy="14851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D0453A-82EE-4232-B8FD-DE75E7054287}"/>
              </a:ext>
            </a:extLst>
          </p:cNvPr>
          <p:cNvSpPr txBox="1"/>
          <p:nvPr/>
        </p:nvSpPr>
        <p:spPr>
          <a:xfrm>
            <a:off x="9439760" y="5756507"/>
            <a:ext cx="252184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/>
              <a:t>(</a:t>
            </a:r>
            <a:r>
              <a:rPr lang="ko-KR" altLang="en-US" sz="800"/>
              <a:t>위 그림의 빗금친 부분은 화면에 보이지 않습니다</a:t>
            </a:r>
            <a:r>
              <a:rPr lang="en-US" altLang="ko-KR" sz="800"/>
              <a:t>)</a:t>
            </a:r>
            <a:endParaRPr lang="ko-KR" altLang="en-US" sz="800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9E9CD841-2122-4F3C-84ED-F46186438CAA}"/>
              </a:ext>
            </a:extLst>
          </p:cNvPr>
          <p:cNvSpPr txBox="1"/>
          <p:nvPr/>
        </p:nvSpPr>
        <p:spPr>
          <a:xfrm>
            <a:off x="11072646" y="39497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P365-366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65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 </a:t>
            </a:r>
            <a:r>
              <a:rPr lang="ko-KR" altLang="en-US" b="1"/>
              <a:t>포지셔닝이란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CSS</a:t>
            </a:r>
            <a:r>
              <a:rPr lang="ko-KR" altLang="en-US" sz="1400"/>
              <a:t>를 웹 문서 요소를 적절히 배치하는 것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39" y="3257100"/>
            <a:ext cx="2973897" cy="20158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8642" y="3014966"/>
            <a:ext cx="5048771" cy="2966862"/>
          </a:xfrm>
          <a:prstGeom prst="rect">
            <a:avLst/>
          </a:prstGeom>
        </p:spPr>
      </p:pic>
      <p:sp>
        <p:nvSpPr>
          <p:cNvPr id="10" name="덧셈 기호 9"/>
          <p:cNvSpPr/>
          <p:nvPr/>
        </p:nvSpPr>
        <p:spPr>
          <a:xfrm>
            <a:off x="3973765" y="3995651"/>
            <a:ext cx="385893" cy="343948"/>
          </a:xfrm>
          <a:prstGeom prst="mathPlus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496569" y="376915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C00000"/>
                </a:solidFill>
              </a:rPr>
              <a:t>CSS</a:t>
            </a:r>
          </a:p>
          <a:p>
            <a:r>
              <a:rPr lang="ko-KR" altLang="en-US" sz="2400" b="1">
                <a:solidFill>
                  <a:srgbClr val="C00000"/>
                </a:solidFill>
              </a:rPr>
              <a:t>포지셔닝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5830349" y="3995651"/>
            <a:ext cx="578840" cy="255075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85039" y="2928557"/>
            <a:ext cx="3373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HTML </a:t>
            </a:r>
            <a:r>
              <a:rPr lang="ko-KR" altLang="en-US" sz="1100"/>
              <a:t>마크업으로 작성한 웹 문서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648277" y="2707189"/>
            <a:ext cx="33739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우리가 보는 웹 사이트</a:t>
            </a: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EC22478A-7E1D-4B40-B9CD-E31DCC88355D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P327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7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box-sizing </a:t>
            </a:r>
            <a:r>
              <a:rPr lang="ko-KR" altLang="en-US" b="1"/>
              <a:t>속성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박스 모델 너비 값의 기준을 지정함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2090621"/>
            <a:ext cx="2978091" cy="2790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8" y="2588153"/>
            <a:ext cx="5620624" cy="890088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0580" y="2184240"/>
            <a:ext cx="1825090" cy="31876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75BC662-9E5D-42CA-AA2B-7342F6A58311}"/>
              </a:ext>
            </a:extLst>
          </p:cNvPr>
          <p:cNvSpPr/>
          <p:nvPr/>
        </p:nvSpPr>
        <p:spPr>
          <a:xfrm>
            <a:off x="439024" y="3825884"/>
            <a:ext cx="6096000" cy="13433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CSS를 이용해 여러 박스 모델을 화면상에 배치하려면 박스 모델의 너비 값을 정확히 계산해야 함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width 값을 계산하기 어렵다면 box-sizing:border-box;로 지정해 박스 모델 너비를 알기 쉽게 바꾸어 놓는 것도 좋은 방법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F8104153-EB24-48A4-B245-357744D983E0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P328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296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box-sizing </a:t>
            </a:r>
            <a:r>
              <a:rPr lang="ko-KR" altLang="en-US" b="1"/>
              <a:t>속성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673916" y="2002319"/>
            <a:ext cx="463631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box-sizing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content-box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콘텐츠 영역 기준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콘텐츠 영역 너비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box-sizing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border-box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테두리까지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전체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)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기준*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 전체 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패딩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9811" y="4355880"/>
            <a:ext cx="1775015" cy="151869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115" y="4355880"/>
            <a:ext cx="1825511" cy="152551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3528D034-2647-4C2E-A904-D31EDE4D6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760" y="2107838"/>
            <a:ext cx="5674942" cy="1930921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76D0A22F-4D43-4E15-B0D8-B3098BF76CA8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P330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09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float </a:t>
            </a:r>
            <a:r>
              <a:rPr lang="ko-KR" altLang="en-US" b="1"/>
              <a:t>속성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요소를</a:t>
            </a:r>
            <a:r>
              <a:rPr lang="en-US" altLang="ko-KR" sz="1400"/>
              <a:t> </a:t>
            </a:r>
            <a:r>
              <a:rPr lang="ko-KR" altLang="en-US" sz="1400"/>
              <a:t>왼쪽이나 오른쪽에 떠 있게 만듦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6" y="2184240"/>
            <a:ext cx="3005843" cy="1733156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3CC344D-E195-41A3-914D-7B9783312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74" y="4294445"/>
            <a:ext cx="4231705" cy="1431041"/>
          </a:xfrm>
          <a:prstGeom prst="rect">
            <a:avLst/>
          </a:prstGeom>
        </p:spPr>
      </p:pic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30439A6B-2E57-4C89-A5C9-78D73E911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79" y="2378292"/>
            <a:ext cx="4975787" cy="3242332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7F592A1A-DC3D-4CCF-B1F4-18735F63CC45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P330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57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float </a:t>
            </a:r>
            <a:r>
              <a:rPr lang="ko-KR" altLang="en-US" b="1"/>
              <a:t>속성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638961" y="1916832"/>
            <a:ext cx="2421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right</a:t>
            </a:r>
            <a:r>
              <a:rPr lang="en-US" altLang="ko-KR" sz="1200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117" y="3717325"/>
            <a:ext cx="3675995" cy="7324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962862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clear </a:t>
            </a:r>
            <a:r>
              <a:rPr lang="ko-KR" altLang="en-US" b="1"/>
              <a:t>속성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063531" y="1661020"/>
            <a:ext cx="5813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float </a:t>
            </a:r>
            <a:r>
              <a:rPr lang="ko-KR" altLang="en-US" sz="1400"/>
              <a:t>속성을 무효화 시키는 속성</a:t>
            </a:r>
            <a:endParaRPr lang="en-US" altLang="ko-KR" sz="1400"/>
          </a:p>
        </p:txBody>
      </p:sp>
      <p:sp>
        <p:nvSpPr>
          <p:cNvPr id="21" name="직사각형 20"/>
          <p:cNvSpPr/>
          <p:nvPr/>
        </p:nvSpPr>
        <p:spPr>
          <a:xfrm>
            <a:off x="7155810" y="3117161"/>
            <a:ext cx="24216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 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float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clear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both</a:t>
            </a:r>
            <a:r>
              <a:rPr lang="en-US" altLang="ko-KR" sz="12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5810" y="2141460"/>
            <a:ext cx="3030610" cy="329116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1517" y="4473035"/>
            <a:ext cx="2880439" cy="1443265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>
            <a:off x="5939406" y="1015068"/>
            <a:ext cx="0" cy="54108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5">
            <a:extLst>
              <a:ext uri="{FF2B5EF4-FFF2-40B4-BE49-F238E27FC236}">
                <a16:creationId xmlns:a16="http://schemas.microsoft.com/office/drawing/2014/main" id="{E133CD6F-D4F3-4B95-938A-AD70D1B26D91}"/>
              </a:ext>
            </a:extLst>
          </p:cNvPr>
          <p:cNvSpPr txBox="1"/>
          <p:nvPr/>
        </p:nvSpPr>
        <p:spPr>
          <a:xfrm>
            <a:off x="11072646" y="394972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P331-332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71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173D4D4-37B1-417F-B5C4-0D73F1D5CCB9}"/>
              </a:ext>
            </a:extLst>
          </p:cNvPr>
          <p:cNvSpPr/>
          <p:nvPr/>
        </p:nvSpPr>
        <p:spPr>
          <a:xfrm>
            <a:off x="218113" y="1010868"/>
            <a:ext cx="3731675" cy="197560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84BFC6C-D9F2-4538-8A27-079B7315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2</a:t>
            </a:r>
            <a:r>
              <a:rPr lang="ko-KR" altLang="en-US"/>
              <a:t>단 레이아웃 만들기</a:t>
            </a: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C96D88D-5611-41FD-81BD-FCA42D772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3180" y="2571232"/>
            <a:ext cx="3930653" cy="2068293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96C9B440-0A73-4042-8E87-077005D88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52" y="4091789"/>
            <a:ext cx="3935864" cy="2535755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0E9FC7A1-120F-4B20-9356-6EF989E16334}"/>
              </a:ext>
            </a:extLst>
          </p:cNvPr>
          <p:cNvCxnSpPr>
            <a:stCxn id="7" idx="3"/>
            <a:endCxn id="4" idx="0"/>
          </p:cNvCxnSpPr>
          <p:nvPr/>
        </p:nvCxnSpPr>
        <p:spPr>
          <a:xfrm>
            <a:off x="3949788" y="1998669"/>
            <a:ext cx="1658719" cy="572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6A20CEF1-6A79-492B-9A51-56A54E51D405}"/>
              </a:ext>
            </a:extLst>
          </p:cNvPr>
          <p:cNvCxnSpPr>
            <a:stCxn id="4" idx="3"/>
            <a:endCxn id="6" idx="0"/>
          </p:cNvCxnSpPr>
          <p:nvPr/>
        </p:nvCxnSpPr>
        <p:spPr>
          <a:xfrm>
            <a:off x="7573833" y="3605379"/>
            <a:ext cx="1724651" cy="4864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75B6E0-9FE9-4986-8EFA-F752651E4566}"/>
              </a:ext>
            </a:extLst>
          </p:cNvPr>
          <p:cNvSpPr txBox="1"/>
          <p:nvPr/>
        </p:nvSpPr>
        <p:spPr>
          <a:xfrm>
            <a:off x="4446165" y="167779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마크업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5BBD0-A58D-4591-96C1-0989799FAB3F}"/>
              </a:ext>
            </a:extLst>
          </p:cNvPr>
          <p:cNvSpPr txBox="1"/>
          <p:nvPr/>
        </p:nvSpPr>
        <p:spPr>
          <a:xfrm>
            <a:off x="7860484" y="3275111"/>
            <a:ext cx="9156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CSS </a:t>
            </a:r>
            <a:r>
              <a:rPr lang="ko-KR" altLang="en-US" sz="1400"/>
              <a:t>적용</a:t>
            </a: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41B4746-5BF8-42DF-9C99-1A614F3C6FCD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P337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838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786" y="1661020"/>
            <a:ext cx="51005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웹</a:t>
            </a:r>
            <a:r>
              <a:rPr lang="en-US" altLang="ko-KR" sz="1400"/>
              <a:t> </a:t>
            </a:r>
            <a:r>
              <a:rPr lang="ko-KR" altLang="en-US" sz="1400"/>
              <a:t>문서 안에 요소들을 배치하기 위한 속성</a:t>
            </a:r>
            <a:endParaRPr lang="en-US" altLang="ko-KR" sz="1400"/>
          </a:p>
          <a:p>
            <a:endParaRPr lang="en-US" altLang="ko-KR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2" y="2129824"/>
            <a:ext cx="3939746" cy="355054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22" y="2776155"/>
            <a:ext cx="4661657" cy="1513107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6157521" y="1132514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position:static </a:t>
            </a:r>
            <a:endParaRPr lang="ko-KR" altLang="en-US" sz="1400" b="1"/>
          </a:p>
        </p:txBody>
      </p:sp>
      <p:sp>
        <p:nvSpPr>
          <p:cNvPr id="19" name="TextBox 18"/>
          <p:cNvSpPr txBox="1"/>
          <p:nvPr/>
        </p:nvSpPr>
        <p:spPr>
          <a:xfrm>
            <a:off x="6266579" y="1501846"/>
            <a:ext cx="5100506" cy="697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문서의 흐름대로 배치한다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 </a:t>
            </a:r>
            <a:r>
              <a:rPr lang="ko-KR" altLang="en-US" sz="1400"/>
              <a:t>속성이나 </a:t>
            </a:r>
            <a:r>
              <a:rPr lang="en-US" altLang="ko-KR" sz="1400"/>
              <a:t>top </a:t>
            </a:r>
            <a:r>
              <a:rPr lang="ko-KR" altLang="en-US" sz="1400"/>
              <a:t>속성을  지정할 수 없다</a:t>
            </a:r>
            <a:r>
              <a:rPr lang="en-US" altLang="ko-KR" sz="1400"/>
              <a:t>.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266579" y="2285586"/>
            <a:ext cx="321811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margin-right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4"/>
          <a:srcRect l="1213"/>
          <a:stretch/>
        </p:blipFill>
        <p:spPr>
          <a:xfrm>
            <a:off x="8326433" y="5089273"/>
            <a:ext cx="3418612" cy="533762"/>
          </a:xfrm>
          <a:prstGeom prst="rect">
            <a:avLst/>
          </a:prstGeom>
        </p:spPr>
      </p:pic>
      <p:sp>
        <p:nvSpPr>
          <p:cNvPr id="11" name="TextBox 5">
            <a:extLst>
              <a:ext uri="{FF2B5EF4-FFF2-40B4-BE49-F238E27FC236}">
                <a16:creationId xmlns:a16="http://schemas.microsoft.com/office/drawing/2014/main" id="{6A8B3513-F273-47FF-9841-1A7AFBF6CCE3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P341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09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 </a:t>
            </a:r>
            <a:r>
              <a:rPr lang="ko-KR" altLang="en-US"/>
              <a:t>포지셔닝과 주요 속성들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0117" y="1132514"/>
            <a:ext cx="2659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position </a:t>
            </a:r>
            <a:r>
              <a:rPr lang="ko-KR" altLang="en-US" b="1"/>
              <a:t>속성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797879" y="1881897"/>
            <a:ext cx="321811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4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#ffd800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margin-right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400" b="1" u="sng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position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 b="1" u="sng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relative</a:t>
            </a:r>
            <a:r>
              <a:rPr lang="en-US" altLang="ko-KR" sz="1400" b="1" u="sng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-50px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top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float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left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4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4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4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620786" y="1568741"/>
            <a:ext cx="2659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position:relative </a:t>
            </a:r>
            <a:endParaRPr lang="ko-KR" altLang="en-US" sz="1400" b="1"/>
          </a:p>
        </p:txBody>
      </p:sp>
      <p:sp>
        <p:nvSpPr>
          <p:cNvPr id="23" name="TextBox 22"/>
          <p:cNvSpPr txBox="1"/>
          <p:nvPr/>
        </p:nvSpPr>
        <p:spPr>
          <a:xfrm>
            <a:off x="629175" y="2010332"/>
            <a:ext cx="510050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자연스럽게 배치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고정되어 있지 않고 다른 요소에 의해 바뀔 수 있다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상대적인 위치를 사용하기 때문에 다른 요소와 조화를 이룬다</a:t>
            </a:r>
            <a:r>
              <a:rPr lang="en-US" altLang="ko-KR" sz="140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/>
              <a:t>left</a:t>
            </a:r>
            <a:r>
              <a:rPr lang="ko-KR" altLang="en-US" sz="1400"/>
              <a:t>나 </a:t>
            </a:r>
            <a:r>
              <a:rPr lang="en-US" altLang="ko-KR" sz="1400"/>
              <a:t>top </a:t>
            </a:r>
            <a:r>
              <a:rPr lang="ko-KR" altLang="en-US" sz="1400"/>
              <a:t>속성을 이용해 요소의 위치를 옮길 수도 있다</a:t>
            </a:r>
            <a:r>
              <a:rPr lang="en-US" altLang="ko-KR" sz="1400"/>
              <a:t>.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949" y="4652880"/>
            <a:ext cx="3778061" cy="1215088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5D909657-07C7-4413-AE1C-45EDF21BD43D}"/>
              </a:ext>
            </a:extLst>
          </p:cNvPr>
          <p:cNvSpPr txBox="1"/>
          <p:nvPr/>
        </p:nvSpPr>
        <p:spPr>
          <a:xfrm>
            <a:off x="11072646" y="394972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bg1"/>
                </a:solidFill>
              </a:rPr>
              <a:t>P342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29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1446</TotalTime>
  <Words>1655</Words>
  <Application>Microsoft Office PowerPoint</Application>
  <PresentationFormat>와이드스크린</PresentationFormat>
  <Paragraphs>349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D2Coding</vt:lpstr>
      <vt:lpstr>맑은 고딕</vt:lpstr>
      <vt:lpstr>Arial</vt:lpstr>
      <vt:lpstr>Wingdings</vt:lpstr>
      <vt:lpstr>Office 테마</vt:lpstr>
      <vt:lpstr>09. CSS 레이아웃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[실습] 2단 레이아웃 만들기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CSS 포지셔닝과 주요 속성들</vt:lpstr>
      <vt:lpstr>다단으로 편집하기</vt:lpstr>
      <vt:lpstr>다단으로 편집하기</vt:lpstr>
      <vt:lpstr>표 스타일</vt:lpstr>
      <vt:lpstr>표 스타일</vt:lpstr>
      <vt:lpstr>표 스타일</vt:lpstr>
      <vt:lpstr>표 스타일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09. CSS 포지셔닝</dc:title>
  <dc:creator>Kyunghee Ko</dc:creator>
  <cp:lastModifiedBy>Professor</cp:lastModifiedBy>
  <cp:revision>24</cp:revision>
  <dcterms:created xsi:type="dcterms:W3CDTF">2016-12-24T06:05:40Z</dcterms:created>
  <dcterms:modified xsi:type="dcterms:W3CDTF">2025-03-15T05:25:19Z</dcterms:modified>
</cp:coreProperties>
</file>