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4" r:id="rId10"/>
    <p:sldId id="267" r:id="rId11"/>
    <p:sldId id="263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47926" y="2537851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52601" y="2537851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428876" y="3004576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447926" y="3273355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52601" y="3273355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28876" y="3740080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447926" y="4008859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52601" y="4008859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2428876" y="4475584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 descr="개이(가) 표시된 사진&#10;&#10;자동 생성된 설명">
            <a:extLst>
              <a:ext uri="{FF2B5EF4-FFF2-40B4-BE49-F238E27FC236}">
                <a16:creationId xmlns:a16="http://schemas.microsoft.com/office/drawing/2014/main" id="{673ECCB4-A9C4-42A8-A217-75372C570D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9" y="2863516"/>
            <a:ext cx="2169331" cy="3095266"/>
          </a:xfrm>
          <a:prstGeom prst="rect">
            <a:avLst/>
          </a:prstGeom>
          <a:effectLst>
            <a:softEdge rad="317500"/>
          </a:effectLst>
          <a:scene3d>
            <a:camera prst="isometricOffAxis2Left"/>
            <a:lightRig rig="threePt" dir="t"/>
          </a:scene3d>
        </p:spPr>
      </p:pic>
      <p:pic>
        <p:nvPicPr>
          <p:cNvPr id="25" name="그림 24" descr="실내, 음식, 사진, 다른이(가) 표시된 사진&#10;&#10;자동 생성된 설명">
            <a:extLst>
              <a:ext uri="{FF2B5EF4-FFF2-40B4-BE49-F238E27FC236}">
                <a16:creationId xmlns:a16="http://schemas.microsoft.com/office/drawing/2014/main" id="{3FB20C85-7B8A-4460-A39B-6F2A6C9831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3" y="3905445"/>
            <a:ext cx="2286158" cy="225212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16E8DB54-EBC4-4378-B196-EB4F9710D829}"/>
              </a:ext>
            </a:extLst>
          </p:cNvPr>
          <p:cNvSpPr/>
          <p:nvPr userDrawn="1"/>
        </p:nvSpPr>
        <p:spPr>
          <a:xfrm>
            <a:off x="7257011" y="2635135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09AAE6E-4D66-42C1-91DA-FB1599A091E7}"/>
              </a:ext>
            </a:extLst>
          </p:cNvPr>
          <p:cNvSpPr/>
          <p:nvPr userDrawn="1"/>
        </p:nvSpPr>
        <p:spPr>
          <a:xfrm>
            <a:off x="0" y="230457"/>
            <a:ext cx="12192000" cy="6675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0A58A0-97CD-4418-A13E-3712708C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76" y="230456"/>
            <a:ext cx="9091189" cy="66758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AC8BC6-A8AC-4C4E-8CAC-D2FA6CAD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A17B14-A978-40AA-A02B-D9EC0FFD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2962A6-F646-454C-A3F5-40DC3C1F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643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343" y="6229071"/>
            <a:ext cx="504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576081" y="6217475"/>
            <a:ext cx="366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aFarkas/html5shiv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620000" cy="951203"/>
          </a:xfrm>
        </p:spPr>
        <p:txBody>
          <a:bodyPr>
            <a:normAutofit/>
          </a:bodyPr>
          <a:lstStyle/>
          <a:p>
            <a:r>
              <a:rPr lang="en-US" altLang="ko-KR"/>
              <a:t>10. HTML5</a:t>
            </a:r>
            <a:r>
              <a:rPr lang="ko-KR" altLang="en-US"/>
              <a:t>와 시맨틱 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36522" y="259219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10-1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6030" y="2592198"/>
            <a:ext cx="330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HTML5 </a:t>
            </a:r>
            <a:r>
              <a:rPr lang="ko-KR" altLang="en-US" b="1"/>
              <a:t>문서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6522" y="3313651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10-2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6029" y="3313651"/>
            <a:ext cx="444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문서 구조를 위한 </a:t>
            </a:r>
            <a:r>
              <a:rPr lang="en-US" altLang="ko-KR" b="1"/>
              <a:t>HTML5 </a:t>
            </a:r>
            <a:r>
              <a:rPr lang="ko-KR" altLang="en-US" b="1"/>
              <a:t>시맨틱 태그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36522" y="4068660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10-3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6029" y="4068660"/>
            <a:ext cx="389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IE8 </a:t>
            </a:r>
            <a:r>
              <a:rPr lang="ko-KR" altLang="en-US" b="1"/>
              <a:t>이하 버전에서는 어떻게 하나요</a:t>
            </a:r>
            <a:r>
              <a:rPr lang="en-US" altLang="ko-KR" b="1"/>
              <a:t>?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18462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958B0-2288-4069-8D8F-761A308EB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76" y="230456"/>
            <a:ext cx="9599722" cy="667587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 HTML5 </a:t>
            </a:r>
            <a:r>
              <a:rPr lang="ko-KR" altLang="en-US"/>
              <a:t>시맨틱 태그 </a:t>
            </a:r>
            <a:r>
              <a:rPr lang="en-US" altLang="ko-KR"/>
              <a:t>&amp; CSS</a:t>
            </a:r>
            <a:r>
              <a:rPr lang="ko-KR" altLang="en-US"/>
              <a:t>로 웹 표준에 맞는 문서 만들기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A26506D0-A109-45DE-8988-4FB603A1C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42" y="2446518"/>
            <a:ext cx="4946551" cy="2855326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1F797D30-C133-4EBB-8AC3-A7550DA71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926" y="1954971"/>
            <a:ext cx="4380787" cy="3514651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CF5A528-A97B-4ADD-8442-4DE8B048894E}"/>
              </a:ext>
            </a:extLst>
          </p:cNvPr>
          <p:cNvSpPr/>
          <p:nvPr/>
        </p:nvSpPr>
        <p:spPr>
          <a:xfrm>
            <a:off x="5729681" y="3489820"/>
            <a:ext cx="1040235" cy="335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A0E5D3BF-78AF-4388-BD2D-6AED5FF15C2B}"/>
              </a:ext>
            </a:extLst>
          </p:cNvPr>
          <p:cNvSpPr txBox="1"/>
          <p:nvPr/>
        </p:nvSpPr>
        <p:spPr>
          <a:xfrm>
            <a:off x="10779032" y="379583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P386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329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IE8 </a:t>
            </a:r>
            <a:r>
              <a:rPr lang="ko-KR" altLang="en-US"/>
              <a:t>이하</a:t>
            </a:r>
            <a:r>
              <a:rPr lang="en-US" altLang="ko-KR"/>
              <a:t> </a:t>
            </a:r>
            <a:r>
              <a:rPr lang="ko-KR" altLang="en-US"/>
              <a:t>버전에서는 어떻게 하나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6" y="1166070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새로운 시맨틱 태그 지원 상황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0785" y="1535402"/>
            <a:ext cx="102177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+mn-ea"/>
              </a:rPr>
              <a:t>HTML5</a:t>
            </a:r>
            <a:r>
              <a:rPr lang="ko-KR" altLang="en-US" sz="1200">
                <a:latin typeface="+mn-ea"/>
              </a:rPr>
              <a:t>의 새로운 시맨틱 태그는 대부분의 웹 브라우저에서는 사용할 수 있지만 </a:t>
            </a:r>
            <a:r>
              <a:rPr lang="en-US" altLang="ko-KR" sz="1200">
                <a:latin typeface="+mn-ea"/>
              </a:rPr>
              <a:t>IE8 </a:t>
            </a:r>
            <a:r>
              <a:rPr lang="ko-KR" altLang="en-US" sz="1200">
                <a:latin typeface="+mn-ea"/>
              </a:rPr>
              <a:t>이하에서는 지원하지 않음</a:t>
            </a:r>
            <a:endParaRPr lang="en-US" altLang="ko-KR" sz="105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5" y="2609708"/>
            <a:ext cx="6830822" cy="2406909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620785" y="2223647"/>
            <a:ext cx="8363824" cy="276999"/>
            <a:chOff x="620785" y="2223647"/>
            <a:chExt cx="8363824" cy="276999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/>
            <a:srcRect t="1" r="3567" b="14037"/>
            <a:stretch/>
          </p:blipFill>
          <p:spPr>
            <a:xfrm>
              <a:off x="620785" y="2274066"/>
              <a:ext cx="2164360" cy="209287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2888609" y="2223647"/>
              <a:ext cx="6096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ko-KR" altLang="en-US" sz="1200">
                  <a:solidFill>
                    <a:srgbClr val="0070C0"/>
                  </a:solidFill>
                  <a:latin typeface="TDc_SSiMyungJo_120_OTF"/>
                </a:rPr>
                <a:t>태그나 속성을 선택하면 그 항목을 모던 브라우저에서 얼마나 지원하는지 직접 확인</a:t>
              </a:r>
              <a:endParaRPr lang="ko-KR" altLang="en-US" sz="1200">
                <a:solidFill>
                  <a:srgbClr val="0070C0"/>
                </a:solidFill>
              </a:endParaRPr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9897" y="2661284"/>
            <a:ext cx="3214455" cy="2095724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BB52EE52-6235-4CC8-A3F8-2B193E1FF304}"/>
              </a:ext>
            </a:extLst>
          </p:cNvPr>
          <p:cNvSpPr txBox="1"/>
          <p:nvPr/>
        </p:nvSpPr>
        <p:spPr>
          <a:xfrm>
            <a:off x="10779032" y="379583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P387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295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IE8 </a:t>
            </a:r>
            <a:r>
              <a:rPr lang="ko-KR" altLang="en-US"/>
              <a:t>이하</a:t>
            </a:r>
            <a:r>
              <a:rPr lang="en-US" altLang="ko-KR"/>
              <a:t> </a:t>
            </a:r>
            <a:r>
              <a:rPr lang="ko-KR" altLang="en-US"/>
              <a:t>버전에서는 어떻게 하나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6" y="1166070"/>
            <a:ext cx="565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IE8 </a:t>
            </a:r>
            <a:r>
              <a:rPr lang="ko-KR" altLang="en-US" b="1"/>
              <a:t>이하에서 시맨틱 태그를 사용하려면 </a:t>
            </a:r>
            <a:r>
              <a:rPr lang="en-US" altLang="ko-KR" b="1"/>
              <a:t>– html5shiv</a:t>
            </a:r>
            <a:endParaRPr lang="ko-KR" altLang="en-US" b="1"/>
          </a:p>
        </p:txBody>
      </p:sp>
      <p:sp>
        <p:nvSpPr>
          <p:cNvPr id="7" name="직사각형 6"/>
          <p:cNvSpPr/>
          <p:nvPr/>
        </p:nvSpPr>
        <p:spPr>
          <a:xfrm>
            <a:off x="620785" y="1535402"/>
            <a:ext cx="10217791" cy="2550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>
                <a:latin typeface="+mn-ea"/>
                <a:hlinkClick r:id="rId2"/>
              </a:rPr>
              <a:t>https://github.com/aFarkas/html5shiv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에서</a:t>
            </a:r>
            <a:r>
              <a:rPr lang="en-US" altLang="ko-KR" sz="1200">
                <a:latin typeface="+mn-ea"/>
              </a:rPr>
              <a:t> js </a:t>
            </a:r>
            <a:r>
              <a:rPr lang="ko-KR" altLang="en-US" sz="1200">
                <a:latin typeface="+mn-ea"/>
              </a:rPr>
              <a:t>파일 다운로드</a:t>
            </a:r>
            <a:br>
              <a:rPr lang="en-US" altLang="ko-KR" sz="1200">
                <a:latin typeface="+mn-ea"/>
              </a:rPr>
            </a:br>
            <a:br>
              <a:rPr lang="en-US" altLang="ko-KR" sz="1200">
                <a:latin typeface="+mn-ea"/>
              </a:rPr>
            </a:br>
            <a:br>
              <a:rPr lang="en-US" altLang="ko-KR" sz="1200">
                <a:latin typeface="+mn-ea"/>
              </a:rPr>
            </a:br>
            <a:br>
              <a:rPr lang="en-US" altLang="ko-KR" sz="1200">
                <a:latin typeface="+mn-ea"/>
              </a:rPr>
            </a:br>
            <a:br>
              <a:rPr lang="en-US" altLang="ko-KR" sz="1200">
                <a:latin typeface="+mn-ea"/>
              </a:rPr>
            </a:br>
            <a:br>
              <a:rPr lang="en-US" altLang="ko-KR" sz="1200">
                <a:latin typeface="+mn-ea"/>
              </a:rPr>
            </a:br>
            <a:endParaRPr lang="en-US" altLang="ko-KR" sz="120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>
                <a:latin typeface="+mn-ea"/>
              </a:rPr>
              <a:t>&lt;head&gt;</a:t>
            </a:r>
            <a:r>
              <a:rPr lang="ko-KR" altLang="en-US" sz="1200">
                <a:latin typeface="+mn-ea"/>
              </a:rPr>
              <a:t>와 </a:t>
            </a:r>
            <a:r>
              <a:rPr lang="en-US" altLang="ko-KR" sz="1200">
                <a:latin typeface="+mn-ea"/>
              </a:rPr>
              <a:t>&lt;/head&gt; </a:t>
            </a:r>
            <a:r>
              <a:rPr lang="ko-KR" altLang="en-US" sz="1200">
                <a:latin typeface="+mn-ea"/>
              </a:rPr>
              <a:t>사이에 </a:t>
            </a:r>
            <a:r>
              <a:rPr lang="en-US" altLang="ko-KR" sz="1200">
                <a:latin typeface="+mn-ea"/>
              </a:rPr>
              <a:t>js </a:t>
            </a:r>
            <a:r>
              <a:rPr lang="ko-KR" altLang="en-US" sz="1200">
                <a:latin typeface="+mn-ea"/>
              </a:rPr>
              <a:t>파일 삽입</a:t>
            </a:r>
            <a:endParaRPr lang="en-US" altLang="ko-KR" sz="120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09" y="1971711"/>
            <a:ext cx="7110325" cy="13013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565" y="3934437"/>
            <a:ext cx="3960515" cy="852356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F3AC6D8D-30D6-4D21-982F-6D539606680B}"/>
              </a:ext>
            </a:extLst>
          </p:cNvPr>
          <p:cNvSpPr txBox="1"/>
          <p:nvPr/>
        </p:nvSpPr>
        <p:spPr>
          <a:xfrm>
            <a:off x="10779032" y="379583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P388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89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HTML5 </a:t>
            </a:r>
            <a:r>
              <a:rPr lang="ko-KR" altLang="en-US"/>
              <a:t>문서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503" y="1520387"/>
            <a:ext cx="3139231" cy="19800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516503" y="3636374"/>
            <a:ext cx="5386699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WHATWG</a:t>
            </a:r>
            <a:r>
              <a:rPr lang="ko-KR" altLang="en-US" sz="1400"/>
              <a:t>에서는 웹 문서의 레이아웃을 어느 정도 표준화할 수 있겠다고 생각하고</a:t>
            </a:r>
            <a:r>
              <a:rPr lang="en-US" altLang="ko-KR" sz="1400"/>
              <a:t>, </a:t>
            </a:r>
            <a:r>
              <a:rPr lang="ko-KR" altLang="en-US" sz="1400"/>
              <a:t>레이아웃을 만들 때 사용하는 주요 태그를 미리 약속해 놓고 해당 태그만 보면 어느 부분이 헤더이고 어느 부분이 실제 내용인지 쉽게 알 수 있도록 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olidFill>
                  <a:srgbClr val="C00000"/>
                </a:solidFill>
              </a:rPr>
              <a:t>표준화된 시맨틱 태그를 이용해 웹 문서를 작성하면 어떤 기기에서도 문서 구조를 정확히 이해할 수 있다</a:t>
            </a:r>
            <a:r>
              <a:rPr lang="en-US" altLang="ko-KR" sz="1400">
                <a:solidFill>
                  <a:srgbClr val="C00000"/>
                </a:solidFill>
              </a:rPr>
              <a:t>.</a:t>
            </a:r>
            <a:endParaRPr lang="ko-KR" altLang="en-US" sz="1400">
              <a:solidFill>
                <a:srgbClr val="C00000"/>
              </a:solidFill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2FF9AA9-4C96-4D77-A48A-0CA98B78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79" y="2362225"/>
            <a:ext cx="5083640" cy="354962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87A60D-E2CC-4038-93D2-AC8AD8329741}"/>
              </a:ext>
            </a:extLst>
          </p:cNvPr>
          <p:cNvSpPr/>
          <p:nvPr/>
        </p:nvSpPr>
        <p:spPr>
          <a:xfrm>
            <a:off x="707500" y="1991565"/>
            <a:ext cx="4967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대부분의 웹 사이트는 디자인은 다르지만 구조는 크게 다르지 않음. </a:t>
            </a: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7BC9344E-D863-41F8-9D75-B0D16CD500EF}"/>
              </a:ext>
            </a:extLst>
          </p:cNvPr>
          <p:cNvSpPr/>
          <p:nvPr/>
        </p:nvSpPr>
        <p:spPr>
          <a:xfrm rot="3260483">
            <a:off x="5396219" y="2421045"/>
            <a:ext cx="740795" cy="1364148"/>
          </a:xfrm>
          <a:prstGeom prst="triangl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C073F17C-60C8-4AD9-81B1-C753A91E300F}"/>
              </a:ext>
            </a:extLst>
          </p:cNvPr>
          <p:cNvSpPr txBox="1"/>
          <p:nvPr/>
        </p:nvSpPr>
        <p:spPr>
          <a:xfrm>
            <a:off x="10779032" y="379583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P370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96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 구조를 위한 </a:t>
            </a:r>
            <a:r>
              <a:rPr lang="en-US" altLang="ko-KR"/>
              <a:t>HTML5 </a:t>
            </a:r>
            <a:r>
              <a:rPr lang="ko-KR" altLang="en-US"/>
              <a:t>시맨틱 태그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6" y="1166070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&lt;header&gt; </a:t>
            </a:r>
            <a:r>
              <a:rPr lang="ko-KR" altLang="en-US" b="1"/>
              <a:t>태그</a:t>
            </a:r>
            <a:r>
              <a:rPr lang="en-US" altLang="ko-KR" b="1"/>
              <a:t> – </a:t>
            </a:r>
            <a:r>
              <a:rPr lang="ko-KR" altLang="en-US" b="1"/>
              <a:t>머리말 지정하기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0785" y="1535402"/>
            <a:ext cx="4882393" cy="1666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사이트 전체의 제목 부분이 될 수도 있고</a:t>
            </a:r>
            <a:r>
              <a:rPr lang="en-US" altLang="ko-KR" sz="1400"/>
              <a:t>, </a:t>
            </a:r>
            <a:r>
              <a:rPr lang="ko-KR" altLang="en-US" sz="1400"/>
              <a:t>본문의 제목 부분이 될 수도 있다</a:t>
            </a:r>
            <a:r>
              <a:rPr lang="en-US" altLang="ko-KR" sz="140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주로 페이지 맨 위쪽이나 왼쪽에 삽입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&lt;form&gt; </a:t>
            </a:r>
            <a:r>
              <a:rPr lang="ko-KR" altLang="en-US" sz="1400"/>
              <a:t>태그를 사용해 검색 창을 넣거나 </a:t>
            </a:r>
            <a:r>
              <a:rPr lang="en-US" altLang="ko-KR" sz="1400"/>
              <a:t>&lt;nav&gt; </a:t>
            </a:r>
            <a:r>
              <a:rPr lang="ko-KR" altLang="en-US" sz="1400"/>
              <a:t>태그를 사용해 사이트 메뉴를 넣음</a:t>
            </a:r>
            <a:endParaRPr lang="en-US" altLang="ko-KR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82" y="3429000"/>
            <a:ext cx="2813720" cy="23550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1FAC4D-5DE4-4D7A-8635-01F4E9033801}"/>
              </a:ext>
            </a:extLst>
          </p:cNvPr>
          <p:cNvSpPr txBox="1"/>
          <p:nvPr/>
        </p:nvSpPr>
        <p:spPr>
          <a:xfrm>
            <a:off x="6303717" y="1166070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&lt;nav&gt; </a:t>
            </a:r>
            <a:r>
              <a:rPr lang="ko-KR" altLang="en-US" b="1"/>
              <a:t>태그</a:t>
            </a:r>
            <a:r>
              <a:rPr lang="en-US" altLang="ko-KR" b="1"/>
              <a:t> – </a:t>
            </a:r>
            <a:r>
              <a:rPr lang="ko-KR" altLang="en-US" b="1"/>
              <a:t>내비게이션 링크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838FDD-0F2E-448B-9C15-A60629F72C62}"/>
              </a:ext>
            </a:extLst>
          </p:cNvPr>
          <p:cNvSpPr/>
          <p:nvPr/>
        </p:nvSpPr>
        <p:spPr>
          <a:xfrm>
            <a:off x="6397951" y="1535402"/>
            <a:ext cx="5173263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같은 사이트 안의 문서나 다른 사이트의 문서로 연결하는 링크를 나타냄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내비게이션 메뉴뿐만 아니라 푸터에 있는 사이트 링크 모음 부분에도 사용됨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7955C186-D18E-47DF-AF45-7CD5A643E974}"/>
              </a:ext>
            </a:extLst>
          </p:cNvPr>
          <p:cNvSpPr txBox="1"/>
          <p:nvPr/>
        </p:nvSpPr>
        <p:spPr>
          <a:xfrm>
            <a:off x="10779032" y="379583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P374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58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 구조를 위한 </a:t>
            </a:r>
            <a:r>
              <a:rPr lang="en-US" altLang="ko-KR"/>
              <a:t>HTML5 </a:t>
            </a:r>
            <a:r>
              <a:rPr lang="ko-KR" altLang="en-US"/>
              <a:t>시맨틱 태그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74" y="2142430"/>
            <a:ext cx="4097685" cy="1597753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D973DDD6-958F-4BC1-AAF7-51D70E82B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39" y="1627465"/>
            <a:ext cx="5873598" cy="3999532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61074D53-5478-470C-84BA-820497201A2B}"/>
              </a:ext>
            </a:extLst>
          </p:cNvPr>
          <p:cNvSpPr txBox="1"/>
          <p:nvPr/>
        </p:nvSpPr>
        <p:spPr>
          <a:xfrm>
            <a:off x="10779032" y="379583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P375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75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 구조를 위한 </a:t>
            </a:r>
            <a:r>
              <a:rPr lang="en-US" altLang="ko-KR"/>
              <a:t>HTML5 </a:t>
            </a:r>
            <a:r>
              <a:rPr lang="ko-KR" altLang="en-US"/>
              <a:t>시맨틱 태그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6" y="1166070"/>
            <a:ext cx="413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&lt;section&gt; </a:t>
            </a:r>
            <a:r>
              <a:rPr lang="ko-KR" altLang="en-US" b="1"/>
              <a:t>태그</a:t>
            </a:r>
            <a:r>
              <a:rPr lang="en-US" altLang="ko-KR" b="1"/>
              <a:t> – </a:t>
            </a:r>
            <a:r>
              <a:rPr lang="ko-KR" altLang="en-US" b="1"/>
              <a:t>주제별 콘텐츠 영역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0785" y="1535402"/>
            <a:ext cx="51732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문서에서 주제별로 콘텐츠를 묶을 때 사용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섹션 제목을 나타내는 </a:t>
            </a:r>
            <a:r>
              <a:rPr lang="en-US" altLang="ko-KR" sz="1400"/>
              <a:t>&lt;h</a:t>
            </a:r>
            <a:r>
              <a:rPr lang="en-US" altLang="ko-KR" sz="1400" i="1"/>
              <a:t>n</a:t>
            </a:r>
            <a:r>
              <a:rPr lang="en-US" altLang="ko-KR" sz="1400"/>
              <a:t>&gt; </a:t>
            </a:r>
            <a:r>
              <a:rPr lang="ko-KR" altLang="en-US" sz="1400"/>
              <a:t>태그가 함께 사용됨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0785" y="2503810"/>
            <a:ext cx="325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&lt;article&gt; </a:t>
            </a:r>
            <a:r>
              <a:rPr lang="ko-KR" altLang="en-US" b="1"/>
              <a:t>태그</a:t>
            </a:r>
            <a:r>
              <a:rPr lang="en-US" altLang="ko-KR" b="1"/>
              <a:t> – </a:t>
            </a:r>
            <a:r>
              <a:rPr lang="ko-KR" altLang="en-US" b="1"/>
              <a:t>콘텐츠 내용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20784" y="2873142"/>
            <a:ext cx="517326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웹 상의 실제 내용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태그 적용 부분을 떼어내 독립적으로 배포하거나 재사용하더라도 완전히 하나의 콘텐츠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76554" y="4672992"/>
            <a:ext cx="369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&lt;aside&gt; </a:t>
            </a:r>
            <a:r>
              <a:rPr lang="ko-KR" altLang="en-US" b="1"/>
              <a:t>태그</a:t>
            </a:r>
            <a:r>
              <a:rPr lang="en-US" altLang="ko-KR" b="1"/>
              <a:t> – </a:t>
            </a:r>
            <a:r>
              <a:rPr lang="ko-KR" altLang="en-US" b="1"/>
              <a:t>본문</a:t>
            </a:r>
            <a:r>
              <a:rPr lang="en-US" altLang="ko-KR" b="1"/>
              <a:t> </a:t>
            </a:r>
            <a:r>
              <a:rPr lang="ko-KR" altLang="en-US" b="1"/>
              <a:t>이외의 내용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576553" y="5042324"/>
            <a:ext cx="517326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본문 내용 외에 주변에 표시되는 기타 내용들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필수 요소가 아니므로 광고나 링크 모음 등 문서의 메인 내용에 영향을 미치지 않는 내용들을 넣을 때 사용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A9E15CA-328C-447D-8816-EC4F596819AC}"/>
              </a:ext>
            </a:extLst>
          </p:cNvPr>
          <p:cNvCxnSpPr/>
          <p:nvPr/>
        </p:nvCxnSpPr>
        <p:spPr>
          <a:xfrm>
            <a:off x="494950" y="4118994"/>
            <a:ext cx="1041912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1E5ADB81-9607-4E64-B8EA-673D00833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954" y="1373359"/>
            <a:ext cx="2349573" cy="2043582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7B230504-1821-49A1-B17F-E3920C87C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925" y="4262325"/>
            <a:ext cx="2559049" cy="2256238"/>
          </a:xfrm>
          <a:prstGeom prst="rect">
            <a:avLst/>
          </a:prstGeom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098DE18B-723A-481F-B90C-FD11B487BFE0}"/>
              </a:ext>
            </a:extLst>
          </p:cNvPr>
          <p:cNvSpPr txBox="1"/>
          <p:nvPr/>
        </p:nvSpPr>
        <p:spPr>
          <a:xfrm>
            <a:off x="10779032" y="379583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P376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892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 구조를 위한 </a:t>
            </a:r>
            <a:r>
              <a:rPr lang="en-US" altLang="ko-KR"/>
              <a:t>HTML5 </a:t>
            </a:r>
            <a:r>
              <a:rPr lang="ko-KR" altLang="en-US"/>
              <a:t>시맨틱 태그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02" y="2322270"/>
            <a:ext cx="3969268" cy="2392343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BA1A4E83-59BF-47E8-9E5E-634189D75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50" y="1518406"/>
            <a:ext cx="5388515" cy="4257413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DA666126-C49B-4EAE-B673-3D79F896362F}"/>
              </a:ext>
            </a:extLst>
          </p:cNvPr>
          <p:cNvSpPr txBox="1"/>
          <p:nvPr/>
        </p:nvSpPr>
        <p:spPr>
          <a:xfrm>
            <a:off x="10779032" y="379583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P377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368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 구조를 위한 </a:t>
            </a:r>
            <a:r>
              <a:rPr lang="en-US" altLang="ko-KR"/>
              <a:t>HTML5 </a:t>
            </a:r>
            <a:r>
              <a:rPr lang="ko-KR" altLang="en-US"/>
              <a:t>시맨틱 태그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6" y="1166070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&lt;iframe&gt; </a:t>
            </a:r>
            <a:r>
              <a:rPr lang="ko-KR" altLang="en-US" b="1"/>
              <a:t>태그</a:t>
            </a:r>
            <a:r>
              <a:rPr lang="en-US" altLang="ko-KR" b="1"/>
              <a:t> – </a:t>
            </a:r>
            <a:r>
              <a:rPr lang="ko-KR" altLang="en-US" b="1"/>
              <a:t>외부 문서 삽입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0785" y="1535402"/>
            <a:ext cx="517326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웹 문서 안에 다른 외부 문서 삽입 </a:t>
            </a:r>
            <a:r>
              <a:rPr lang="en-US" altLang="ko-KR" sz="1400"/>
              <a:t>– </a:t>
            </a:r>
            <a:r>
              <a:rPr lang="ko-KR" altLang="en-US" sz="1400"/>
              <a:t>인라인 프레임</a:t>
            </a:r>
            <a:endParaRPr lang="en-US" altLang="ko-KR" sz="1400"/>
          </a:p>
        </p:txBody>
      </p:sp>
      <p:cxnSp>
        <p:nvCxnSpPr>
          <p:cNvPr id="14" name="직선 연결선 13"/>
          <p:cNvCxnSpPr/>
          <p:nvPr/>
        </p:nvCxnSpPr>
        <p:spPr>
          <a:xfrm>
            <a:off x="6221338" y="1264778"/>
            <a:ext cx="0" cy="51445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60" y="2008600"/>
            <a:ext cx="5067912" cy="3324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15" y="2540633"/>
            <a:ext cx="5721682" cy="192421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629" y="1348737"/>
            <a:ext cx="3013903" cy="2383792"/>
          </a:xfrm>
          <a:prstGeom prst="rect">
            <a:avLst/>
          </a:prstGeom>
        </p:spPr>
      </p:pic>
      <p:pic>
        <p:nvPicPr>
          <p:cNvPr id="11" name="그림 10" descr="나이프이(가) 표시된 사진&#10;&#10;자동 생성된 설명">
            <a:extLst>
              <a:ext uri="{FF2B5EF4-FFF2-40B4-BE49-F238E27FC236}">
                <a16:creationId xmlns:a16="http://schemas.microsoft.com/office/drawing/2014/main" id="{37289717-216F-4A54-8E81-AD8334C589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650" y="4043019"/>
            <a:ext cx="5721682" cy="843663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BAA37712-28F5-4C1A-9D18-930EDD605634}"/>
              </a:ext>
            </a:extLst>
          </p:cNvPr>
          <p:cNvSpPr txBox="1"/>
          <p:nvPr/>
        </p:nvSpPr>
        <p:spPr>
          <a:xfrm>
            <a:off x="10779032" y="379583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P378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977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 구조를 위한 </a:t>
            </a:r>
            <a:r>
              <a:rPr lang="en-US" altLang="ko-KR"/>
              <a:t>HTML5 </a:t>
            </a:r>
            <a:r>
              <a:rPr lang="ko-KR" altLang="en-US"/>
              <a:t>시맨틱 태그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6" y="1166070"/>
            <a:ext cx="457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&lt;footer&gt; </a:t>
            </a:r>
            <a:r>
              <a:rPr lang="ko-KR" altLang="en-US" b="1"/>
              <a:t>태그</a:t>
            </a:r>
            <a:r>
              <a:rPr lang="en-US" altLang="ko-KR" b="1"/>
              <a:t> – </a:t>
            </a:r>
            <a:r>
              <a:rPr lang="ko-KR" altLang="en-US" b="1"/>
              <a:t>제작</a:t>
            </a:r>
            <a:r>
              <a:rPr lang="en-US" altLang="ko-KR" b="1"/>
              <a:t> </a:t>
            </a:r>
            <a:r>
              <a:rPr lang="ko-KR" altLang="en-US" b="1"/>
              <a:t>정보와 저작권 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0786" y="1616486"/>
            <a:ext cx="531205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사이트 제작자의 연락처 정보와 저작권 정보를 표시</a:t>
            </a:r>
            <a:endParaRPr lang="en-US" altLang="ko-KR" sz="1400"/>
          </a:p>
        </p:txBody>
      </p:sp>
      <p:sp>
        <p:nvSpPr>
          <p:cNvPr id="11" name="TextBox 10"/>
          <p:cNvSpPr txBox="1"/>
          <p:nvPr/>
        </p:nvSpPr>
        <p:spPr>
          <a:xfrm>
            <a:off x="559267" y="2211070"/>
            <a:ext cx="497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&lt;address&gt; </a:t>
            </a:r>
            <a:r>
              <a:rPr lang="ko-KR" altLang="en-US" b="1"/>
              <a:t>태그</a:t>
            </a:r>
            <a:r>
              <a:rPr lang="en-US" altLang="ko-KR" b="1"/>
              <a:t> – </a:t>
            </a:r>
            <a:r>
              <a:rPr lang="ko-KR" altLang="en-US" b="1"/>
              <a:t>제작자</a:t>
            </a:r>
            <a:r>
              <a:rPr lang="en-US" altLang="ko-KR" b="1"/>
              <a:t> </a:t>
            </a:r>
            <a:r>
              <a:rPr lang="ko-KR" altLang="en-US" b="1"/>
              <a:t>정보와 연락처 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59266" y="2580402"/>
            <a:ext cx="53120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사이트 제작자의 이름이나 제작자 의 웹 페이지 또는 피드백을 위한 연락처 정보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웹 사이트와 관련된 우편 주소</a:t>
            </a:r>
            <a:br>
              <a:rPr lang="en-US" altLang="ko-KR" sz="1400"/>
            </a:br>
            <a:r>
              <a:rPr lang="en-US" altLang="ko-KR" sz="1400"/>
              <a:t>(</a:t>
            </a:r>
            <a:r>
              <a:rPr lang="ko-KR" altLang="en-US" sz="1400"/>
              <a:t>단순 우편 주소는 </a:t>
            </a:r>
            <a:r>
              <a:rPr lang="en-US" altLang="ko-KR" sz="1400"/>
              <a:t>&lt;p&gt; </a:t>
            </a:r>
            <a:r>
              <a:rPr lang="ko-KR" altLang="en-US" sz="1400"/>
              <a:t>태그 사용</a:t>
            </a:r>
            <a:r>
              <a:rPr lang="en-US" altLang="ko-KR" sz="1400"/>
              <a:t>)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0647E494-41DA-4D29-BA11-B56D2BC6D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66" y="4006830"/>
            <a:ext cx="2821220" cy="246936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B40F24E-4BB0-4713-9AF2-457796784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949" y="1951057"/>
            <a:ext cx="4201689" cy="1477943"/>
          </a:xfrm>
          <a:prstGeom prst="rect">
            <a:avLst/>
          </a:prstGeom>
        </p:spPr>
      </p:pic>
      <p:pic>
        <p:nvPicPr>
          <p:cNvPr id="9" name="그림 8" descr="조류이(가) 표시된 사진&#10;&#10;자동 생성된 설명">
            <a:extLst>
              <a:ext uri="{FF2B5EF4-FFF2-40B4-BE49-F238E27FC236}">
                <a16:creationId xmlns:a16="http://schemas.microsoft.com/office/drawing/2014/main" id="{CF3212D6-51E6-48E0-B685-3F9154B859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750" y="3753506"/>
            <a:ext cx="5163531" cy="1836061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5B3C6CC7-0031-47A6-95F9-8692AB9FB219}"/>
              </a:ext>
            </a:extLst>
          </p:cNvPr>
          <p:cNvSpPr txBox="1"/>
          <p:nvPr/>
        </p:nvSpPr>
        <p:spPr>
          <a:xfrm>
            <a:off x="10779032" y="379583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P379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89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58" y="2677285"/>
            <a:ext cx="3648861" cy="245753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 구조를 위한 </a:t>
            </a:r>
            <a:r>
              <a:rPr lang="en-US" altLang="ko-KR"/>
              <a:t>HTML5 </a:t>
            </a:r>
            <a:r>
              <a:rPr lang="ko-KR" altLang="en-US"/>
              <a:t>시맨틱 태그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6" y="116607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&lt;div&gt; </a:t>
            </a:r>
            <a:r>
              <a:rPr lang="ko-KR" altLang="en-US" b="1"/>
              <a:t>태그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0785" y="1535402"/>
            <a:ext cx="766753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주로 콘텐츠를 묶어 시각적 효과를 적용할 때 즉 콘텐츠에 </a:t>
            </a:r>
            <a:r>
              <a:rPr lang="en-US" altLang="ko-KR" sz="1400"/>
              <a:t>CSS</a:t>
            </a:r>
            <a:r>
              <a:rPr lang="ko-KR" altLang="en-US" sz="1400"/>
              <a:t>를 적용할 때 사용</a:t>
            </a:r>
            <a:r>
              <a:rPr lang="en-US" altLang="ko-KR" sz="1400"/>
              <a:t> </a:t>
            </a: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365B88BD-85DB-4912-90BD-FE96A47E2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18" y="2239189"/>
            <a:ext cx="5198304" cy="4216931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35528361-64F6-4182-9C1C-96BD5CBFA8C6}"/>
              </a:ext>
            </a:extLst>
          </p:cNvPr>
          <p:cNvSpPr txBox="1"/>
          <p:nvPr/>
        </p:nvSpPr>
        <p:spPr>
          <a:xfrm>
            <a:off x="10779032" y="379583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P380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532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C6560F9F-4BF3-4CD7-93B8-879CBB55C14F}" vid="{00AF31BB-E608-4CCF-9051-7589A466F6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웹표준정석-2016</Template>
  <TotalTime>425</TotalTime>
  <Words>470</Words>
  <Application>Microsoft Office PowerPoint</Application>
  <PresentationFormat>와이드스크린</PresentationFormat>
  <Paragraphs>64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TDc_SSiMyungJo_120_OTF</vt:lpstr>
      <vt:lpstr>맑은 고딕</vt:lpstr>
      <vt:lpstr>Arial</vt:lpstr>
      <vt:lpstr>Wingdings</vt:lpstr>
      <vt:lpstr>Office 테마</vt:lpstr>
      <vt:lpstr>10. HTML5와 시맨틱 태그</vt:lpstr>
      <vt:lpstr>HTML5 문서</vt:lpstr>
      <vt:lpstr>문서 구조를 위한 HTML5 시맨틱 태그</vt:lpstr>
      <vt:lpstr>문서 구조를 위한 HTML5 시맨틱 태그</vt:lpstr>
      <vt:lpstr>문서 구조를 위한 HTML5 시맨틱 태그</vt:lpstr>
      <vt:lpstr>문서 구조를 위한 HTML5 시맨틱 태그</vt:lpstr>
      <vt:lpstr>문서 구조를 위한 HTML5 시맨틱 태그</vt:lpstr>
      <vt:lpstr>문서 구조를 위한 HTML5 시맨틱 태그</vt:lpstr>
      <vt:lpstr>문서 구조를 위한 HTML5 시맨틱 태그</vt:lpstr>
      <vt:lpstr>[실습] HTML5 시맨틱 태그 &amp; CSS로 웹 표준에 맞는 문서 만들기</vt:lpstr>
      <vt:lpstr>IE8 이하 버전에서는 어떻게 하나</vt:lpstr>
      <vt:lpstr>IE8 이하 버전에서는 어떻게 하나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10. HTML5와 시맨틱 태그</dc:title>
  <dc:creator>Kyunghee Ko</dc:creator>
  <cp:lastModifiedBy>Professor</cp:lastModifiedBy>
  <cp:revision>18</cp:revision>
  <dcterms:created xsi:type="dcterms:W3CDTF">2016-12-26T07:08:37Z</dcterms:created>
  <dcterms:modified xsi:type="dcterms:W3CDTF">2025-03-15T05:27:45Z</dcterms:modified>
</cp:coreProperties>
</file>