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447922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447922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914647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개이(가) 표시된 사진&#10;&#10;자동 생성된 설명">
            <a:extLst>
              <a:ext uri="{FF2B5EF4-FFF2-40B4-BE49-F238E27FC236}">
                <a16:creationId xmlns:a16="http://schemas.microsoft.com/office/drawing/2014/main" id="{43F65953-5B75-4594-8FCB-1F4DB5895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1" name="그림 20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6E302E68-85FF-4152-B7DF-90388C8FC4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663C10-B18F-4615-9B45-171E5FB2173F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107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43" y="6229071"/>
            <a:ext cx="504000" cy="5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76081" y="6217475"/>
            <a:ext cx="366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11. HTML5</a:t>
            </a:r>
            <a:r>
              <a:rPr lang="ko-KR" altLang="en-US"/>
              <a:t>와 멀티미디어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53298" y="2583809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74752" y="2583809"/>
            <a:ext cx="28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웹과 멀티미디어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3298" y="3506598"/>
            <a:ext cx="72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11-2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74752" y="3506598"/>
            <a:ext cx="338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오디오 </a:t>
            </a:r>
            <a:r>
              <a:rPr lang="en-US" altLang="ko-KR" b="1"/>
              <a:t>&amp; </a:t>
            </a:r>
            <a:r>
              <a:rPr lang="ko-KR" altLang="en-US" b="1"/>
              <a:t>비디오 재생하기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1785" y="1191237"/>
            <a:ext cx="43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&lt;audio&gt;, &lt;video&gt; </a:t>
            </a:r>
            <a:r>
              <a:rPr lang="ko-KR" altLang="en-US" b="1"/>
              <a:t>태그의 속성</a:t>
            </a:r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491672" y="1847749"/>
            <a:ext cx="11117262" cy="444399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b="1"/>
              <a:t>width, height </a:t>
            </a:r>
            <a:r>
              <a:rPr lang="en-US" altLang="ko-KR" sz="1400"/>
              <a:t>: </a:t>
            </a:r>
            <a:r>
              <a:rPr lang="ko-KR" altLang="en-US" sz="1400"/>
              <a:t>비디오 크기 조절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 b="1"/>
              <a:t>controls</a:t>
            </a:r>
            <a:r>
              <a:rPr lang="en-US" altLang="ko-KR" sz="140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미디어 파일에 컨트롤 막대 표시</a:t>
            </a:r>
            <a:r>
              <a:rPr lang="en-US" altLang="ko-KR" sz="1400" dirty="0"/>
              <a:t>. </a:t>
            </a:r>
            <a:r>
              <a:rPr lang="ko-KR" altLang="en-US" sz="1400" dirty="0">
                <a:sym typeface="Wingdings" panose="05000000000000000000" pitchFamily="2" charset="2"/>
              </a:rPr>
              <a:t>표시되는</a:t>
            </a:r>
            <a:r>
              <a:rPr lang="ko-KR" altLang="en-US" sz="1400" dirty="0"/>
              <a:t> 컨트롤 막대는 웹 브라우저마다 다르며</a:t>
            </a:r>
            <a:r>
              <a:rPr lang="en-US" altLang="ko-KR" sz="1400" dirty="0"/>
              <a:t>, </a:t>
            </a:r>
            <a:r>
              <a:rPr lang="ko-KR" altLang="en-US" sz="1400" dirty="0"/>
              <a:t>사용할 수 있는 명령도 조금씩 </a:t>
            </a:r>
            <a:r>
              <a:rPr lang="ko-KR" altLang="en-US" sz="1400"/>
              <a:t>다르다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3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3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3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300" dirty="0"/>
          </a:p>
          <a:p>
            <a:pPr>
              <a:lnSpc>
                <a:spcPct val="160000"/>
              </a:lnSpc>
            </a:pPr>
            <a:r>
              <a:rPr lang="en-US" altLang="ko-KR" sz="1400" b="1" dirty="0"/>
              <a:t>preload</a:t>
            </a:r>
            <a:r>
              <a:rPr lang="en-US" altLang="ko-KR" sz="1400" dirty="0"/>
              <a:t>  : </a:t>
            </a:r>
            <a:r>
              <a:rPr lang="ko-KR" altLang="en-US" sz="1400" dirty="0"/>
              <a:t>재생하기 전에 비디오</a:t>
            </a:r>
            <a:r>
              <a:rPr lang="en-US" altLang="ko-KR" sz="1400" dirty="0"/>
              <a:t> </a:t>
            </a:r>
            <a:r>
              <a:rPr lang="ko-KR" altLang="en-US" sz="1400" dirty="0"/>
              <a:t>파일을 모두 </a:t>
            </a:r>
            <a:r>
              <a:rPr lang="ko-KR" altLang="en-US" sz="1400" dirty="0" err="1"/>
              <a:t>다운로드할</a:t>
            </a:r>
            <a:r>
              <a:rPr lang="ko-KR" altLang="en-US" sz="1400" dirty="0"/>
              <a:t> 것인지 또는 일부 정보만 </a:t>
            </a:r>
            <a:r>
              <a:rPr lang="ko-KR" altLang="en-US" sz="1400" dirty="0" err="1"/>
              <a:t>다운로드할</a:t>
            </a:r>
            <a:r>
              <a:rPr lang="ko-KR" altLang="en-US" sz="1400" dirty="0"/>
              <a:t> 것인지 여부를 지정한다</a:t>
            </a:r>
            <a:r>
              <a:rPr lang="en-US" altLang="ko-KR" sz="1400"/>
              <a:t>.  </a:t>
            </a:r>
          </a:p>
          <a:p>
            <a:pPr lvl="1">
              <a:lnSpc>
                <a:spcPct val="160000"/>
              </a:lnSpc>
            </a:pPr>
            <a:r>
              <a:rPr lang="en-US" altLang="ko-KR" sz="1000"/>
              <a:t>none – </a:t>
            </a:r>
            <a:r>
              <a:rPr lang="ko-KR" altLang="en-US" sz="1000"/>
              <a:t>재생 버튼을 눌러야 다운로드하기 시작  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 preload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=”none”&gt;&lt;/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/>
          </a:p>
          <a:p>
            <a:pPr lvl="1">
              <a:lnSpc>
                <a:spcPct val="160000"/>
              </a:lnSpc>
            </a:pPr>
            <a:r>
              <a:rPr lang="en-US" altLang="ko-KR" sz="1000"/>
              <a:t>metadata – </a:t>
            </a:r>
            <a:r>
              <a:rPr lang="ko-KR" altLang="en-US" sz="1000"/>
              <a:t>미디어 파일 전체를 다운로드하지 않고 메타 정보만 다운로드   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 preload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=”metadata”&gt;&lt;/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/>
          </a:p>
          <a:p>
            <a:pPr lvl="1">
              <a:lnSpc>
                <a:spcPct val="160000"/>
              </a:lnSpc>
            </a:pPr>
            <a:r>
              <a:rPr lang="en-US" altLang="ko-KR" sz="1000"/>
              <a:t>auto – </a:t>
            </a:r>
            <a:r>
              <a:rPr lang="ko-KR" altLang="en-US" sz="1000"/>
              <a:t>웹 문서를 로드할 때 미디어 파일도 모두 다운로드</a:t>
            </a:r>
            <a:r>
              <a:rPr lang="en-US" altLang="ko-KR" sz="1000"/>
              <a:t>. </a:t>
            </a:r>
            <a:r>
              <a:rPr lang="ko-KR" altLang="en-US" sz="1000"/>
              <a:t>기본값  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0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 preload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=”auto”&gt;&lt;/</a:t>
            </a:r>
            <a:r>
              <a:rPr lang="en-US" altLang="ko-KR" sz="10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0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000" dirty="0"/>
          </a:p>
          <a:p>
            <a:pPr>
              <a:lnSpc>
                <a:spcPct val="160000"/>
              </a:lnSpc>
            </a:pPr>
            <a:r>
              <a:rPr lang="en-US" altLang="ko-KR" sz="1400" b="1"/>
              <a:t>muted </a:t>
            </a:r>
            <a:r>
              <a:rPr lang="en-US" altLang="ko-KR" sz="1400"/>
              <a:t>: </a:t>
            </a:r>
            <a:r>
              <a:rPr lang="ko-KR" altLang="en-US" sz="1400"/>
              <a:t>비디오를</a:t>
            </a:r>
            <a:r>
              <a:rPr lang="en-US" altLang="ko-KR" sz="1400"/>
              <a:t> </a:t>
            </a:r>
            <a:r>
              <a:rPr lang="ko-KR" altLang="en-US" sz="1400"/>
              <a:t>재생할 때 소리는 끄고 화면만 재생</a:t>
            </a:r>
            <a:r>
              <a:rPr lang="en-US" altLang="ko-KR" sz="1400"/>
              <a:t>. </a:t>
            </a:r>
            <a:r>
              <a:rPr lang="ko-KR" altLang="en-US" sz="1400"/>
              <a:t>비디오를 문서 배경으로 사용하거나 소리가 필요하지 않을 때 사용</a:t>
            </a:r>
            <a:endParaRPr lang="en-US" altLang="ko-KR" sz="1400"/>
          </a:p>
          <a:p>
            <a:pPr>
              <a:lnSpc>
                <a:spcPct val="160000"/>
              </a:lnSpc>
            </a:pPr>
            <a:r>
              <a:rPr lang="en-US" altLang="ko-KR" sz="1400" b="1"/>
              <a:t>autoplay</a:t>
            </a:r>
            <a:r>
              <a:rPr lang="en-US" altLang="ko-KR" sz="1400"/>
              <a:t> : </a:t>
            </a:r>
            <a:r>
              <a:rPr lang="ko-KR" altLang="en-US" sz="1400"/>
              <a:t>미디어</a:t>
            </a:r>
            <a:r>
              <a:rPr lang="en-US" altLang="ko-KR" sz="1400"/>
              <a:t> </a:t>
            </a:r>
            <a:r>
              <a:rPr lang="ko-KR" altLang="en-US" sz="1400"/>
              <a:t>파일을 다운로드하자마자 자동으로 재생</a:t>
            </a:r>
            <a:r>
              <a:rPr lang="en-US" altLang="ko-KR" sz="1400"/>
              <a:t>. </a:t>
            </a:r>
            <a:r>
              <a:rPr lang="ko-KR" altLang="en-US" sz="1400"/>
              <a:t>크롬 브라우저와 모바일 </a:t>
            </a:r>
            <a:r>
              <a:rPr lang="ko-KR" altLang="en-US" sz="1400" dirty="0"/>
              <a:t>기기에서는 자동 재생되지 않는다</a:t>
            </a:r>
            <a:r>
              <a:rPr lang="en-US" altLang="ko-KR" sz="1400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1400" b="1" dirty="0"/>
              <a:t>loop :  </a:t>
            </a:r>
            <a:r>
              <a:rPr lang="ko-KR" altLang="en-US" sz="1400" dirty="0"/>
              <a:t>미디어 파일 반복</a:t>
            </a:r>
            <a:r>
              <a:rPr lang="en-US" altLang="ko-KR" sz="1400" dirty="0"/>
              <a:t> </a:t>
            </a:r>
            <a:r>
              <a:rPr lang="ko-KR" altLang="en-US" sz="1400" dirty="0"/>
              <a:t>재생</a:t>
            </a:r>
            <a:r>
              <a:rPr lang="en-US" altLang="ko-KR" sz="1400" dirty="0"/>
              <a:t>. </a:t>
            </a:r>
            <a:r>
              <a:rPr lang="ko-KR" altLang="en-US" sz="1400" dirty="0"/>
              <a:t>속성 값 없이 </a:t>
            </a:r>
            <a:r>
              <a:rPr lang="en-US" altLang="ko-KR" sz="1400" dirty="0"/>
              <a:t>loop </a:t>
            </a:r>
            <a:r>
              <a:rPr lang="ko-KR" altLang="en-US" sz="1400" dirty="0"/>
              <a:t>라고</a:t>
            </a:r>
            <a:r>
              <a:rPr lang="en-US" altLang="ko-KR" sz="1400" dirty="0"/>
              <a:t> </a:t>
            </a:r>
            <a:r>
              <a:rPr lang="ko-KR" altLang="en-US" sz="1400" dirty="0"/>
              <a:t>하면 </a:t>
            </a:r>
            <a:r>
              <a:rPr lang="ko-KR" altLang="en-US" sz="1400"/>
              <a:t>된다</a:t>
            </a:r>
            <a:r>
              <a:rPr lang="en-US" altLang="ko-KR" sz="140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sz="1400" b="1"/>
              <a:t>poster</a:t>
            </a:r>
            <a:r>
              <a:rPr lang="en-US" altLang="ko-KR" sz="1400"/>
              <a:t> : </a:t>
            </a:r>
            <a:r>
              <a:rPr lang="ko-KR" altLang="en-US" sz="1400"/>
              <a:t>포스터 이미지</a:t>
            </a:r>
            <a:r>
              <a:rPr lang="en-US" altLang="ko-KR" sz="1400"/>
              <a:t>(</a:t>
            </a:r>
            <a:r>
              <a:rPr lang="ko-KR" altLang="en-US" sz="1400"/>
              <a:t>비디오를 재생할 수 없을 경우 비디오 화면 자리에 대신 표시하는 이미지</a:t>
            </a:r>
            <a:r>
              <a:rPr lang="en-US" altLang="ko-KR" sz="1400"/>
              <a:t>) </a:t>
            </a:r>
            <a:r>
              <a:rPr lang="ko-KR" altLang="en-US" sz="1400"/>
              <a:t>지정  </a:t>
            </a:r>
            <a:br>
              <a:rPr lang="en-US" altLang="ko-KR" sz="1400"/>
            </a:b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3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3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3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 poster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=”fireworks.jpg”&gt;&lt;/</a:t>
            </a:r>
            <a:r>
              <a:rPr lang="en-US" altLang="ko-KR" sz="13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3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2426F-903A-4F1B-BC64-3376024E486C}"/>
              </a:ext>
            </a:extLst>
          </p:cNvPr>
          <p:cNvSpPr txBox="1"/>
          <p:nvPr/>
        </p:nvSpPr>
        <p:spPr>
          <a:xfrm>
            <a:off x="8866568" y="5594120"/>
            <a:ext cx="3098930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rgbClr val="C00000"/>
                </a:solidFill>
              </a:rPr>
              <a:t>비디오를</a:t>
            </a:r>
            <a:r>
              <a:rPr lang="en-US" altLang="ko-KR" sz="1200">
                <a:solidFill>
                  <a:srgbClr val="C00000"/>
                </a:solidFill>
              </a:rPr>
              <a:t> </a:t>
            </a:r>
            <a:r>
              <a:rPr lang="ko-KR" altLang="en-US" sz="1200">
                <a:solidFill>
                  <a:srgbClr val="C00000"/>
                </a:solidFill>
              </a:rPr>
              <a:t>자동 재생하려면 </a:t>
            </a:r>
            <a:r>
              <a:rPr lang="en-US" altLang="ko-KR" sz="1200">
                <a:solidFill>
                  <a:srgbClr val="C00000"/>
                </a:solidFill>
              </a:rPr>
              <a:t>muted </a:t>
            </a:r>
            <a:r>
              <a:rPr lang="ko-KR" altLang="en-US" sz="1200">
                <a:solidFill>
                  <a:srgbClr val="C00000"/>
                </a:solidFill>
              </a:rPr>
              <a:t>속성으로</a:t>
            </a:r>
            <a:r>
              <a:rPr lang="en-US" altLang="ko-KR" sz="1200">
                <a:solidFill>
                  <a:srgbClr val="C00000"/>
                </a:solidFill>
              </a:rPr>
              <a:t> </a:t>
            </a:r>
            <a:r>
              <a:rPr lang="ko-KR" altLang="en-US" sz="1200">
                <a:solidFill>
                  <a:srgbClr val="C00000"/>
                </a:solidFill>
              </a:rPr>
              <a:t>오디오를 제거해야 함</a:t>
            </a:r>
          </a:p>
        </p:txBody>
      </p:sp>
      <p:sp>
        <p:nvSpPr>
          <p:cNvPr id="7" name="사각형 설명선 2">
            <a:extLst>
              <a:ext uri="{FF2B5EF4-FFF2-40B4-BE49-F238E27FC236}">
                <a16:creationId xmlns:a16="http://schemas.microsoft.com/office/drawing/2014/main" id="{8FAF6FD4-4D27-4C0C-A4A6-5F7452731212}"/>
              </a:ext>
            </a:extLst>
          </p:cNvPr>
          <p:cNvSpPr/>
          <p:nvPr/>
        </p:nvSpPr>
        <p:spPr>
          <a:xfrm>
            <a:off x="8791661" y="5516648"/>
            <a:ext cx="3257725" cy="775094"/>
          </a:xfrm>
          <a:prstGeom prst="wedgeRectCallout">
            <a:avLst>
              <a:gd name="adj1" fmla="val -54000"/>
              <a:gd name="adj2" fmla="val -105702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DDFD16-344B-407C-A44A-863753C50ED6}"/>
              </a:ext>
            </a:extLst>
          </p:cNvPr>
          <p:cNvSpPr txBox="1"/>
          <p:nvPr/>
        </p:nvSpPr>
        <p:spPr>
          <a:xfrm>
            <a:off x="10838576" y="41036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p402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87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617" y="1191236"/>
            <a:ext cx="43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&lt;track&gt; </a:t>
            </a:r>
            <a:r>
              <a:rPr lang="ko-KR" altLang="en-US" b="1"/>
              <a:t>태그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1453" y="1644242"/>
            <a:ext cx="9110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비디오에 외부 자막 파일을 연결하는 태그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청각 장애인 뿐만 아니라 주변 소음이나 소리를 들을 수 없는 상황에서 비디오 내용을이해하는데 도움이 됨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65" y="2575114"/>
            <a:ext cx="6204882" cy="35150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956344" y="3118830"/>
            <a:ext cx="9177556" cy="3354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300">
                <a:latin typeface="+mn-ea"/>
              </a:rPr>
              <a:t>① </a:t>
            </a:r>
            <a:r>
              <a:rPr lang="en-US" altLang="ko-KR" sz="1300">
                <a:latin typeface="+mn-ea"/>
              </a:rPr>
              <a:t>kind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자막 종류 지정</a:t>
            </a: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>
                <a:latin typeface="+mn-ea"/>
              </a:rPr>
              <a:t>② </a:t>
            </a:r>
            <a:r>
              <a:rPr lang="en-US" altLang="ko-KR" sz="1300">
                <a:latin typeface="+mn-ea"/>
              </a:rPr>
              <a:t>src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자막 텍스트의 파일 경로 지정     ③ </a:t>
            </a:r>
            <a:r>
              <a:rPr lang="en-US" altLang="ko-KR" sz="1300">
                <a:latin typeface="+mn-ea"/>
              </a:rPr>
              <a:t>srclang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사용 언어 지정</a:t>
            </a: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ko-KR" altLang="en-US" sz="1300">
                <a:latin typeface="+mn-ea"/>
              </a:rPr>
              <a:t>④ </a:t>
            </a:r>
            <a:r>
              <a:rPr lang="en-US" altLang="ko-KR" sz="1300">
                <a:latin typeface="+mn-ea"/>
              </a:rPr>
              <a:t>label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자막이 여러 개일 경우</a:t>
            </a:r>
            <a:r>
              <a:rPr lang="en-US" altLang="ko-KR" sz="1300">
                <a:latin typeface="+mn-ea"/>
              </a:rPr>
              <a:t>, </a:t>
            </a:r>
            <a:r>
              <a:rPr lang="ko-KR" altLang="en-US" sz="1300">
                <a:latin typeface="+mn-ea"/>
              </a:rPr>
              <a:t>자막 식별 제목 표시</a:t>
            </a:r>
            <a:endParaRPr lang="en-US" altLang="ko-KR" sz="130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300">
                <a:latin typeface="+mn-ea"/>
              </a:rPr>
              <a:t>⑤ default </a:t>
            </a:r>
            <a:r>
              <a:rPr lang="ko-KR" altLang="en-US" sz="1300">
                <a:latin typeface="+mn-ea"/>
              </a:rPr>
              <a:t>속성 </a:t>
            </a:r>
            <a:r>
              <a:rPr lang="en-US" altLang="ko-KR" sz="1300">
                <a:latin typeface="+mn-ea"/>
              </a:rPr>
              <a:t>- </a:t>
            </a:r>
            <a:r>
              <a:rPr lang="ko-KR" altLang="en-US" sz="1300">
                <a:latin typeface="+mn-ea"/>
              </a:rPr>
              <a:t>자막 파일이 여러 개일 경우</a:t>
            </a:r>
            <a:r>
              <a:rPr lang="en-US" altLang="ko-KR" sz="1300">
                <a:latin typeface="+mn-ea"/>
              </a:rPr>
              <a:t>, </a:t>
            </a:r>
            <a:r>
              <a:rPr lang="ko-KR" altLang="en-US" sz="1300">
                <a:latin typeface="+mn-ea"/>
              </a:rPr>
              <a:t>기본으로 사용할 자막을 </a:t>
            </a:r>
            <a:r>
              <a:rPr lang="en-US" altLang="ko-KR" sz="1300">
                <a:latin typeface="+mn-ea"/>
              </a:rPr>
              <a:t>default</a:t>
            </a:r>
            <a:r>
              <a:rPr lang="ko-KR" altLang="en-US" sz="1300">
                <a:latin typeface="+mn-ea"/>
              </a:rPr>
              <a:t>로 지정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357" y="3518982"/>
            <a:ext cx="4977643" cy="177217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6993447" y="3951215"/>
            <a:ext cx="4505403" cy="768239"/>
            <a:chOff x="7579195" y="4060272"/>
            <a:chExt cx="4505403" cy="768239"/>
          </a:xfrm>
        </p:grpSpPr>
        <p:sp>
          <p:nvSpPr>
            <p:cNvPr id="8" name="직사각형 7"/>
            <p:cNvSpPr/>
            <p:nvPr/>
          </p:nvSpPr>
          <p:spPr>
            <a:xfrm>
              <a:off x="7579195" y="4366846"/>
              <a:ext cx="450540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&lt;</a:t>
              </a:r>
              <a:r>
                <a:rPr lang="en-US" altLang="ko-KR" sz="1200">
                  <a:solidFill>
                    <a:srgbClr val="800000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track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kind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=”subtitles”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src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=”Wildlife.vtt”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srclang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=”ko”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label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=”korean” </a:t>
              </a:r>
              <a:r>
                <a:rPr lang="en-US" altLang="ko-KR" sz="1200">
                  <a:solidFill>
                    <a:srgbClr val="FF0D0D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default</a:t>
              </a:r>
              <a:r>
                <a:rPr lang="en-US" altLang="ko-KR" sz="1200">
                  <a:solidFill>
                    <a:srgbClr val="0D40FF"/>
                  </a:solidFill>
                  <a:latin typeface="D2Coding" panose="020B0609020101020101" pitchFamily="49" charset="-127"/>
                  <a:ea typeface="D2Coding" panose="020B0609020101020101" pitchFamily="49" charset="-127"/>
                </a:rPr>
                <a:t>&gt;</a:t>
              </a:r>
              <a:endParaRPr lang="ko-KR" altLang="en-US" sz="120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579195" y="4060272"/>
              <a:ext cx="7007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/>
                <a:t>예</a:t>
              </a:r>
              <a:r>
                <a:rPr lang="en-US" altLang="ko-KR" sz="1200" b="1"/>
                <a:t>)</a:t>
              </a:r>
              <a:endParaRPr lang="ko-KR" altLang="en-US" sz="1200" b="1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6C3BB19-213F-4815-971B-A8EBABDF69EC}"/>
              </a:ext>
            </a:extLst>
          </p:cNvPr>
          <p:cNvSpPr txBox="1"/>
          <p:nvPr/>
        </p:nvSpPr>
        <p:spPr>
          <a:xfrm>
            <a:off x="10838576" y="41036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p408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269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A588B-B885-4138-898A-05C77CEA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웹 문서에 멀티미디어 파일 넣기</a:t>
            </a:r>
          </a:p>
        </p:txBody>
      </p:sp>
      <p:pic>
        <p:nvPicPr>
          <p:cNvPr id="4" name="그림 3" descr="모니터, 화면, 텔레비전, 사진이(가) 표시된 사진&#10;&#10;자동 생성된 설명">
            <a:extLst>
              <a:ext uri="{FF2B5EF4-FFF2-40B4-BE49-F238E27FC236}">
                <a16:creationId xmlns:a16="http://schemas.microsoft.com/office/drawing/2014/main" id="{C7E4639F-67D6-4641-B74F-B92250401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85" y="1628332"/>
            <a:ext cx="3973628" cy="24084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3CD025-1BDD-44CF-8353-6FC5E7F7F10C}"/>
              </a:ext>
            </a:extLst>
          </p:cNvPr>
          <p:cNvSpPr txBox="1"/>
          <p:nvPr/>
        </p:nvSpPr>
        <p:spPr>
          <a:xfrm>
            <a:off x="10838576" y="41036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p407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983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5617" y="1191236"/>
            <a:ext cx="4303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WebVTT </a:t>
            </a:r>
            <a:r>
              <a:rPr lang="ko-KR" altLang="en-US" b="1"/>
              <a:t>자막 파일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1453" y="1644242"/>
            <a:ext cx="5578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웹 비디오 텍스트 트랙</a:t>
            </a:r>
            <a:r>
              <a:rPr lang="en-US" altLang="ko-KR" sz="1400"/>
              <a:t>(</a:t>
            </a:r>
            <a:r>
              <a:rPr lang="en-US" altLang="ko-KR" sz="1400" b="1">
                <a:solidFill>
                  <a:srgbClr val="C00000"/>
                </a:solidFill>
              </a:rPr>
              <a:t>Web</a:t>
            </a:r>
            <a:r>
              <a:rPr lang="en-US" altLang="ko-KR" sz="1400"/>
              <a:t> </a:t>
            </a:r>
            <a:r>
              <a:rPr lang="en-US" altLang="ko-KR" sz="1400" b="1">
                <a:solidFill>
                  <a:srgbClr val="C00000"/>
                </a:solidFill>
              </a:rPr>
              <a:t>V</a:t>
            </a:r>
            <a:r>
              <a:rPr lang="en-US" altLang="ko-KR" sz="1400"/>
              <a:t>ideo </a:t>
            </a:r>
            <a:r>
              <a:rPr lang="en-US" altLang="ko-KR" sz="1400" b="1">
                <a:solidFill>
                  <a:srgbClr val="C00000"/>
                </a:solidFill>
              </a:rPr>
              <a:t>T</a:t>
            </a:r>
            <a:r>
              <a:rPr lang="en-US" altLang="ko-KR" sz="1400"/>
              <a:t>ext </a:t>
            </a:r>
            <a:r>
              <a:rPr lang="en-US" altLang="ko-KR" sz="1400" b="1">
                <a:solidFill>
                  <a:srgbClr val="C00000"/>
                </a:solidFill>
              </a:rPr>
              <a:t>T</a:t>
            </a:r>
            <a:r>
              <a:rPr lang="en-US" altLang="ko-KR" sz="1400"/>
              <a:t>rack)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모든 브라우저에서 공식적으로 지원하는 자막 파일 형식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자막</a:t>
            </a:r>
            <a:r>
              <a:rPr lang="en-US" altLang="ko-KR" sz="1400"/>
              <a:t> </a:t>
            </a:r>
            <a:r>
              <a:rPr lang="ko-KR" altLang="en-US" sz="1400"/>
              <a:t>내용과 시간 정보를 함께 담고 있음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latin typeface="TDc_SSiMyungJo_120_OTF"/>
              </a:rPr>
              <a:t>비디오에서 자막을 확인하려면 서버에 올린 후 확인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39" y="3132434"/>
            <a:ext cx="2294471" cy="1660563"/>
          </a:xfrm>
          <a:prstGeom prst="rect">
            <a:avLst/>
          </a:prstGeom>
        </p:spPr>
      </p:pic>
      <p:grpSp>
        <p:nvGrpSpPr>
          <p:cNvPr id="15" name="그룹 14"/>
          <p:cNvGrpSpPr/>
          <p:nvPr/>
        </p:nvGrpSpPr>
        <p:grpSpPr>
          <a:xfrm>
            <a:off x="3439484" y="3132434"/>
            <a:ext cx="2583811" cy="3276755"/>
            <a:chOff x="3376290" y="2671039"/>
            <a:chExt cx="2780572" cy="3644098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0019" y="2671039"/>
              <a:ext cx="2246843" cy="3644098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3376290" y="2766951"/>
              <a:ext cx="470533" cy="342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/>
                <a:t>예</a:t>
              </a:r>
              <a:r>
                <a:rPr lang="en-US" altLang="ko-KR" sz="1400" b="1"/>
                <a:t>)</a:t>
              </a:r>
              <a:endParaRPr lang="ko-KR" altLang="en-US" sz="1400" b="1"/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6470708" y="1743304"/>
            <a:ext cx="5620624" cy="1184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="media/Painting.mp4"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="video/mp4"&gt;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="media/Painting.webm"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="video/webm"&gt;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track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="media/Painting.vtt"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srclang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="ko"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label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="Korean"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default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079" y="3218678"/>
            <a:ext cx="5304639" cy="17780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8DF8015-E816-4B74-A207-CDE377263634}"/>
              </a:ext>
            </a:extLst>
          </p:cNvPr>
          <p:cNvSpPr txBox="1"/>
          <p:nvPr/>
        </p:nvSpPr>
        <p:spPr>
          <a:xfrm>
            <a:off x="10838576" y="41036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p409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2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3A588B-B885-4138-898A-05C77CEAA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비디오</a:t>
            </a:r>
            <a:r>
              <a:rPr lang="en-US" altLang="ko-KR"/>
              <a:t> </a:t>
            </a:r>
            <a:r>
              <a:rPr lang="ko-KR" altLang="en-US"/>
              <a:t>캡션 메이커로 자막 파일 만들기</a:t>
            </a:r>
            <a:r>
              <a:rPr lang="en-US" altLang="ko-KR"/>
              <a:t> </a:t>
            </a:r>
            <a:endParaRPr lang="ko-KR" altLang="en-US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5F4F390B-F6B4-4188-B879-8C6E44E56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2" y="1221079"/>
            <a:ext cx="3666461" cy="2381030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59CA627-5D9D-498A-9540-372AC8746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72" y="3762230"/>
            <a:ext cx="3666461" cy="2610563"/>
          </a:xfrm>
          <a:prstGeom prst="rect">
            <a:avLst/>
          </a:prstGeom>
        </p:spPr>
      </p:pic>
      <p:pic>
        <p:nvPicPr>
          <p:cNvPr id="8" name="그림 7" descr="실외, 건물, 기차, 대형이(가) 표시된 사진&#10;&#10;자동 생성된 설명">
            <a:extLst>
              <a:ext uri="{FF2B5EF4-FFF2-40B4-BE49-F238E27FC236}">
                <a16:creationId xmlns:a16="http://schemas.microsoft.com/office/drawing/2014/main" id="{1BFDA722-81BD-4CC7-B324-2D9900D3D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077" y="2190801"/>
            <a:ext cx="5228571" cy="3142857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3FD7A45-E052-4D29-AECD-2B438736E555}"/>
              </a:ext>
            </a:extLst>
          </p:cNvPr>
          <p:cNvSpPr/>
          <p:nvPr/>
        </p:nvSpPr>
        <p:spPr>
          <a:xfrm rot="1394501">
            <a:off x="4832195" y="2638097"/>
            <a:ext cx="809299" cy="272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FE598AD-5D0F-48B7-8336-D76B15C4B22B}"/>
              </a:ext>
            </a:extLst>
          </p:cNvPr>
          <p:cNvSpPr/>
          <p:nvPr/>
        </p:nvSpPr>
        <p:spPr>
          <a:xfrm rot="20147968">
            <a:off x="4853270" y="4433341"/>
            <a:ext cx="809299" cy="272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67340A-5115-4703-B2CD-C6B209C52C84}"/>
              </a:ext>
            </a:extLst>
          </p:cNvPr>
          <p:cNvSpPr txBox="1"/>
          <p:nvPr/>
        </p:nvSpPr>
        <p:spPr>
          <a:xfrm>
            <a:off x="10838576" y="41036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p413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305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191237"/>
            <a:ext cx="2290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플러그인 프로그램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616" y="1702965"/>
            <a:ext cx="9076889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HTML4</a:t>
            </a:r>
            <a:r>
              <a:rPr lang="ko-KR" altLang="en-US" sz="1400"/>
              <a:t>까지는 웹 브라우저에서 멀티미디어를 직접 재생할 수 없기 때문에 플러그인 프로그램 연결해서 사용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HTML5 </a:t>
            </a:r>
            <a:r>
              <a:rPr lang="ko-KR" altLang="en-US" sz="1400"/>
              <a:t>웹 표준 이후 웹 브라우저에서 직접 멀티미디어 재생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일부</a:t>
            </a:r>
            <a:r>
              <a:rPr lang="en-US" altLang="ko-KR" sz="1400"/>
              <a:t> </a:t>
            </a:r>
            <a:r>
              <a:rPr lang="ko-KR" altLang="en-US" sz="1400"/>
              <a:t>사이트에서는 아직도 플래시 플레이어를 사용 중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2F9D75F-3DEB-4D3E-88DD-CD6C12F86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48" y="2835478"/>
            <a:ext cx="4585102" cy="330751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57605DC-0D18-48E4-AF6D-438FA4F8B499}"/>
              </a:ext>
            </a:extLst>
          </p:cNvPr>
          <p:cNvSpPr/>
          <p:nvPr/>
        </p:nvSpPr>
        <p:spPr>
          <a:xfrm>
            <a:off x="3186101" y="3244334"/>
            <a:ext cx="581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https://youtu.be/YxsEaTekpp8?si=Mb88aVP3uorfagQX</a:t>
            </a:r>
          </a:p>
        </p:txBody>
      </p:sp>
    </p:spTree>
    <p:extLst>
      <p:ext uri="{BB962C8B-B14F-4D97-AF65-F5344CB8AC3E}">
        <p14:creationId xmlns:p14="http://schemas.microsoft.com/office/powerpoint/2010/main" val="289637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5618" y="1163828"/>
            <a:ext cx="468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&lt;object&gt;, &lt;embed&gt; - </a:t>
            </a:r>
            <a:r>
              <a:rPr lang="ko-KR" altLang="en-US" b="1"/>
              <a:t>외부</a:t>
            </a:r>
            <a:r>
              <a:rPr lang="en-US" altLang="ko-KR" b="1"/>
              <a:t> </a:t>
            </a:r>
            <a:r>
              <a:rPr lang="ko-KR" altLang="en-US" b="1"/>
              <a:t>파일 삽입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4543" y="1988191"/>
            <a:ext cx="8246510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웹 브라우저에서 직접 재생할 수 없는 자바 애플릿이나 </a:t>
            </a:r>
            <a:r>
              <a:rPr lang="en-US" altLang="ko-KR" sz="1400"/>
              <a:t>PDF, </a:t>
            </a:r>
            <a:r>
              <a:rPr lang="ko-KR" altLang="en-US" sz="1400"/>
              <a:t>플래시</a:t>
            </a:r>
            <a:r>
              <a:rPr lang="en-US" altLang="ko-KR" sz="1400"/>
              <a:t> </a:t>
            </a:r>
            <a:r>
              <a:rPr lang="ko-KR" altLang="en-US" sz="1400"/>
              <a:t>무비 등 삽입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66" y="2649348"/>
            <a:ext cx="6442878" cy="59436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66" y="4336024"/>
            <a:ext cx="5118246" cy="31980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2B039E-D626-4607-BB67-78AA9CB75A70}"/>
              </a:ext>
            </a:extLst>
          </p:cNvPr>
          <p:cNvSpPr/>
          <p:nvPr/>
        </p:nvSpPr>
        <p:spPr>
          <a:xfrm>
            <a:off x="704543" y="3704052"/>
            <a:ext cx="6096000" cy="37388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/>
              <a:t>&lt;object&gt; </a:t>
            </a:r>
            <a:r>
              <a:rPr lang="ko-KR" altLang="en-US" sz="1400"/>
              <a:t>태그를 지원하지 않는 브라우저에서는 </a:t>
            </a:r>
            <a:r>
              <a:rPr lang="en-US" altLang="ko-KR" sz="1400"/>
              <a:t>&lt;embed&gt; </a:t>
            </a:r>
            <a:r>
              <a:rPr lang="ko-KR" altLang="en-US" sz="1400"/>
              <a:t>태그 사용</a:t>
            </a:r>
            <a:endParaRPr lang="en-US" altLang="ko-KR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BF648-683D-45AA-8025-71011340BEBF}"/>
              </a:ext>
            </a:extLst>
          </p:cNvPr>
          <p:cNvSpPr txBox="1"/>
          <p:nvPr/>
        </p:nvSpPr>
        <p:spPr>
          <a:xfrm>
            <a:off x="10838576" y="410360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p392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3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7" y="1191237"/>
            <a:ext cx="5016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웹에서 지원하는 비디오</a:t>
            </a:r>
            <a:r>
              <a:rPr lang="en-US" altLang="ko-KR" b="1"/>
              <a:t>/</a:t>
            </a:r>
            <a:r>
              <a:rPr lang="ko-KR" altLang="en-US" b="1"/>
              <a:t>오디오 파일</a:t>
            </a:r>
          </a:p>
        </p:txBody>
      </p:sp>
      <p:sp>
        <p:nvSpPr>
          <p:cNvPr id="12" name="사각형 설명선 11"/>
          <p:cNvSpPr/>
          <p:nvPr/>
        </p:nvSpPr>
        <p:spPr>
          <a:xfrm>
            <a:off x="687826" y="5297400"/>
            <a:ext cx="5746459" cy="1157681"/>
          </a:xfrm>
          <a:prstGeom prst="wedgeRectCallout">
            <a:avLst>
              <a:gd name="adj1" fmla="val -24191"/>
              <a:gd name="adj2" fmla="val -61413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07184" y="5345327"/>
            <a:ext cx="550774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rgbClr val="C00000"/>
                </a:solidFill>
                <a:latin typeface="+mn-ea"/>
              </a:rPr>
              <a:t>최신 모던 브라우저를 사용한다면 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mp4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와 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mp3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를 사용하면 간단하지만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C00000"/>
                </a:solidFill>
                <a:latin typeface="+mn-ea"/>
              </a:rPr>
              <a:t>사용자들의 브라우저는 다양하기 때문에 여러 종류의 파일 형식을 지정해야 한다</a:t>
            </a:r>
            <a:r>
              <a:rPr lang="en-US" altLang="ko-KR" sz="1400">
                <a:solidFill>
                  <a:srgbClr val="C00000"/>
                </a:solidFill>
                <a:latin typeface="+mn-ea"/>
              </a:rPr>
              <a:t>.</a:t>
            </a:r>
            <a:endParaRPr lang="ko-KR" altLang="en-US" sz="140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55" y="1853763"/>
            <a:ext cx="6163928" cy="3096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01385B-CAEC-482E-BDAB-B28AC56003B0}"/>
              </a:ext>
            </a:extLst>
          </p:cNvPr>
          <p:cNvSpPr txBox="1"/>
          <p:nvPr/>
        </p:nvSpPr>
        <p:spPr>
          <a:xfrm>
            <a:off x="10838576" y="41036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p392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65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HTML5</a:t>
            </a:r>
            <a:r>
              <a:rPr lang="ko-KR" altLang="en-US" b="1"/>
              <a:t>와 비디오 코덱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5616" y="1702965"/>
            <a:ext cx="5259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인코딩</a:t>
            </a:r>
            <a:r>
              <a:rPr lang="en-US" altLang="ko-KR" sz="1400"/>
              <a:t>(encoding) : </a:t>
            </a:r>
            <a:r>
              <a:rPr lang="ko-KR" altLang="en-US" sz="1400"/>
              <a:t>원본</a:t>
            </a:r>
            <a:r>
              <a:rPr lang="en-US" altLang="ko-KR" sz="1400"/>
              <a:t> </a:t>
            </a:r>
            <a:r>
              <a:rPr lang="ko-KR" altLang="en-US" sz="1400"/>
              <a:t>비디오를 컴퓨터에서 사용할 수 있는 비디오 파일로 변환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디코딩</a:t>
            </a:r>
            <a:r>
              <a:rPr lang="en-US" altLang="ko-KR" sz="1400"/>
              <a:t>(decoding) : </a:t>
            </a:r>
            <a:r>
              <a:rPr lang="ko-KR" altLang="en-US" sz="1400"/>
              <a:t>컴퓨터 비디오 파일에 있는 비디오 정보를 가져와 플레이어에 보여주는 과정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비디오 코덱 </a:t>
            </a:r>
            <a:r>
              <a:rPr lang="en-US" altLang="ko-KR" sz="1400"/>
              <a:t>: </a:t>
            </a:r>
            <a:r>
              <a:rPr lang="ko-KR" altLang="en-US" sz="1400"/>
              <a:t>인코딩과 디코딩 수행</a:t>
            </a:r>
            <a:r>
              <a:rPr lang="en-US" altLang="ko-KR" sz="1400"/>
              <a:t>. HTML5</a:t>
            </a:r>
            <a:r>
              <a:rPr lang="ko-KR" altLang="en-US" sz="1400"/>
              <a:t>에서는 브라우저에서 직접 재생할 수 있는 비디오 코덱만 허용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53" y="3825093"/>
            <a:ext cx="4021472" cy="12338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316908" y="1560569"/>
            <a:ext cx="5259900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① </a:t>
            </a:r>
            <a:r>
              <a:rPr lang="en-US" altLang="ko-KR" sz="1400" b="1"/>
              <a:t>H.264/AVC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고화질의 영상</a:t>
            </a:r>
            <a:r>
              <a:rPr lang="en-US" altLang="ko-KR" sz="1400"/>
              <a:t>. mp4 </a:t>
            </a:r>
            <a:r>
              <a:rPr lang="ko-KR" altLang="en-US" sz="1400"/>
              <a:t>파일</a:t>
            </a:r>
            <a:r>
              <a:rPr lang="en-US" altLang="ko-KR" sz="1400"/>
              <a:t>, mov </a:t>
            </a:r>
            <a:r>
              <a:rPr lang="ko-KR" altLang="en-US" sz="1400"/>
              <a:t>파일 등에서 사용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유료 코덱이지만 온라인에서 사용할 경우 무료로 사용 가능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대부분 모던 브라우저에서 지원</a:t>
            </a:r>
          </a:p>
          <a:p>
            <a:pPr>
              <a:lnSpc>
                <a:spcPct val="150000"/>
              </a:lnSpc>
            </a:pPr>
            <a:r>
              <a:rPr lang="ko-KR" altLang="en-US" sz="1400" b="1"/>
              <a:t>② 오그 테오라</a:t>
            </a:r>
            <a:r>
              <a:rPr lang="en-US" altLang="ko-KR" sz="1400" b="1"/>
              <a:t>(Ogg Theora)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공개 코덱</a:t>
            </a:r>
            <a:r>
              <a:rPr lang="en-US" altLang="ko-KR" sz="1400"/>
              <a:t>. ogv </a:t>
            </a:r>
            <a:r>
              <a:rPr lang="ko-KR" altLang="en-US" sz="1400"/>
              <a:t>파일 형식에서 사용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파이어폭스와 오페라</a:t>
            </a:r>
            <a:r>
              <a:rPr lang="en-US" altLang="ko-KR" sz="1400"/>
              <a:t>, </a:t>
            </a:r>
            <a:r>
              <a:rPr lang="ko-KR" altLang="en-US" sz="1400"/>
              <a:t>크롬에서 지원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400" b="1"/>
              <a:t>③ v8, v9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오픈 소스로 공개한 코덱</a:t>
            </a:r>
            <a:r>
              <a:rPr lang="en-US" altLang="ko-KR" sz="1400"/>
              <a:t>.  webm </a:t>
            </a:r>
            <a:r>
              <a:rPr lang="ko-KR" altLang="en-US" sz="1400"/>
              <a:t>파일에서 사용</a:t>
            </a:r>
            <a:br>
              <a:rPr lang="en-US" altLang="ko-KR" sz="1400"/>
            </a:br>
            <a:r>
              <a:rPr lang="en-US" altLang="ko-KR" sz="1400"/>
              <a:t>- </a:t>
            </a:r>
            <a:r>
              <a:rPr lang="ko-KR" altLang="en-US" sz="1400"/>
              <a:t>화질이 좋고 무료로 제공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파이어폭스와 오페라</a:t>
            </a:r>
            <a:r>
              <a:rPr lang="en-US" altLang="ko-KR" sz="1400"/>
              <a:t>, </a:t>
            </a:r>
            <a:r>
              <a:rPr lang="ko-KR" altLang="en-US" sz="1400"/>
              <a:t>크롬 등에서 지원</a:t>
            </a:r>
            <a:r>
              <a:rPr lang="en-US" altLang="ko-KR" sz="1400"/>
              <a:t>.</a:t>
            </a:r>
          </a:p>
        </p:txBody>
      </p:sp>
      <p:grpSp>
        <p:nvGrpSpPr>
          <p:cNvPr id="9" name="그룹 8"/>
          <p:cNvGrpSpPr/>
          <p:nvPr/>
        </p:nvGrpSpPr>
        <p:grpSpPr>
          <a:xfrm>
            <a:off x="4742925" y="5461233"/>
            <a:ext cx="7035218" cy="822121"/>
            <a:chOff x="4269997" y="5461233"/>
            <a:chExt cx="7508146" cy="822121"/>
          </a:xfrm>
        </p:grpSpPr>
        <p:sp>
          <p:nvSpPr>
            <p:cNvPr id="3" name="사각형 설명선 2"/>
            <p:cNvSpPr/>
            <p:nvPr/>
          </p:nvSpPr>
          <p:spPr>
            <a:xfrm>
              <a:off x="4269997" y="5461233"/>
              <a:ext cx="7273255" cy="822121"/>
            </a:xfrm>
            <a:prstGeom prst="wedgeRectCallout">
              <a:avLst>
                <a:gd name="adj1" fmla="val -4106"/>
                <a:gd name="adj2" fmla="val -74690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9997" y="5475715"/>
              <a:ext cx="7508146" cy="697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C00000"/>
                  </a:solidFill>
                </a:rPr>
                <a:t>대부분의 브라우저에 </a:t>
              </a:r>
              <a:r>
                <a:rPr lang="en-US" altLang="ko-KR" sz="1400">
                  <a:solidFill>
                    <a:srgbClr val="C00000"/>
                  </a:solidFill>
                </a:rPr>
                <a:t>H.264 </a:t>
              </a:r>
              <a:r>
                <a:rPr lang="ko-KR" altLang="en-US" sz="1400">
                  <a:solidFill>
                    <a:srgbClr val="C00000"/>
                  </a:solidFill>
                </a:rPr>
                <a:t>코덱을 지원하므로 </a:t>
              </a:r>
              <a:r>
                <a:rPr lang="en-US" altLang="ko-KR" sz="1400">
                  <a:solidFill>
                    <a:srgbClr val="C00000"/>
                  </a:solidFill>
                </a:rPr>
                <a:t>mp4 </a:t>
              </a:r>
              <a:r>
                <a:rPr lang="ko-KR" altLang="en-US" sz="1400">
                  <a:solidFill>
                    <a:srgbClr val="C00000"/>
                  </a:solidFill>
                </a:rPr>
                <a:t>파일을 기본적으로 사용</a:t>
              </a:r>
              <a:endParaRPr lang="en-US" altLang="ko-KR" sz="1400">
                <a:solidFill>
                  <a:srgbClr val="C00000"/>
                </a:solidFill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>
                  <a:solidFill>
                    <a:srgbClr val="C00000"/>
                  </a:solidFill>
                </a:rPr>
                <a:t>무료이면서 최신 코덱인 </a:t>
              </a:r>
              <a:r>
                <a:rPr lang="en-US" altLang="ko-KR" sz="1400">
                  <a:solidFill>
                    <a:srgbClr val="C00000"/>
                  </a:solidFill>
                </a:rPr>
                <a:t>v9 </a:t>
              </a:r>
              <a:r>
                <a:rPr lang="ko-KR" altLang="en-US" sz="1400">
                  <a:solidFill>
                    <a:srgbClr val="C00000"/>
                  </a:solidFill>
                </a:rPr>
                <a:t>코덱을 이용한 </a:t>
              </a:r>
              <a:r>
                <a:rPr lang="en-US" altLang="ko-KR" sz="1400">
                  <a:solidFill>
                    <a:srgbClr val="C00000"/>
                  </a:solidFill>
                </a:rPr>
                <a:t>webm </a:t>
              </a:r>
              <a:r>
                <a:rPr lang="ko-KR" altLang="en-US" sz="1400">
                  <a:solidFill>
                    <a:srgbClr val="C00000"/>
                  </a:solidFill>
                </a:rPr>
                <a:t>파일도 함께 사용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84BB2E4-57A1-4CB2-A98A-AB2A2ED96D7E}"/>
              </a:ext>
            </a:extLst>
          </p:cNvPr>
          <p:cNvSpPr txBox="1"/>
          <p:nvPr/>
        </p:nvSpPr>
        <p:spPr>
          <a:xfrm>
            <a:off x="10838576" y="41036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p395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70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웹과 멀티미디어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1728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HTML5</a:t>
            </a:r>
            <a:r>
              <a:rPr lang="ko-KR" altLang="en-US" b="1"/>
              <a:t>와 오디오 코덱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1728" y="1673559"/>
            <a:ext cx="5259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/>
              <a:t>① </a:t>
            </a:r>
            <a:r>
              <a:rPr lang="en-US" altLang="ko-KR" sz="1400" b="1"/>
              <a:t>MPEG-1 AUDIO Layer3 (MP3 </a:t>
            </a:r>
            <a:r>
              <a:rPr lang="ko-KR" altLang="en-US" sz="1400" b="1"/>
              <a:t>코덱</a:t>
            </a:r>
            <a:r>
              <a:rPr lang="en-US" altLang="ko-KR" sz="1400" b="1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가장 많이 사용하는 오디오 코덱 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- mp3 </a:t>
            </a:r>
            <a:r>
              <a:rPr lang="ko-KR" altLang="en-US" sz="1400"/>
              <a:t>파일에서 사용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en-US" altLang="ko-KR" sz="1400"/>
              <a:t>-</a:t>
            </a:r>
            <a:r>
              <a:rPr lang="ko-KR" altLang="en-US" sz="1400"/>
              <a:t> 특허권이</a:t>
            </a:r>
            <a:r>
              <a:rPr lang="en-US" altLang="ko-KR" sz="1400"/>
              <a:t> </a:t>
            </a:r>
            <a:r>
              <a:rPr lang="ko-KR" altLang="en-US" sz="1400"/>
              <a:t>등록되어 있어 유료</a:t>
            </a:r>
          </a:p>
          <a:p>
            <a:pPr>
              <a:lnSpc>
                <a:spcPct val="150000"/>
              </a:lnSpc>
            </a:pPr>
            <a:r>
              <a:rPr lang="ko-KR" altLang="en-US" sz="1400" b="1"/>
              <a:t>② 오그 보비스</a:t>
            </a:r>
            <a:r>
              <a:rPr lang="en-US" altLang="ko-KR" sz="1400" b="1"/>
              <a:t>(Ogg Vorbis)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공개 코덱</a:t>
            </a:r>
            <a:r>
              <a:rPr lang="en-US" altLang="ko-KR" sz="1400"/>
              <a:t>. ogg </a:t>
            </a:r>
            <a:r>
              <a:rPr lang="ko-KR" altLang="en-US" sz="1400"/>
              <a:t>파일 형식에서 사용</a:t>
            </a:r>
          </a:p>
          <a:p>
            <a:pPr>
              <a:lnSpc>
                <a:spcPct val="150000"/>
              </a:lnSpc>
            </a:pPr>
            <a:r>
              <a:rPr lang="en-US" altLang="ko-KR" sz="1400"/>
              <a:t>- </a:t>
            </a:r>
            <a:r>
              <a:rPr lang="ko-KR" altLang="en-US" sz="1400"/>
              <a:t>재생 플레이어가 적고 인코딩</a:t>
            </a:r>
            <a:r>
              <a:rPr lang="en-US" altLang="ko-KR" sz="1400"/>
              <a:t> </a:t>
            </a:r>
            <a:r>
              <a:rPr lang="ko-KR" altLang="en-US" sz="1400"/>
              <a:t>시간이 더 걸린다는 단점</a:t>
            </a:r>
            <a:r>
              <a:rPr lang="en-US" altLang="ko-KR" sz="1400"/>
              <a:t>.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but, </a:t>
            </a:r>
            <a:r>
              <a:rPr lang="ko-KR" altLang="en-US" sz="1400">
                <a:sym typeface="Wingdings" panose="05000000000000000000" pitchFamily="2" charset="2"/>
              </a:rPr>
              <a:t>무료라서 </a:t>
            </a:r>
            <a:r>
              <a:rPr lang="en-US" altLang="ko-KR" sz="1400">
                <a:sym typeface="Wingdings" panose="05000000000000000000" pitchFamily="2" charset="2"/>
              </a:rPr>
              <a:t>PC </a:t>
            </a:r>
            <a:r>
              <a:rPr lang="ko-KR" altLang="en-US" sz="1400">
                <a:sym typeface="Wingdings" panose="05000000000000000000" pitchFamily="2" charset="2"/>
              </a:rPr>
              <a:t>게임 등에 많이 사용됨</a:t>
            </a:r>
            <a:endParaRPr lang="en-US" altLang="ko-KR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94D96-3EEC-43EF-A3A4-5D6D4694F8EA}"/>
              </a:ext>
            </a:extLst>
          </p:cNvPr>
          <p:cNvSpPr txBox="1"/>
          <p:nvPr/>
        </p:nvSpPr>
        <p:spPr>
          <a:xfrm>
            <a:off x="10838576" y="41036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p396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1020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1786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&lt;audio&gt; </a:t>
            </a:r>
            <a:r>
              <a:rPr lang="ko-KR" altLang="en-US" b="1"/>
              <a:t>태그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727" y="1673559"/>
            <a:ext cx="5612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배경 음악이나 효과음 등 오디오 재생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대부분 브라우저에서 </a:t>
            </a:r>
            <a:r>
              <a:rPr lang="en-US" altLang="ko-KR" sz="1400"/>
              <a:t>mp3 </a:t>
            </a:r>
            <a:r>
              <a:rPr lang="ko-KR" altLang="en-US" sz="1400"/>
              <a:t>지원하므로 </a:t>
            </a:r>
            <a:r>
              <a:rPr lang="en-US" altLang="ko-KR" sz="1400"/>
              <a:t>mp3 </a:t>
            </a:r>
            <a:r>
              <a:rPr lang="ko-KR" altLang="en-US" sz="1400"/>
              <a:t>파일만 사용</a:t>
            </a: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62" y="2525213"/>
            <a:ext cx="5417389" cy="36115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7" y="3021280"/>
            <a:ext cx="5857613" cy="177725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248088" y="1801277"/>
            <a:ext cx="3954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audio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="media/bgsound.mp3"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audio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070" y="2186931"/>
            <a:ext cx="3349396" cy="19775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AF4E9C-4F56-4E38-9A3F-845C34F4BF69}"/>
              </a:ext>
            </a:extLst>
          </p:cNvPr>
          <p:cNvSpPr txBox="1"/>
          <p:nvPr/>
        </p:nvSpPr>
        <p:spPr>
          <a:xfrm>
            <a:off x="7772270" y="4662942"/>
            <a:ext cx="433584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>
                <a:solidFill>
                  <a:srgbClr val="C00000"/>
                </a:solidFill>
              </a:rPr>
              <a:t>2018</a:t>
            </a:r>
            <a:r>
              <a:rPr lang="ko-KR" altLang="en-US" sz="1200">
                <a:solidFill>
                  <a:srgbClr val="C00000"/>
                </a:solidFill>
              </a:rPr>
              <a:t>년 </a:t>
            </a:r>
            <a:r>
              <a:rPr lang="en-US" altLang="ko-KR" sz="1200">
                <a:solidFill>
                  <a:srgbClr val="C00000"/>
                </a:solidFill>
              </a:rPr>
              <a:t>1</a:t>
            </a:r>
            <a:r>
              <a:rPr lang="ko-KR" altLang="en-US" sz="1200">
                <a:solidFill>
                  <a:srgbClr val="C00000"/>
                </a:solidFill>
              </a:rPr>
              <a:t>월부터 크롬 브라우저에서 오디오 자동 재생 차단</a:t>
            </a:r>
          </a:p>
        </p:txBody>
      </p:sp>
      <p:sp>
        <p:nvSpPr>
          <p:cNvPr id="13" name="사각형 설명선 2">
            <a:extLst>
              <a:ext uri="{FF2B5EF4-FFF2-40B4-BE49-F238E27FC236}">
                <a16:creationId xmlns:a16="http://schemas.microsoft.com/office/drawing/2014/main" id="{03193BF6-ED6A-404B-AC66-3A174460B870}"/>
              </a:ext>
            </a:extLst>
          </p:cNvPr>
          <p:cNvSpPr/>
          <p:nvPr/>
        </p:nvSpPr>
        <p:spPr>
          <a:xfrm>
            <a:off x="7633982" y="4585470"/>
            <a:ext cx="4558018" cy="540204"/>
          </a:xfrm>
          <a:prstGeom prst="wedgeRectCallout">
            <a:avLst>
              <a:gd name="adj1" fmla="val -21039"/>
              <a:gd name="adj2" fmla="val -14923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3B93A4-F815-4F19-83B5-37203E2C6D66}"/>
              </a:ext>
            </a:extLst>
          </p:cNvPr>
          <p:cNvSpPr txBox="1"/>
          <p:nvPr/>
        </p:nvSpPr>
        <p:spPr>
          <a:xfrm>
            <a:off x="10838576" y="41036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p399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094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1786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&lt;video&gt; </a:t>
            </a:r>
            <a:r>
              <a:rPr lang="ko-KR" altLang="en-US" b="1"/>
              <a:t>태그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785" y="1673559"/>
            <a:ext cx="535217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문서에 비디오 파일 삽입</a:t>
            </a:r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7" y="2151934"/>
            <a:ext cx="5528345" cy="39935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595617" y="2982742"/>
            <a:ext cx="395492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="media/Painting.mp4"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17" y="3386557"/>
            <a:ext cx="4769420" cy="1386953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668802" y="2982741"/>
            <a:ext cx="333937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="media/Painting.mp4"&gt;&lt;/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802" y="3386557"/>
            <a:ext cx="4507812" cy="153843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C64A75A-6658-4446-84A0-037677617049}"/>
              </a:ext>
            </a:extLst>
          </p:cNvPr>
          <p:cNvSpPr txBox="1"/>
          <p:nvPr/>
        </p:nvSpPr>
        <p:spPr>
          <a:xfrm>
            <a:off x="10838576" y="41036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p400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44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오디오 </a:t>
            </a:r>
            <a:r>
              <a:rPr lang="en-US" altLang="ko-KR"/>
              <a:t>&amp; </a:t>
            </a:r>
            <a:r>
              <a:rPr lang="ko-KR" altLang="en-US"/>
              <a:t>비디오 재생하기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71786" y="1191237"/>
            <a:ext cx="3011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&lt;source&gt; </a:t>
            </a:r>
            <a:r>
              <a:rPr lang="ko-KR" altLang="en-US" b="1"/>
              <a:t>태그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71785" y="1673559"/>
            <a:ext cx="5352177" cy="695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TDc_SSiMyungJo_120_OTF"/>
              </a:rPr>
              <a:t>사용자들의 브라우저 환경을  고려해서 최신 브라우저와 이전 브라우저에서 모두 재생할 수 있도록 여러 코덱의 파일을 함께 지정</a:t>
            </a: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065" y="2579271"/>
            <a:ext cx="5339331" cy="186698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864065" y="4756170"/>
            <a:ext cx="4426591" cy="962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="media/Painting.mp4"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="video/mp4"&gt;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source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="media/Painting.webm"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="video/webm"&gt;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6803471" y="1191237"/>
            <a:ext cx="5125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HTML5</a:t>
            </a:r>
            <a:r>
              <a:rPr lang="ko-KR" altLang="en-US" b="1"/>
              <a:t>를 지원하지 않는 브라우저에서는</a:t>
            </a:r>
            <a:r>
              <a:rPr lang="en-US" altLang="ko-KR" b="1"/>
              <a:t>?</a:t>
            </a:r>
            <a:endParaRPr lang="ko-KR" altLang="en-US" b="1"/>
          </a:p>
        </p:txBody>
      </p:sp>
      <p:sp>
        <p:nvSpPr>
          <p:cNvPr id="7" name="직사각형 6"/>
          <p:cNvSpPr/>
          <p:nvPr/>
        </p:nvSpPr>
        <p:spPr>
          <a:xfrm>
            <a:off x="6803470" y="1673559"/>
            <a:ext cx="502500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HTML5 </a:t>
            </a:r>
            <a:r>
              <a:rPr lang="ko-KR" altLang="en-US" sz="1400">
                <a:latin typeface="+mn-ea"/>
              </a:rPr>
              <a:t>지원 브라우저가 필요하다는 대체 텍스트 표시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803471" y="3777317"/>
            <a:ext cx="52766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latin typeface="+mn-ea"/>
              </a:rPr>
              <a:t>플래시 무비로 변환한 후 </a:t>
            </a:r>
            <a:r>
              <a:rPr lang="en-US" altLang="ko-KR" sz="1400">
                <a:latin typeface="+mn-ea"/>
              </a:rPr>
              <a:t>&lt;embed&gt; </a:t>
            </a:r>
            <a:r>
              <a:rPr lang="ko-KR" altLang="en-US" sz="1400">
                <a:latin typeface="+mn-ea"/>
              </a:rPr>
              <a:t>태그나 </a:t>
            </a:r>
            <a:r>
              <a:rPr lang="en-US" altLang="ko-KR" sz="1400">
                <a:latin typeface="+mn-ea"/>
              </a:rPr>
              <a:t>&lt;object&gt; </a:t>
            </a:r>
            <a:r>
              <a:rPr lang="ko-KR" altLang="en-US" sz="1400">
                <a:latin typeface="+mn-ea"/>
              </a:rPr>
              <a:t>태그로 삽입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955871" y="2127767"/>
            <a:ext cx="5124276" cy="11842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=”video/mp4”&gt;</a:t>
            </a: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=”media/Painting.webm”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=”video/webm”&gt;</a:t>
            </a:r>
          </a:p>
          <a:p>
            <a:pPr>
              <a:lnSpc>
                <a:spcPct val="120000"/>
              </a:lnSpc>
            </a:pPr>
            <a:r>
              <a:rPr lang="ko-KR" altLang="en-US" sz="12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   이 영상을 보기 위해서는 </a:t>
            </a:r>
            <a:r>
              <a:rPr lang="en-US" altLang="ko-KR" sz="12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HTML5</a:t>
            </a:r>
            <a:r>
              <a:rPr lang="ko-KR" altLang="en-US" sz="12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를 지원하는 브라우저가 필요합니다</a:t>
            </a:r>
            <a:r>
              <a:rPr lang="en-US" altLang="ko-KR" sz="1200">
                <a:solidFill>
                  <a:srgbClr val="000000"/>
                </a:solidFill>
                <a:latin typeface="TDc_SSiGothic_120_OTF"/>
                <a:ea typeface="D2Coding" panose="020B0609020101020101" pitchFamily="49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6803470" y="4431579"/>
            <a:ext cx="5025007" cy="140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controls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=”media/Painting.mp4”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=”video/mp4”&gt;</a:t>
            </a: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source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src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=”media/Painting.webm”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=”video/webm”&gt;</a:t>
            </a: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data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=”media/Painting.swf” </a:t>
            </a:r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type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=”application/x-shockwave-flash”&gt;&lt;/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object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pPr>
              <a:lnSpc>
                <a:spcPct val="120000"/>
              </a:lnSpc>
            </a:pP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video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4908B-6A19-46D4-936B-46C35221A2FD}"/>
              </a:ext>
            </a:extLst>
          </p:cNvPr>
          <p:cNvSpPr txBox="1"/>
          <p:nvPr/>
        </p:nvSpPr>
        <p:spPr>
          <a:xfrm>
            <a:off x="10838576" y="410360"/>
            <a:ext cx="668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p401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04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536</TotalTime>
  <Words>1119</Words>
  <Application>Microsoft Office PowerPoint</Application>
  <PresentationFormat>와이드스크린</PresentationFormat>
  <Paragraphs>131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D2Coding</vt:lpstr>
      <vt:lpstr>TDc_SSiGothic_120_OTF</vt:lpstr>
      <vt:lpstr>TDc_SSiMyungJo_120_OTF</vt:lpstr>
      <vt:lpstr>맑은 고딕</vt:lpstr>
      <vt:lpstr>Arial</vt:lpstr>
      <vt:lpstr>Wingdings</vt:lpstr>
      <vt:lpstr>Office 테마</vt:lpstr>
      <vt:lpstr>11. HTML5와 멀티미디어</vt:lpstr>
      <vt:lpstr>웹과 멀티미디어</vt:lpstr>
      <vt:lpstr>웹과 멀티미디어</vt:lpstr>
      <vt:lpstr>웹과 멀티미디어</vt:lpstr>
      <vt:lpstr>웹과 멀티미디어</vt:lpstr>
      <vt:lpstr>웹과 멀티미디어</vt:lpstr>
      <vt:lpstr>오디오 &amp; 비디오 재생하기</vt:lpstr>
      <vt:lpstr>오디오 &amp; 비디오 재생하기</vt:lpstr>
      <vt:lpstr>오디오 &amp; 비디오 재생하기</vt:lpstr>
      <vt:lpstr>오디오 &amp; 비디오 재생하기</vt:lpstr>
      <vt:lpstr>오디오 &amp; 비디오 재생하기</vt:lpstr>
      <vt:lpstr>[실습] 웹 문서에 멀티미디어 파일 넣기</vt:lpstr>
      <vt:lpstr>오디오 &amp; 비디오 재생하기</vt:lpstr>
      <vt:lpstr>[실습] 비디오 캡션 메이커로 자막 파일 만들기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11. HTML5와 멀티미디어</dc:title>
  <dc:creator>Kyunghee Ko</dc:creator>
  <cp:lastModifiedBy>Professor</cp:lastModifiedBy>
  <cp:revision>19</cp:revision>
  <dcterms:created xsi:type="dcterms:W3CDTF">2016-12-27T10:29:48Z</dcterms:created>
  <dcterms:modified xsi:type="dcterms:W3CDTF">2025-03-15T05:50:13Z</dcterms:modified>
</cp:coreProperties>
</file>