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3A6582B5-D003-4B1E-B616-5C1B479B7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A2ADAD46-284B-4785-822D-E714FFA3FA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1A9C57-0930-4266-8507-86F9E01D2786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37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871670" cy="8397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12. </a:t>
            </a:r>
            <a:r>
              <a:rPr lang="ko-KR" altLang="en-US"/>
              <a:t>다재다능한 </a:t>
            </a:r>
            <a:r>
              <a:rPr lang="en-US" altLang="ko-KR"/>
              <a:t>CSS3 </a:t>
            </a:r>
            <a:r>
              <a:rPr lang="ko-KR" altLang="en-US"/>
              <a:t>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20" y="257542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6363" y="257542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연결 선택자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0" y="332204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6363" y="332204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0" y="40628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363" y="4062847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가상 클래스와 가상 요소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*=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Gothic_160_OTF"/>
              </a:rPr>
              <a:t>값의 일부가 일치하는 속성을 </a:t>
            </a:r>
            <a:r>
              <a:rPr lang="ko-KR" altLang="en-US" sz="1400">
                <a:latin typeface="+mn-ea"/>
              </a:rPr>
              <a:t>가진 요소를 찾아 스타일 적용</a:t>
            </a:r>
            <a:endParaRPr lang="en-US" altLang="ko-KR" sz="140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6620" y="2194386"/>
            <a:ext cx="5728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*= “w3”]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=”http://www.webplatform.org”&gt;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튜토리얼과 아티클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=”http://caniuse.com”&gt;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지원 여부 체크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=”http://www.w3c.org/TR/css3-mediaqueries”&gt;</a:t>
            </a:r>
            <a:r>
              <a:rPr lang="ko-KR" altLang="it-IT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7" y="5301162"/>
            <a:ext cx="3907625" cy="4511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2" y="1539713"/>
            <a:ext cx="6017358" cy="3987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FB2E72-E327-4DB2-B1BA-C7593D330D46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P433</a:t>
            </a:r>
          </a:p>
        </p:txBody>
      </p:sp>
    </p:spTree>
    <p:extLst>
      <p:ext uri="{BB962C8B-B14F-4D97-AF65-F5344CB8AC3E}">
        <p14:creationId xmlns:p14="http://schemas.microsoft.com/office/powerpoint/2010/main" val="26097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사용자 동작에 반응하는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6498"/>
              </p:ext>
            </p:extLst>
          </p:nvPr>
        </p:nvGraphicFramePr>
        <p:xfrm>
          <a:off x="746620" y="1917104"/>
          <a:ext cx="4970180" cy="2506967"/>
        </p:xfrm>
        <a:graphic>
          <a:graphicData uri="http://schemas.openxmlformats.org/drawingml/2006/table">
            <a:tbl>
              <a:tblPr firstRow="1" bandRow="1"/>
              <a:tblGrid>
                <a:gridCol w="85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:link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방문하지 않은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:visited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방문한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:active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요소를 활성화했을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2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:hover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마우스 커서를 올려놓을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:focus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초점이 맞추어졌을 때의 스타일 적용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63BB188-F3B8-4CDD-B76F-D9FC3D2E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40" y="4928273"/>
            <a:ext cx="3871560" cy="113168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9D4CE1A-A3C9-4206-AB48-4F80F25D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80" y="2271303"/>
            <a:ext cx="4123809" cy="3942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F7F85E-09A6-4B15-8062-1F8B32747D9A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P438</a:t>
            </a:r>
          </a:p>
        </p:txBody>
      </p:sp>
    </p:spTree>
    <p:extLst>
      <p:ext uri="{BB962C8B-B14F-4D97-AF65-F5344CB8AC3E}">
        <p14:creationId xmlns:p14="http://schemas.microsoft.com/office/powerpoint/2010/main" val="283201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UI </a:t>
            </a:r>
            <a:r>
              <a:rPr lang="ko-KR" altLang="en-US" b="1"/>
              <a:t>요소 상태에 따른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12681"/>
              </p:ext>
            </p:extLst>
          </p:nvPr>
        </p:nvGraphicFramePr>
        <p:xfrm>
          <a:off x="268448" y="1917104"/>
          <a:ext cx="5554950" cy="1419180"/>
        </p:xfrm>
        <a:graphic>
          <a:graphicData uri="http://schemas.openxmlformats.org/drawingml/2006/table">
            <a:tbl>
              <a:tblPr firstRow="1" bandRow="1"/>
              <a:tblGrid>
                <a:gridCol w="125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:enabled, </a:t>
                      </a:r>
                      <a:br>
                        <a:rPr lang="en-US" altLang="ko-KR" sz="1400" b="1"/>
                      </a:br>
                      <a:r>
                        <a:rPr lang="en-US" altLang="ko-KR" sz="1400" b="1"/>
                        <a:t>:disabled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요소를 사용할 수 있을 때와 없을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:checked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라디오 박스나 체크 박스에서 항목을 선택했을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77209" y="1720864"/>
            <a:ext cx="5609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input:disabled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#ddd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#ccc solid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input:checked + span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이 달에 신청할 과목을 선택하세요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=”speaking”&gt;&lt;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=”grammar”&gt;&lt;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=”writing”&gt;&lt;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작문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56" y="4051881"/>
            <a:ext cx="2766168" cy="1984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9A78E5-3706-4AED-BD6C-4636E0A4F531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P440</a:t>
            </a:r>
          </a:p>
        </p:txBody>
      </p:sp>
    </p:spTree>
    <p:extLst>
      <p:ext uri="{BB962C8B-B14F-4D97-AF65-F5344CB8AC3E}">
        <p14:creationId xmlns:p14="http://schemas.microsoft.com/office/powerpoint/2010/main" val="244067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288" y="2257760"/>
            <a:ext cx="10217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 안의 루트</a:t>
            </a:r>
            <a:r>
              <a:rPr lang="en-US" altLang="ko-KR" sz="1400"/>
              <a:t>(root) </a:t>
            </a:r>
            <a:r>
              <a:rPr lang="ko-KR" altLang="en-US" sz="1400"/>
              <a:t>요소에 스타일을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문서의 최상위 요소는 </a:t>
            </a:r>
            <a:r>
              <a:rPr lang="en-US" altLang="ko-KR" sz="1400"/>
              <a:t>&lt;html&gt; </a:t>
            </a:r>
            <a:r>
              <a:rPr lang="ko-KR" altLang="en-US" sz="1400"/>
              <a:t>이므로 이 스타일을 이용하면 웹 문서 전체에 스타일 적용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4" y="3469878"/>
            <a:ext cx="4626975" cy="28309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76478-7D01-4E98-A63D-C384E65FE353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P441</a:t>
            </a:r>
          </a:p>
        </p:txBody>
      </p:sp>
    </p:spTree>
    <p:extLst>
      <p:ext uri="{BB962C8B-B14F-4D97-AF65-F5344CB8AC3E}">
        <p14:creationId xmlns:p14="http://schemas.microsoft.com/office/powerpoint/2010/main" val="208151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:nth–child(n)</a:t>
            </a:r>
            <a:r>
              <a:rPr lang="ko-KR" altLang="en-US" sz="1400" b="1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:nth–last–child(n)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48147" y="1477606"/>
            <a:ext cx="37135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 tr:nth-child(2n+1)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lightgray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귀리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토마토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09" y="2724101"/>
            <a:ext cx="1999329" cy="30164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:nth-child(n)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:nth-last-child(n)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위치를</a:t>
            </a:r>
            <a:r>
              <a:rPr lang="en-US" altLang="ko-KR" sz="1400"/>
              <a:t> </a:t>
            </a:r>
            <a:r>
              <a:rPr lang="ko-KR" altLang="en-US" sz="1400"/>
              <a:t>나타낼 때 </a:t>
            </a:r>
            <a:r>
              <a:rPr lang="en-US" altLang="ko-KR" sz="1400"/>
              <a:t>an+b </a:t>
            </a:r>
            <a:r>
              <a:rPr lang="ko-KR" altLang="en-US" sz="1400"/>
              <a:t>처럼 수식을 사용할 수도 있음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ko-KR" altLang="en-US" sz="1400"/>
              <a:t>이 때 </a:t>
            </a:r>
            <a:r>
              <a:rPr lang="en-US" altLang="ko-KR" sz="1400"/>
              <a:t>n </a:t>
            </a:r>
            <a:r>
              <a:rPr lang="ko-KR" altLang="en-US" sz="1400"/>
              <a:t>값은 </a:t>
            </a:r>
            <a:r>
              <a:rPr lang="en-US" altLang="ko-KR" sz="1400"/>
              <a:t>0</a:t>
            </a:r>
            <a:r>
              <a:rPr lang="ko-KR" altLang="en-US" sz="1400"/>
              <a:t>부터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13" y="4019307"/>
            <a:ext cx="5714565" cy="2195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CC90EC-163E-4703-8DDD-E28F271F4403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P442</a:t>
            </a:r>
          </a:p>
        </p:txBody>
      </p:sp>
    </p:spTree>
    <p:extLst>
      <p:ext uri="{BB962C8B-B14F-4D97-AF65-F5344CB8AC3E}">
        <p14:creationId xmlns:p14="http://schemas.microsoft.com/office/powerpoint/2010/main" val="15093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:nth-of-type(n), :nth-last-of-type(n)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4598" y="1375240"/>
            <a:ext cx="37135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ul.navi li:first-child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ul.navi li:last-child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=”navi”&gt;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=”home”&gt;&lt;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=”html”&gt;&lt;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=”css”&gt;&lt;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=”jquery”&gt;&lt;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JQuery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44" y="4896788"/>
            <a:ext cx="5174717" cy="7741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:nth-of-type(n)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:nth-last-of-type(n)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46620" y="3696942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:first-child, :last-child </a:t>
            </a:r>
            <a:endParaRPr lang="en-US" altLang="ko-KR" sz="1000" b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813" y="4237562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:first-child:  </a:t>
            </a:r>
            <a:r>
              <a:rPr lang="ko-KR" altLang="en-US" sz="1400"/>
              <a:t>첫번째</a:t>
            </a:r>
            <a:r>
              <a:rPr lang="en-US" altLang="ko-KR" sz="1400"/>
              <a:t> </a:t>
            </a:r>
            <a:r>
              <a:rPr lang="ko-KR" altLang="en-US" sz="1400"/>
              <a:t>자식 요소스타일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:last-child: </a:t>
            </a:r>
            <a:r>
              <a:rPr lang="ko-KR" altLang="en-US" sz="1400"/>
              <a:t>마지막 자식 요소에 스타일 적용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C0FF6-0DD1-4235-8321-29191AB08D29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P443</a:t>
            </a:r>
          </a:p>
        </p:txBody>
      </p:sp>
    </p:spTree>
    <p:extLst>
      <p:ext uri="{BB962C8B-B14F-4D97-AF65-F5344CB8AC3E}">
        <p14:creationId xmlns:p14="http://schemas.microsoft.com/office/powerpoint/2010/main" val="65940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:first-of-type(n), :last-of-type(n)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:first-of-type : </a:t>
            </a:r>
            <a:r>
              <a:rPr lang="ko-KR" altLang="en-US" sz="1400"/>
              <a:t>형제</a:t>
            </a:r>
            <a:r>
              <a:rPr lang="en-US" altLang="ko-KR" sz="1400"/>
              <a:t> </a:t>
            </a:r>
            <a:r>
              <a:rPr lang="ko-KR" altLang="en-US" sz="1400"/>
              <a:t>요소들 중 첫번째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:last-of-type : </a:t>
            </a:r>
            <a:r>
              <a:rPr lang="ko-KR" altLang="en-US" sz="1400"/>
              <a:t>형제 요소들 중 마지막 요소에 스타일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61" y="3235710"/>
            <a:ext cx="3362325" cy="742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A7D22-CBFB-416D-8258-DF017E37395E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P444</a:t>
            </a:r>
          </a:p>
        </p:txBody>
      </p:sp>
    </p:spTree>
    <p:extLst>
      <p:ext uri="{BB962C8B-B14F-4D97-AF65-F5344CB8AC3E}">
        <p14:creationId xmlns:p14="http://schemas.microsoft.com/office/powerpoint/2010/main" val="81817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4006" y="1702418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:target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006" y="2148492"/>
            <a:ext cx="55031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앵커로</a:t>
            </a:r>
            <a:r>
              <a:rPr lang="en-US" altLang="ko-KR" sz="1400"/>
              <a:t> </a:t>
            </a:r>
            <a:r>
              <a:rPr lang="ko-KR" altLang="en-US" sz="1400"/>
              <a:t>연결된 부분</a:t>
            </a:r>
            <a:r>
              <a:rPr lang="en-US" altLang="ko-KR" sz="1400"/>
              <a:t>(</a:t>
            </a:r>
            <a:r>
              <a:rPr lang="ko-KR" altLang="en-US" sz="1400"/>
              <a:t>목적지</a:t>
            </a:r>
            <a:r>
              <a:rPr lang="en-US" altLang="ko-KR" sz="1400"/>
              <a:t>)</a:t>
            </a:r>
            <a:r>
              <a:rPr lang="ko-KR" altLang="en-US" sz="1400"/>
              <a:t>에 스타일 지정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19" y="1198992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 외 가상 클래스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4006" y="3863756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:not</a:t>
            </a:r>
            <a:endParaRPr lang="en-US" altLang="ko-KR" sz="1000" b="1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006" y="4309830"/>
            <a:ext cx="550317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괄호 안에 있는 요소를 제외한 부분에 스타일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24" y="2656472"/>
            <a:ext cx="3408815" cy="290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24" y="4837322"/>
            <a:ext cx="2326635" cy="319342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>
          <a:xfrm>
            <a:off x="676624" y="5491346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#ex</a:t>
            </a:r>
            <a:r>
              <a:rPr lang="ko-KR" altLang="en-US" sz="1200">
                <a:solidFill>
                  <a:srgbClr val="0070C0"/>
                </a:solidFill>
              </a:rPr>
              <a:t>가 아닌 모든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요소에서 글자색을 파랑으로</a:t>
            </a:r>
          </a:p>
        </p:txBody>
      </p:sp>
      <p:sp>
        <p:nvSpPr>
          <p:cNvPr id="21" name="사각형 설명선 20"/>
          <p:cNvSpPr/>
          <p:nvPr/>
        </p:nvSpPr>
        <p:spPr>
          <a:xfrm>
            <a:off x="676624" y="3109411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#intro </a:t>
            </a:r>
            <a:r>
              <a:rPr lang="ko-KR" altLang="en-US" sz="1200">
                <a:solidFill>
                  <a:srgbClr val="0070C0"/>
                </a:solidFill>
              </a:rPr>
              <a:t>앵커가 연결하는 부분의 배경 색을 노랑으로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875086-E882-4477-868C-BBDE413BD2EA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P444</a:t>
            </a:r>
          </a:p>
        </p:txBody>
      </p:sp>
    </p:spTree>
    <p:extLst>
      <p:ext uri="{BB962C8B-B14F-4D97-AF65-F5344CB8AC3E}">
        <p14:creationId xmlns:p14="http://schemas.microsoft.com/office/powerpoint/2010/main" val="86699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00947"/>
              </p:ext>
            </p:extLst>
          </p:nvPr>
        </p:nvGraphicFramePr>
        <p:xfrm>
          <a:off x="746619" y="1821756"/>
          <a:ext cx="10536573" cy="4794393"/>
        </p:xfrm>
        <a:graphic>
          <a:graphicData uri="http://schemas.openxmlformats.org/drawingml/2006/table">
            <a:tbl>
              <a:tblPr firstRow="1" bandRow="1"/>
              <a:tblGrid>
                <a:gridCol w="2122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:target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앵커</a:t>
                      </a:r>
                      <a:r>
                        <a:rPr lang="en-US" altLang="ko-KR" sz="140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목적지에 스타일 적용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:not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특정 요소가 아닐 때 스타일 적용하기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:nth-last-child(n)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부모 요소의 뒤로부터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번째의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 유형의 요소 중에서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유형의 요소 중에서 끝에서부터 세어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dirty="0" err="1"/>
                        <a:t>첫번째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자식 요소에 스타일을 적용한다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57869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마지막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08671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중에서 </a:t>
                      </a:r>
                      <a:r>
                        <a:rPr lang="ko-KR" altLang="en-US" sz="1400" baseline="0" dirty="0" err="1">
                          <a:solidFill>
                            <a:prstClr val="black"/>
                          </a:solidFill>
                        </a:rPr>
                        <a:t>첫번째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 요소에 스타일을 적용한다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. 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4017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중에서 마지막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19732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해당 요소가 유일한 자식 요소일 때 스타일을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5831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해당 요소가 하나 뿐인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1380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048C1D-9DBB-4A06-B8B3-D2F5B9AC9A4A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P444</a:t>
            </a:r>
          </a:p>
        </p:txBody>
      </p:sp>
    </p:spTree>
    <p:extLst>
      <p:ext uri="{BB962C8B-B14F-4D97-AF65-F5344CB8AC3E}">
        <p14:creationId xmlns:p14="http://schemas.microsoft.com/office/powerpoint/2010/main" val="286418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가상 요소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006" y="1838310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::first-line : </a:t>
            </a:r>
            <a:r>
              <a:rPr lang="ko-KR" altLang="en-US" sz="1400"/>
              <a:t>특정 요소의 첫번째 줄에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::first-letter : </a:t>
            </a:r>
            <a:r>
              <a:rPr lang="ko-KR" altLang="en-US" sz="1400"/>
              <a:t>특정 요소의 첫번째 글자에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::before : </a:t>
            </a:r>
            <a:r>
              <a:rPr lang="ko-KR" altLang="en-US" sz="1400"/>
              <a:t>특정 요소의 앞에 지정한 내용을 추가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::after : </a:t>
            </a:r>
            <a:r>
              <a:rPr lang="ko-KR" altLang="en-US" sz="1400"/>
              <a:t>특정 요소의 뒤에 지정한 내용을 추가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CA0CBA8-91D3-4883-BA86-DC8077F3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14" y="4620030"/>
            <a:ext cx="1359108" cy="138499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48663D5-8057-4166-8699-629BC56B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46" y="1438059"/>
            <a:ext cx="2287283" cy="4566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351A25-2D94-4233-9DBC-EFB875250308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P445</a:t>
            </a:r>
          </a:p>
        </p:txBody>
      </p:sp>
    </p:spTree>
    <p:extLst>
      <p:ext uri="{BB962C8B-B14F-4D97-AF65-F5344CB8AC3E}">
        <p14:creationId xmlns:p14="http://schemas.microsoft.com/office/powerpoint/2010/main" val="21111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508" y="1317072"/>
            <a:ext cx="838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연결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선택자와 선택자를 연결해 적용 대상을 한정하는 선택자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컴비네이션 선택자</a:t>
            </a:r>
            <a:r>
              <a:rPr lang="en-US" altLang="ko-KR" sz="1400">
                <a:latin typeface="+mn-ea"/>
              </a:rPr>
              <a:t>(combination selector) </a:t>
            </a:r>
            <a:r>
              <a:rPr lang="ko-KR" altLang="en-US" sz="1400">
                <a:latin typeface="+mn-ea"/>
              </a:rPr>
              <a:t>또는</a:t>
            </a:r>
            <a:r>
              <a:rPr lang="en-US" altLang="ko-KR" sz="1400">
                <a:latin typeface="+mn-ea"/>
              </a:rPr>
              <a:t> ‘</a:t>
            </a:r>
            <a:r>
              <a:rPr lang="ko-KR" altLang="en-US" sz="1400">
                <a:latin typeface="+mn-ea"/>
              </a:rPr>
              <a:t>조합 선택자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라고도 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2248250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하위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2639929"/>
            <a:ext cx="87581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요소에 포함된 </a:t>
            </a:r>
            <a:r>
              <a:rPr lang="ko-KR" altLang="en-US" sz="1400" u="sng">
                <a:solidFill>
                  <a:srgbClr val="C00000"/>
                </a:solidFill>
                <a:latin typeface="+mn-ea"/>
              </a:rPr>
              <a:t>모든 하위 요소에 </a:t>
            </a:r>
            <a:r>
              <a:rPr lang="ko-KR" altLang="en-US" sz="1400">
                <a:latin typeface="+mn-ea"/>
              </a:rPr>
              <a:t>스타일이 적용된다</a:t>
            </a:r>
            <a:r>
              <a:rPr lang="en-US" altLang="ko-KR" sz="14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요소뿐만 아니라 손자 요소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손자의 손자 요소 등 모든 하위 요소까지 적용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하위 선택자를 정의할 때는 상위 요소와 하위 요소를 나란히 쓴다</a:t>
            </a:r>
            <a:r>
              <a:rPr lang="en-US" altLang="ko-KR" sz="140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87" y="2300395"/>
            <a:ext cx="2126611" cy="336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9" y="3952957"/>
            <a:ext cx="3704089" cy="1342061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4806892" y="4623987"/>
            <a:ext cx="3288484" cy="629175"/>
          </a:xfrm>
          <a:prstGeom prst="wedgeRectCallout">
            <a:avLst>
              <a:gd name="adj1" fmla="val -61612"/>
              <a:gd name="adj2" fmla="val -8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</a:rPr>
              <a:t>section </a:t>
            </a:r>
            <a:r>
              <a:rPr lang="ko-KR" altLang="en-US" sz="1400">
                <a:solidFill>
                  <a:srgbClr val="0070C0"/>
                </a:solidFill>
              </a:rPr>
              <a:t>요소 안에 있는 모든 </a:t>
            </a:r>
            <a:r>
              <a:rPr lang="en-US" altLang="ko-KR" sz="1400">
                <a:solidFill>
                  <a:srgbClr val="0070C0"/>
                </a:solidFill>
              </a:rPr>
              <a:t>p </a:t>
            </a:r>
            <a:r>
              <a:rPr lang="ko-KR" altLang="en-US" sz="1400">
                <a:solidFill>
                  <a:srgbClr val="0070C0"/>
                </a:solidFill>
              </a:rPr>
              <a:t>요소의 글자 색을 파란색으로 지정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42DACB-407C-4C28-B2B8-3B49444A905D}"/>
              </a:ext>
            </a:extLst>
          </p:cNvPr>
          <p:cNvSpPr txBox="1"/>
          <p:nvPr/>
        </p:nvSpPr>
        <p:spPr>
          <a:xfrm>
            <a:off x="10654019" y="379583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p421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하위 선택자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6620" y="1766294"/>
            <a:ext cx="44293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 예약하려면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60,000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80,000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100,000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69" y="1218100"/>
            <a:ext cx="3344447" cy="21709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59" y="3389057"/>
            <a:ext cx="4966513" cy="3037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2E95D0-3494-4037-82FB-88178DFF580F}"/>
              </a:ext>
            </a:extLst>
          </p:cNvPr>
          <p:cNvSpPr txBox="1"/>
          <p:nvPr/>
        </p:nvSpPr>
        <p:spPr>
          <a:xfrm>
            <a:off x="10654019" y="379583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P422-423</a:t>
            </a:r>
          </a:p>
        </p:txBody>
      </p:sp>
    </p:spTree>
    <p:extLst>
      <p:ext uri="{BB962C8B-B14F-4D97-AF65-F5344CB8AC3E}">
        <p14:creationId xmlns:p14="http://schemas.microsoft.com/office/powerpoint/2010/main" val="33654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18" y="3482868"/>
            <a:ext cx="5205879" cy="325694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자식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8758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 스타일을 적용하는 선택자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두 요소 사이에 ‘</a:t>
            </a:r>
            <a:r>
              <a:rPr lang="en-US" altLang="ko-KR" sz="1400">
                <a:latin typeface="+mn-ea"/>
              </a:rPr>
              <a:t>&gt;(</a:t>
            </a:r>
            <a:r>
              <a:rPr lang="ko-KR" altLang="en-US" sz="1400">
                <a:latin typeface="+mn-ea"/>
              </a:rPr>
              <a:t>부등호</a:t>
            </a:r>
            <a:r>
              <a:rPr lang="en-US" altLang="ko-KR" sz="1400">
                <a:latin typeface="+mn-ea"/>
              </a:rPr>
              <a:t>)’</a:t>
            </a:r>
            <a:r>
              <a:rPr lang="ko-KR" altLang="en-US" sz="1400">
                <a:latin typeface="+mn-ea"/>
              </a:rPr>
              <a:t>를 표시해 부모 요소와 자식 요소를 구분</a:t>
            </a:r>
            <a:endParaRPr lang="en-US" altLang="ko-KR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33" y="1227282"/>
            <a:ext cx="2279272" cy="366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" y="2506137"/>
            <a:ext cx="3020932" cy="1073791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438319" y="3824525"/>
            <a:ext cx="1902210" cy="666294"/>
          </a:xfrm>
          <a:prstGeom prst="wedgeRectCallout">
            <a:avLst>
              <a:gd name="adj1" fmla="val -12425"/>
              <a:gd name="adj2" fmla="val -840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70C0"/>
                </a:solidFill>
              </a:rPr>
              <a:t>section </a:t>
            </a:r>
            <a:r>
              <a:rPr lang="ko-KR" altLang="en-US" sz="1100">
                <a:solidFill>
                  <a:srgbClr val="0070C0"/>
                </a:solidFill>
              </a:rPr>
              <a:t>요소 안에 포함된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 중 자식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요소에만 파란</a:t>
            </a:r>
            <a:r>
              <a:rPr lang="en-US" altLang="ko-KR" sz="1100">
                <a:solidFill>
                  <a:srgbClr val="0070C0"/>
                </a:solidFill>
              </a:rPr>
              <a:t>(blue) </a:t>
            </a:r>
            <a:r>
              <a:rPr lang="ko-KR" altLang="en-US" sz="1100">
                <a:solidFill>
                  <a:srgbClr val="0070C0"/>
                </a:solidFill>
              </a:rPr>
              <a:t>글자 색 적용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&gt;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 예약하려면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061" y="3947652"/>
            <a:ext cx="3277839" cy="2116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E0619E-682F-4F79-93B1-0B518FC670CD}"/>
              </a:ext>
            </a:extLst>
          </p:cNvPr>
          <p:cNvSpPr txBox="1"/>
          <p:nvPr/>
        </p:nvSpPr>
        <p:spPr>
          <a:xfrm>
            <a:off x="10654019" y="379583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P424-425</a:t>
            </a:r>
          </a:p>
        </p:txBody>
      </p:sp>
    </p:spTree>
    <p:extLst>
      <p:ext uri="{BB962C8B-B14F-4D97-AF65-F5344CB8AC3E}">
        <p14:creationId xmlns:p14="http://schemas.microsoft.com/office/powerpoint/2010/main" val="32008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99" y="3541719"/>
            <a:ext cx="5567181" cy="317343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인접 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부모를 가진 형제 요소 중 첫 번째 동생 요소에만 스타일 적용</a:t>
            </a:r>
            <a:r>
              <a:rPr lang="en-US" altLang="ko-KR" sz="14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요소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과 요소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는 같은 레벨이면서 요소 </a:t>
            </a:r>
            <a:r>
              <a:rPr lang="en-US" altLang="ko-KR" sz="1400">
                <a:latin typeface="+mn-ea"/>
              </a:rPr>
              <a:t>1 </a:t>
            </a:r>
            <a:r>
              <a:rPr lang="ko-KR" altLang="en-US" sz="1400">
                <a:latin typeface="+mn-ea"/>
              </a:rPr>
              <a:t>이후 맨 먼저 오는 요소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에 스타일을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+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99" y="1245607"/>
            <a:ext cx="1899015" cy="3299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53" y="3086843"/>
            <a:ext cx="4047691" cy="3728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228" y="1225914"/>
            <a:ext cx="1873029" cy="190720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746620" y="3790042"/>
            <a:ext cx="1493241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70C0"/>
                </a:solidFill>
              </a:rPr>
              <a:t>h1 </a:t>
            </a:r>
            <a:r>
              <a:rPr lang="ko-KR" altLang="en-US" sz="1100">
                <a:solidFill>
                  <a:srgbClr val="0070C0"/>
                </a:solidFill>
              </a:rPr>
              <a:t>요소 다음에 오는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요소들 중 첫번째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요소에만 밑줄적용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6FB08-0633-4E88-98D1-0BB16D287248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P426</a:t>
            </a:r>
          </a:p>
        </p:txBody>
      </p:sp>
    </p:spTree>
    <p:extLst>
      <p:ext uri="{BB962C8B-B14F-4D97-AF65-F5344CB8AC3E}">
        <p14:creationId xmlns:p14="http://schemas.microsoft.com/office/powerpoint/2010/main" val="21237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07" y="3696646"/>
            <a:ext cx="5667145" cy="282329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형제 요소들에 스타일 적용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인접 형제 선택자와 다른 점은 모든 형제 요소에 다 적용된다는 것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~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746621" y="3790042"/>
            <a:ext cx="2063692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h1 </a:t>
            </a:r>
            <a:r>
              <a:rPr lang="ko-KR" altLang="en-US" sz="1200">
                <a:solidFill>
                  <a:srgbClr val="0070C0"/>
                </a:solidFill>
              </a:rPr>
              <a:t>요소 다음에 오는 모든 형제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 밑줄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20" y="1279779"/>
            <a:ext cx="2001255" cy="332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0" y="2545760"/>
            <a:ext cx="4013957" cy="9079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103" y="1098958"/>
            <a:ext cx="1725589" cy="1764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DC8053-8AD8-45F6-84EE-9DF1B20B6323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P427</a:t>
            </a:r>
          </a:p>
        </p:txBody>
      </p:sp>
    </p:spTree>
    <p:extLst>
      <p:ext uri="{BB962C8B-B14F-4D97-AF65-F5344CB8AC3E}">
        <p14:creationId xmlns:p14="http://schemas.microsoft.com/office/powerpoint/2010/main" val="17873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속성을 가진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6242" y="239782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메인 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42" y="5592120"/>
            <a:ext cx="3944669" cy="387423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2558643" y="3142344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&lt;a&gt; </a:t>
            </a:r>
            <a:r>
              <a:rPr lang="ko-KR" altLang="en-US" sz="1200">
                <a:solidFill>
                  <a:srgbClr val="0070C0"/>
                </a:solidFill>
              </a:rPr>
              <a:t>태그 중 </a:t>
            </a:r>
            <a:r>
              <a:rPr lang="en-US" altLang="ko-KR" sz="1200">
                <a:solidFill>
                  <a:srgbClr val="0070C0"/>
                </a:solidFill>
              </a:rPr>
              <a:t>href</a:t>
            </a:r>
            <a:r>
              <a:rPr lang="ko-KR" altLang="en-US" sz="1200">
                <a:solidFill>
                  <a:srgbClr val="0070C0"/>
                </a:solidFill>
              </a:rPr>
              <a:t>라는 속성이 있는 요소를 찾아내 배경 색 지정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주어진 속성과 속성 값이 일치하는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a[target=”_blank”]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url(images/newwindow.png) no-repeat center 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=”_blank”&gt;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=”https://www.w3.org/TR/selectors”&gt;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 Selector Level 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=”https://www.w3.org/TR/css3-mediaqueries”&gt;</a:t>
            </a:r>
            <a:r>
              <a:rPr lang="ko-KR" altLang="it-IT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24" y="5146673"/>
            <a:ext cx="2857886" cy="1665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BA0B8D-0A74-4C05-8622-7824F08E47E8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P429</a:t>
            </a:r>
          </a:p>
        </p:txBody>
      </p:sp>
    </p:spTree>
    <p:extLst>
      <p:ext uri="{BB962C8B-B14F-4D97-AF65-F5344CB8AC3E}">
        <p14:creationId xmlns:p14="http://schemas.microsoft.com/office/powerpoint/2010/main" val="9513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~=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38673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여러 속성 값 중에 해당 값이 포함되어 있는 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6620" y="263437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[class ~=”button”]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box-shadow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rgba(0,0,0,0.4) 5px 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=”button” 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=”flat button”&gt;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304823" y="3589902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class </a:t>
            </a:r>
            <a:r>
              <a:rPr lang="ko-KR" altLang="en-US" sz="1200">
                <a:solidFill>
                  <a:srgbClr val="0070C0"/>
                </a:solidFill>
              </a:rPr>
              <a:t>속성 값에 </a:t>
            </a:r>
            <a:r>
              <a:rPr lang="en-US" altLang="ko-KR" sz="1200">
                <a:solidFill>
                  <a:srgbClr val="0070C0"/>
                </a:solidFill>
              </a:rPr>
              <a:t>button</a:t>
            </a:r>
            <a:r>
              <a:rPr lang="ko-KR" altLang="en-US" sz="1200">
                <a:solidFill>
                  <a:srgbClr val="0070C0"/>
                </a:solidFill>
              </a:rPr>
              <a:t>이 포함된 요소를 찾아내 스타일 적용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|=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값이 포함된 속성을 가진 요소를 찾아 스타일 적용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하이픈으로 연결해 한 단어 값을 이루는 요소에도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=”us-english”&gt;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7" y="5700441"/>
            <a:ext cx="3377163" cy="4300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14" y="5629482"/>
            <a:ext cx="4045014" cy="4118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ACAFC5-AB11-4CF4-A450-F26DF94F017A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P431</a:t>
            </a:r>
          </a:p>
        </p:txBody>
      </p:sp>
    </p:spTree>
    <p:extLst>
      <p:ext uri="{BB962C8B-B14F-4D97-AF65-F5344CB8AC3E}">
        <p14:creationId xmlns:p14="http://schemas.microsoft.com/office/powerpoint/2010/main" val="368611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^=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값으로 시작하는 속성을 가진 요소를 찾아 스타일 적용</a:t>
            </a:r>
            <a:endParaRPr lang="en-US" altLang="ko-KR" sz="140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$=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값으로 끝나는 속성을 가진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6620" y="2194386"/>
            <a:ext cx="57280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^=”eng”]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^=”chin”]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url(images/ch.png)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 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=”chinese”&gt;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중국어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81" y="5939151"/>
            <a:ext cx="3907625" cy="4511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63919" y="2194386"/>
            <a:ext cx="5800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$= “hwp”]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url(images/hwp_icon.gif) center right no-repeat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$= “xls”]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url(images/excel_icon.gif) center right no-repeat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=”intro.hwp”&gt;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hwp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파일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=”intro.xls “&gt;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엑셀 파일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599" y="4944644"/>
            <a:ext cx="2336240" cy="1332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CBF23D-2617-4F78-ABB6-8BB991DF3E67}"/>
              </a:ext>
            </a:extLst>
          </p:cNvPr>
          <p:cNvSpPr txBox="1"/>
          <p:nvPr/>
        </p:nvSpPr>
        <p:spPr>
          <a:xfrm>
            <a:off x="10654019" y="37958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P432</a:t>
            </a:r>
          </a:p>
        </p:txBody>
      </p:sp>
    </p:spTree>
    <p:extLst>
      <p:ext uri="{BB962C8B-B14F-4D97-AF65-F5344CB8AC3E}">
        <p14:creationId xmlns:p14="http://schemas.microsoft.com/office/powerpoint/2010/main" val="27324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2635</TotalTime>
  <Words>2653</Words>
  <Application>Microsoft Office PowerPoint</Application>
  <PresentationFormat>와이드스크린</PresentationFormat>
  <Paragraphs>403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D2Coding</vt:lpstr>
      <vt:lpstr>TDc_SSiGothic_120_OTF</vt:lpstr>
      <vt:lpstr>TDc_SSiGothic_140_OTF</vt:lpstr>
      <vt:lpstr>TDc_SSiGothic_160_OTF</vt:lpstr>
      <vt:lpstr>맑은 고딕</vt:lpstr>
      <vt:lpstr>Arial</vt:lpstr>
      <vt:lpstr>Office 테마</vt:lpstr>
      <vt:lpstr>12. 다재다능한 CSS3 선택자</vt:lpstr>
      <vt:lpstr>연결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속성 선택자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Professor</cp:lastModifiedBy>
  <cp:revision>30</cp:revision>
  <dcterms:created xsi:type="dcterms:W3CDTF">2016-12-27T13:02:30Z</dcterms:created>
  <dcterms:modified xsi:type="dcterms:W3CDTF">2025-03-15T05:52:45Z</dcterms:modified>
</cp:coreProperties>
</file>