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6" r:id="rId7"/>
    <p:sldId id="261" r:id="rId8"/>
    <p:sldId id="262" r:id="rId9"/>
    <p:sldId id="277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4959" autoAdjust="0"/>
  </p:normalViewPr>
  <p:slideViewPr>
    <p:cSldViewPr snapToGrid="0">
      <p:cViewPr varScale="1">
        <p:scale>
          <a:sx n="107" d="100"/>
          <a:sy n="107" d="100"/>
        </p:scale>
        <p:origin x="107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17538"/>
            <a:ext cx="7410450" cy="839787"/>
          </a:xfrm>
        </p:spPr>
        <p:txBody>
          <a:bodyPr anchor="b">
            <a:normAutofit/>
          </a:bodyPr>
          <a:lstStyle>
            <a:lvl1pPr algn="ctr">
              <a:defRPr sz="4800" b="1" cap="none" spc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47926" y="2537851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52601" y="2537851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2428876" y="3004576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447926" y="3273355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52601" y="3273355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2428876" y="3740080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447926" y="4008859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52601" y="4008859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2428876" y="4475584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447926" y="4744364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752601" y="4744364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2428876" y="5211089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 descr="개이(가) 표시된 사진&#10;&#10;자동 생성된 설명">
            <a:extLst>
              <a:ext uri="{FF2B5EF4-FFF2-40B4-BE49-F238E27FC236}">
                <a16:creationId xmlns:a16="http://schemas.microsoft.com/office/drawing/2014/main" id="{B424F122-C735-4226-A49F-24A6C72567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469" y="2863516"/>
            <a:ext cx="2169331" cy="3095266"/>
          </a:xfrm>
          <a:prstGeom prst="rect">
            <a:avLst/>
          </a:prstGeom>
          <a:effectLst>
            <a:softEdge rad="317500"/>
          </a:effectLst>
          <a:scene3d>
            <a:camera prst="isometricOffAxis2Left"/>
            <a:lightRig rig="threePt" dir="t"/>
          </a:scene3d>
        </p:spPr>
      </p:pic>
      <p:pic>
        <p:nvPicPr>
          <p:cNvPr id="31" name="그림 30" descr="실내, 음식, 사진, 다른이(가) 표시된 사진&#10;&#10;자동 생성된 설명">
            <a:extLst>
              <a:ext uri="{FF2B5EF4-FFF2-40B4-BE49-F238E27FC236}">
                <a16:creationId xmlns:a16="http://schemas.microsoft.com/office/drawing/2014/main" id="{E97DE788-F46C-4D1C-8DAC-26AD2C05463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423" y="3905445"/>
            <a:ext cx="2286158" cy="225212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D7FB3AF3-C698-4459-922B-A864A54D030B}"/>
              </a:ext>
            </a:extLst>
          </p:cNvPr>
          <p:cNvSpPr/>
          <p:nvPr userDrawn="1"/>
        </p:nvSpPr>
        <p:spPr>
          <a:xfrm>
            <a:off x="7257011" y="2635135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95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0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75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7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940" y="153307"/>
            <a:ext cx="9091189" cy="6675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3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77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9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09AAE6E-4D66-42C1-91DA-FB1599A091E7}"/>
              </a:ext>
            </a:extLst>
          </p:cNvPr>
          <p:cNvSpPr/>
          <p:nvPr userDrawn="1"/>
        </p:nvSpPr>
        <p:spPr>
          <a:xfrm>
            <a:off x="0" y="230457"/>
            <a:ext cx="12192000" cy="6675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E0A58A0-97CD-4418-A13E-3712708C0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76" y="230456"/>
            <a:ext cx="9091189" cy="66758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AC8BC6-A8AC-4C4E-8CAC-D2FA6CAD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2025-03-15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A17B14-A978-40AA-A02B-D9EC0FFD4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2962A6-F646-454C-A3F5-40DC3C1F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21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1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4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04709" y="236469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26" name="Picture 2" descr="html5에 대한 이미지 검색결과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053" y="6197581"/>
            <a:ext cx="523894" cy="52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61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13. CSS3</a:t>
            </a:r>
            <a:r>
              <a:rPr lang="ko-KR" altLang="en-US"/>
              <a:t>와 애니메이션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19743" y="2600587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13-1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9920" y="2600587"/>
            <a:ext cx="177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변형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19743" y="3330429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13-2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99920" y="3330429"/>
            <a:ext cx="281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변형과 관련된 속성들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19743" y="4060271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13-1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99920" y="4060271"/>
            <a:ext cx="177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트랜지션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19743" y="4798718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13-1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99920" y="4798718"/>
            <a:ext cx="177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애니메이션</a:t>
            </a:r>
          </a:p>
        </p:txBody>
      </p:sp>
    </p:spTree>
    <p:extLst>
      <p:ext uri="{BB962C8B-B14F-4D97-AF65-F5344CB8AC3E}">
        <p14:creationId xmlns:p14="http://schemas.microsoft.com/office/powerpoint/2010/main" val="1184623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변형과</a:t>
            </a:r>
            <a:r>
              <a:rPr lang="en-US" altLang="ko-KR"/>
              <a:t> </a:t>
            </a:r>
            <a:r>
              <a:rPr lang="ko-KR" altLang="en-US"/>
              <a:t>관련된 속성들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840" y="1290967"/>
            <a:ext cx="33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transform-origin </a:t>
            </a:r>
            <a:r>
              <a:rPr lang="ko-KR" altLang="en-US" b="1"/>
              <a:t>속성 </a:t>
            </a:r>
            <a:endParaRPr lang="en-US" altLang="ko-KR" b="1"/>
          </a:p>
        </p:txBody>
      </p:sp>
      <p:sp>
        <p:nvSpPr>
          <p:cNvPr id="2" name="직사각형 1"/>
          <p:cNvSpPr/>
          <p:nvPr/>
        </p:nvSpPr>
        <p:spPr>
          <a:xfrm>
            <a:off x="578840" y="1680824"/>
            <a:ext cx="567095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특정 지점을 변형의 기준으로 설정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211364" y="1028996"/>
            <a:ext cx="545071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.rose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rotateZ(10deg)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.ltop .rose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transform-origin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left top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.rtop .rose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transform-origin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right top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.lbottom .rose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transform-origin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left bottom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.rbottom .rose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transform-origin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right bottom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=”ltop”&gt;&lt;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=”images/rose.jpg”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=”rose”&gt;&lt;/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=”rtop”&gt;&lt;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=”images/rose.jpg”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=”rose”&gt;&lt;/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=”lbottom”&gt;&lt;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=”images/rose.jpg”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=”rose”&gt;&lt;/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=”rbottom”&gt;&lt;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=”images/rose.jpg”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=”rose”&gt;&lt;/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40" y="2252373"/>
            <a:ext cx="5186494" cy="36938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r="3741"/>
          <a:stretch/>
        </p:blipFill>
        <p:spPr>
          <a:xfrm>
            <a:off x="418461" y="2776157"/>
            <a:ext cx="5613224" cy="121945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7245" y="4939588"/>
            <a:ext cx="4822347" cy="15224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D3F77EA-48A1-44C9-A7EB-5A0FBEE8BD4C}"/>
              </a:ext>
            </a:extLst>
          </p:cNvPr>
          <p:cNvSpPr txBox="1"/>
          <p:nvPr/>
        </p:nvSpPr>
        <p:spPr>
          <a:xfrm>
            <a:off x="10627840" y="41036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bg1"/>
                </a:solidFill>
              </a:rPr>
              <a:t>P459</a:t>
            </a:r>
          </a:p>
        </p:txBody>
      </p:sp>
    </p:spTree>
    <p:extLst>
      <p:ext uri="{BB962C8B-B14F-4D97-AF65-F5344CB8AC3E}">
        <p14:creationId xmlns:p14="http://schemas.microsoft.com/office/powerpoint/2010/main" val="692536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변형과</a:t>
            </a:r>
            <a:r>
              <a:rPr lang="en-US" altLang="ko-KR"/>
              <a:t> </a:t>
            </a:r>
            <a:r>
              <a:rPr lang="ko-KR" altLang="en-US"/>
              <a:t>관련된 속성들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840" y="1290967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perspective </a:t>
            </a:r>
            <a:r>
              <a:rPr lang="ko-KR" altLang="en-US" b="1"/>
              <a:t>속성 </a:t>
            </a:r>
            <a:endParaRPr lang="en-US" altLang="ko-KR" b="1"/>
          </a:p>
        </p:txBody>
      </p:sp>
      <p:sp>
        <p:nvSpPr>
          <p:cNvPr id="2" name="직사각형 1"/>
          <p:cNvSpPr/>
          <p:nvPr/>
        </p:nvSpPr>
        <p:spPr>
          <a:xfrm>
            <a:off x="578840" y="1680824"/>
            <a:ext cx="54528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원근감을 갖게 함</a:t>
            </a:r>
            <a:r>
              <a:rPr lang="en-US" altLang="ko-KR" sz="140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속성 값은 </a:t>
            </a:r>
            <a:r>
              <a:rPr lang="en-US" altLang="ko-KR" sz="1400">
                <a:latin typeface="+mn-ea"/>
              </a:rPr>
              <a:t>0</a:t>
            </a:r>
            <a:r>
              <a:rPr lang="ko-KR" altLang="en-US" sz="1400">
                <a:latin typeface="+mn-ea"/>
              </a:rPr>
              <a:t>보다 커야 하며 값이 클수록 사용자로부터 멀어짐</a:t>
            </a:r>
            <a:r>
              <a:rPr lang="en-US" altLang="ko-KR" sz="1400">
                <a:latin typeface="+mn-ea"/>
              </a:rPr>
              <a:t>.</a:t>
            </a:r>
            <a:endParaRPr lang="ko-KR" altLang="en-US" sz="140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52" y="2530546"/>
            <a:ext cx="2667699" cy="3351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10312"/>
          <a:stretch/>
        </p:blipFill>
        <p:spPr>
          <a:xfrm>
            <a:off x="645953" y="2976776"/>
            <a:ext cx="5058562" cy="8941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406750" y="1311492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perspective-origin </a:t>
            </a:r>
            <a:r>
              <a:rPr lang="ko-KR" altLang="en-US" b="1"/>
              <a:t>속성 </a:t>
            </a:r>
            <a:endParaRPr lang="en-US" altLang="ko-KR" b="1"/>
          </a:p>
        </p:txBody>
      </p:sp>
      <p:sp>
        <p:nvSpPr>
          <p:cNvPr id="14" name="직사각형 13"/>
          <p:cNvSpPr/>
          <p:nvPr/>
        </p:nvSpPr>
        <p:spPr>
          <a:xfrm>
            <a:off x="6358855" y="1894562"/>
            <a:ext cx="54528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입체적으로 표현할 요소의 아랫부분</a:t>
            </a:r>
            <a:r>
              <a:rPr lang="en-US" altLang="ko-KR" sz="1400">
                <a:latin typeface="+mn-ea"/>
              </a:rPr>
              <a:t>(bottom) </a:t>
            </a:r>
            <a:r>
              <a:rPr lang="ko-KR" altLang="en-US" sz="1400">
                <a:latin typeface="+mn-ea"/>
              </a:rPr>
              <a:t>위치 지정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좀더 높은 곳에서 원근을 조절하는 듯한 느낌을 갖게 함</a:t>
            </a:r>
            <a:r>
              <a:rPr lang="en-US" altLang="ko-KR" sz="1400">
                <a:latin typeface="+mn-ea"/>
              </a:rPr>
              <a:t>.</a:t>
            </a:r>
            <a:endParaRPr lang="ko-KR" altLang="en-US" sz="1400">
              <a:latin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5967" y="2742719"/>
            <a:ext cx="3640822" cy="30217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9027" y="3208184"/>
            <a:ext cx="5497643" cy="13255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F9E39AD-52A5-408C-AD69-5BD5DEB17A42}"/>
              </a:ext>
            </a:extLst>
          </p:cNvPr>
          <p:cNvSpPr txBox="1"/>
          <p:nvPr/>
        </p:nvSpPr>
        <p:spPr>
          <a:xfrm>
            <a:off x="10627840" y="41036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bg1"/>
                </a:solidFill>
              </a:rPr>
              <a:t>P459</a:t>
            </a:r>
          </a:p>
        </p:txBody>
      </p:sp>
    </p:spTree>
    <p:extLst>
      <p:ext uri="{BB962C8B-B14F-4D97-AF65-F5344CB8AC3E}">
        <p14:creationId xmlns:p14="http://schemas.microsoft.com/office/powerpoint/2010/main" val="508795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변형과</a:t>
            </a:r>
            <a:r>
              <a:rPr lang="en-US" altLang="ko-KR"/>
              <a:t> </a:t>
            </a:r>
            <a:r>
              <a:rPr lang="ko-KR" altLang="en-US"/>
              <a:t>관련된 속성들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840" y="1290967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transform-style </a:t>
            </a:r>
            <a:r>
              <a:rPr lang="ko-KR" altLang="en-US" b="1"/>
              <a:t>속성 </a:t>
            </a:r>
            <a:endParaRPr lang="en-US" altLang="ko-KR" b="1"/>
          </a:p>
        </p:txBody>
      </p:sp>
      <p:sp>
        <p:nvSpPr>
          <p:cNvPr id="2" name="직사각형 1"/>
          <p:cNvSpPr/>
          <p:nvPr/>
        </p:nvSpPr>
        <p:spPr>
          <a:xfrm>
            <a:off x="578840" y="1680824"/>
            <a:ext cx="545284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부모 요소에 적용한 </a:t>
            </a:r>
            <a:r>
              <a:rPr lang="en-US" altLang="ko-KR" sz="1400">
                <a:latin typeface="+mn-ea"/>
              </a:rPr>
              <a:t>3D </a:t>
            </a:r>
            <a:r>
              <a:rPr lang="ko-KR" altLang="en-US" sz="1400">
                <a:latin typeface="+mn-ea"/>
              </a:rPr>
              <a:t>변형을 하위 요소에도 적용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58" y="2196338"/>
            <a:ext cx="3761808" cy="174884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422502" y="1639601"/>
            <a:ext cx="476002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.box1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#82cbd8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rotateY(45deg)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.box2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#0d6097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transform-origin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left top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rotateX(45deg)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#tr-style1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transform-style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flat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#tr-style2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transform-style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preserve-3d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=”container”&gt;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=”box1”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=”tr-style1”&gt;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=”box2”&gt;&lt;/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=”container”&gt;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=”box1”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=”tr-style2”&gt;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=”box2”&gt;&lt;/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042" y="4648476"/>
            <a:ext cx="2924088" cy="14762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A43DAF-AE90-4A4A-849E-39A6552655BA}"/>
              </a:ext>
            </a:extLst>
          </p:cNvPr>
          <p:cNvSpPr txBox="1"/>
          <p:nvPr/>
        </p:nvSpPr>
        <p:spPr>
          <a:xfrm>
            <a:off x="10627840" y="41036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bg1"/>
                </a:solidFill>
              </a:rPr>
              <a:t>P461</a:t>
            </a:r>
          </a:p>
        </p:txBody>
      </p:sp>
    </p:spTree>
    <p:extLst>
      <p:ext uri="{BB962C8B-B14F-4D97-AF65-F5344CB8AC3E}">
        <p14:creationId xmlns:p14="http://schemas.microsoft.com/office/powerpoint/2010/main" val="520921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53006" y="4102217"/>
            <a:ext cx="4848836" cy="21036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변형과</a:t>
            </a:r>
            <a:r>
              <a:rPr lang="en-US" altLang="ko-KR"/>
              <a:t> </a:t>
            </a:r>
            <a:r>
              <a:rPr lang="ko-KR" altLang="en-US"/>
              <a:t>관련된 속성들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840" y="1290967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backface-visibility </a:t>
            </a:r>
            <a:r>
              <a:rPr lang="ko-KR" altLang="en-US" b="1"/>
              <a:t>속성 </a:t>
            </a:r>
            <a:endParaRPr lang="en-US" altLang="ko-KR" b="1"/>
          </a:p>
        </p:txBody>
      </p:sp>
      <p:sp>
        <p:nvSpPr>
          <p:cNvPr id="2" name="직사각형 1"/>
          <p:cNvSpPr/>
          <p:nvPr/>
        </p:nvSpPr>
        <p:spPr>
          <a:xfrm>
            <a:off x="578840" y="1680824"/>
            <a:ext cx="545284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요소의 뒷면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즉 반대쪽 면을 표시할 것인지 결정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422502" y="1639601"/>
            <a:ext cx="476002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.box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#82cbd8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rotateY(135deg)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#back1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backface-visibility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hidden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#back2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backface-visibility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visible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=”container”&gt;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=”box”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=”back1”&gt;&lt;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BACK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=”container”&gt;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=”box”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=”back2”&gt;&lt;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BACK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40" y="2096322"/>
            <a:ext cx="3942832" cy="172905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146" y="4681556"/>
            <a:ext cx="2609510" cy="152430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78840" y="4214773"/>
            <a:ext cx="4613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두 개 이상의 변형 동시에 사용하려면</a:t>
            </a:r>
            <a:endParaRPr lang="en-US" altLang="ko-KR" sz="1400" b="1"/>
          </a:p>
        </p:txBody>
      </p:sp>
      <p:sp>
        <p:nvSpPr>
          <p:cNvPr id="12" name="직사각형 11"/>
          <p:cNvSpPr/>
          <p:nvPr/>
        </p:nvSpPr>
        <p:spPr>
          <a:xfrm>
            <a:off x="578840" y="4494613"/>
            <a:ext cx="545284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latin typeface="+mn-ea"/>
              </a:rPr>
              <a:t>transform </a:t>
            </a:r>
            <a:r>
              <a:rPr lang="ko-KR" altLang="en-US" sz="1400">
                <a:latin typeface="+mn-ea"/>
              </a:rPr>
              <a:t>속성에 변형 함수를 나열함</a:t>
            </a:r>
            <a:r>
              <a:rPr lang="en-US" altLang="ko-KR" sz="1400">
                <a:latin typeface="+mn-ea"/>
              </a:rPr>
              <a:t>.</a:t>
            </a:r>
            <a:endParaRPr lang="ko-KR" altLang="en-US" sz="140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8839" y="5097279"/>
            <a:ext cx="5452845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예</a:t>
            </a:r>
            <a:r>
              <a:rPr lang="en-US" altLang="ko-KR" sz="1200">
                <a:latin typeface="+mn-ea"/>
              </a:rPr>
              <a:t>) </a:t>
            </a:r>
            <a:r>
              <a:rPr lang="ko-KR" altLang="en-US" sz="1200">
                <a:latin typeface="+mn-ea"/>
              </a:rPr>
              <a:t>크기를 </a:t>
            </a:r>
            <a:r>
              <a:rPr lang="en-US" altLang="ko-KR" sz="1200">
                <a:latin typeface="+mn-ea"/>
              </a:rPr>
              <a:t>2</a:t>
            </a:r>
            <a:r>
              <a:rPr lang="ko-KR" altLang="en-US" sz="1200">
                <a:latin typeface="+mn-ea"/>
              </a:rPr>
              <a:t>배 확대하면서 </a:t>
            </a:r>
            <a:r>
              <a:rPr lang="en-US" altLang="ko-KR" sz="1200">
                <a:latin typeface="+mn-ea"/>
              </a:rPr>
              <a:t>x </a:t>
            </a:r>
            <a:r>
              <a:rPr lang="ko-KR" altLang="en-US" sz="1200">
                <a:latin typeface="+mn-ea"/>
              </a:rPr>
              <a:t>축 기준으로 </a:t>
            </a:r>
            <a:r>
              <a:rPr lang="en-US" altLang="ko-KR" sz="1200">
                <a:latin typeface="+mn-ea"/>
              </a:rPr>
              <a:t>180</a:t>
            </a:r>
            <a:r>
              <a:rPr lang="ko-KR" altLang="en-US" sz="1200">
                <a:latin typeface="+mn-ea"/>
              </a:rPr>
              <a:t>도 회전</a:t>
            </a:r>
            <a:r>
              <a:rPr lang="en-US" altLang="ko-KR" sz="1200">
                <a:latin typeface="+mn-ea"/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20784" y="5443227"/>
            <a:ext cx="44165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scale(2) perspective(120px) rotateX(180deg)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ko-KR" altLang="en-US" sz="3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421313-20E9-4EAA-BB2D-352B17D1CED1}"/>
              </a:ext>
            </a:extLst>
          </p:cNvPr>
          <p:cNvSpPr txBox="1"/>
          <p:nvPr/>
        </p:nvSpPr>
        <p:spPr>
          <a:xfrm>
            <a:off x="10627840" y="41036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bg1"/>
                </a:solidFill>
              </a:rPr>
              <a:t>P463</a:t>
            </a:r>
          </a:p>
        </p:txBody>
      </p:sp>
    </p:spTree>
    <p:extLst>
      <p:ext uri="{BB962C8B-B14F-4D97-AF65-F5344CB8AC3E}">
        <p14:creationId xmlns:p14="http://schemas.microsoft.com/office/powerpoint/2010/main" val="225686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트랜지션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840" y="1290967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트랜지션이란</a:t>
            </a:r>
            <a:endParaRPr lang="en-US" altLang="ko-KR" b="1"/>
          </a:p>
        </p:txBody>
      </p:sp>
      <p:sp>
        <p:nvSpPr>
          <p:cNvPr id="2" name="직사각형 1"/>
          <p:cNvSpPr/>
          <p:nvPr/>
        </p:nvSpPr>
        <p:spPr>
          <a:xfrm>
            <a:off x="578840" y="1680824"/>
            <a:ext cx="545284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웹 요소의 스타일 속성이 조금씩 자연스럽게 바뀌는 것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78840" y="2462145"/>
            <a:ext cx="5327010" cy="695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TDc_SSiMyungJo_120_OTF"/>
              </a:rPr>
              <a:t>예</a:t>
            </a:r>
            <a:r>
              <a:rPr lang="en-US" altLang="ko-KR" sz="1400">
                <a:latin typeface="TDc_SSiMyungJo_120_OTF"/>
              </a:rPr>
              <a:t>) </a:t>
            </a:r>
            <a:r>
              <a:rPr lang="ko-KR" altLang="en-US" sz="1400">
                <a:latin typeface="TDc_SSiMyungJo_120_OTF"/>
              </a:rPr>
              <a:t>하늘색 도형 위로 마우스를 올려놓으면 도형이 하늘색에서 파란색으로 바뀌고 마우스를 치우면 원래 배경 색으로 되돌아감</a:t>
            </a:r>
            <a:r>
              <a:rPr lang="en-US" altLang="ko-KR" sz="1400">
                <a:latin typeface="TDc_SSiMyungJo_120_OTF"/>
              </a:rPr>
              <a:t>.</a:t>
            </a:r>
            <a:endParaRPr lang="ko-KR" altLang="en-US" sz="14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04" y="3224301"/>
            <a:ext cx="2399532" cy="114636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78840" y="4546796"/>
            <a:ext cx="53270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TDc_SSiMyungJo_120_OTF"/>
              </a:rPr>
              <a:t>예</a:t>
            </a:r>
            <a:r>
              <a:rPr lang="en-US" altLang="ko-KR" sz="1400">
                <a:latin typeface="TDc_SSiMyungJo_120_OTF"/>
              </a:rPr>
              <a:t>) </a:t>
            </a:r>
            <a:r>
              <a:rPr lang="ko-KR" altLang="en-US" sz="1400">
                <a:latin typeface="TDc_SSiMyungJo_120_OTF"/>
              </a:rPr>
              <a:t>도형 위로 마우스를 올려놓으면 사각형의 테두리와 테두리색이 바뀌고 마우스를 치우면 원래 스타일로 되돌아감</a:t>
            </a:r>
            <a:r>
              <a:rPr lang="en-US" altLang="ko-KR" sz="1400">
                <a:latin typeface="TDc_SSiMyungJo_120_OTF"/>
              </a:rPr>
              <a:t>.</a:t>
            </a:r>
            <a:endParaRPr lang="ko-KR" altLang="en-US" sz="140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768" y="5443708"/>
            <a:ext cx="2230204" cy="1045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327140" y="1580796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트랜지션의 속성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rcRect r="5198"/>
          <a:stretch/>
        </p:blipFill>
        <p:spPr>
          <a:xfrm>
            <a:off x="6327140" y="2096322"/>
            <a:ext cx="5560060" cy="19989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DF12723-8826-4DBB-A79C-383305C4A5D6}"/>
              </a:ext>
            </a:extLst>
          </p:cNvPr>
          <p:cNvSpPr txBox="1"/>
          <p:nvPr/>
        </p:nvSpPr>
        <p:spPr>
          <a:xfrm>
            <a:off x="10627840" y="41036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bg1"/>
                </a:solidFill>
              </a:rPr>
              <a:t>P464</a:t>
            </a:r>
          </a:p>
        </p:txBody>
      </p:sp>
    </p:spTree>
    <p:extLst>
      <p:ext uri="{BB962C8B-B14F-4D97-AF65-F5344CB8AC3E}">
        <p14:creationId xmlns:p14="http://schemas.microsoft.com/office/powerpoint/2010/main" val="523243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트랜지션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840" y="1290967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transition-property </a:t>
            </a:r>
            <a:r>
              <a:rPr lang="ko-KR" altLang="en-US" b="1"/>
              <a:t>속성</a:t>
            </a:r>
            <a:endParaRPr lang="en-US" altLang="ko-KR" b="1"/>
          </a:p>
        </p:txBody>
      </p:sp>
      <p:sp>
        <p:nvSpPr>
          <p:cNvPr id="2" name="직사각형 1"/>
          <p:cNvSpPr/>
          <p:nvPr/>
        </p:nvSpPr>
        <p:spPr>
          <a:xfrm>
            <a:off x="578840" y="1680824"/>
            <a:ext cx="54528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트랜지션을 적용할 속성 선택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이 속성을 지정하지 않으면 모든 속성이 트랜지션 대상이 됨</a:t>
            </a:r>
            <a:r>
              <a:rPr lang="en-US" altLang="ko-KR" sz="1400">
                <a:latin typeface="+mn-ea"/>
              </a:rPr>
              <a:t>.</a:t>
            </a:r>
            <a:endParaRPr lang="ko-KR" altLang="en-US" sz="140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40" y="2566245"/>
            <a:ext cx="4152551" cy="31942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07" y="3067142"/>
            <a:ext cx="5988909" cy="161573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07" y="4913859"/>
            <a:ext cx="5500099" cy="83334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520495" y="1290967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transition-duration </a:t>
            </a:r>
            <a:r>
              <a:rPr lang="ko-KR" altLang="en-US" b="1"/>
              <a:t>속성</a:t>
            </a:r>
            <a:endParaRPr lang="en-US" altLang="ko-KR" b="1"/>
          </a:p>
        </p:txBody>
      </p:sp>
      <p:sp>
        <p:nvSpPr>
          <p:cNvPr id="16" name="직사각형 15"/>
          <p:cNvSpPr/>
          <p:nvPr/>
        </p:nvSpPr>
        <p:spPr>
          <a:xfrm>
            <a:off x="6520495" y="1680824"/>
            <a:ext cx="545284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트랜지션 진행</a:t>
            </a: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시간 지정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시간 단위는 초</a:t>
            </a:r>
            <a:r>
              <a:rPr lang="en-US" altLang="ko-KR" sz="1400">
                <a:latin typeface="+mn-ea"/>
              </a:rPr>
              <a:t>(seconds) </a:t>
            </a:r>
            <a:r>
              <a:rPr lang="ko-KR" altLang="en-US" sz="1400">
                <a:latin typeface="+mn-ea"/>
              </a:rPr>
              <a:t>또는 밀리초</a:t>
            </a:r>
            <a:r>
              <a:rPr lang="en-US" altLang="ko-KR" sz="1400">
                <a:latin typeface="+mn-ea"/>
              </a:rPr>
              <a:t>(milliseconds)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트랜지션이 여러 개라면 쉼표</a:t>
            </a:r>
            <a:r>
              <a:rPr lang="en-US" altLang="ko-KR" sz="1400">
                <a:latin typeface="+mn-ea"/>
              </a:rPr>
              <a:t>(,)</a:t>
            </a:r>
            <a:r>
              <a:rPr lang="ko-KR" altLang="en-US" sz="1400">
                <a:latin typeface="+mn-ea"/>
              </a:rPr>
              <a:t>로 구분해 진행 시간 지정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102132" y="2791804"/>
            <a:ext cx="403230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.tr1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background-color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1px solid black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transition-property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height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transition-duration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2s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1s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.tr1:hover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200px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120px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320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5"/>
          <a:srcRect b="16057"/>
          <a:stretch/>
        </p:blipFill>
        <p:spPr>
          <a:xfrm>
            <a:off x="8271544" y="5100384"/>
            <a:ext cx="3539673" cy="1073913"/>
          </a:xfrm>
          <a:prstGeom prst="rect">
            <a:avLst/>
          </a:prstGeom>
        </p:spPr>
      </p:pic>
      <p:cxnSp>
        <p:nvCxnSpPr>
          <p:cNvPr id="20" name="직선 연결선 19"/>
          <p:cNvCxnSpPr/>
          <p:nvPr/>
        </p:nvCxnSpPr>
        <p:spPr>
          <a:xfrm>
            <a:off x="6520495" y="981512"/>
            <a:ext cx="0" cy="55283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FB5DBB-C149-4B1C-A157-63B1E53DFFFD}"/>
              </a:ext>
            </a:extLst>
          </p:cNvPr>
          <p:cNvSpPr txBox="1"/>
          <p:nvPr/>
        </p:nvSpPr>
        <p:spPr>
          <a:xfrm>
            <a:off x="10627840" y="41036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bg1"/>
                </a:solidFill>
              </a:rPr>
              <a:t>P466</a:t>
            </a:r>
          </a:p>
        </p:txBody>
      </p:sp>
    </p:spTree>
    <p:extLst>
      <p:ext uri="{BB962C8B-B14F-4D97-AF65-F5344CB8AC3E}">
        <p14:creationId xmlns:p14="http://schemas.microsoft.com/office/powerpoint/2010/main" val="3399079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트랜지션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840" y="1290967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transition-timing-function </a:t>
            </a:r>
            <a:r>
              <a:rPr lang="ko-KR" altLang="en-US" b="1"/>
              <a:t>속성</a:t>
            </a:r>
            <a:endParaRPr lang="en-US" altLang="ko-KR" b="1"/>
          </a:p>
        </p:txBody>
      </p:sp>
      <p:sp>
        <p:nvSpPr>
          <p:cNvPr id="2" name="직사각형 1"/>
          <p:cNvSpPr/>
          <p:nvPr/>
        </p:nvSpPr>
        <p:spPr>
          <a:xfrm>
            <a:off x="578840" y="1680824"/>
            <a:ext cx="545284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트랜지션의</a:t>
            </a: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시작과 중간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끝에서의 속도 지정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20495" y="1290967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transition-delay </a:t>
            </a:r>
            <a:r>
              <a:rPr lang="ko-KR" altLang="en-US" b="1"/>
              <a:t>속성</a:t>
            </a:r>
            <a:endParaRPr lang="en-US" altLang="ko-KR" b="1"/>
          </a:p>
        </p:txBody>
      </p:sp>
      <p:sp>
        <p:nvSpPr>
          <p:cNvPr id="16" name="직사각형 15"/>
          <p:cNvSpPr/>
          <p:nvPr/>
        </p:nvSpPr>
        <p:spPr>
          <a:xfrm>
            <a:off x="6520495" y="1680824"/>
            <a:ext cx="54528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트랜지션이</a:t>
            </a: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언제부터 시작될지 지연 시간 지정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시간 단위는 초</a:t>
            </a:r>
            <a:r>
              <a:rPr lang="en-US" altLang="ko-KR" sz="1400">
                <a:latin typeface="+mn-ea"/>
              </a:rPr>
              <a:t>(seconds) </a:t>
            </a:r>
            <a:r>
              <a:rPr lang="ko-KR" altLang="en-US" sz="1400">
                <a:latin typeface="+mn-ea"/>
              </a:rPr>
              <a:t>또는 밀리초</a:t>
            </a:r>
            <a:r>
              <a:rPr lang="en-US" altLang="ko-KR" sz="1400">
                <a:latin typeface="+mn-ea"/>
              </a:rPr>
              <a:t>(milliseconds). </a:t>
            </a:r>
            <a:r>
              <a:rPr lang="ko-KR" altLang="en-US" sz="1400">
                <a:latin typeface="+mn-ea"/>
              </a:rPr>
              <a:t>기본값</a:t>
            </a:r>
            <a:r>
              <a:rPr lang="en-US" altLang="ko-KR" sz="1400">
                <a:latin typeface="+mn-ea"/>
              </a:rPr>
              <a:t> 0</a:t>
            </a:r>
            <a:endParaRPr lang="ko-KR" altLang="en-US" sz="140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844826" y="2643099"/>
            <a:ext cx="40323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#no-delay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transition-duration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3s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#delay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transition-duration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3s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transition-delay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1s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3200"/>
          </a:p>
        </p:txBody>
      </p:sp>
      <p:cxnSp>
        <p:nvCxnSpPr>
          <p:cNvPr id="20" name="직선 연결선 19"/>
          <p:cNvCxnSpPr/>
          <p:nvPr/>
        </p:nvCxnSpPr>
        <p:spPr>
          <a:xfrm>
            <a:off x="6252047" y="1028867"/>
            <a:ext cx="0" cy="55283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08" y="2196853"/>
            <a:ext cx="5181556" cy="5458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34" y="2884797"/>
            <a:ext cx="5849704" cy="202116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95" y="5172050"/>
            <a:ext cx="2683767" cy="29741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4457" y="4792224"/>
            <a:ext cx="5718781" cy="10570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41C8D8E-CF81-471D-A40D-0471F0140B9B}"/>
              </a:ext>
            </a:extLst>
          </p:cNvPr>
          <p:cNvSpPr txBox="1"/>
          <p:nvPr/>
        </p:nvSpPr>
        <p:spPr>
          <a:xfrm>
            <a:off x="10627840" y="41036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bg1"/>
                </a:solidFill>
              </a:rPr>
              <a:t>P469</a:t>
            </a:r>
          </a:p>
        </p:txBody>
      </p:sp>
    </p:spTree>
    <p:extLst>
      <p:ext uri="{BB962C8B-B14F-4D97-AF65-F5344CB8AC3E}">
        <p14:creationId xmlns:p14="http://schemas.microsoft.com/office/powerpoint/2010/main" val="2729997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애니메이션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840" y="1290967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CSS</a:t>
            </a:r>
            <a:r>
              <a:rPr lang="ko-KR" altLang="en-US" b="1"/>
              <a:t>와 애니메이션</a:t>
            </a:r>
            <a:endParaRPr lang="en-US" altLang="ko-KR" b="1"/>
          </a:p>
        </p:txBody>
      </p:sp>
      <p:sp>
        <p:nvSpPr>
          <p:cNvPr id="7" name="직사각형 6"/>
          <p:cNvSpPr/>
          <p:nvPr/>
        </p:nvSpPr>
        <p:spPr>
          <a:xfrm>
            <a:off x="578840" y="1680824"/>
            <a:ext cx="55199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웹 요소에 애니메이션 추가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애니메이션을 시작해 끝내는 동안 원하는 곳 어디서든 스타일을 바꾸며 애니메이션을 정의할 수 있다</a:t>
            </a:r>
            <a:r>
              <a:rPr lang="en-US" altLang="ko-KR" sz="140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키프레임</a:t>
            </a:r>
            <a:r>
              <a:rPr lang="en-US" altLang="ko-KR" sz="1400">
                <a:latin typeface="+mn-ea"/>
              </a:rPr>
              <a:t>(keyframe) : </a:t>
            </a:r>
            <a:r>
              <a:rPr lang="ko-KR" altLang="en-US" sz="1400">
                <a:latin typeface="+mn-ea"/>
              </a:rPr>
              <a:t>애니메이션 중간에 스타일이 바뀌는 지점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33411" y="1589424"/>
            <a:ext cx="4613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CSS</a:t>
            </a:r>
            <a:r>
              <a:rPr lang="ko-KR" altLang="en-US" sz="1400" b="1"/>
              <a:t> 애니메이션에서</a:t>
            </a:r>
            <a:r>
              <a:rPr lang="en-US" altLang="ko-KR" sz="1400" b="1"/>
              <a:t> </a:t>
            </a:r>
            <a:r>
              <a:rPr lang="ko-KR" altLang="en-US" sz="1400" b="1"/>
              <a:t>사용하는 주요 속성</a:t>
            </a:r>
            <a:endParaRPr lang="en-US" altLang="ko-KR" sz="1400" b="1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603" y="1917726"/>
            <a:ext cx="6154397" cy="3363543"/>
          </a:xfrm>
          <a:prstGeom prst="rect">
            <a:avLst/>
          </a:prstGeom>
        </p:spPr>
      </p:pic>
      <p:sp>
        <p:nvSpPr>
          <p:cNvPr id="3" name="사각형 설명선 2"/>
          <p:cNvSpPr/>
          <p:nvPr/>
        </p:nvSpPr>
        <p:spPr>
          <a:xfrm>
            <a:off x="1504709" y="4780153"/>
            <a:ext cx="4025331" cy="1002232"/>
          </a:xfrm>
          <a:prstGeom prst="wedgeRectCallout">
            <a:avLst>
              <a:gd name="adj1" fmla="val 64984"/>
              <a:gd name="adj2" fmla="val -3557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rgbClr val="0070C0"/>
                </a:solidFill>
              </a:rPr>
              <a:t>인터넷 익스플로러 </a:t>
            </a:r>
            <a:r>
              <a:rPr lang="en-US" altLang="ko-KR" sz="1400">
                <a:solidFill>
                  <a:srgbClr val="0070C0"/>
                </a:solidFill>
              </a:rPr>
              <a:t>10 </a:t>
            </a:r>
            <a:r>
              <a:rPr lang="ko-KR" altLang="en-US" sz="1400">
                <a:solidFill>
                  <a:srgbClr val="0070C0"/>
                </a:solidFill>
              </a:rPr>
              <a:t>이상과 최신 모던 브라우저에서 지원하며</a:t>
            </a:r>
            <a:r>
              <a:rPr lang="en-US" altLang="ko-KR" sz="1400">
                <a:solidFill>
                  <a:srgbClr val="0070C0"/>
                </a:solidFill>
              </a:rPr>
              <a:t>, </a:t>
            </a:r>
            <a:r>
              <a:rPr lang="ko-KR" altLang="en-US" sz="1400">
                <a:solidFill>
                  <a:srgbClr val="0070C0"/>
                </a:solidFill>
              </a:rPr>
              <a:t>모던 브라우저 이전 버전을 고려하려면 </a:t>
            </a:r>
            <a:r>
              <a:rPr lang="en-US" altLang="ko-KR" sz="1400">
                <a:solidFill>
                  <a:srgbClr val="0070C0"/>
                </a:solidFill>
              </a:rPr>
              <a:t>–webkit-, -moz- </a:t>
            </a:r>
            <a:r>
              <a:rPr lang="ko-KR" altLang="en-US" sz="1400">
                <a:solidFill>
                  <a:srgbClr val="0070C0"/>
                </a:solidFill>
              </a:rPr>
              <a:t>접두사를 붙여야 한다</a:t>
            </a:r>
            <a:r>
              <a:rPr lang="en-US" altLang="ko-KR" sz="1400">
                <a:solidFill>
                  <a:srgbClr val="0070C0"/>
                </a:solidFill>
              </a:rPr>
              <a:t>.</a:t>
            </a:r>
            <a:endParaRPr lang="ko-KR" altLang="en-US" sz="140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9FB4BE-E95B-4069-BF66-171A780B13CD}"/>
              </a:ext>
            </a:extLst>
          </p:cNvPr>
          <p:cNvSpPr txBox="1"/>
          <p:nvPr/>
        </p:nvSpPr>
        <p:spPr>
          <a:xfrm>
            <a:off x="10627840" y="41036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bg1"/>
                </a:solidFill>
              </a:rPr>
              <a:t>P469</a:t>
            </a:r>
          </a:p>
        </p:txBody>
      </p:sp>
    </p:spTree>
    <p:extLst>
      <p:ext uri="{BB962C8B-B14F-4D97-AF65-F5344CB8AC3E}">
        <p14:creationId xmlns:p14="http://schemas.microsoft.com/office/powerpoint/2010/main" val="508042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애니메이션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840" y="1290967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@keyframes </a:t>
            </a:r>
            <a:r>
              <a:rPr lang="ko-KR" altLang="en-US" b="1"/>
              <a:t>속성</a:t>
            </a:r>
            <a:endParaRPr lang="en-US" altLang="ko-KR" b="1"/>
          </a:p>
        </p:txBody>
      </p:sp>
      <p:sp>
        <p:nvSpPr>
          <p:cNvPr id="2" name="직사각형 1"/>
          <p:cNvSpPr/>
          <p:nvPr/>
        </p:nvSpPr>
        <p:spPr>
          <a:xfrm>
            <a:off x="578840" y="1680824"/>
            <a:ext cx="545284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애니메이션의 시작과 끝을 비롯해 상태가 바뀌는 지점을 설정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‘</a:t>
            </a:r>
            <a:r>
              <a:rPr lang="ko-KR" altLang="en-US" sz="1400">
                <a:latin typeface="+mn-ea"/>
              </a:rPr>
              <a:t>이름</a:t>
            </a:r>
            <a:r>
              <a:rPr lang="en-US" altLang="ko-KR" sz="1400">
                <a:latin typeface="+mn-ea"/>
              </a:rPr>
              <a:t>’</a:t>
            </a:r>
            <a:r>
              <a:rPr lang="ko-KR" altLang="en-US" sz="1400">
                <a:latin typeface="+mn-ea"/>
              </a:rPr>
              <a:t>으로 애니메이션 구별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시작 위치는 </a:t>
            </a:r>
            <a:r>
              <a:rPr lang="en-US" altLang="ko-KR" sz="1400">
                <a:latin typeface="+mn-ea"/>
              </a:rPr>
              <a:t>0%, </a:t>
            </a:r>
            <a:r>
              <a:rPr lang="ko-KR" altLang="en-US" sz="1400">
                <a:latin typeface="+mn-ea"/>
              </a:rPr>
              <a:t>끝 위치 </a:t>
            </a:r>
            <a:r>
              <a:rPr lang="en-US" altLang="ko-KR" sz="1400">
                <a:latin typeface="+mn-ea"/>
              </a:rPr>
              <a:t>100%</a:t>
            </a:r>
            <a:r>
              <a:rPr lang="ko-KR" altLang="en-US" sz="1400">
                <a:latin typeface="+mn-ea"/>
              </a:rPr>
              <a:t>로</a:t>
            </a: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놓고 위치 지정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시작과 끝 위치만 사용한다면 </a:t>
            </a:r>
            <a:r>
              <a:rPr lang="en-US" altLang="ko-KR" sz="1400">
                <a:latin typeface="+mn-ea"/>
              </a:rPr>
              <a:t>from, to </a:t>
            </a:r>
            <a:r>
              <a:rPr lang="ko-KR" altLang="en-US" sz="1400">
                <a:latin typeface="+mn-ea"/>
              </a:rPr>
              <a:t>키워드 사용 가능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@-webkit-keyframes</a:t>
            </a:r>
            <a:r>
              <a:rPr lang="ko-KR" altLang="en-US" sz="1400">
                <a:latin typeface="+mn-ea"/>
              </a:rPr>
              <a:t>나 </a:t>
            </a:r>
            <a:r>
              <a:rPr lang="en-US" altLang="ko-KR" sz="1400">
                <a:latin typeface="+mn-ea"/>
              </a:rPr>
              <a:t>@-moz-keyframes</a:t>
            </a:r>
            <a:r>
              <a:rPr lang="ko-KR" altLang="en-US" sz="1400">
                <a:latin typeface="+mn-ea"/>
              </a:rPr>
              <a:t>처럼 브라우저 접두사를 붙여함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82" y="2556209"/>
            <a:ext cx="2179608" cy="72157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931528" y="1024172"/>
            <a:ext cx="353035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background-color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animation-name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change-bg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animation-duration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3s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@keyframe change-bg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from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background-color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border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1px solid black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to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background-color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#a5d6ff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border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1px solid blue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border-radius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50%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4301" y="4929940"/>
            <a:ext cx="3400425" cy="1390650"/>
          </a:xfrm>
          <a:prstGeom prst="rect">
            <a:avLst/>
          </a:prstGeom>
        </p:spPr>
      </p:pic>
      <p:sp>
        <p:nvSpPr>
          <p:cNvPr id="13" name="사각형 설명선 12"/>
          <p:cNvSpPr/>
          <p:nvPr/>
        </p:nvSpPr>
        <p:spPr>
          <a:xfrm>
            <a:off x="4101483" y="5406501"/>
            <a:ext cx="3657600" cy="710214"/>
          </a:xfrm>
          <a:prstGeom prst="wedgeRectCallout">
            <a:avLst>
              <a:gd name="adj1" fmla="val 61141"/>
              <a:gd name="adj2" fmla="val -225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rgbClr val="0070C0"/>
                </a:solidFill>
              </a:rPr>
              <a:t>시작할 때 파란색 사각형이었다가 끝날 때 옅은 파란색 원으로 바뀌는 애니메이션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5D69DC-ACC2-45F3-9E33-B9D4D69FEA66}"/>
              </a:ext>
            </a:extLst>
          </p:cNvPr>
          <p:cNvSpPr txBox="1"/>
          <p:nvPr/>
        </p:nvSpPr>
        <p:spPr>
          <a:xfrm>
            <a:off x="10627840" y="41036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bg1"/>
                </a:solidFill>
              </a:rPr>
              <a:t>P475</a:t>
            </a:r>
          </a:p>
        </p:txBody>
      </p:sp>
    </p:spTree>
    <p:extLst>
      <p:ext uri="{BB962C8B-B14F-4D97-AF65-F5344CB8AC3E}">
        <p14:creationId xmlns:p14="http://schemas.microsoft.com/office/powerpoint/2010/main" val="175651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애니메이션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840" y="1290967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animation-name </a:t>
            </a:r>
            <a:r>
              <a:rPr lang="ko-KR" altLang="en-US" b="1"/>
              <a:t>속성</a:t>
            </a:r>
            <a:endParaRPr lang="en-US" altLang="ko-KR" b="1"/>
          </a:p>
        </p:txBody>
      </p:sp>
      <p:sp>
        <p:nvSpPr>
          <p:cNvPr id="2" name="직사각형 1"/>
          <p:cNvSpPr/>
          <p:nvPr/>
        </p:nvSpPr>
        <p:spPr>
          <a:xfrm>
            <a:off x="578840" y="1680824"/>
            <a:ext cx="545284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latin typeface="+mn-ea"/>
              </a:rPr>
              <a:t>@keyframes </a:t>
            </a:r>
            <a:r>
              <a:rPr lang="ko-KR" altLang="en-US" sz="1400">
                <a:latin typeface="+mn-ea"/>
              </a:rPr>
              <a:t>속성에서 만든 애니메이션 이름을 사용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32678" y="236469"/>
            <a:ext cx="3530353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#box1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background-color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#4cff00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1px solid black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animation-name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shape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animation-duration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3s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#box2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background-color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#8f06b0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1px solid black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animation-name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rotate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animation-duration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3s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@keyframes shape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from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border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1px solid black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to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border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1px solid black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border-radius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50%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@keyframes rotate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from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rotate(0deg)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to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rotate(45deg)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=”box1”&gt;&lt;/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=”box2”&gt;&lt;/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sp>
        <p:nvSpPr>
          <p:cNvPr id="13" name="사각형 설명선 12"/>
          <p:cNvSpPr/>
          <p:nvPr/>
        </p:nvSpPr>
        <p:spPr>
          <a:xfrm>
            <a:off x="617893" y="2965142"/>
            <a:ext cx="5374737" cy="1189607"/>
          </a:xfrm>
          <a:prstGeom prst="wedgeRectCallout">
            <a:avLst>
              <a:gd name="adj1" fmla="val -19277"/>
              <a:gd name="adj2" fmla="val 6175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rgbClr val="0070C0"/>
                </a:solidFill>
                <a:latin typeface="+mn-ea"/>
              </a:rPr>
              <a:t>@keyframes</a:t>
            </a:r>
            <a:r>
              <a:rPr lang="ko-KR" altLang="en-US" sz="1400">
                <a:solidFill>
                  <a:srgbClr val="0070C0"/>
                </a:solidFill>
                <a:latin typeface="+mn-ea"/>
              </a:rPr>
              <a:t>을 이용해 </a:t>
            </a:r>
            <a:r>
              <a:rPr lang="en-US" altLang="ko-KR" sz="1400">
                <a:solidFill>
                  <a:srgbClr val="0070C0"/>
                </a:solidFill>
                <a:latin typeface="+mn-ea"/>
              </a:rPr>
              <a:t>shape</a:t>
            </a:r>
            <a:r>
              <a:rPr lang="ko-KR" altLang="en-US" sz="1400">
                <a:solidFill>
                  <a:srgbClr val="0070C0"/>
                </a:solidFill>
                <a:latin typeface="+mn-ea"/>
              </a:rPr>
              <a:t>와 </a:t>
            </a:r>
            <a:r>
              <a:rPr lang="en-US" altLang="ko-KR" sz="1400">
                <a:solidFill>
                  <a:srgbClr val="0070C0"/>
                </a:solidFill>
                <a:latin typeface="+mn-ea"/>
              </a:rPr>
              <a:t>rotate</a:t>
            </a:r>
            <a:r>
              <a:rPr lang="ko-KR" altLang="en-US" sz="1400">
                <a:solidFill>
                  <a:srgbClr val="0070C0"/>
                </a:solidFill>
                <a:latin typeface="+mn-ea"/>
              </a:rPr>
              <a:t>라는 애니메이션 정의</a:t>
            </a:r>
            <a:endParaRPr lang="en-US" altLang="ko-KR" sz="1400">
              <a:solidFill>
                <a:srgbClr val="0070C0"/>
              </a:solidFill>
              <a:latin typeface="+mn-ea"/>
            </a:endParaRPr>
          </a:p>
          <a:p>
            <a:endParaRPr lang="ko-KR" altLang="en-US" sz="1400">
              <a:solidFill>
                <a:srgbClr val="0070C0"/>
              </a:solidFill>
              <a:latin typeface="+mn-ea"/>
            </a:endParaRPr>
          </a:p>
          <a:p>
            <a:r>
              <a:rPr lang="en-US" altLang="ko-KR" sz="1400">
                <a:solidFill>
                  <a:srgbClr val="0070C0"/>
                </a:solidFill>
                <a:latin typeface="+mn-ea"/>
              </a:rPr>
              <a:t>#box1</a:t>
            </a:r>
            <a:r>
              <a:rPr lang="ko-KR" altLang="en-US" sz="1400">
                <a:solidFill>
                  <a:srgbClr val="0070C0"/>
                </a:solidFill>
                <a:latin typeface="+mn-ea"/>
              </a:rPr>
              <a:t>에는 </a:t>
            </a:r>
            <a:r>
              <a:rPr lang="en-US" altLang="ko-KR" sz="1400">
                <a:solidFill>
                  <a:srgbClr val="0070C0"/>
                </a:solidFill>
                <a:latin typeface="+mn-ea"/>
              </a:rPr>
              <a:t>animation-name:shape</a:t>
            </a:r>
            <a:r>
              <a:rPr lang="ko-KR" altLang="en-US" sz="1400">
                <a:solidFill>
                  <a:srgbClr val="0070C0"/>
                </a:solidFill>
                <a:latin typeface="+mn-ea"/>
              </a:rPr>
              <a:t>를</a:t>
            </a:r>
            <a:r>
              <a:rPr lang="en-US" altLang="ko-KR" sz="1400">
                <a:solidFill>
                  <a:srgbClr val="0070C0"/>
                </a:solidFill>
                <a:latin typeface="+mn-ea"/>
              </a:rPr>
              <a:t>, </a:t>
            </a:r>
          </a:p>
          <a:p>
            <a:r>
              <a:rPr lang="en-US" altLang="ko-KR" sz="1400">
                <a:solidFill>
                  <a:srgbClr val="0070C0"/>
                </a:solidFill>
                <a:latin typeface="+mn-ea"/>
              </a:rPr>
              <a:t>#box2</a:t>
            </a:r>
            <a:r>
              <a:rPr lang="ko-KR" altLang="en-US" sz="1400">
                <a:solidFill>
                  <a:srgbClr val="0070C0"/>
                </a:solidFill>
                <a:latin typeface="+mn-ea"/>
              </a:rPr>
              <a:t>에는 </a:t>
            </a:r>
            <a:r>
              <a:rPr lang="en-US" altLang="ko-KR" sz="1400">
                <a:solidFill>
                  <a:srgbClr val="0070C0"/>
                </a:solidFill>
                <a:latin typeface="+mn-ea"/>
              </a:rPr>
              <a:t>animation-name:rotate</a:t>
            </a:r>
            <a:r>
              <a:rPr lang="ko-KR" altLang="en-US" sz="1400">
                <a:solidFill>
                  <a:srgbClr val="0070C0"/>
                </a:solidFill>
                <a:latin typeface="+mn-ea"/>
              </a:rPr>
              <a:t>를 사용해 애니메이션 실행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40" y="4550989"/>
            <a:ext cx="4891086" cy="10116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0CE75E-5BF5-48CB-A4AF-B720D967D5A1}"/>
              </a:ext>
            </a:extLst>
          </p:cNvPr>
          <p:cNvSpPr txBox="1"/>
          <p:nvPr/>
        </p:nvSpPr>
        <p:spPr>
          <a:xfrm>
            <a:off x="10627840" y="41036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bg1"/>
                </a:solidFill>
              </a:rPr>
              <a:t>P476</a:t>
            </a:r>
          </a:p>
        </p:txBody>
      </p:sp>
    </p:spTree>
    <p:extLst>
      <p:ext uri="{BB962C8B-B14F-4D97-AF65-F5344CB8AC3E}">
        <p14:creationId xmlns:p14="http://schemas.microsoft.com/office/powerpoint/2010/main" val="280000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840" y="1208015"/>
            <a:ext cx="7751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rgbClr val="C00000"/>
                </a:solidFill>
              </a:rPr>
              <a:t>변형</a:t>
            </a:r>
            <a:r>
              <a:rPr lang="en-US" altLang="ko-KR" sz="1400" b="1">
                <a:solidFill>
                  <a:srgbClr val="C00000"/>
                </a:solidFill>
              </a:rPr>
              <a:t>(transform, </a:t>
            </a:r>
            <a:r>
              <a:rPr lang="ko-KR" altLang="en-US" sz="1400" b="1">
                <a:solidFill>
                  <a:srgbClr val="C00000"/>
                </a:solidFill>
              </a:rPr>
              <a:t>트랜스폼</a:t>
            </a:r>
            <a:r>
              <a:rPr lang="en-US" altLang="ko-KR" sz="1400" b="1">
                <a:solidFill>
                  <a:srgbClr val="C00000"/>
                </a:solidFill>
              </a:rPr>
              <a:t>) </a:t>
            </a:r>
            <a:r>
              <a:rPr lang="en-US" altLang="ko-KR" sz="1400"/>
              <a:t>: </a:t>
            </a:r>
            <a:r>
              <a:rPr lang="ko-KR" altLang="en-US" sz="1400"/>
              <a:t>특정</a:t>
            </a:r>
            <a:r>
              <a:rPr lang="en-US" altLang="ko-KR" sz="1400"/>
              <a:t> </a:t>
            </a:r>
            <a:r>
              <a:rPr lang="ko-KR" altLang="en-US" sz="1400"/>
              <a:t>요소의 크기나 형태 등 스타일이 바뀌는 것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8840" y="2144306"/>
            <a:ext cx="330526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수평이나 수직으로 웹 요소 변형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크기나 각도만 지정하면 됨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2</a:t>
            </a:r>
            <a:r>
              <a:rPr lang="ko-KR" altLang="en-US" sz="1400"/>
              <a:t>차원 좌표 사용</a:t>
            </a:r>
            <a:endParaRPr lang="en-US" altLang="ko-KR" sz="1400"/>
          </a:p>
        </p:txBody>
      </p:sp>
      <p:sp>
        <p:nvSpPr>
          <p:cNvPr id="9" name="TextBox 8"/>
          <p:cNvSpPr txBox="1"/>
          <p:nvPr/>
        </p:nvSpPr>
        <p:spPr>
          <a:xfrm>
            <a:off x="578840" y="1802973"/>
            <a:ext cx="3305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2</a:t>
            </a:r>
            <a:r>
              <a:rPr lang="ko-KR" altLang="en-US" sz="1400" b="1"/>
              <a:t>차원 변형</a:t>
            </a:r>
            <a:endParaRPr lang="en-US" altLang="ko-KR" sz="1400" b="1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67" y="3355596"/>
            <a:ext cx="2390791" cy="244451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992" y="3367488"/>
            <a:ext cx="2374179" cy="242073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967992" y="2144306"/>
            <a:ext cx="330526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x</a:t>
            </a:r>
            <a:r>
              <a:rPr lang="ko-KR" altLang="en-US" sz="1400"/>
              <a:t>축과 </a:t>
            </a:r>
            <a:r>
              <a:rPr lang="en-US" altLang="ko-KR" sz="1400"/>
              <a:t>y</a:t>
            </a:r>
            <a:r>
              <a:rPr lang="ko-KR" altLang="en-US" sz="1400"/>
              <a:t>축에 원근감 추가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z</a:t>
            </a:r>
            <a:r>
              <a:rPr lang="ko-KR" altLang="en-US" sz="1400"/>
              <a:t>축은 앞뒤로 이동</a:t>
            </a:r>
            <a:r>
              <a:rPr lang="en-US" altLang="ko-KR" sz="1400"/>
              <a:t>. </a:t>
            </a:r>
            <a:r>
              <a:rPr lang="ko-KR" altLang="en-US" sz="1400"/>
              <a:t>보는 사람 쪽으로 다가올 수록 값이 더 커짐</a:t>
            </a:r>
            <a:endParaRPr lang="en-US" altLang="ko-KR" sz="1400"/>
          </a:p>
        </p:txBody>
      </p:sp>
      <p:sp>
        <p:nvSpPr>
          <p:cNvPr id="13" name="TextBox 12"/>
          <p:cNvSpPr txBox="1"/>
          <p:nvPr/>
        </p:nvSpPr>
        <p:spPr>
          <a:xfrm>
            <a:off x="3967992" y="1802973"/>
            <a:ext cx="3305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3</a:t>
            </a:r>
            <a:r>
              <a:rPr lang="ko-KR" altLang="en-US" sz="1400" b="1"/>
              <a:t>차원 변형</a:t>
            </a:r>
            <a:endParaRPr lang="en-US" altLang="ko-KR" sz="1400" b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3482" y="2824395"/>
            <a:ext cx="3473289" cy="31245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606736D-7D5C-4722-A5EF-8AC0E781D132}"/>
              </a:ext>
            </a:extLst>
          </p:cNvPr>
          <p:cNvSpPr txBox="1"/>
          <p:nvPr/>
        </p:nvSpPr>
        <p:spPr>
          <a:xfrm>
            <a:off x="10627840" y="41036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bg1"/>
                </a:solidFill>
              </a:rPr>
              <a:t>P449</a:t>
            </a:r>
          </a:p>
        </p:txBody>
      </p:sp>
    </p:spTree>
    <p:extLst>
      <p:ext uri="{BB962C8B-B14F-4D97-AF65-F5344CB8AC3E}">
        <p14:creationId xmlns:p14="http://schemas.microsoft.com/office/powerpoint/2010/main" val="2803454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애니메이션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840" y="1290967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animation-duration </a:t>
            </a:r>
            <a:r>
              <a:rPr lang="ko-KR" altLang="en-US" b="1"/>
              <a:t>속성</a:t>
            </a:r>
            <a:endParaRPr lang="en-US" altLang="ko-KR" b="1"/>
          </a:p>
        </p:txBody>
      </p:sp>
      <p:sp>
        <p:nvSpPr>
          <p:cNvPr id="2" name="직사각형 1"/>
          <p:cNvSpPr/>
          <p:nvPr/>
        </p:nvSpPr>
        <p:spPr>
          <a:xfrm>
            <a:off x="578840" y="1680824"/>
            <a:ext cx="54528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애니메이션 실행</a:t>
            </a: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시간 설정</a:t>
            </a:r>
            <a:r>
              <a:rPr lang="en-US" altLang="ko-KR" sz="1400">
                <a:latin typeface="+mn-ea"/>
              </a:rPr>
              <a:t>. </a:t>
            </a:r>
            <a:r>
              <a:rPr lang="ko-KR" altLang="en-US" sz="1400">
                <a:latin typeface="+mn-ea"/>
              </a:rPr>
              <a:t>기본값</a:t>
            </a:r>
            <a:r>
              <a:rPr lang="en-US" altLang="ko-KR" sz="1400">
                <a:latin typeface="+mn-ea"/>
              </a:rPr>
              <a:t> 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사용 가능한 값은 초</a:t>
            </a:r>
            <a:r>
              <a:rPr lang="en-US" altLang="ko-KR" sz="1400">
                <a:latin typeface="+mn-ea"/>
              </a:rPr>
              <a:t>(s)</a:t>
            </a:r>
            <a:r>
              <a:rPr lang="ko-KR" altLang="en-US" sz="1400">
                <a:latin typeface="+mn-ea"/>
              </a:rPr>
              <a:t>나 밀리초</a:t>
            </a:r>
            <a:r>
              <a:rPr lang="en-US" altLang="ko-KR" sz="1400">
                <a:latin typeface="+mn-ea"/>
              </a:rPr>
              <a:t>(ms)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39" y="2556537"/>
            <a:ext cx="2684390" cy="337343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6252047" y="1028867"/>
            <a:ext cx="0" cy="55283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8839" y="3423707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animation-direction </a:t>
            </a:r>
            <a:r>
              <a:rPr lang="ko-KR" altLang="en-US" b="1"/>
              <a:t>속성</a:t>
            </a:r>
            <a:endParaRPr lang="en-US" altLang="ko-KR" b="1"/>
          </a:p>
        </p:txBody>
      </p:sp>
      <p:sp>
        <p:nvSpPr>
          <p:cNvPr id="12" name="직사각형 11"/>
          <p:cNvSpPr/>
          <p:nvPr/>
        </p:nvSpPr>
        <p:spPr>
          <a:xfrm>
            <a:off x="578839" y="3813564"/>
            <a:ext cx="5452845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애니메이션이 끝난 후 원래 위치로 돌아가거나 반대 방향으로 애니메이션 실행하도록 지정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39" y="4647663"/>
            <a:ext cx="3751922" cy="31625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190" y="5187115"/>
            <a:ext cx="5396494" cy="95507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472410" y="1290967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animation-iteration-count </a:t>
            </a:r>
            <a:r>
              <a:rPr lang="ko-KR" altLang="en-US" b="1"/>
              <a:t>속성</a:t>
            </a:r>
            <a:endParaRPr lang="en-US" altLang="ko-KR" b="1"/>
          </a:p>
        </p:txBody>
      </p:sp>
      <p:sp>
        <p:nvSpPr>
          <p:cNvPr id="16" name="직사각형 15"/>
          <p:cNvSpPr/>
          <p:nvPr/>
        </p:nvSpPr>
        <p:spPr>
          <a:xfrm>
            <a:off x="6472410" y="1680824"/>
            <a:ext cx="545284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애니메이션 반복 횟수 지정하기</a:t>
            </a:r>
            <a:endParaRPr lang="en-US" altLang="ko-KR" sz="1400">
              <a:latin typeface="+mn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9324" y="2133753"/>
            <a:ext cx="3888718" cy="152025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72410" y="4016412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animation-timing-function </a:t>
            </a:r>
            <a:r>
              <a:rPr lang="ko-KR" altLang="en-US" b="1"/>
              <a:t>속성</a:t>
            </a:r>
            <a:endParaRPr lang="en-US" altLang="ko-KR" b="1"/>
          </a:p>
        </p:txBody>
      </p:sp>
      <p:sp>
        <p:nvSpPr>
          <p:cNvPr id="19" name="직사각형 18"/>
          <p:cNvSpPr/>
          <p:nvPr/>
        </p:nvSpPr>
        <p:spPr>
          <a:xfrm>
            <a:off x="6472410" y="4406269"/>
            <a:ext cx="545284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애니메이션 속도 곡선 지정</a:t>
            </a:r>
            <a:endParaRPr lang="en-US" altLang="ko-KR" sz="1400">
              <a:latin typeface="+mn-ea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9324" y="4893767"/>
            <a:ext cx="5536937" cy="58669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155E862-E5E3-46A5-964F-E8EE38B55AE0}"/>
              </a:ext>
            </a:extLst>
          </p:cNvPr>
          <p:cNvSpPr txBox="1"/>
          <p:nvPr/>
        </p:nvSpPr>
        <p:spPr>
          <a:xfrm>
            <a:off x="10627840" y="41036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bg1"/>
                </a:solidFill>
              </a:rPr>
              <a:t>P477</a:t>
            </a:r>
          </a:p>
        </p:txBody>
      </p:sp>
    </p:spTree>
    <p:extLst>
      <p:ext uri="{BB962C8B-B14F-4D97-AF65-F5344CB8AC3E}">
        <p14:creationId xmlns:p14="http://schemas.microsoft.com/office/powerpoint/2010/main" val="2476616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애니메이션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840" y="1290967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animation </a:t>
            </a:r>
            <a:r>
              <a:rPr lang="ko-KR" altLang="en-US" b="1"/>
              <a:t>속성</a:t>
            </a:r>
            <a:endParaRPr lang="en-US" altLang="ko-KR" b="1"/>
          </a:p>
        </p:txBody>
      </p:sp>
      <p:sp>
        <p:nvSpPr>
          <p:cNvPr id="2" name="직사각형 1"/>
          <p:cNvSpPr/>
          <p:nvPr/>
        </p:nvSpPr>
        <p:spPr>
          <a:xfrm>
            <a:off x="578840" y="1680824"/>
            <a:ext cx="545284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여러 개의 애니메이션 속성을 하나의 속성으로 줄여서 사용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지정하지 않은 속성은 기본 값 사용</a:t>
            </a:r>
            <a:r>
              <a:rPr lang="en-US" altLang="ko-KR" sz="1400">
                <a:latin typeface="+mn-ea"/>
              </a:rPr>
              <a:t>. </a:t>
            </a:r>
            <a:r>
              <a:rPr lang="ko-KR" altLang="en-US" sz="1400">
                <a:latin typeface="+mn-ea"/>
              </a:rPr>
              <a:t>하지만 </a:t>
            </a:r>
            <a:r>
              <a:rPr lang="en-US" altLang="ko-KR" sz="1400">
                <a:latin typeface="+mn-ea"/>
              </a:rPr>
              <a:t>animation-duration </a:t>
            </a:r>
            <a:r>
              <a:rPr lang="ko-KR" altLang="en-US" sz="1400">
                <a:latin typeface="+mn-ea"/>
              </a:rPr>
              <a:t>속성 값은 반드시 지정해야 함</a:t>
            </a:r>
            <a:r>
              <a:rPr lang="en-US" altLang="ko-KR" sz="1400">
                <a:latin typeface="+mn-ea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58" y="2923636"/>
            <a:ext cx="5791108" cy="86940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93" y="4106767"/>
            <a:ext cx="6041654" cy="1770251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6383046" y="1030810"/>
            <a:ext cx="59036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.box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60px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60px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margin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60px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animation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rotate 1.5s infinite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background 1.5s infinite alternate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@keyframes rotate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from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perspective(120px) rotateX(0deg) rotateY(0deg)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50%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perspective(120px) rotateX(-180deg) rotateY(0deg)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to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perspective(120px) rotateX(-180deg) rotateY(-180deg)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@keyframes background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from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50%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background-color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green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to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background-color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=”box”&gt;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9848" y="5001128"/>
            <a:ext cx="3956760" cy="985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8FE573-7193-47AF-9B86-44D7FFF3C8A5}"/>
              </a:ext>
            </a:extLst>
          </p:cNvPr>
          <p:cNvSpPr txBox="1"/>
          <p:nvPr/>
        </p:nvSpPr>
        <p:spPr>
          <a:xfrm>
            <a:off x="10627840" y="41036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bg1"/>
                </a:solidFill>
              </a:rPr>
              <a:t>P480</a:t>
            </a:r>
          </a:p>
        </p:txBody>
      </p:sp>
    </p:spTree>
    <p:extLst>
      <p:ext uri="{BB962C8B-B14F-4D97-AF65-F5344CB8AC3E}">
        <p14:creationId xmlns:p14="http://schemas.microsoft.com/office/powerpoint/2010/main" val="1975104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840" y="1290967"/>
            <a:ext cx="33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transform</a:t>
            </a:r>
            <a:r>
              <a:rPr lang="ko-KR" altLang="en-US" b="1"/>
              <a:t>과 변형 함수</a:t>
            </a:r>
            <a:endParaRPr lang="en-US" altLang="ko-KR" b="1"/>
          </a:p>
        </p:txBody>
      </p:sp>
      <p:sp>
        <p:nvSpPr>
          <p:cNvPr id="2" name="직사각형 1"/>
          <p:cNvSpPr/>
          <p:nvPr/>
        </p:nvSpPr>
        <p:spPr>
          <a:xfrm>
            <a:off x="578840" y="1948154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웹 요소를 변형하려면 </a:t>
            </a:r>
            <a:r>
              <a:rPr lang="en-US" altLang="ko-KR" sz="1400">
                <a:latin typeface="+mn-ea"/>
              </a:rPr>
              <a:t>transform: </a:t>
            </a:r>
            <a:r>
              <a:rPr lang="ko-KR" altLang="en-US" sz="1400">
                <a:latin typeface="+mn-ea"/>
              </a:rPr>
              <a:t>다음에 변형 함수를 함께 입력함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구식 모던 브라우저까지 고려한다면 브라우저 접두사를 붙여야 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63" y="3254928"/>
            <a:ext cx="3714071" cy="323504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952" y="3254928"/>
            <a:ext cx="5976894" cy="319477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46620" y="2820784"/>
            <a:ext cx="3305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2</a:t>
            </a:r>
            <a:r>
              <a:rPr lang="ko-KR" altLang="en-US" sz="1400" b="1"/>
              <a:t>차원 변형 함수</a:t>
            </a:r>
            <a:endParaRPr lang="en-US" altLang="ko-KR" sz="1400" b="1"/>
          </a:p>
        </p:txBody>
      </p:sp>
      <p:sp>
        <p:nvSpPr>
          <p:cNvPr id="17" name="TextBox 16"/>
          <p:cNvSpPr txBox="1"/>
          <p:nvPr/>
        </p:nvSpPr>
        <p:spPr>
          <a:xfrm>
            <a:off x="5217952" y="2887896"/>
            <a:ext cx="3305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3</a:t>
            </a:r>
            <a:r>
              <a:rPr lang="ko-KR" altLang="en-US" sz="1400" b="1"/>
              <a:t>차원 변형 함수</a:t>
            </a:r>
            <a:endParaRPr lang="en-US" altLang="ko-KR" sz="14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4C499A-9CFE-4A76-9F50-706CDAE29EEB}"/>
              </a:ext>
            </a:extLst>
          </p:cNvPr>
          <p:cNvSpPr txBox="1"/>
          <p:nvPr/>
        </p:nvSpPr>
        <p:spPr>
          <a:xfrm>
            <a:off x="10627840" y="41036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bg1"/>
                </a:solidFill>
              </a:rPr>
              <a:t>P450</a:t>
            </a:r>
          </a:p>
        </p:txBody>
      </p:sp>
    </p:spTree>
    <p:extLst>
      <p:ext uri="{BB962C8B-B14F-4D97-AF65-F5344CB8AC3E}">
        <p14:creationId xmlns:p14="http://schemas.microsoft.com/office/powerpoint/2010/main" val="3137339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840" y="1290967"/>
            <a:ext cx="33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translate </a:t>
            </a:r>
            <a:r>
              <a:rPr lang="ko-KR" altLang="en-US" b="1"/>
              <a:t>함수</a:t>
            </a:r>
            <a:endParaRPr lang="en-US" altLang="ko-KR" b="1"/>
          </a:p>
        </p:txBody>
      </p:sp>
      <p:sp>
        <p:nvSpPr>
          <p:cNvPr id="2" name="직사각형 1"/>
          <p:cNvSpPr/>
          <p:nvPr/>
        </p:nvSpPr>
        <p:spPr>
          <a:xfrm>
            <a:off x="578840" y="1755207"/>
            <a:ext cx="6096000" cy="41549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지정한 방향으로 이동할 거리를 지정하면 해당 요소를 이동시킴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40" y="2224000"/>
            <a:ext cx="3737724" cy="126314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831434" y="1541045"/>
            <a:ext cx="47705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.movex:hover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translateX(50px)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.movey:hover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translateY(20px)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.movexy:hover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translate(10px, 20px)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=”movex”&gt;&lt;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=”images/bus.jpg”&gt;&lt;/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=”movey”&gt;&lt;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=”images/bus.jpg”&gt;&lt;/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=”movexy”&gt;&lt;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=”images/bus.jpg”&gt;&lt;/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434" y="4622946"/>
            <a:ext cx="4764491" cy="126314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78839" y="3677459"/>
            <a:ext cx="5645791" cy="2272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+mn-ea"/>
              </a:rPr>
              <a:t>transform:translate(tx, ty) </a:t>
            </a:r>
            <a:r>
              <a:rPr lang="en-US" altLang="ko-KR" sz="1200">
                <a:latin typeface="+mn-ea"/>
              </a:rPr>
              <a:t>- x</a:t>
            </a:r>
            <a:r>
              <a:rPr lang="ko-KR" altLang="en-US" sz="1200">
                <a:latin typeface="+mn-ea"/>
              </a:rPr>
              <a:t>축 방향으로 </a:t>
            </a:r>
            <a:r>
              <a:rPr lang="en-US" altLang="ko-KR" sz="1200">
                <a:latin typeface="+mn-ea"/>
              </a:rPr>
              <a:t>tx</a:t>
            </a:r>
            <a:r>
              <a:rPr lang="ko-KR" altLang="en-US" sz="1200">
                <a:latin typeface="+mn-ea"/>
              </a:rPr>
              <a:t>만큼</a:t>
            </a:r>
            <a:r>
              <a:rPr lang="en-US" altLang="ko-KR" sz="1200">
                <a:latin typeface="+mn-ea"/>
              </a:rPr>
              <a:t>, y</a:t>
            </a:r>
            <a:r>
              <a:rPr lang="ko-KR" altLang="en-US" sz="1200">
                <a:latin typeface="+mn-ea"/>
              </a:rPr>
              <a:t>축 방향으로 </a:t>
            </a:r>
            <a:r>
              <a:rPr lang="en-US" altLang="ko-KR" sz="1200">
                <a:latin typeface="+mn-ea"/>
              </a:rPr>
              <a:t>ty</a:t>
            </a:r>
            <a:r>
              <a:rPr lang="ko-KR" altLang="en-US" sz="1200">
                <a:latin typeface="+mn-ea"/>
              </a:rPr>
              <a:t>만큼 이동합니다</a:t>
            </a:r>
            <a:r>
              <a:rPr lang="en-US" altLang="ko-KR" sz="1200">
                <a:latin typeface="+mn-ea"/>
              </a:rPr>
              <a:t>. tx</a:t>
            </a:r>
            <a:r>
              <a:rPr lang="ko-KR" altLang="en-US" sz="1200">
                <a:latin typeface="+mn-ea"/>
              </a:rPr>
              <a:t>와 </a:t>
            </a:r>
            <a:r>
              <a:rPr lang="en-US" altLang="ko-KR" sz="1200">
                <a:latin typeface="+mn-ea"/>
              </a:rPr>
              <a:t>ty </a:t>
            </a:r>
            <a:r>
              <a:rPr lang="ko-KR" altLang="en-US" sz="1200">
                <a:latin typeface="+mn-ea"/>
              </a:rPr>
              <a:t>두 가지 값을 사용하지만 </a:t>
            </a:r>
            <a:r>
              <a:rPr lang="en-US" altLang="ko-KR" sz="1200">
                <a:latin typeface="+mn-ea"/>
              </a:rPr>
              <a:t>ty </a:t>
            </a:r>
            <a:r>
              <a:rPr lang="ko-KR" altLang="en-US" sz="1200">
                <a:latin typeface="+mn-ea"/>
              </a:rPr>
              <a:t>값이 주어지지 않으면 </a:t>
            </a:r>
            <a:r>
              <a:rPr lang="en-US" altLang="ko-KR" sz="1200">
                <a:latin typeface="+mn-ea"/>
              </a:rPr>
              <a:t>0</a:t>
            </a:r>
            <a:r>
              <a:rPr lang="ko-KR" altLang="en-US" sz="1200">
                <a:latin typeface="+mn-ea"/>
              </a:rPr>
              <a:t>으로 간주합니다</a:t>
            </a:r>
            <a:r>
              <a:rPr lang="en-US" altLang="ko-KR" sz="120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+mn-ea"/>
              </a:rPr>
              <a:t>transform:translate3d(tx, ty, tz) </a:t>
            </a:r>
            <a:r>
              <a:rPr lang="en-US" altLang="ko-KR" sz="1200">
                <a:latin typeface="+mn-ea"/>
              </a:rPr>
              <a:t>- x</a:t>
            </a:r>
            <a:r>
              <a:rPr lang="ko-KR" altLang="en-US" sz="1200">
                <a:latin typeface="+mn-ea"/>
              </a:rPr>
              <a:t>축 방향으로 </a:t>
            </a:r>
            <a:r>
              <a:rPr lang="en-US" altLang="ko-KR" sz="1200">
                <a:latin typeface="+mn-ea"/>
              </a:rPr>
              <a:t>tx</a:t>
            </a:r>
            <a:r>
              <a:rPr lang="ko-KR" altLang="en-US" sz="1200">
                <a:latin typeface="+mn-ea"/>
              </a:rPr>
              <a:t>만큼</a:t>
            </a:r>
            <a:r>
              <a:rPr lang="en-US" altLang="ko-KR" sz="1200">
                <a:latin typeface="+mn-ea"/>
              </a:rPr>
              <a:t>, y</a:t>
            </a:r>
            <a:r>
              <a:rPr lang="ko-KR" altLang="en-US" sz="1200">
                <a:latin typeface="+mn-ea"/>
              </a:rPr>
              <a:t>축 방향으로 </a:t>
            </a:r>
            <a:r>
              <a:rPr lang="en-US" altLang="ko-KR" sz="1200">
                <a:latin typeface="+mn-ea"/>
              </a:rPr>
              <a:t>ty</a:t>
            </a:r>
            <a:r>
              <a:rPr lang="ko-KR" altLang="en-US" sz="1200">
                <a:latin typeface="+mn-ea"/>
              </a:rPr>
              <a:t>만큼</a:t>
            </a:r>
            <a:r>
              <a:rPr lang="en-US" altLang="ko-KR" sz="1200">
                <a:latin typeface="+mn-ea"/>
              </a:rPr>
              <a:t>, </a:t>
            </a:r>
            <a:r>
              <a:rPr lang="ko-KR" altLang="en-US" sz="1200">
                <a:latin typeface="+mn-ea"/>
              </a:rPr>
              <a:t>그리고 </a:t>
            </a:r>
            <a:r>
              <a:rPr lang="en-US" altLang="ko-KR" sz="1200">
                <a:latin typeface="+mn-ea"/>
              </a:rPr>
              <a:t>z</a:t>
            </a:r>
            <a:r>
              <a:rPr lang="ko-KR" altLang="en-US" sz="1200">
                <a:latin typeface="+mn-ea"/>
              </a:rPr>
              <a:t>축 방향</a:t>
            </a:r>
            <a:r>
              <a:rPr lang="en-US" altLang="ko-KR" sz="1200">
                <a:latin typeface="+mn-ea"/>
              </a:rPr>
              <a:t>(</a:t>
            </a:r>
            <a:r>
              <a:rPr lang="ko-KR" altLang="en-US" sz="1200">
                <a:latin typeface="+mn-ea"/>
              </a:rPr>
              <a:t>앞뒤</a:t>
            </a:r>
            <a:r>
              <a:rPr lang="en-US" altLang="ko-KR" sz="1200">
                <a:latin typeface="+mn-ea"/>
              </a:rPr>
              <a:t>)</a:t>
            </a:r>
            <a:r>
              <a:rPr lang="ko-KR" altLang="en-US" sz="1200">
                <a:latin typeface="+mn-ea"/>
              </a:rPr>
              <a:t>으로 </a:t>
            </a:r>
            <a:r>
              <a:rPr lang="en-US" altLang="ko-KR" sz="1200">
                <a:latin typeface="+mn-ea"/>
              </a:rPr>
              <a:t>tz</a:t>
            </a:r>
            <a:r>
              <a:rPr lang="ko-KR" altLang="en-US" sz="1200">
                <a:latin typeface="+mn-ea"/>
              </a:rPr>
              <a:t>만큼 이동합니다</a:t>
            </a:r>
            <a:r>
              <a:rPr lang="en-US" altLang="ko-KR" sz="120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+mn-ea"/>
              </a:rPr>
              <a:t>transform:translateX(tx) </a:t>
            </a:r>
            <a:r>
              <a:rPr lang="en-US" altLang="ko-KR" sz="1200">
                <a:latin typeface="+mn-ea"/>
              </a:rPr>
              <a:t>- x</a:t>
            </a:r>
            <a:r>
              <a:rPr lang="ko-KR" altLang="en-US" sz="1200">
                <a:latin typeface="+mn-ea"/>
              </a:rPr>
              <a:t>축 방향으로 </a:t>
            </a:r>
            <a:r>
              <a:rPr lang="en-US" altLang="ko-KR" sz="1200">
                <a:latin typeface="+mn-ea"/>
              </a:rPr>
              <a:t>tx</a:t>
            </a:r>
            <a:r>
              <a:rPr lang="ko-KR" altLang="en-US" sz="1200">
                <a:latin typeface="+mn-ea"/>
              </a:rPr>
              <a:t>만큼 이동합니다</a:t>
            </a:r>
            <a:r>
              <a:rPr lang="en-US" altLang="ko-KR" sz="120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+mn-ea"/>
              </a:rPr>
              <a:t>transform:translateY(ty) </a:t>
            </a:r>
            <a:r>
              <a:rPr lang="en-US" altLang="ko-KR" sz="1200">
                <a:latin typeface="+mn-ea"/>
              </a:rPr>
              <a:t>- y</a:t>
            </a:r>
            <a:r>
              <a:rPr lang="ko-KR" altLang="en-US" sz="1200">
                <a:latin typeface="+mn-ea"/>
              </a:rPr>
              <a:t>축 방향으로 </a:t>
            </a:r>
            <a:r>
              <a:rPr lang="en-US" altLang="ko-KR" sz="1200">
                <a:latin typeface="+mn-ea"/>
              </a:rPr>
              <a:t>ty</a:t>
            </a:r>
            <a:r>
              <a:rPr lang="ko-KR" altLang="en-US" sz="1200">
                <a:latin typeface="+mn-ea"/>
              </a:rPr>
              <a:t>만큼 이동합니다</a:t>
            </a:r>
            <a:r>
              <a:rPr lang="en-US" altLang="ko-KR" sz="120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+mn-ea"/>
              </a:rPr>
              <a:t>transform:translateZ(tz) </a:t>
            </a:r>
            <a:r>
              <a:rPr lang="en-US" altLang="ko-KR" sz="1200">
                <a:latin typeface="+mn-ea"/>
              </a:rPr>
              <a:t>- z</a:t>
            </a:r>
            <a:r>
              <a:rPr lang="ko-KR" altLang="en-US" sz="1200">
                <a:latin typeface="+mn-ea"/>
              </a:rPr>
              <a:t>축 방향으로 </a:t>
            </a:r>
            <a:r>
              <a:rPr lang="en-US" altLang="ko-KR" sz="1200">
                <a:latin typeface="+mn-ea"/>
              </a:rPr>
              <a:t>tz</a:t>
            </a:r>
            <a:r>
              <a:rPr lang="ko-KR" altLang="en-US" sz="1200">
                <a:latin typeface="+mn-ea"/>
              </a:rPr>
              <a:t>만큼 이동합니다</a:t>
            </a:r>
            <a:r>
              <a:rPr lang="en-US" altLang="ko-KR" sz="1200">
                <a:latin typeface="+mn-ea"/>
              </a:rPr>
              <a:t>.</a:t>
            </a:r>
            <a:endParaRPr lang="ko-KR" altLang="en-US" sz="120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A798EF-14B6-4FF0-AC14-A8F828192DBF}"/>
              </a:ext>
            </a:extLst>
          </p:cNvPr>
          <p:cNvSpPr txBox="1"/>
          <p:nvPr/>
        </p:nvSpPr>
        <p:spPr>
          <a:xfrm>
            <a:off x="10627840" y="41036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bg1"/>
                </a:solidFill>
              </a:rPr>
              <a:t>P452</a:t>
            </a:r>
          </a:p>
        </p:txBody>
      </p:sp>
    </p:spTree>
    <p:extLst>
      <p:ext uri="{BB962C8B-B14F-4D97-AF65-F5344CB8AC3E}">
        <p14:creationId xmlns:p14="http://schemas.microsoft.com/office/powerpoint/2010/main" val="3994755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840" y="1290967"/>
            <a:ext cx="33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scale </a:t>
            </a:r>
            <a:r>
              <a:rPr lang="ko-KR" altLang="en-US" b="1"/>
              <a:t>함수</a:t>
            </a:r>
            <a:endParaRPr lang="en-US" altLang="ko-KR" b="1"/>
          </a:p>
        </p:txBody>
      </p:sp>
      <p:sp>
        <p:nvSpPr>
          <p:cNvPr id="2" name="직사각형 1"/>
          <p:cNvSpPr/>
          <p:nvPr/>
        </p:nvSpPr>
        <p:spPr>
          <a:xfrm>
            <a:off x="578840" y="1755207"/>
            <a:ext cx="6096000" cy="37388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지정한 크기만큼</a:t>
            </a: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요소를 확대</a:t>
            </a:r>
            <a:r>
              <a:rPr lang="en-US" altLang="ko-KR" sz="1400">
                <a:latin typeface="+mn-ea"/>
              </a:rPr>
              <a:t>/</a:t>
            </a:r>
            <a:r>
              <a:rPr lang="ko-KR" altLang="en-US" sz="1400">
                <a:latin typeface="+mn-ea"/>
              </a:rPr>
              <a:t>축소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386818" y="1373265"/>
            <a:ext cx="47705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.scalex:hover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scaleX(1.2)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.scaley:hover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scaleY(1.5)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.scale:hover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scale(0.7)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=”scalex”&gt;&lt;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=”images/fruit.jpg”&gt;&lt;/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=”scaley”&gt;&lt;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=”images/fruit.jpg”&gt;&lt;/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=”scale”&gt;&lt;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=”images/fruit.jpg”&gt;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29" y="2170705"/>
            <a:ext cx="3939157" cy="145238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801" y="4435266"/>
            <a:ext cx="3530148" cy="1509641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09630" y="3750651"/>
            <a:ext cx="55304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+mn-ea"/>
              </a:rPr>
              <a:t>transform:scale(sx, sy) </a:t>
            </a:r>
            <a:r>
              <a:rPr lang="en-US" altLang="ko-KR" sz="1200">
                <a:latin typeface="+mn-ea"/>
              </a:rPr>
              <a:t>- x</a:t>
            </a:r>
            <a:r>
              <a:rPr lang="ko-KR" altLang="en-US" sz="1200">
                <a:latin typeface="+mn-ea"/>
              </a:rPr>
              <a:t>축 방향으로 </a:t>
            </a:r>
            <a:r>
              <a:rPr lang="en-US" altLang="ko-KR" sz="1200">
                <a:latin typeface="+mn-ea"/>
              </a:rPr>
              <a:t>sx</a:t>
            </a:r>
            <a:r>
              <a:rPr lang="ko-KR" altLang="en-US" sz="1200">
                <a:latin typeface="+mn-ea"/>
              </a:rPr>
              <a:t>만큼</a:t>
            </a:r>
            <a:r>
              <a:rPr lang="en-US" altLang="ko-KR" sz="1200">
                <a:latin typeface="+mn-ea"/>
              </a:rPr>
              <a:t>, y</a:t>
            </a:r>
            <a:r>
              <a:rPr lang="ko-KR" altLang="en-US" sz="1200">
                <a:latin typeface="+mn-ea"/>
              </a:rPr>
              <a:t>축 방향으로 </a:t>
            </a:r>
            <a:r>
              <a:rPr lang="en-US" altLang="ko-KR" sz="1200">
                <a:latin typeface="+mn-ea"/>
              </a:rPr>
              <a:t>sy</a:t>
            </a:r>
            <a:r>
              <a:rPr lang="ko-KR" altLang="en-US" sz="1200">
                <a:latin typeface="+mn-ea"/>
              </a:rPr>
              <a:t>만큼 확대합니다</a:t>
            </a:r>
            <a:r>
              <a:rPr lang="en-US" altLang="ko-KR" sz="1200">
                <a:latin typeface="+mn-ea"/>
              </a:rPr>
              <a:t>. sy </a:t>
            </a:r>
            <a:r>
              <a:rPr lang="ko-KR" altLang="en-US" sz="1200">
                <a:latin typeface="+mn-ea"/>
              </a:rPr>
              <a:t>값이 주어지지 않는다면 </a:t>
            </a:r>
            <a:r>
              <a:rPr lang="en-US" altLang="ko-KR" sz="1200">
                <a:latin typeface="+mn-ea"/>
              </a:rPr>
              <a:t>sx </a:t>
            </a:r>
            <a:r>
              <a:rPr lang="ko-KR" altLang="en-US" sz="1200">
                <a:latin typeface="+mn-ea"/>
              </a:rPr>
              <a:t>값과 같다고 간주합니다</a:t>
            </a:r>
            <a:r>
              <a:rPr lang="en-US" altLang="ko-KR" sz="1200">
                <a:latin typeface="+mn-ea"/>
              </a:rPr>
              <a:t>. </a:t>
            </a:r>
            <a:r>
              <a:rPr lang="ko-KR" altLang="en-US" sz="1200">
                <a:latin typeface="+mn-ea"/>
              </a:rPr>
              <a:t>예를 들어 </a:t>
            </a:r>
            <a:r>
              <a:rPr lang="en-US" altLang="ko-KR" sz="1200">
                <a:latin typeface="+mn-ea"/>
              </a:rPr>
              <a:t>scale(2.0)</a:t>
            </a:r>
            <a:r>
              <a:rPr lang="ko-KR" altLang="en-US" sz="1200">
                <a:latin typeface="+mn-ea"/>
              </a:rPr>
              <a:t>는 </a:t>
            </a:r>
            <a:r>
              <a:rPr lang="en-US" altLang="ko-KR" sz="1200">
                <a:latin typeface="+mn-ea"/>
              </a:rPr>
              <a:t>scale(2,2)</a:t>
            </a:r>
            <a:r>
              <a:rPr lang="ko-KR" altLang="en-US" sz="1200">
                <a:latin typeface="+mn-ea"/>
              </a:rPr>
              <a:t>와 같은 함수이며 요소를 두 배로 확대합니다</a:t>
            </a:r>
            <a:r>
              <a:rPr lang="en-US" altLang="ko-KR" sz="120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+mn-ea"/>
              </a:rPr>
              <a:t>transform:scale3d(sx, sy, sz) </a:t>
            </a:r>
            <a:r>
              <a:rPr lang="en-US" altLang="ko-KR" sz="1200">
                <a:latin typeface="+mn-ea"/>
              </a:rPr>
              <a:t>- x</a:t>
            </a:r>
            <a:r>
              <a:rPr lang="ko-KR" altLang="en-US" sz="1200">
                <a:latin typeface="+mn-ea"/>
              </a:rPr>
              <a:t>축 방향으로 </a:t>
            </a:r>
            <a:r>
              <a:rPr lang="en-US" altLang="ko-KR" sz="1200">
                <a:latin typeface="+mn-ea"/>
              </a:rPr>
              <a:t>sx</a:t>
            </a:r>
            <a:r>
              <a:rPr lang="ko-KR" altLang="en-US" sz="1200">
                <a:latin typeface="+mn-ea"/>
              </a:rPr>
              <a:t>만큼</a:t>
            </a:r>
            <a:r>
              <a:rPr lang="en-US" altLang="ko-KR" sz="1200">
                <a:latin typeface="+mn-ea"/>
              </a:rPr>
              <a:t>, y</a:t>
            </a:r>
            <a:r>
              <a:rPr lang="ko-KR" altLang="en-US" sz="1200">
                <a:latin typeface="+mn-ea"/>
              </a:rPr>
              <a:t>축 방향으로 </a:t>
            </a:r>
            <a:r>
              <a:rPr lang="en-US" altLang="ko-KR" sz="1200">
                <a:latin typeface="+mn-ea"/>
              </a:rPr>
              <a:t>sy</a:t>
            </a:r>
            <a:r>
              <a:rPr lang="ko-KR" altLang="en-US" sz="1200">
                <a:latin typeface="+mn-ea"/>
              </a:rPr>
              <a:t>만큼</a:t>
            </a:r>
            <a:r>
              <a:rPr lang="en-US" altLang="ko-KR" sz="1200">
                <a:latin typeface="+mn-ea"/>
              </a:rPr>
              <a:t>, </a:t>
            </a:r>
            <a:r>
              <a:rPr lang="ko-KR" altLang="en-US" sz="1200">
                <a:latin typeface="+mn-ea"/>
              </a:rPr>
              <a:t>그리고 </a:t>
            </a:r>
            <a:r>
              <a:rPr lang="en-US" altLang="ko-KR" sz="1200">
                <a:latin typeface="+mn-ea"/>
              </a:rPr>
              <a:t>z</a:t>
            </a:r>
            <a:r>
              <a:rPr lang="ko-KR" altLang="en-US" sz="1200">
                <a:latin typeface="+mn-ea"/>
              </a:rPr>
              <a:t>축 방향으로 </a:t>
            </a:r>
            <a:r>
              <a:rPr lang="en-US" altLang="ko-KR" sz="1200">
                <a:latin typeface="+mn-ea"/>
              </a:rPr>
              <a:t>sz</a:t>
            </a:r>
            <a:r>
              <a:rPr lang="ko-KR" altLang="en-US" sz="1200">
                <a:latin typeface="+mn-ea"/>
              </a:rPr>
              <a:t>만큼 확대합니다</a:t>
            </a:r>
            <a:r>
              <a:rPr lang="en-US" altLang="ko-KR" sz="120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+mn-ea"/>
              </a:rPr>
              <a:t>transform:scaleX(sx) </a:t>
            </a:r>
            <a:r>
              <a:rPr lang="en-US" altLang="ko-KR" sz="1200">
                <a:latin typeface="+mn-ea"/>
              </a:rPr>
              <a:t>- x</a:t>
            </a:r>
            <a:r>
              <a:rPr lang="ko-KR" altLang="en-US" sz="1200">
                <a:latin typeface="+mn-ea"/>
              </a:rPr>
              <a:t>축 방향으로 </a:t>
            </a:r>
            <a:r>
              <a:rPr lang="en-US" altLang="ko-KR" sz="1200">
                <a:latin typeface="+mn-ea"/>
              </a:rPr>
              <a:t>sx</a:t>
            </a:r>
            <a:r>
              <a:rPr lang="ko-KR" altLang="en-US" sz="1200">
                <a:latin typeface="+mn-ea"/>
              </a:rPr>
              <a:t>만큼 확대합니다</a:t>
            </a:r>
            <a:r>
              <a:rPr lang="en-US" altLang="ko-KR" sz="120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+mn-ea"/>
              </a:rPr>
              <a:t>transform:scaleY(sy) </a:t>
            </a:r>
            <a:r>
              <a:rPr lang="en-US" altLang="ko-KR" sz="1200">
                <a:latin typeface="+mn-ea"/>
              </a:rPr>
              <a:t>- y</a:t>
            </a:r>
            <a:r>
              <a:rPr lang="ko-KR" altLang="en-US" sz="1200">
                <a:latin typeface="+mn-ea"/>
              </a:rPr>
              <a:t>축 방향으로 </a:t>
            </a:r>
            <a:r>
              <a:rPr lang="en-US" altLang="ko-KR" sz="1200">
                <a:latin typeface="+mn-ea"/>
              </a:rPr>
              <a:t>sy</a:t>
            </a:r>
            <a:r>
              <a:rPr lang="ko-KR" altLang="en-US" sz="1200">
                <a:latin typeface="+mn-ea"/>
              </a:rPr>
              <a:t>만큼 확대합니다</a:t>
            </a:r>
            <a:r>
              <a:rPr lang="en-US" altLang="ko-KR" sz="120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+mn-ea"/>
              </a:rPr>
              <a:t>transform:scaleZ(sz) </a:t>
            </a:r>
            <a:r>
              <a:rPr lang="en-US" altLang="ko-KR" sz="1200">
                <a:latin typeface="+mn-ea"/>
              </a:rPr>
              <a:t>-z</a:t>
            </a:r>
            <a:r>
              <a:rPr lang="ko-KR" altLang="en-US" sz="1200">
                <a:latin typeface="+mn-ea"/>
              </a:rPr>
              <a:t>축 방향으로 </a:t>
            </a:r>
            <a:r>
              <a:rPr lang="en-US" altLang="ko-KR" sz="1200">
                <a:latin typeface="+mn-ea"/>
              </a:rPr>
              <a:t>sz</a:t>
            </a:r>
            <a:r>
              <a:rPr lang="ko-KR" altLang="en-US" sz="1200">
                <a:latin typeface="+mn-ea"/>
              </a:rPr>
              <a:t>만큼 확대합니다</a:t>
            </a:r>
            <a:r>
              <a:rPr lang="en-US" altLang="ko-KR" sz="1200">
                <a:latin typeface="+mn-ea"/>
              </a:rPr>
              <a:t>.</a:t>
            </a:r>
            <a:endParaRPr lang="ko-KR" altLang="en-US" sz="120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922C92-E479-4FD3-929A-3475FB19CF64}"/>
              </a:ext>
            </a:extLst>
          </p:cNvPr>
          <p:cNvSpPr txBox="1"/>
          <p:nvPr/>
        </p:nvSpPr>
        <p:spPr>
          <a:xfrm>
            <a:off x="10627840" y="41036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bg1"/>
                </a:solidFill>
              </a:rPr>
              <a:t>P453</a:t>
            </a:r>
          </a:p>
        </p:txBody>
      </p:sp>
    </p:spTree>
    <p:extLst>
      <p:ext uri="{BB962C8B-B14F-4D97-AF65-F5344CB8AC3E}">
        <p14:creationId xmlns:p14="http://schemas.microsoft.com/office/powerpoint/2010/main" val="245505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840" y="1290967"/>
            <a:ext cx="33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rotate </a:t>
            </a:r>
            <a:r>
              <a:rPr lang="ko-KR" altLang="en-US" b="1"/>
              <a:t>함수</a:t>
            </a:r>
            <a:endParaRPr lang="en-US" altLang="ko-KR" b="1"/>
          </a:p>
        </p:txBody>
      </p:sp>
      <p:sp>
        <p:nvSpPr>
          <p:cNvPr id="2" name="직사각형 1"/>
          <p:cNvSpPr/>
          <p:nvPr/>
        </p:nvSpPr>
        <p:spPr>
          <a:xfrm>
            <a:off x="578840" y="1755207"/>
            <a:ext cx="567095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각도만큼</a:t>
            </a: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웹 요소를 시계 방향이나</a:t>
            </a: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시계 반대 방향으로 회전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일반 각도</a:t>
            </a:r>
            <a:r>
              <a:rPr lang="en-US" altLang="ko-KR" sz="1400">
                <a:latin typeface="+mn-ea"/>
              </a:rPr>
              <a:t>(degree)</a:t>
            </a:r>
            <a:r>
              <a:rPr lang="ko-KR" altLang="en-US" sz="1400">
                <a:latin typeface="+mn-ea"/>
              </a:rPr>
              <a:t>나 래디안</a:t>
            </a:r>
            <a:r>
              <a:rPr lang="en-US" altLang="ko-KR" sz="1400">
                <a:latin typeface="+mn-ea"/>
              </a:rPr>
              <a:t>(radian) </a:t>
            </a:r>
            <a:r>
              <a:rPr lang="ko-KR" altLang="en-US" sz="1400">
                <a:latin typeface="+mn-ea"/>
              </a:rPr>
              <a:t>값 사용</a:t>
            </a:r>
            <a:r>
              <a:rPr lang="en-US" altLang="ko-KR" sz="1400">
                <a:latin typeface="+mn-ea"/>
              </a:rPr>
              <a:t>(1</a:t>
            </a:r>
            <a:r>
              <a:rPr lang="ko-KR" altLang="en-US" sz="1400">
                <a:latin typeface="+mn-ea"/>
              </a:rPr>
              <a:t>래디안</a:t>
            </a:r>
            <a:r>
              <a:rPr lang="en-US" altLang="ko-KR" sz="1400">
                <a:latin typeface="+mn-ea"/>
              </a:rPr>
              <a:t>=1/180°)</a:t>
            </a:r>
            <a:endParaRPr lang="ko-KR" altLang="en-US" sz="140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37598" y="1755207"/>
            <a:ext cx="477054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.rotate1:hover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rotate(20deg)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.rotate2:hover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rotate(-40deg)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=”rotate1”&gt;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=”images/fruit.jpg”&gt;&lt;/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=”rotate2”&gt;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=”images/fruit.jpg”&gt;&lt;/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721" y="4227092"/>
            <a:ext cx="3221895" cy="145591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66" y="2878297"/>
            <a:ext cx="4048125" cy="4667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DA5712-3E63-4851-9DFF-0EB79FB8C9B5}"/>
              </a:ext>
            </a:extLst>
          </p:cNvPr>
          <p:cNvSpPr txBox="1"/>
          <p:nvPr/>
        </p:nvSpPr>
        <p:spPr>
          <a:xfrm>
            <a:off x="10627840" y="41036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bg1"/>
                </a:solidFill>
              </a:rPr>
              <a:t>P455</a:t>
            </a:r>
          </a:p>
        </p:txBody>
      </p:sp>
    </p:spTree>
    <p:extLst>
      <p:ext uri="{BB962C8B-B14F-4D97-AF65-F5344CB8AC3E}">
        <p14:creationId xmlns:p14="http://schemas.microsoft.com/office/powerpoint/2010/main" val="380430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840" y="1290967"/>
            <a:ext cx="33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rotate </a:t>
            </a:r>
            <a:r>
              <a:rPr lang="ko-KR" altLang="en-US" b="1"/>
              <a:t>함수</a:t>
            </a:r>
            <a:endParaRPr lang="en-US" altLang="ko-KR" b="1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753" y="5167294"/>
            <a:ext cx="3915032" cy="131420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397335" y="1937110"/>
            <a:ext cx="569958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.origin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perspective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200px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.rotatex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rotateX(45deg)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.rotatey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rotateY (45deg)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.rotatez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rotateZ(45deg)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.rotatexyz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rotate3d(2.5, 1.2, -1.5, 45deg)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=”rotatex”&gt;&lt;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=”images/fruit.jpg”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alt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=”rotatey”&gt;&lt;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=”images/fruit.jpg”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alt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=”rotatez”&gt;&lt;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=”images/fruit.jpg”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alt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=”rotatexyz”&gt;&lt;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=”images/fruit.jpg”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alt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2050" name="Picture 2" descr="https://codropspz-tympanus.netdna-ssl.com/codrops/wp-content/uploads/2014/12/rotate3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37" y="1475633"/>
            <a:ext cx="4956065" cy="350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9791" y="5274193"/>
            <a:ext cx="4337068" cy="14859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0049E3-1697-4239-9966-8D211CDAD033}"/>
              </a:ext>
            </a:extLst>
          </p:cNvPr>
          <p:cNvSpPr txBox="1"/>
          <p:nvPr/>
        </p:nvSpPr>
        <p:spPr>
          <a:xfrm>
            <a:off x="10627840" y="41036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bg1"/>
                </a:solidFill>
              </a:rPr>
              <a:t>P455</a:t>
            </a:r>
          </a:p>
        </p:txBody>
      </p:sp>
    </p:spTree>
    <p:extLst>
      <p:ext uri="{BB962C8B-B14F-4D97-AF65-F5344CB8AC3E}">
        <p14:creationId xmlns:p14="http://schemas.microsoft.com/office/powerpoint/2010/main" val="2203555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840" y="1290967"/>
            <a:ext cx="33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skew </a:t>
            </a:r>
            <a:r>
              <a:rPr lang="ko-KR" altLang="en-US" b="1"/>
              <a:t>함수</a:t>
            </a:r>
            <a:endParaRPr lang="en-US" altLang="ko-KR" b="1"/>
          </a:p>
        </p:txBody>
      </p:sp>
      <p:sp>
        <p:nvSpPr>
          <p:cNvPr id="2" name="직사각형 1"/>
          <p:cNvSpPr/>
          <p:nvPr/>
        </p:nvSpPr>
        <p:spPr>
          <a:xfrm>
            <a:off x="578840" y="1680824"/>
            <a:ext cx="567095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요소를 지정한 각도만큼 비틀어 왜곡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397335" y="1937110"/>
            <a:ext cx="569958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.skewx1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skewX(30deg)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.skewx2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skewX(-30deg)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=”skewx1”&gt;&lt;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=”images/rose.jpg”&gt;&lt;/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=”skewx2”&gt;&lt;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=”images/rose.jpg”&gt;&lt;/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40" y="2196338"/>
            <a:ext cx="3081424" cy="84527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06135" y="3266988"/>
            <a:ext cx="5617828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>
                <a:latin typeface="+mn-ea"/>
              </a:rPr>
              <a:t>transform:skewX(ax)</a:t>
            </a:r>
            <a:r>
              <a:rPr lang="en-US" altLang="ko-KR" sz="1400">
                <a:latin typeface="+mn-ea"/>
              </a:rPr>
              <a:t> – x</a:t>
            </a:r>
            <a:r>
              <a:rPr lang="ko-KR" altLang="en-US" sz="1400">
                <a:latin typeface="+mn-ea"/>
              </a:rPr>
              <a:t>축을 따라 당깁니다</a:t>
            </a:r>
            <a:r>
              <a:rPr lang="en-US" altLang="ko-KR" sz="1400">
                <a:latin typeface="+mn-ea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>
                <a:latin typeface="+mn-ea"/>
              </a:rPr>
              <a:t>transform:skewY(ay) </a:t>
            </a:r>
            <a:r>
              <a:rPr lang="en-US" altLang="ko-KR" sz="1400">
                <a:latin typeface="+mn-ea"/>
              </a:rPr>
              <a:t>– y</a:t>
            </a:r>
            <a:r>
              <a:rPr lang="ko-KR" altLang="en-US" sz="1400">
                <a:latin typeface="+mn-ea"/>
              </a:rPr>
              <a:t>축을 따라 당깁니다</a:t>
            </a:r>
            <a:r>
              <a:rPr lang="en-US" altLang="ko-KR" sz="1400">
                <a:latin typeface="+mn-ea"/>
              </a:rPr>
              <a:t>.</a:t>
            </a:r>
            <a:r>
              <a:rPr lang="ko-KR" altLang="en-US" sz="1400">
                <a:latin typeface="+mn-ea"/>
              </a:rPr>
              <a:t> 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>
                <a:latin typeface="+mn-ea"/>
              </a:rPr>
              <a:t>transform:skew(ax, ay) </a:t>
            </a:r>
            <a:r>
              <a:rPr lang="en-US" altLang="ko-KR" sz="1400">
                <a:latin typeface="+mn-ea"/>
              </a:rPr>
              <a:t>- </a:t>
            </a:r>
            <a:r>
              <a:rPr lang="ko-KR" altLang="en-US" sz="1400">
                <a:latin typeface="+mn-ea"/>
              </a:rPr>
              <a:t>첫 번째 각도는 </a:t>
            </a:r>
            <a:r>
              <a:rPr lang="en-US" altLang="ko-KR" sz="1400">
                <a:latin typeface="+mn-ea"/>
              </a:rPr>
              <a:t>x</a:t>
            </a:r>
            <a:r>
              <a:rPr lang="ko-KR" altLang="en-US" sz="1400">
                <a:latin typeface="+mn-ea"/>
              </a:rPr>
              <a:t>축을 따라 당기는 각도이고 두 번째 각도는 </a:t>
            </a:r>
            <a:r>
              <a:rPr lang="en-US" altLang="ko-KR" sz="1400">
                <a:latin typeface="+mn-ea"/>
              </a:rPr>
              <a:t>y</a:t>
            </a:r>
            <a:r>
              <a:rPr lang="ko-KR" altLang="en-US" sz="1400">
                <a:latin typeface="+mn-ea"/>
              </a:rPr>
              <a:t>축을 따라 당기는각도입니다</a:t>
            </a:r>
            <a:r>
              <a:rPr lang="en-US" altLang="ko-KR" sz="1400">
                <a:latin typeface="+mn-ea"/>
              </a:rPr>
              <a:t>. </a:t>
            </a:r>
            <a:r>
              <a:rPr lang="ko-KR" altLang="en-US" sz="1400">
                <a:latin typeface="+mn-ea"/>
              </a:rPr>
              <a:t>두 번째 값이 주어지지 않으면 </a:t>
            </a:r>
            <a:r>
              <a:rPr lang="en-US" altLang="ko-KR" sz="1400">
                <a:latin typeface="+mn-ea"/>
              </a:rPr>
              <a:t>y</a:t>
            </a:r>
            <a:r>
              <a:rPr lang="ko-KR" altLang="en-US" sz="1400">
                <a:latin typeface="+mn-ea"/>
              </a:rPr>
              <a:t>축에 대한 각도를 </a:t>
            </a:r>
            <a:r>
              <a:rPr lang="en-US" altLang="ko-KR" sz="1400">
                <a:latin typeface="+mn-ea"/>
              </a:rPr>
              <a:t>0</a:t>
            </a:r>
            <a:r>
              <a:rPr lang="ko-KR" altLang="en-US" sz="1400">
                <a:latin typeface="+mn-ea"/>
              </a:rPr>
              <a:t>으로 간주합습니다</a:t>
            </a:r>
            <a:r>
              <a:rPr lang="en-US" altLang="ko-KR" sz="1400">
                <a:latin typeface="+mn-ea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829" y="4154755"/>
            <a:ext cx="3821287" cy="17479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05F115-E7EA-4D33-92BF-E4FB0B8B81C3}"/>
              </a:ext>
            </a:extLst>
          </p:cNvPr>
          <p:cNvSpPr txBox="1"/>
          <p:nvPr/>
        </p:nvSpPr>
        <p:spPr>
          <a:xfrm>
            <a:off x="10627840" y="41036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bg1"/>
                </a:solidFill>
              </a:rPr>
              <a:t>P457</a:t>
            </a:r>
          </a:p>
        </p:txBody>
      </p:sp>
    </p:spTree>
    <p:extLst>
      <p:ext uri="{BB962C8B-B14F-4D97-AF65-F5344CB8AC3E}">
        <p14:creationId xmlns:p14="http://schemas.microsoft.com/office/powerpoint/2010/main" val="2279832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840" y="1290967"/>
            <a:ext cx="33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skew </a:t>
            </a:r>
            <a:r>
              <a:rPr lang="ko-KR" altLang="en-US" b="1"/>
              <a:t>함수</a:t>
            </a:r>
            <a:endParaRPr lang="en-US" altLang="ko-KR" b="1"/>
          </a:p>
        </p:txBody>
      </p:sp>
      <p:sp>
        <p:nvSpPr>
          <p:cNvPr id="12" name="직사각형 11"/>
          <p:cNvSpPr/>
          <p:nvPr/>
        </p:nvSpPr>
        <p:spPr>
          <a:xfrm>
            <a:off x="413786" y="1981498"/>
            <a:ext cx="569958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.skewy:hover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skewy(15deg)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.skewxy:hover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skewy(30deg, 15deg)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=”skewx”&gt;&lt;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=”images/rose.jpg”&gt;&lt;/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=”skewy”&gt;&lt;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=”images/rose.jpg”&gt;&lt;/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=”skewxy”&gt;&lt;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=”images/rose.jpg”&gt;&lt;/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026" y="2183406"/>
            <a:ext cx="6412598" cy="22738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35ADD1-DF46-4D3B-BBD2-8AD6C8617C3B}"/>
              </a:ext>
            </a:extLst>
          </p:cNvPr>
          <p:cNvSpPr txBox="1"/>
          <p:nvPr/>
        </p:nvSpPr>
        <p:spPr>
          <a:xfrm>
            <a:off x="10627840" y="41036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bg1"/>
                </a:solidFill>
              </a:rPr>
              <a:t>P459</a:t>
            </a:r>
          </a:p>
        </p:txBody>
      </p:sp>
    </p:spTree>
    <p:extLst>
      <p:ext uri="{BB962C8B-B14F-4D97-AF65-F5344CB8AC3E}">
        <p14:creationId xmlns:p14="http://schemas.microsoft.com/office/powerpoint/2010/main" val="581916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웹표준정석-2016" id="{C6560F9F-4BF3-4CD7-93B8-879CBB55C14F}" vid="{00AF31BB-E608-4CCF-9051-7589A466F6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웹표준정석-2016</Template>
  <TotalTime>1424</TotalTime>
  <Words>2525</Words>
  <Application>Microsoft Office PowerPoint</Application>
  <PresentationFormat>와이드스크린</PresentationFormat>
  <Paragraphs>388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D2Coding</vt:lpstr>
      <vt:lpstr>TDc_SSiMyungJo_120_OTF</vt:lpstr>
      <vt:lpstr>맑은 고딕</vt:lpstr>
      <vt:lpstr>Arial</vt:lpstr>
      <vt:lpstr>Office 테마</vt:lpstr>
      <vt:lpstr>13. CSS3와 애니메이션</vt:lpstr>
      <vt:lpstr>변형</vt:lpstr>
      <vt:lpstr>변형</vt:lpstr>
      <vt:lpstr>변형</vt:lpstr>
      <vt:lpstr>변형</vt:lpstr>
      <vt:lpstr>변형</vt:lpstr>
      <vt:lpstr>변형</vt:lpstr>
      <vt:lpstr>변형</vt:lpstr>
      <vt:lpstr>변형</vt:lpstr>
      <vt:lpstr>변형과 관련된 속성들</vt:lpstr>
      <vt:lpstr>변형과 관련된 속성들</vt:lpstr>
      <vt:lpstr>변형과 관련된 속성들</vt:lpstr>
      <vt:lpstr>변형과 관련된 속성들</vt:lpstr>
      <vt:lpstr>트랜지션</vt:lpstr>
      <vt:lpstr>트랜지션</vt:lpstr>
      <vt:lpstr>트랜지션</vt:lpstr>
      <vt:lpstr>애니메이션</vt:lpstr>
      <vt:lpstr>애니메이션</vt:lpstr>
      <vt:lpstr>애니메이션</vt:lpstr>
      <vt:lpstr>애니메이션</vt:lpstr>
      <vt:lpstr>애니메이션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Kyunghee Ko</dc:creator>
  <cp:lastModifiedBy>Professor</cp:lastModifiedBy>
  <cp:revision>35</cp:revision>
  <dcterms:created xsi:type="dcterms:W3CDTF">2017-01-01T07:25:33Z</dcterms:created>
  <dcterms:modified xsi:type="dcterms:W3CDTF">2025-03-15T05:56:09Z</dcterms:modified>
</cp:coreProperties>
</file>