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31301" y="233238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35976" y="233238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12251" y="279910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31301" y="341944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35976" y="341944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12251" y="388617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31301" y="450696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35976" y="450696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 userDrawn="1"/>
        </p:nvCxnSpPr>
        <p:spPr>
          <a:xfrm>
            <a:off x="2412251" y="497368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 descr="개이(가) 표시된 사진&#10;&#10;자동 생성된 설명">
            <a:extLst>
              <a:ext uri="{FF2B5EF4-FFF2-40B4-BE49-F238E27FC236}">
                <a16:creationId xmlns:a16="http://schemas.microsoft.com/office/drawing/2014/main" id="{332BD4F1-472E-45CD-8943-C932B69026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37" name="그림 36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56F35618-FA17-48F9-B399-188DDF28A7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BDD39F-6240-4FF5-8502-F812E645B871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35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 descr="html5에 대한 이미지 검색결과">
            <a:extLst>
              <a:ext uri="{FF2B5EF4-FFF2-40B4-BE49-F238E27FC236}">
                <a16:creationId xmlns:a16="http://schemas.microsoft.com/office/drawing/2014/main" id="{23BCA695-C8E8-475C-8EBF-106433E532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E60954-223D-4CF6-A2DE-7F559D4637B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14. </a:t>
            </a:r>
            <a:r>
              <a:rPr lang="ko-KR" altLang="en-US"/>
              <a:t>반응형 웹이란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8132" y="2371988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7640" y="2371988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모바일 기기와 웹 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1354" y="346045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0862" y="3460459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그리드 레이아웃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28132" y="454893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7640" y="4548930"/>
            <a:ext cx="281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요소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28132" y="4152550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14-4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28132" y="4924337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14-5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28132" y="5654179"/>
            <a:ext cx="67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14-6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이미지</a:t>
            </a:r>
            <a:endParaRPr lang="en-US" altLang="ko-KR" b="1"/>
          </a:p>
        </p:txBody>
      </p:sp>
      <p:sp>
        <p:nvSpPr>
          <p:cNvPr id="8" name="TextBox 7"/>
          <p:cNvSpPr txBox="1"/>
          <p:nvPr/>
        </p:nvSpPr>
        <p:spPr>
          <a:xfrm>
            <a:off x="436227" y="175100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&lt;img&gt; </a:t>
            </a:r>
            <a:r>
              <a:rPr lang="ko-KR" altLang="en-US" sz="1400" b="1"/>
              <a:t>태그와</a:t>
            </a:r>
            <a:r>
              <a:rPr lang="en-US" altLang="ko-KR" sz="1400" b="1"/>
              <a:t> </a:t>
            </a:r>
            <a:r>
              <a:rPr lang="ko-KR" altLang="en-US" sz="1400" b="1"/>
              <a:t> </a:t>
            </a:r>
            <a:r>
              <a:rPr lang="en-US" altLang="ko-KR" sz="1400" b="1"/>
              <a:t>srcset </a:t>
            </a:r>
            <a:r>
              <a:rPr lang="ko-KR" altLang="en-US" sz="1400" b="1"/>
              <a:t>속성</a:t>
            </a:r>
            <a:endParaRPr lang="en-US" altLang="ko-KR" sz="1400" b="1"/>
          </a:p>
        </p:txBody>
      </p:sp>
      <p:sp>
        <p:nvSpPr>
          <p:cNvPr id="7" name="직사각형 6"/>
          <p:cNvSpPr/>
          <p:nvPr/>
        </p:nvSpPr>
        <p:spPr>
          <a:xfrm>
            <a:off x="436227" y="2177659"/>
            <a:ext cx="474816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화면 너비 값이나 픽셀 밀도에 따라 고해상도의 이미지 파일 지정 가능</a:t>
            </a:r>
            <a:endParaRPr lang="en-US" altLang="ko-KR" sz="1400"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7" y="3035196"/>
            <a:ext cx="5260334" cy="30224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6227" y="3959093"/>
            <a:ext cx="4848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=”images/pencil.jpg”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=”images/pencil-hd.jpg 2x”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</a:t>
            </a:r>
            <a:r>
              <a:rPr lang="ko-KR" altLang="en-US" sz="1200">
                <a:solidFill>
                  <a:srgbClr val="0D40FF"/>
                </a:solidFill>
                <a:latin typeface="TDc_SSiGothic_120_OTF"/>
                <a:ea typeface="D2Coding" panose="020B0609020101020101" pitchFamily="49" charset="-127"/>
              </a:rPr>
              <a:t>색연필 제품 이미지</a:t>
            </a:r>
            <a:r>
              <a:rPr lang="ko-KR" altLang="en-US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2" name="직사각형 11"/>
          <p:cNvSpPr/>
          <p:nvPr/>
        </p:nvSpPr>
        <p:spPr>
          <a:xfrm>
            <a:off x="436227" y="3509330"/>
            <a:ext cx="47481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예</a:t>
            </a:r>
            <a:r>
              <a:rPr lang="en-US" altLang="ko-KR" sz="1400">
                <a:latin typeface="+mn-ea"/>
              </a:rPr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799" y="1751009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&lt;picture&gt; </a:t>
            </a:r>
            <a:r>
              <a:rPr lang="ko-KR" altLang="en-US" sz="1400" b="1"/>
              <a:t>태그와</a:t>
            </a:r>
            <a:r>
              <a:rPr lang="en-US" altLang="ko-KR" sz="1400" b="1"/>
              <a:t> </a:t>
            </a:r>
            <a:r>
              <a:rPr lang="ko-KR" altLang="en-US" sz="1400" b="1"/>
              <a:t> </a:t>
            </a:r>
            <a:r>
              <a:rPr lang="en-US" altLang="ko-KR" sz="1400" b="1"/>
              <a:t>&lt;source&gt; </a:t>
            </a:r>
            <a:r>
              <a:rPr lang="ko-KR" altLang="en-US" sz="1400" b="1"/>
              <a:t>태그 </a:t>
            </a:r>
            <a:endParaRPr lang="en-US" altLang="ko-KR" sz="1400" b="1"/>
          </a:p>
        </p:txBody>
      </p:sp>
      <p:sp>
        <p:nvSpPr>
          <p:cNvPr id="14" name="직사각형 13"/>
          <p:cNvSpPr/>
          <p:nvPr/>
        </p:nvSpPr>
        <p:spPr>
          <a:xfrm>
            <a:off x="6400799" y="2177659"/>
            <a:ext cx="551156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화면 해상도뿐만 아니라 화면 너비에 따라 다른 이미지 파일 표시</a:t>
            </a:r>
            <a:endParaRPr lang="en-US" altLang="ko-KR" sz="1400">
              <a:latin typeface="+mn-ea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26" y="2629445"/>
            <a:ext cx="5122083" cy="149394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02303" y="521771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picture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=”images/shop-large.jpg”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=”(min-width:1024px)”&gt;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=”images/shop-medium.jpg”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=”(min-width:768px)”&gt;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srcset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=”images/shop-small.jpg”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media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=”(min-width:320px)”&gt;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img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=”images/shop.jpg”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=”fill with coffee”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picture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532" y="4123386"/>
            <a:ext cx="3032038" cy="266769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550082" y="1212386"/>
            <a:ext cx="5519956" cy="3458163"/>
            <a:chOff x="318782" y="1271565"/>
            <a:chExt cx="5519956" cy="3458163"/>
          </a:xfrm>
        </p:grpSpPr>
        <p:cxnSp>
          <p:nvCxnSpPr>
            <p:cNvPr id="19" name="직선 연결선 18"/>
            <p:cNvCxnSpPr/>
            <p:nvPr/>
          </p:nvCxnSpPr>
          <p:spPr>
            <a:xfrm>
              <a:off x="5838738" y="1271565"/>
              <a:ext cx="0" cy="345816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318782" y="4729728"/>
              <a:ext cx="5519956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2">
            <a:extLst>
              <a:ext uri="{FF2B5EF4-FFF2-40B4-BE49-F238E27FC236}">
                <a16:creationId xmlns:a16="http://schemas.microsoft.com/office/drawing/2014/main" id="{C795FF07-9B76-4D17-A34E-535C911ED599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P509</a:t>
            </a:r>
          </a:p>
        </p:txBody>
      </p:sp>
    </p:spTree>
    <p:extLst>
      <p:ext uri="{BB962C8B-B14F-4D97-AF65-F5344CB8AC3E}">
        <p14:creationId xmlns:p14="http://schemas.microsoft.com/office/powerpoint/2010/main" val="229474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비디오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536895" y="1802305"/>
            <a:ext cx="474816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CSS</a:t>
            </a:r>
            <a:r>
              <a:rPr lang="ko-KR" altLang="en-US" sz="1400">
                <a:latin typeface="+mn-ea"/>
              </a:rPr>
              <a:t>를 사용해 </a:t>
            </a:r>
            <a:r>
              <a:rPr lang="en-US" altLang="ko-KR" sz="1400">
                <a:latin typeface="+mn-ea"/>
              </a:rPr>
              <a:t>max-width </a:t>
            </a:r>
            <a:r>
              <a:rPr lang="ko-KR" altLang="en-US" sz="1400">
                <a:latin typeface="+mn-ea"/>
              </a:rPr>
              <a:t>속성을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6895" y="257543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video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autoplay loop 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=”assets/cars.mp4”&gt;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3200"/>
          </a:p>
        </p:txBody>
      </p:sp>
      <p:grpSp>
        <p:nvGrpSpPr>
          <p:cNvPr id="18" name="그룹 17"/>
          <p:cNvGrpSpPr/>
          <p:nvPr/>
        </p:nvGrpSpPr>
        <p:grpSpPr>
          <a:xfrm>
            <a:off x="798265" y="3990341"/>
            <a:ext cx="8876338" cy="1838325"/>
            <a:chOff x="798265" y="3990341"/>
            <a:chExt cx="8876338" cy="1838325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265" y="3990341"/>
              <a:ext cx="5886450" cy="18383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9003" y="3990341"/>
              <a:ext cx="2895600" cy="1828800"/>
            </a:xfrm>
            <a:prstGeom prst="rect">
              <a:avLst/>
            </a:prstGeom>
          </p:spPr>
        </p:pic>
      </p:grpSp>
      <p:sp>
        <p:nvSpPr>
          <p:cNvPr id="9" name="TextBox 12">
            <a:extLst>
              <a:ext uri="{FF2B5EF4-FFF2-40B4-BE49-F238E27FC236}">
                <a16:creationId xmlns:a16="http://schemas.microsoft.com/office/drawing/2014/main" id="{7F660750-33A2-4AA2-8264-8ACAC3201E7D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P510</a:t>
            </a:r>
          </a:p>
        </p:txBody>
      </p:sp>
    </p:spTree>
    <p:extLst>
      <p:ext uri="{BB962C8B-B14F-4D97-AF65-F5344CB8AC3E}">
        <p14:creationId xmlns:p14="http://schemas.microsoft.com/office/powerpoint/2010/main" val="255803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반응형 웹 디자인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36226" y="1780374"/>
            <a:ext cx="5276675" cy="2312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웹 사이트의 내용을 그대로 유지하면서 다양한 화면 크기에 맞게 웹 사이트를 표시하는 방법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다양한 화면 크기의 모바일 기기들이 계속 쏟아져 나오는데 그 때마다 그 크기에 맞춘 사이트를 별도로 제작하는 것은 비효율적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화면 크기에 ‘반응’해 화면 요소들을 자동으로 바꾸어 사이트를 구현하는 것이 바로 반응형 웹 디자인</a:t>
            </a:r>
            <a:endParaRPr lang="ko-KR" altLang="en-US" sz="1400">
              <a:latin typeface="+mn-ea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1511DDE0-4E06-4972-8B99-E8B588168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" y="4270676"/>
            <a:ext cx="5276676" cy="22206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DE3E1A-F989-48F1-8AE5-3ECB482629B1}"/>
              </a:ext>
            </a:extLst>
          </p:cNvPr>
          <p:cNvSpPr txBox="1"/>
          <p:nvPr/>
        </p:nvSpPr>
        <p:spPr>
          <a:xfrm>
            <a:off x="6971251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반응형 웹 디자인의 장단점</a:t>
            </a:r>
            <a:endParaRPr lang="en-US" altLang="ko-KR" b="1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8D2655-BA29-46B4-8753-2D2A782DAD92}"/>
              </a:ext>
            </a:extLst>
          </p:cNvPr>
          <p:cNvSpPr/>
          <p:nvPr/>
        </p:nvSpPr>
        <p:spPr>
          <a:xfrm>
            <a:off x="6981481" y="2501332"/>
            <a:ext cx="544261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모든 스마트 기기에서 접속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가로 모드에 맞춘 레이아웃 변경 가능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사이트 유지</a:t>
            </a:r>
            <a:r>
              <a:rPr lang="en-US" altLang="ko-KR" sz="1400">
                <a:latin typeface="+mn-ea"/>
              </a:rPr>
              <a:t>,</a:t>
            </a:r>
            <a:r>
              <a:rPr lang="ko-KR" altLang="en-US" sz="1400">
                <a:latin typeface="+mn-ea"/>
              </a:rPr>
              <a:t>관리 용이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8EAC07-7069-425F-B5E2-1E7B8CD6BA83}"/>
              </a:ext>
            </a:extLst>
          </p:cNvPr>
          <p:cNvSpPr txBox="1"/>
          <p:nvPr/>
        </p:nvSpPr>
        <p:spPr>
          <a:xfrm>
            <a:off x="7147420" y="2083244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장점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1D2A93-3CAA-4314-8671-DFFE4626164A}"/>
              </a:ext>
            </a:extLst>
          </p:cNvPr>
          <p:cNvSpPr txBox="1"/>
          <p:nvPr/>
        </p:nvSpPr>
        <p:spPr>
          <a:xfrm>
            <a:off x="7147420" y="3878420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단점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08AFD9-29A8-4C5A-BF6C-DA2497DF7BFB}"/>
              </a:ext>
            </a:extLst>
          </p:cNvPr>
          <p:cNvSpPr/>
          <p:nvPr/>
        </p:nvSpPr>
        <p:spPr>
          <a:xfrm>
            <a:off x="6981481" y="4369303"/>
            <a:ext cx="5442615" cy="69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반응형 웹 기술이 최신 웹 표준인 </a:t>
            </a:r>
            <a:r>
              <a:rPr lang="en-US" altLang="ko-KR" sz="1400">
                <a:latin typeface="+mn-ea"/>
              </a:rPr>
              <a:t>CSS3</a:t>
            </a:r>
            <a:r>
              <a:rPr lang="ko-KR" altLang="en-US" sz="1400">
                <a:latin typeface="+mn-ea"/>
              </a:rPr>
              <a:t>의 일부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최신 모던 웹 브라우저에서만 지원됨</a:t>
            </a:r>
            <a:endParaRPr lang="en-US" altLang="ko-KR" sz="1400"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80E0D8E-3B45-480A-B1D2-28D52C5CDBF5}"/>
              </a:ext>
            </a:extLst>
          </p:cNvPr>
          <p:cNvCxnSpPr/>
          <p:nvPr/>
        </p:nvCxnSpPr>
        <p:spPr>
          <a:xfrm>
            <a:off x="6274965" y="1224793"/>
            <a:ext cx="0" cy="51508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2">
            <a:extLst>
              <a:ext uri="{FF2B5EF4-FFF2-40B4-BE49-F238E27FC236}">
                <a16:creationId xmlns:a16="http://schemas.microsoft.com/office/drawing/2014/main" id="{136A45EB-DC4D-4F19-8D6C-854256C408E8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P490</a:t>
            </a:r>
          </a:p>
        </p:txBody>
      </p:sp>
    </p:spTree>
    <p:extLst>
      <p:ext uri="{BB962C8B-B14F-4D97-AF65-F5344CB8AC3E}">
        <p14:creationId xmlns:p14="http://schemas.microsoft.com/office/powerpoint/2010/main" val="319564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모바일 기기와 웹 디자인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뷰포트</a:t>
            </a:r>
            <a:r>
              <a:rPr lang="en-US" altLang="ko-KR" b="1"/>
              <a:t>(viewport)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뷰포트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실제 내용이 표시되는 영역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PC </a:t>
            </a:r>
            <a:r>
              <a:rPr lang="ko-KR" altLang="en-US" sz="1400">
                <a:latin typeface="+mn-ea"/>
              </a:rPr>
              <a:t>화면과 모바일 화면의 픽셀 표시 방법이 다르기 때문에 모바일 화면에서 의도한대로 표시되지 않음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뷰포트를 지정하면 기기 화면에 맞춰 확대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/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축소해서 내용 표시</a:t>
            </a:r>
            <a:endParaRPr lang="ko-KR" altLang="en-US" sz="140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396" y="3370794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뷰포트</a:t>
            </a:r>
            <a:r>
              <a:rPr lang="en-US" altLang="ko-KR" sz="1400" b="1"/>
              <a:t> </a:t>
            </a:r>
            <a:r>
              <a:rPr lang="ko-KR" altLang="en-US" sz="1400" b="1"/>
              <a:t>지정하기</a:t>
            </a:r>
            <a:endParaRPr lang="en-US" altLang="ko-KR" sz="1400" b="1"/>
          </a:p>
        </p:txBody>
      </p:sp>
      <p:sp>
        <p:nvSpPr>
          <p:cNvPr id="12" name="직사각형 11"/>
          <p:cNvSpPr/>
          <p:nvPr/>
        </p:nvSpPr>
        <p:spPr>
          <a:xfrm>
            <a:off x="622625" y="3814926"/>
            <a:ext cx="9779723" cy="1666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&lt;head&gt; </a:t>
            </a:r>
            <a:r>
              <a:rPr lang="ko-KR" altLang="en-US" sz="1400">
                <a:latin typeface="+mn-ea"/>
              </a:rPr>
              <a:t>태그 안에서 </a:t>
            </a:r>
            <a:r>
              <a:rPr lang="en-US" altLang="ko-KR" sz="1400">
                <a:latin typeface="+mn-ea"/>
              </a:rPr>
              <a:t>&lt;meta&gt; </a:t>
            </a:r>
            <a:r>
              <a:rPr lang="ko-KR" altLang="en-US" sz="1400">
                <a:latin typeface="+mn-ea"/>
              </a:rPr>
              <a:t>태그를 이용해 뷰포트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일반적인 사용법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뷰포트의 너비를 스마트폰 화면 너비에 맞추고 초기 화면 배율을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4430015"/>
            <a:ext cx="5008228" cy="2827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392" y="3088448"/>
            <a:ext cx="4602759" cy="163240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850085" y="5812453"/>
            <a:ext cx="747179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meta 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=”viewport” </a:t>
            </a:r>
            <a:r>
              <a:rPr lang="en-US" altLang="ko-KR" sz="14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content</a:t>
            </a:r>
            <a:r>
              <a:rPr lang="en-US" altLang="ko-KR" sz="14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=”width=device-width, initial-scale=1”&gt;</a:t>
            </a:r>
            <a:endParaRPr lang="ko-KR" altLang="en-US" sz="1400">
              <a:latin typeface="+mn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77BD90-612A-4CD6-BFFC-5E8CE1BCA385}"/>
              </a:ext>
            </a:extLst>
          </p:cNvPr>
          <p:cNvCxnSpPr/>
          <p:nvPr/>
        </p:nvCxnSpPr>
        <p:spPr>
          <a:xfrm flipV="1">
            <a:off x="4630723" y="3951215"/>
            <a:ext cx="2201669" cy="545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47FEFB53-2282-4C7E-8410-4487302996E8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P492</a:t>
            </a:r>
          </a:p>
        </p:txBody>
      </p:sp>
    </p:spTree>
    <p:extLst>
      <p:ext uri="{BB962C8B-B14F-4D97-AF65-F5344CB8AC3E}">
        <p14:creationId xmlns:p14="http://schemas.microsoft.com/office/powerpoint/2010/main" val="3419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AE957-AAD9-4C9B-A9FE-2E56302E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크롬의 디바이스 모드 활용하기</a:t>
            </a:r>
          </a:p>
        </p:txBody>
      </p:sp>
      <p:pic>
        <p:nvPicPr>
          <p:cNvPr id="4" name="그림 3" descr="스크린샷, 컴퓨터, 상점, 테이블이(가) 표시된 사진&#10;&#10;자동 생성된 설명">
            <a:extLst>
              <a:ext uri="{FF2B5EF4-FFF2-40B4-BE49-F238E27FC236}">
                <a16:creationId xmlns:a16="http://schemas.microsoft.com/office/drawing/2014/main" id="{E43FE890-8665-4069-B014-755E08CB2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39" y="2018815"/>
            <a:ext cx="5236288" cy="3480183"/>
          </a:xfrm>
          <a:prstGeom prst="rect">
            <a:avLst/>
          </a:prstGeom>
        </p:spPr>
      </p:pic>
      <p:pic>
        <p:nvPicPr>
          <p:cNvPr id="8" name="그림 7" descr="스크린샷, 실내, 창문, 주방이(가) 표시된 사진&#10;&#10;자동 생성된 설명">
            <a:extLst>
              <a:ext uri="{FF2B5EF4-FFF2-40B4-BE49-F238E27FC236}">
                <a16:creationId xmlns:a16="http://schemas.microsoft.com/office/drawing/2014/main" id="{E0382AD8-4DB4-4FE9-A1FA-4401462FC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495" y="1171146"/>
            <a:ext cx="5020443" cy="2686065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72E18616-E229-4BCD-A9BF-A8E7D24715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422" y="4039061"/>
            <a:ext cx="2510066" cy="189195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CF31D8-F0E7-4D5B-AEE8-C7613B31A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273" y="4039061"/>
            <a:ext cx="2644149" cy="2588483"/>
          </a:xfrm>
          <a:prstGeom prst="rect">
            <a:avLst/>
          </a:prstGeom>
        </p:spPr>
      </p:pic>
      <p:sp>
        <p:nvSpPr>
          <p:cNvPr id="7" name="TextBox 12">
            <a:extLst>
              <a:ext uri="{FF2B5EF4-FFF2-40B4-BE49-F238E27FC236}">
                <a16:creationId xmlns:a16="http://schemas.microsoft.com/office/drawing/2014/main" id="{D949A543-FE75-42A7-AD84-57CA2E6D38AF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P494</a:t>
            </a:r>
          </a:p>
        </p:txBody>
      </p:sp>
    </p:spTree>
    <p:extLst>
      <p:ext uri="{BB962C8B-B14F-4D97-AF65-F5344CB8AC3E}">
        <p14:creationId xmlns:p14="http://schemas.microsoft.com/office/powerpoint/2010/main" val="419222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그리드 시스템</a:t>
            </a:r>
            <a:r>
              <a:rPr lang="en-US" altLang="ko-KR" b="1"/>
              <a:t>(grid system)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화면을 여러 개의 칼럼</a:t>
            </a:r>
            <a:r>
              <a:rPr lang="en-US" altLang="ko-KR" sz="1400">
                <a:latin typeface="+mn-ea"/>
              </a:rPr>
              <a:t>(column)</a:t>
            </a:r>
            <a:r>
              <a:rPr lang="ko-KR" altLang="en-US" sz="1400">
                <a:latin typeface="+mn-ea"/>
              </a:rPr>
              <a:t>으로 나누어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필요할 때마다 칼럼들을 묶어 배치하는 방법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 너비 값에 따라 </a:t>
            </a:r>
            <a:r>
              <a:rPr lang="en-US" altLang="ko-KR" sz="1400">
                <a:latin typeface="+mn-ea"/>
              </a:rPr>
              <a:t>‘960 </a:t>
            </a:r>
            <a:r>
              <a:rPr lang="ko-KR" altLang="en-US" sz="1400">
                <a:latin typeface="+mn-ea"/>
              </a:rPr>
              <a:t>그리드 시스템</a:t>
            </a:r>
            <a:r>
              <a:rPr lang="en-US" altLang="ko-KR" sz="1400">
                <a:latin typeface="+mn-ea"/>
              </a:rPr>
              <a:t>’, ‘1200 </a:t>
            </a:r>
            <a:r>
              <a:rPr lang="ko-KR" altLang="en-US" sz="1400">
                <a:latin typeface="+mn-ea"/>
              </a:rPr>
              <a:t>그리드 시스템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등으로 나뉨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칼럼 개수에 따라 </a:t>
            </a:r>
            <a:r>
              <a:rPr lang="en-US" altLang="ko-KR" sz="1400">
                <a:latin typeface="+mn-ea"/>
              </a:rPr>
              <a:t>’12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‘, ‘16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‘, ‘24 </a:t>
            </a:r>
            <a:r>
              <a:rPr lang="ko-KR" altLang="en-US" sz="1400">
                <a:latin typeface="+mn-ea"/>
              </a:rPr>
              <a:t>칼럼 그리드 시스템</a:t>
            </a:r>
            <a:r>
              <a:rPr lang="en-US" altLang="ko-KR" sz="1400">
                <a:latin typeface="+mn-ea"/>
              </a:rPr>
              <a:t>‘ </a:t>
            </a:r>
            <a:r>
              <a:rPr lang="ko-KR" altLang="en-US" sz="1400">
                <a:latin typeface="+mn-ea"/>
              </a:rPr>
              <a:t>등으로 나뉨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주로 </a:t>
            </a:r>
            <a:r>
              <a:rPr lang="en-US" altLang="ko-KR" sz="1400">
                <a:latin typeface="+mn-ea"/>
              </a:rPr>
              <a:t>960 </a:t>
            </a:r>
            <a:r>
              <a:rPr lang="ko-KR" altLang="en-US" sz="1400">
                <a:latin typeface="+mn-ea"/>
              </a:rPr>
              <a:t>픽셀 </a:t>
            </a:r>
            <a:r>
              <a:rPr lang="en-US" altLang="ko-KR" sz="1400">
                <a:latin typeface="+mn-ea"/>
              </a:rPr>
              <a:t>12 </a:t>
            </a:r>
            <a:r>
              <a:rPr lang="ko-KR" altLang="en-US" sz="1400">
                <a:latin typeface="+mn-ea"/>
              </a:rPr>
              <a:t>칼럼의 그리드 시스템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고정 그리드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화면 너비를 일정하게 고정하고 레이아웃 만듦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가변 그리드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화면 너비를 </a:t>
            </a:r>
            <a:r>
              <a:rPr lang="en-US" altLang="ko-KR" sz="1400">
                <a:latin typeface="+mn-ea"/>
              </a:rPr>
              <a:t>% </a:t>
            </a:r>
            <a:r>
              <a:rPr lang="ko-KR" altLang="en-US" sz="1400">
                <a:latin typeface="+mn-ea"/>
              </a:rPr>
              <a:t>같은 가변 값으로 지정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가변 그리드 레이아웃을 사용할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너비 값이 줄어들면 실제 콘텐츠를 확인하기 불편하므로 가능하면 간결한 디자인을 사용하는 것이 좋음</a:t>
            </a:r>
            <a:r>
              <a:rPr lang="en-US" altLang="ko-KR" sz="1400">
                <a:latin typeface="+mn-ea"/>
              </a:rPr>
              <a:t>.</a:t>
            </a:r>
            <a:endParaRPr lang="ko-KR" altLang="en-US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448" y="4269209"/>
            <a:ext cx="5124450" cy="22288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3682" y="6221060"/>
            <a:ext cx="4182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0070C0"/>
                </a:solidFill>
              </a:rPr>
              <a:t>문서 좌우에 </a:t>
            </a:r>
            <a:r>
              <a:rPr lang="en-US" altLang="ko-KR" sz="1200">
                <a:solidFill>
                  <a:srgbClr val="0070C0"/>
                </a:solidFill>
              </a:rPr>
              <a:t>10px</a:t>
            </a:r>
            <a:r>
              <a:rPr lang="ko-KR" altLang="en-US" sz="1200">
                <a:solidFill>
                  <a:srgbClr val="0070C0"/>
                </a:solidFill>
              </a:rPr>
              <a:t>씩의 패딩이 있다고 가정한 레이아웃 </a:t>
            </a:r>
            <a:r>
              <a:rPr lang="en-US" altLang="ko-KR" sz="120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5EC6DAA-7EB4-4413-ADE3-D2C525B2B021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P499</a:t>
            </a:r>
          </a:p>
        </p:txBody>
      </p:sp>
    </p:spTree>
    <p:extLst>
      <p:ext uri="{BB962C8B-B14F-4D97-AF65-F5344CB8AC3E}">
        <p14:creationId xmlns:p14="http://schemas.microsoft.com/office/powerpoint/2010/main" val="282278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고정 그리드 레이아웃일 경우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6" y="1860291"/>
            <a:ext cx="9846835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문서의 맨 바깥 부분을 </a:t>
            </a:r>
            <a:r>
              <a:rPr lang="en-US" altLang="ko-KR" sz="1400">
                <a:latin typeface="+mn-ea"/>
              </a:rPr>
              <a:t>#wrapper </a:t>
            </a:r>
            <a:r>
              <a:rPr lang="ko-KR" altLang="en-US" sz="1400">
                <a:latin typeface="+mn-ea"/>
              </a:rPr>
              <a:t>요소로 묶고 너비를 </a:t>
            </a:r>
            <a:r>
              <a:rPr lang="en-US" altLang="ko-KR" sz="1400">
                <a:latin typeface="+mn-ea"/>
              </a:rPr>
              <a:t>960px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헤더와 본문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사이드 바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푸터를 배치</a:t>
            </a:r>
            <a:r>
              <a:rPr lang="en-US" altLang="ko-KR" sz="1400">
                <a:latin typeface="+mn-ea"/>
              </a:rPr>
              <a:t>. </a:t>
            </a:r>
            <a:r>
              <a:rPr lang="ko-KR" altLang="en-US" sz="1400">
                <a:latin typeface="+mn-ea"/>
              </a:rPr>
              <a:t>이 때 너비는 </a:t>
            </a:r>
            <a:r>
              <a:rPr lang="en-US" altLang="ko-KR" sz="1400">
                <a:latin typeface="+mn-ea"/>
              </a:rPr>
              <a:t>px </a:t>
            </a:r>
            <a:r>
              <a:rPr lang="ko-KR" altLang="en-US" sz="1400">
                <a:latin typeface="+mn-ea"/>
              </a:rPr>
              <a:t>값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화면 너비가 좁아질 경우 내용의 일부가 가려질 수 있음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14282" y="1560122"/>
            <a:ext cx="23712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#wrapper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clear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4" y="3306671"/>
            <a:ext cx="4655810" cy="3106443"/>
          </a:xfrm>
          <a:prstGeom prst="rect">
            <a:avLst/>
          </a:prstGeom>
        </p:spPr>
      </p:pic>
      <p:sp>
        <p:nvSpPr>
          <p:cNvPr id="9" name="TextBox 12">
            <a:extLst>
              <a:ext uri="{FF2B5EF4-FFF2-40B4-BE49-F238E27FC236}">
                <a16:creationId xmlns:a16="http://schemas.microsoft.com/office/drawing/2014/main" id="{E25C3CB5-9C12-4F68-A9A0-3FE9830F3244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P500</a:t>
            </a:r>
          </a:p>
        </p:txBody>
      </p:sp>
    </p:spTree>
    <p:extLst>
      <p:ext uri="{BB962C8B-B14F-4D97-AF65-F5344CB8AC3E}">
        <p14:creationId xmlns:p14="http://schemas.microsoft.com/office/powerpoint/2010/main" val="3582313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그리드 레이아웃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그리드 레이아웃 만들기</a:t>
            </a:r>
            <a:endParaRPr lang="en-US" altLang="ko-KR" b="1"/>
          </a:p>
        </p:txBody>
      </p:sp>
      <p:sp>
        <p:nvSpPr>
          <p:cNvPr id="7" name="직사각형 6"/>
          <p:cNvSpPr/>
          <p:nvPr/>
        </p:nvSpPr>
        <p:spPr>
          <a:xfrm>
            <a:off x="446457" y="1860291"/>
            <a:ext cx="67009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>
                <a:latin typeface="+mn-ea"/>
              </a:rPr>
              <a:t>전체를 감싸는 요소의 너비를 </a:t>
            </a:r>
            <a:r>
              <a:rPr lang="en-US" altLang="ko-KR" sz="1400">
                <a:latin typeface="+mn-ea"/>
              </a:rPr>
              <a:t>%</a:t>
            </a:r>
            <a:r>
              <a:rPr lang="ko-KR" altLang="en-US" sz="1400">
                <a:latin typeface="+mn-ea"/>
              </a:rPr>
              <a:t>로 변환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화면에 꽉 차게 하고 싶다면 </a:t>
            </a:r>
            <a:r>
              <a:rPr lang="en-US" altLang="ko-KR" sz="1400">
                <a:latin typeface="+mn-ea"/>
              </a:rPr>
              <a:t>100%, </a:t>
            </a:r>
            <a:r>
              <a:rPr lang="ko-KR" altLang="en-US" sz="1400">
                <a:latin typeface="+mn-ea"/>
              </a:rPr>
              <a:t>여유를 두려면 적당히</a:t>
            </a:r>
            <a:r>
              <a:rPr lang="en-US" altLang="ko-KR" sz="1400">
                <a:latin typeface="+mn-ea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400">
                <a:latin typeface="+mn-ea"/>
              </a:rPr>
              <a:t>전체를 감싸는 요소의 너비를 기준으로 각 요소의 너비를 계산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140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047838" y="904056"/>
            <a:ext cx="23712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#wrapper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96%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 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62.5%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1.5625%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31.25%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400px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1.5625%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#00ff90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clear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120px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background-color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#c3590a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96" y="3089403"/>
            <a:ext cx="4773336" cy="3389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50" y="3820879"/>
            <a:ext cx="3897185" cy="2610985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EB902D0E-67A9-4A54-8B39-DC78B12E4186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P502</a:t>
            </a:r>
          </a:p>
        </p:txBody>
      </p:sp>
    </p:spTree>
    <p:extLst>
      <p:ext uri="{BB962C8B-B14F-4D97-AF65-F5344CB8AC3E}">
        <p14:creationId xmlns:p14="http://schemas.microsoft.com/office/powerpoint/2010/main" val="186197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글꼴</a:t>
            </a:r>
            <a:endParaRPr lang="en-US" altLang="ko-KR" b="1"/>
          </a:p>
        </p:txBody>
      </p:sp>
      <p:sp>
        <p:nvSpPr>
          <p:cNvPr id="10" name="직사각형 9"/>
          <p:cNvSpPr/>
          <p:nvPr/>
        </p:nvSpPr>
        <p:spPr>
          <a:xfrm>
            <a:off x="612396" y="2288192"/>
            <a:ext cx="54426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부모 요소 폰트의 대문자 </a:t>
            </a:r>
            <a:r>
              <a:rPr lang="en-US" altLang="ko-KR" sz="1400">
                <a:latin typeface="+mn-ea"/>
              </a:rPr>
              <a:t>M </a:t>
            </a:r>
            <a:r>
              <a:rPr lang="ko-KR" altLang="en-US" sz="1400">
                <a:latin typeface="+mn-ea"/>
              </a:rPr>
              <a:t>너비를 </a:t>
            </a:r>
            <a:r>
              <a:rPr lang="en-US" altLang="ko-KR" sz="1400">
                <a:latin typeface="+mn-ea"/>
              </a:rPr>
              <a:t>1em</a:t>
            </a:r>
            <a:r>
              <a:rPr lang="ko-KR" altLang="en-US" sz="1400">
                <a:latin typeface="+mn-ea"/>
              </a:rPr>
              <a:t>으로 지정</a:t>
            </a:r>
            <a:r>
              <a:rPr lang="en-US" altLang="ko-KR" sz="1400">
                <a:latin typeface="+mn-ea"/>
              </a:rPr>
              <a:t>. 1em=16px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988" y="1828800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em </a:t>
            </a:r>
            <a:r>
              <a:rPr lang="ko-KR" altLang="en-US" sz="1400" b="1"/>
              <a:t>단위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32" y="2747584"/>
            <a:ext cx="1868298" cy="62487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12395" y="4197828"/>
            <a:ext cx="650985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em </a:t>
            </a:r>
            <a:r>
              <a:rPr lang="ko-KR" altLang="en-US" sz="1400">
                <a:latin typeface="+mn-ea"/>
              </a:rPr>
              <a:t>단위는 부모 요소가 중첩될 경우 글자 크기가 계속 달라짐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rem</a:t>
            </a:r>
            <a:r>
              <a:rPr lang="ko-KR" altLang="en-US" sz="1400">
                <a:latin typeface="+mn-ea"/>
              </a:rPr>
              <a:t>은 처음부터 기본 크기를 지정하고 그것을 기준으로 글자 크기 지정</a:t>
            </a:r>
            <a:endParaRPr lang="en-US" altLang="ko-KR" sz="140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988" y="3738436"/>
            <a:ext cx="1367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rem </a:t>
            </a:r>
            <a:r>
              <a:rPr lang="ko-KR" altLang="en-US" sz="1400" b="1"/>
              <a:t>단위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586445" y="4084153"/>
            <a:ext cx="3755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body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16px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.header-text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2rem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.fluid-text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1.5rem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직사각형 14"/>
          <p:cNvSpPr/>
          <p:nvPr/>
        </p:nvSpPr>
        <p:spPr>
          <a:xfrm>
            <a:off x="7418664" y="2061912"/>
            <a:ext cx="352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.header-text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.right-side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footer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font-size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1.5em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C78B0202-3DCC-4199-8275-D208AF528A8B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P504</a:t>
            </a:r>
          </a:p>
        </p:txBody>
      </p:sp>
    </p:spTree>
    <p:extLst>
      <p:ext uri="{BB962C8B-B14F-4D97-AF65-F5344CB8AC3E}">
        <p14:creationId xmlns:p14="http://schemas.microsoft.com/office/powerpoint/2010/main" val="30053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가변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227" y="1307853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가변 이미지</a:t>
            </a:r>
            <a:endParaRPr lang="en-US" altLang="ko-KR" b="1"/>
          </a:p>
        </p:txBody>
      </p:sp>
      <p:sp>
        <p:nvSpPr>
          <p:cNvPr id="10" name="직사각형 9"/>
          <p:cNvSpPr/>
          <p:nvPr/>
        </p:nvSpPr>
        <p:spPr>
          <a:xfrm>
            <a:off x="612396" y="1808549"/>
            <a:ext cx="1088891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브라우저 창의 너비가 변하더라도 이미지 너비 값은 변하지 않음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브라우저 화면 너비를 줄일 경우 이미지 일부가 가려짐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  <a:sym typeface="Wingdings" panose="05000000000000000000" pitchFamily="2" charset="2"/>
              </a:rPr>
              <a:t>가변 이미지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(fluid image)</a:t>
            </a:r>
            <a:r>
              <a:rPr lang="ko-KR" altLang="en-US" sz="1400">
                <a:latin typeface="+mn-ea"/>
                <a:sym typeface="Wingdings" panose="05000000000000000000" pitchFamily="2" charset="2"/>
              </a:rPr>
              <a:t>로 만들면 창의 너비에 따라 이미지 너비도 조절됨</a:t>
            </a:r>
            <a:endParaRPr lang="en-US" altLang="ko-KR" sz="1400">
              <a:latin typeface="+mn-ea"/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08140" y="4279969"/>
            <a:ext cx="223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.content img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max-width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100%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height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592" r="2070"/>
          <a:stretch/>
        </p:blipFill>
        <p:spPr>
          <a:xfrm>
            <a:off x="3112316" y="4156759"/>
            <a:ext cx="4060271" cy="1598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6227" y="2905841"/>
            <a:ext cx="3305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CSS</a:t>
            </a:r>
            <a:r>
              <a:rPr lang="ko-KR" altLang="en-US" sz="1400" b="1"/>
              <a:t>를 이용한 방법</a:t>
            </a:r>
            <a:endParaRPr lang="en-US" altLang="ko-KR" sz="1400" b="1"/>
          </a:p>
        </p:txBody>
      </p:sp>
      <p:sp>
        <p:nvSpPr>
          <p:cNvPr id="7" name="직사각형 6"/>
          <p:cNvSpPr/>
          <p:nvPr/>
        </p:nvSpPr>
        <p:spPr>
          <a:xfrm>
            <a:off x="436227" y="3213518"/>
            <a:ext cx="841415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이미지를 감싸고 있는 부모 요소만큼만 커지거나 작아지도록 </a:t>
            </a:r>
            <a:r>
              <a:rPr lang="en-US" altLang="ko-KR" sz="1400">
                <a:latin typeface="+mn-ea"/>
              </a:rPr>
              <a:t>max-width </a:t>
            </a:r>
            <a:r>
              <a:rPr lang="ko-KR" altLang="en-US" sz="1400">
                <a:latin typeface="+mn-ea"/>
              </a:rPr>
              <a:t>속성 값을 </a:t>
            </a:r>
            <a:r>
              <a:rPr lang="en-US" altLang="ko-KR" sz="1400">
                <a:latin typeface="+mn-ea"/>
              </a:rPr>
              <a:t>100%</a:t>
            </a:r>
            <a:r>
              <a:rPr lang="ko-KR" altLang="en-US" sz="1400">
                <a:latin typeface="+mn-ea"/>
              </a:rPr>
              <a:t>로 지정</a:t>
            </a:r>
            <a:endParaRPr lang="en-US" altLang="ko-KR" sz="1400">
              <a:latin typeface="+mn-ea"/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A4A05C5E-E6D0-4FF9-BB21-02E449DC42CA}"/>
              </a:ext>
            </a:extLst>
          </p:cNvPr>
          <p:cNvSpPr txBox="1"/>
          <p:nvPr/>
        </p:nvSpPr>
        <p:spPr>
          <a:xfrm>
            <a:off x="10758354" y="410360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>
                <a:solidFill>
                  <a:schemeClr val="bg1"/>
                </a:solidFill>
              </a:rPr>
              <a:t>P507</a:t>
            </a:r>
          </a:p>
        </p:txBody>
      </p:sp>
    </p:spTree>
    <p:extLst>
      <p:ext uri="{BB962C8B-B14F-4D97-AF65-F5344CB8AC3E}">
        <p14:creationId xmlns:p14="http://schemas.microsoft.com/office/powerpoint/2010/main" val="42473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700</TotalTime>
  <Words>993</Words>
  <Application>Microsoft Office PowerPoint</Application>
  <PresentationFormat>와이드스크린</PresentationFormat>
  <Paragraphs>166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D2Coding</vt:lpstr>
      <vt:lpstr>TDc_SSiGothic_120_OTF</vt:lpstr>
      <vt:lpstr>맑은 고딕</vt:lpstr>
      <vt:lpstr>Arial</vt:lpstr>
      <vt:lpstr>Wingdings</vt:lpstr>
      <vt:lpstr>Office 테마</vt:lpstr>
      <vt:lpstr>14. 반응형 웹이란</vt:lpstr>
      <vt:lpstr>모바일 기기와 웹 디자인</vt:lpstr>
      <vt:lpstr>모바일 기기와 웹 디자인</vt:lpstr>
      <vt:lpstr>[실습] 크롬의 디바이스 모드 활용하기</vt:lpstr>
      <vt:lpstr>가변 그리드 레이아웃</vt:lpstr>
      <vt:lpstr>가변 그리드 레이아웃</vt:lpstr>
      <vt:lpstr>가변 그리드 레이아웃</vt:lpstr>
      <vt:lpstr>가변 요소</vt:lpstr>
      <vt:lpstr>가변 요소</vt:lpstr>
      <vt:lpstr>가변 요소</vt:lpstr>
      <vt:lpstr>가변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14. 반응형 웹이란</dc:title>
  <dc:creator>Kyunghee Ko</dc:creator>
  <cp:lastModifiedBy>Professor</cp:lastModifiedBy>
  <cp:revision>33</cp:revision>
  <dcterms:created xsi:type="dcterms:W3CDTF">2017-01-05T09:08:23Z</dcterms:created>
  <dcterms:modified xsi:type="dcterms:W3CDTF">2025-03-15T05:58:16Z</dcterms:modified>
</cp:coreProperties>
</file>