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Light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45299" y="1793117"/>
            <a:ext cx="14397402" cy="980675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8533" y="2615946"/>
            <a:ext cx="17470934" cy="14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000000"/>
                </a:solidFill>
                <a:latin typeface="Open Sans Light Bold"/>
              </a:rPr>
              <a:t>Передача структур через SQLite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39238" y="876300"/>
            <a:ext cx="9525" cy="14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8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71885" y="419100"/>
            <a:ext cx="17816115" cy="9123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#include &lt;iostream&gt;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#include &lt;string&gt;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#include &lt;sqlite3.h&gt; 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//SQLite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#include &lt;</a:t>
            </a:r>
            <a:r>
              <a:rPr lang="en-US" sz="3954" dirty="0" err="1">
                <a:solidFill>
                  <a:srgbClr val="000000"/>
                </a:solidFill>
                <a:latin typeface="Open Sans Light Bold"/>
              </a:rPr>
              <a:t>iomanip</a:t>
            </a: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&gt; 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//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Небольшое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округление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дробных</a:t>
            </a: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чисел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при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большом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количестве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знаков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после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запятой</a:t>
            </a:r>
            <a:endParaRPr lang="en-US" sz="3954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#include &lt;</a:t>
            </a:r>
            <a:r>
              <a:rPr lang="en-US" sz="3954" dirty="0" err="1">
                <a:solidFill>
                  <a:srgbClr val="000000"/>
                </a:solidFill>
                <a:latin typeface="Open Sans Light Bold"/>
              </a:rPr>
              <a:t>Windows.h</a:t>
            </a: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&gt; 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//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Русификация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консоли</a:t>
            </a:r>
            <a:endParaRPr lang="en-US" sz="3954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5536"/>
              </a:lnSpc>
            </a:pPr>
            <a:endParaRPr lang="en-US" sz="3954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//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Объявление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954" dirty="0" err="1">
                <a:solidFill>
                  <a:srgbClr val="00BF63"/>
                </a:solidFill>
                <a:latin typeface="Open Sans Light Bold"/>
              </a:rPr>
              <a:t>структуры</a:t>
            </a:r>
            <a:r>
              <a:rPr lang="en-US" sz="3954" dirty="0">
                <a:solidFill>
                  <a:srgbClr val="00BF63"/>
                </a:solidFill>
                <a:latin typeface="Open Sans Light Bold"/>
              </a:rPr>
              <a:t> Data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struct Data {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    int integer;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    double decimal;</a:t>
            </a:r>
          </a:p>
          <a:p>
            <a:pPr>
              <a:lnSpc>
                <a:spcPts val="5536"/>
              </a:lnSpc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    std::string text;</a:t>
            </a:r>
          </a:p>
          <a:p>
            <a:pPr>
              <a:lnSpc>
                <a:spcPts val="5536"/>
              </a:lnSpc>
              <a:spcBef>
                <a:spcPct val="0"/>
              </a:spcBef>
            </a:pPr>
            <a:r>
              <a:rPr lang="en-US" sz="3954" dirty="0">
                <a:solidFill>
                  <a:srgbClr val="000000"/>
                </a:solidFill>
                <a:latin typeface="Open Sans Light Bold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4590" y="259300"/>
            <a:ext cx="17821010" cy="9048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//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Установка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кодировки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консоли</a:t>
            </a:r>
            <a:endParaRPr lang="en-US" sz="3020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SetConsoleCP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(1251);</a:t>
            </a: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SetConsoleOutputCP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(1251);</a:t>
            </a:r>
          </a:p>
          <a:p>
            <a:pPr>
              <a:lnSpc>
                <a:spcPts val="4228"/>
              </a:lnSpc>
            </a:pPr>
            <a:endParaRPr lang="en-US" sz="3020" dirty="0">
              <a:solidFill>
                <a:srgbClr val="000000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  //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Инициализация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структур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с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данными</a:t>
            </a:r>
            <a:endParaRPr lang="en-US" sz="3020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const Data data1 = { 11, 1.8, "строка1" }; 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//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вводить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сюда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целые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числа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,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дробные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 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числа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,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строки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соответственно</a:t>
            </a:r>
            <a:endParaRPr lang="en-US" sz="3020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const Data data2 = { 7, 3.14, "строка2" }; 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//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сюда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тоже</a:t>
            </a:r>
            <a:endParaRPr lang="en-US" sz="3020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endParaRPr lang="en-US" sz="3020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//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Открываем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базу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данных</a:t>
            </a:r>
            <a:r>
              <a:rPr lang="en-US" sz="3020" dirty="0">
                <a:solidFill>
                  <a:srgbClr val="00BF63"/>
                </a:solidFill>
                <a:latin typeface="Open Sans Light Bold"/>
              </a:rPr>
              <a:t> в </a:t>
            </a:r>
            <a:r>
              <a:rPr lang="en-US" sz="3020" dirty="0" err="1">
                <a:solidFill>
                  <a:srgbClr val="00BF63"/>
                </a:solidFill>
                <a:latin typeface="Open Sans Light Bold"/>
              </a:rPr>
              <a:t>памяти</a:t>
            </a:r>
            <a:endParaRPr lang="en-US" sz="3020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sqlite3* 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= 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nullptr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int 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= sqlite3_open(":memory:", &amp;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);</a:t>
            </a: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if (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!= SQLITE_OK) {</a:t>
            </a: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    std::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cerr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&lt;&lt; "Can't open database: " &lt;&lt; sqlite3_errmsg(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) &lt;&lt; std::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endl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    sqlite3_close(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);</a:t>
            </a:r>
          </a:p>
          <a:p>
            <a:pPr>
              <a:lnSpc>
                <a:spcPts val="4228"/>
              </a:lnSpc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    return </a:t>
            </a:r>
            <a:r>
              <a:rPr lang="en-US" sz="3020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228"/>
              </a:lnSpc>
              <a:spcBef>
                <a:spcPct val="0"/>
              </a:spcBef>
            </a:pPr>
            <a:r>
              <a:rPr lang="en-US" sz="3020" dirty="0">
                <a:solidFill>
                  <a:srgbClr val="000000"/>
                </a:solidFill>
                <a:latin typeface="Open Sans Light Bold"/>
              </a:rPr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9048" y="2251068"/>
            <a:ext cx="17549905" cy="569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224">
                <a:solidFill>
                  <a:srgbClr val="00BF63"/>
                </a:solidFill>
                <a:latin typeface="Open Sans Light Bold"/>
              </a:rPr>
              <a:t>// Создаем таблицы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const char* create_table = "CREATE TABLE IF NOT EXISTS data1 (integer INTEGER, decimal REAL, text TEXT); "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    "CREATE TABLE IF NOT EXISTS data2 (integer INTEGER, decimal REAL, text TEXT);";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rc = sqlite3_exec(db, create_table, nullptr, nullptr, nullptr);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if (rc != SQLITE_OK) {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    std::cerr &lt;&lt; "Can't create table: " &lt;&lt; sqlite3_errmsg(db) &lt;&lt; std::endl;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    sqlite3_close(db);</a:t>
            </a:r>
          </a:p>
          <a:p>
            <a:pPr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    return rc;</a:t>
            </a:r>
          </a:p>
          <a:p>
            <a:pPr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Open Sans Light Bold"/>
              </a:rPr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1778" y="257858"/>
            <a:ext cx="19880929" cy="9741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092">
                <a:solidFill>
                  <a:srgbClr val="00BF63"/>
                </a:solidFill>
                <a:latin typeface="Open Sans Light Bold"/>
              </a:rPr>
              <a:t>// Добавляем данные в таблицы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std::string insert_data1 = "INSERT INTO data1 (integer, decimal, text) VALUES (" + std::to_string(data1.integer) + ", " + std::to_string(data1.decimal) + ", '" + data1.text + "');";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std::string insert_data2 = "INSERT INTO data2 (integer, decimal, text) VALUES (" + std::to_string(data2.integer) + ", " + std::to_string(data2.decimal) + ", '" + data2.text + "');";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rc = sqlite3_exec(db, insert_data1.c_str(), nullptr, nullptr, nullptr);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if (rc != SQLITE_OK) {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    std::cerr &lt;&lt; "Can't insert data into table: " &lt;&lt; sqlite3_errmsg(db) &lt;&lt; std::endl;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    sqlite3_close(db);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    return rc;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}</a:t>
            </a:r>
          </a:p>
          <a:p>
            <a:pPr>
              <a:lnSpc>
                <a:spcPts val="4329"/>
              </a:lnSpc>
            </a:pPr>
            <a:endParaRPr lang="en-US" sz="3092">
              <a:solidFill>
                <a:srgbClr val="000000"/>
              </a:solidFill>
              <a:latin typeface="Open Sans Light Bold"/>
            </a:endParaRP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rc = sqlite3_exec(db, insert_data2.c_str(), nullptr, nullptr, nullptr);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if (rc != SQLITE_OK) {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    std::cerr &lt;&lt; "Can't insert data into table: " &lt;&lt; sqlite3_errmsg(db) &lt;&lt; std::endl;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    sqlite3_close(db);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    return rc;</a:t>
            </a:r>
          </a:p>
          <a:p>
            <a:pPr>
              <a:lnSpc>
                <a:spcPts val="4329"/>
              </a:lnSpc>
              <a:spcBef>
                <a:spcPct val="0"/>
              </a:spcBef>
            </a:pPr>
            <a:r>
              <a:rPr lang="en-US" sz="3092">
                <a:solidFill>
                  <a:srgbClr val="000000"/>
                </a:solidFill>
                <a:latin typeface="Open Sans Light Bold"/>
              </a:rPr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9894" y="1061116"/>
            <a:ext cx="18108106" cy="8376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</a:t>
            </a:r>
            <a:r>
              <a:rPr lang="en-US" sz="2897" dirty="0">
                <a:solidFill>
                  <a:srgbClr val="00BF63"/>
                </a:solidFill>
                <a:latin typeface="Open Sans Light Bold"/>
              </a:rPr>
              <a:t>   // </a:t>
            </a:r>
            <a:r>
              <a:rPr lang="en-US" sz="2897" dirty="0" err="1">
                <a:solidFill>
                  <a:srgbClr val="00BF63"/>
                </a:solidFill>
                <a:latin typeface="Open Sans Light Bold"/>
              </a:rPr>
              <a:t>Выполняем</a:t>
            </a:r>
            <a:r>
              <a:rPr lang="en-US" sz="2897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2897" dirty="0" err="1">
                <a:solidFill>
                  <a:srgbClr val="00BF63"/>
                </a:solidFill>
                <a:latin typeface="Open Sans Light Bold"/>
              </a:rPr>
              <a:t>запрос</a:t>
            </a:r>
            <a:r>
              <a:rPr lang="en-US" sz="2897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2897" dirty="0" err="1">
                <a:solidFill>
                  <a:srgbClr val="00BF63"/>
                </a:solidFill>
                <a:latin typeface="Open Sans Light Bold"/>
              </a:rPr>
              <a:t>на</a:t>
            </a:r>
            <a:r>
              <a:rPr lang="en-US" sz="2897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2897" dirty="0" err="1">
                <a:solidFill>
                  <a:srgbClr val="00BF63"/>
                </a:solidFill>
                <a:latin typeface="Open Sans Light Bold"/>
              </a:rPr>
              <a:t>умножение</a:t>
            </a:r>
            <a:r>
              <a:rPr lang="en-US" sz="2897" dirty="0">
                <a:solidFill>
                  <a:srgbClr val="00BF63"/>
                </a:solidFill>
                <a:latin typeface="Open Sans Light Bold"/>
              </a:rPr>
              <a:t> </a:t>
            </a:r>
            <a:r>
              <a:rPr lang="en-US" sz="2897" dirty="0" err="1">
                <a:solidFill>
                  <a:srgbClr val="00BF63"/>
                </a:solidFill>
                <a:latin typeface="Open Sans Light Bold"/>
              </a:rPr>
              <a:t>данных</a:t>
            </a:r>
            <a:endParaRPr lang="en-US" sz="2897" dirty="0">
              <a:solidFill>
                <a:srgbClr val="00BF63"/>
              </a:solidFill>
              <a:latin typeface="Open Sans Light Bold"/>
            </a:endParaRP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const char*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multiply_query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= "SELECT d1.integer * d2.integer, d1.decimal * d2.decimal, d1.text || d2.text FROM data1 AS d1, data2 AS d2;";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sqlite3_stmt*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stmt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=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nullptr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= sqlite3_prepare_v2(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,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multiply_query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, -1, &amp;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stmt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,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nullptr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);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if 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!= SQLITE_OK) {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    std::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cerr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&lt;&lt; "Can't prepare statement: " &lt;&lt; sqlite3_errmsg(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) &lt;&lt; std::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endl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    sqlite3_close(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);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    return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}</a:t>
            </a:r>
          </a:p>
          <a:p>
            <a:pPr>
              <a:lnSpc>
                <a:spcPts val="4056"/>
              </a:lnSpc>
            </a:pPr>
            <a:endParaRPr lang="en-US" sz="2897" dirty="0">
              <a:solidFill>
                <a:srgbClr val="000000"/>
              </a:solidFill>
              <a:latin typeface="Open Sans Light Bold"/>
            </a:endParaRP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= sqlite3_step(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stmt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);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if 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rc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!= SQLITE_ROW) {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    std::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cerr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&lt;&lt; "Can't execute statement: " &lt;&lt; sqlite3_errmsg(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) &lt;&lt; std::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endl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;</a:t>
            </a:r>
          </a:p>
          <a:p>
            <a:pPr>
              <a:lnSpc>
                <a:spcPts val="4056"/>
              </a:lnSpc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    sqlite3_close(</a:t>
            </a:r>
            <a:r>
              <a:rPr lang="en-US" sz="2897" dirty="0" err="1">
                <a:solidFill>
                  <a:srgbClr val="000000"/>
                </a:solidFill>
                <a:latin typeface="Open Sans Light Bold"/>
              </a:rPr>
              <a:t>db</a:t>
            </a: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);</a:t>
            </a:r>
          </a:p>
          <a:p>
            <a:pPr>
              <a:lnSpc>
                <a:spcPts val="4056"/>
              </a:lnSpc>
              <a:spcBef>
                <a:spcPct val="0"/>
              </a:spcBef>
            </a:pPr>
            <a:r>
              <a:rPr lang="en-US" sz="2897" dirty="0">
                <a:solidFill>
                  <a:srgbClr val="000000"/>
                </a:solidFill>
                <a:latin typeface="Open Sans Light Bold"/>
              </a:rPr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82202" y="1307420"/>
            <a:ext cx="18852403" cy="762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953">
                <a:solidFill>
                  <a:srgbClr val="00BF63"/>
                </a:solidFill>
                <a:latin typeface="Open Sans Light Bold"/>
              </a:rPr>
              <a:t>// Получаем результаты запроса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const Data result = { int(sqlite3_column_int(stmt, 0)),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double(sqlite3_column_double(stmt, 1)),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std::string(reinterpret_cast&lt;const char*&gt;(sqlite3_column_text(stmt, 2)))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};</a:t>
            </a:r>
          </a:p>
          <a:p>
            <a:pPr>
              <a:lnSpc>
                <a:spcPts val="5535"/>
              </a:lnSpc>
            </a:pPr>
            <a:endParaRPr lang="en-US" sz="3953">
              <a:solidFill>
                <a:srgbClr val="000000"/>
              </a:solidFill>
              <a:latin typeface="Open Sans Light Bold"/>
            </a:endParaRP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3953">
                <a:solidFill>
                  <a:srgbClr val="00BF63"/>
                </a:solidFill>
                <a:latin typeface="Open Sans Light Bold"/>
              </a:rPr>
              <a:t>// Выводим результаты запроса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std::cout &lt;&lt; "Результат (3-я структура): " &lt;&lt; std::endl;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std::cout &lt;&lt; "Целые числа: " &lt;&lt; result.integer &lt;&lt; std::endl;</a:t>
            </a:r>
          </a:p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std::cout &lt;&lt; "Дробные числа: " &lt;&lt; result.decimal &lt;&lt; std::endl;</a:t>
            </a:r>
          </a:p>
          <a:p>
            <a:pPr>
              <a:lnSpc>
                <a:spcPts val="5535"/>
              </a:lnSpc>
              <a:spcBef>
                <a:spcPct val="0"/>
              </a:spcBef>
            </a:pPr>
            <a:r>
              <a:rPr lang="en-US" sz="3953">
                <a:solidFill>
                  <a:srgbClr val="000000"/>
                </a:solidFill>
                <a:latin typeface="Open Sans Light Bold"/>
              </a:rPr>
              <a:t>    std::cout &lt;&lt; "Текст (конкатенация строк): " &lt;&lt; result.text &lt;&lt; std::endl;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92019" y="1898336"/>
            <a:ext cx="13703962" cy="643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10"/>
              </a:lnSpc>
            </a:pPr>
            <a:r>
              <a:rPr lang="en-US" sz="7293">
                <a:solidFill>
                  <a:srgbClr val="000000"/>
                </a:solidFill>
                <a:latin typeface="Open Sans Light Bold"/>
              </a:rPr>
              <a:t>    </a:t>
            </a:r>
            <a:r>
              <a:rPr lang="en-US" sz="7293">
                <a:solidFill>
                  <a:srgbClr val="00BF63"/>
                </a:solidFill>
                <a:latin typeface="Open Sans Light Bold"/>
              </a:rPr>
              <a:t>// Освобождаем ресурсы</a:t>
            </a:r>
          </a:p>
          <a:p>
            <a:pPr>
              <a:lnSpc>
                <a:spcPts val="10210"/>
              </a:lnSpc>
            </a:pPr>
            <a:r>
              <a:rPr lang="en-US" sz="7293">
                <a:solidFill>
                  <a:srgbClr val="000000"/>
                </a:solidFill>
                <a:latin typeface="Open Sans Light Bold"/>
              </a:rPr>
              <a:t>    sqlite3_finalize(stmt);</a:t>
            </a:r>
          </a:p>
          <a:p>
            <a:pPr>
              <a:lnSpc>
                <a:spcPts val="10210"/>
              </a:lnSpc>
            </a:pPr>
            <a:r>
              <a:rPr lang="en-US" sz="7293">
                <a:solidFill>
                  <a:srgbClr val="000000"/>
                </a:solidFill>
                <a:latin typeface="Open Sans Light Bold"/>
              </a:rPr>
              <a:t>    sqlite3_close(db);</a:t>
            </a:r>
          </a:p>
          <a:p>
            <a:pPr>
              <a:lnSpc>
                <a:spcPts val="10210"/>
              </a:lnSpc>
            </a:pPr>
            <a:endParaRPr lang="en-US" sz="7293">
              <a:solidFill>
                <a:srgbClr val="000000"/>
              </a:solidFill>
              <a:latin typeface="Open Sans Light Bold"/>
            </a:endParaRPr>
          </a:p>
          <a:p>
            <a:pPr>
              <a:lnSpc>
                <a:spcPts val="10210"/>
              </a:lnSpc>
              <a:spcBef>
                <a:spcPct val="0"/>
              </a:spcBef>
            </a:pPr>
            <a:r>
              <a:rPr lang="en-US" sz="7293">
                <a:solidFill>
                  <a:srgbClr val="000000"/>
                </a:solidFill>
                <a:latin typeface="Open Sans Light Bold"/>
              </a:rPr>
              <a:t>    return 0;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45299" y="1793117"/>
            <a:ext cx="14397402" cy="980675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8533" y="2615946"/>
            <a:ext cx="17470934" cy="14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000000"/>
                </a:solidFill>
                <a:latin typeface="Open Sans Light Bold"/>
              </a:rPr>
              <a:t>Передача структур через SQLite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922</Words>
  <Application>Microsoft Office PowerPoint</Application>
  <PresentationFormat>Произвольный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Open Sans Light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cp:lastModifiedBy>Дмитрий Велютич</cp:lastModifiedBy>
  <cp:revision>2</cp:revision>
  <dcterms:created xsi:type="dcterms:W3CDTF">2006-08-16T00:00:00Z</dcterms:created>
  <dcterms:modified xsi:type="dcterms:W3CDTF">2023-04-17T22:09:02Z</dcterms:modified>
  <dc:identifier>DAFgXtIrdDo</dc:identifier>
</cp:coreProperties>
</file>