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E7E8"/>
    <a:srgbClr val="A353C4"/>
    <a:srgbClr val="C469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33333"/>
  </p:normalViewPr>
  <p:slideViewPr>
    <p:cSldViewPr snapToGrid="0" snapToObjects="1">
      <p:cViewPr>
        <p:scale>
          <a:sx n="87" d="100"/>
          <a:sy n="87" d="100"/>
        </p:scale>
        <p:origin x="1000" y="-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4CEA15-2455-FE43-83C4-F091FFB086FC}" type="datetimeFigureOut">
              <a:rPr lang="en-US" smtClean="0"/>
              <a:t>12/9/20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D56A6-A850-2D4C-B317-A7F1F606D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72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Determinining</a:t>
            </a:r>
            <a:r>
              <a:rPr lang="en-US" dirty="0"/>
              <a:t> in-house thresholds for </a:t>
            </a:r>
            <a:r>
              <a:rPr lang="en-US" dirty="0" err="1"/>
              <a:t>outlierness</a:t>
            </a:r>
            <a:endParaRPr lang="en-US" dirty="0"/>
          </a:p>
          <a:p>
            <a:r>
              <a:rPr lang="en-US" dirty="0"/>
              <a:t>X axis is the number of times I "sampled" with the presense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outlier analysis rules..</a:t>
            </a:r>
          </a:p>
          <a:p>
            <a:r>
              <a:rPr lang="en-US" dirty="0"/>
              <a:t>justification checks - outlier</a:t>
            </a:r>
          </a:p>
          <a:p>
            <a:r>
              <a:rPr lang="en-US" dirty="0"/>
              <a:t>two mechanisms for cause of </a:t>
            </a:r>
            <a:r>
              <a:rPr lang="en-US" dirty="0" err="1"/>
              <a:t>highter</a:t>
            </a:r>
            <a:r>
              <a:rPr lang="en-US" dirty="0"/>
              <a:t> residuals- bubbles on the sensor- if there's a brief spirt of activity with a CO2 bubble</a:t>
            </a:r>
          </a:p>
          <a:p>
            <a:r>
              <a:rPr lang="en-US" dirty="0"/>
              <a:t>panic between bubbles- why is it higher?</a:t>
            </a:r>
          </a:p>
          <a:p>
            <a:r>
              <a:rPr lang="en-US" dirty="0"/>
              <a:t> what happens if the krill poop....</a:t>
            </a:r>
          </a:p>
          <a:p>
            <a:r>
              <a:rPr lang="en-US" dirty="0"/>
              <a:t> explaining these air (supposed) bubbles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create a loop to go through trials and generate a list of all the model outputs</a:t>
            </a:r>
          </a:p>
          <a:p>
            <a:r>
              <a:rPr lang="en-US" dirty="0"/>
              <a:t> take df and break down by trials (break </a:t>
            </a:r>
            <a:r>
              <a:rPr lang="en-US" dirty="0" err="1"/>
              <a:t>dtotal</a:t>
            </a:r>
            <a:r>
              <a:rPr lang="en-US" dirty="0"/>
              <a:t> into 4 datasets)</a:t>
            </a:r>
          </a:p>
          <a:p>
            <a:r>
              <a:rPr lang="en-US" dirty="0"/>
              <a:t> break down for each vial </a:t>
            </a:r>
          </a:p>
          <a:p>
            <a:r>
              <a:rPr lang="en-US" dirty="0"/>
              <a:t> apply the </a:t>
            </a:r>
            <a:r>
              <a:rPr lang="en-US" dirty="0" err="1"/>
              <a:t>foritfy</a:t>
            </a:r>
            <a:r>
              <a:rPr lang="en-US" dirty="0"/>
              <a:t> model to a trial</a:t>
            </a:r>
          </a:p>
          <a:p>
            <a:r>
              <a:rPr lang="en-US" dirty="0"/>
              <a:t> set a filtering threshold on the resulting fortify model based on cooks standard distance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creating a loop for with and without outliers</a:t>
            </a:r>
          </a:p>
          <a:p>
            <a:endParaRPr lang="en-US" dirty="0"/>
          </a:p>
          <a:p>
            <a:r>
              <a:rPr lang="en-US" dirty="0"/>
              <a:t>df is original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/>
              <a:t>looking to make a selection if anything is less than this cooks threshold</a:t>
            </a:r>
          </a:p>
          <a:p>
            <a:r>
              <a:rPr lang="en-US" dirty="0"/>
              <a:t>df[</a:t>
            </a:r>
            <a:r>
              <a:rPr lang="en-US" dirty="0" err="1"/>
              <a:t>dmod</a:t>
            </a:r>
            <a:r>
              <a:rPr lang="en-US" dirty="0"/>
              <a:t>$.</a:t>
            </a:r>
            <a:r>
              <a:rPr lang="en-US" dirty="0" err="1"/>
              <a:t>cooksd</a:t>
            </a:r>
            <a:r>
              <a:rPr lang="en-US" dirty="0"/>
              <a:t> &lt;= 4/n,]</a:t>
            </a:r>
          </a:p>
          <a:p>
            <a:r>
              <a:rPr lang="en-US" dirty="0"/>
              <a:t>n will likely be between 42-47 observations in a respirometry round.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D56A6-A850-2D4C-B317-A7F1F606D2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538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D56A6-A850-2D4C-B317-A7F1F606D24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515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51B2A-26CB-744D-ADD4-92DEFB0A0C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EF7400-7502-2043-8138-D4159AA2BD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5F8CF-551B-814C-899F-9756F527E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546-703D-B044-A2F1-3AA02FED1391}" type="datetimeFigureOut">
              <a:rPr lang="en-US" smtClean="0"/>
              <a:t>12/9/20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C42AD-CD9C-E94B-9F79-C74028DBA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E54AC-D8B9-CB4E-AA64-E96460BBF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003D-C0D5-B547-957F-B68987EC3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09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9AC2F-E5E8-7B46-BD6E-E48329466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8C1FF6-13D3-3E44-A23B-590B142BC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3D48E-5C62-9246-B1FE-B72E501F9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546-703D-B044-A2F1-3AA02FED1391}" type="datetimeFigureOut">
              <a:rPr lang="en-US" smtClean="0"/>
              <a:t>12/9/20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1F180-EBDE-834F-A1D1-CE80F98A2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49ADA-EE17-A648-A756-CCCD62184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003D-C0D5-B547-957F-B68987EC3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35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1A67BB-87D6-1D46-95EF-F66371EB8D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27F514-392A-5E4E-ADF5-F3500E7A1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48754-3756-C24F-BF56-F188DF09C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546-703D-B044-A2F1-3AA02FED1391}" type="datetimeFigureOut">
              <a:rPr lang="en-US" smtClean="0"/>
              <a:t>12/9/20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E0516-0692-A74F-982F-CF694D1C2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687E2-47F0-CF46-B7FA-E5CFB3C81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003D-C0D5-B547-957F-B68987EC3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79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97C7-CB31-5C48-880E-154FAF65C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36938-FD93-8A4F-A0FD-3F0BF16F1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AD0FE-C7C5-8C42-A3A2-C8E41CB57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546-703D-B044-A2F1-3AA02FED1391}" type="datetimeFigureOut">
              <a:rPr lang="en-US" smtClean="0"/>
              <a:t>12/9/20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7AC8A-1A0A-A64A-94D6-18BED7A4E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FDC28-49F2-5C4E-8CDC-75D26F0CA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003D-C0D5-B547-957F-B68987EC3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1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8D751-F51F-E24D-9C40-003BC50AA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506E5-41A0-4045-BD9C-1A38F1B15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7CBAD-B115-BC4E-BDEC-6CAD98E16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546-703D-B044-A2F1-3AA02FED1391}" type="datetimeFigureOut">
              <a:rPr lang="en-US" smtClean="0"/>
              <a:t>12/9/20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92230-C94E-7643-8986-610560FFC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C4FBE-7457-B647-BBF0-AF1785F0D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003D-C0D5-B547-957F-B68987EC3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134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C1BC6-2B4E-CD47-A06A-504FC1020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2790B-F1E9-B94B-A8F4-12CCA3299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F147DF-F4FE-D44F-BD6D-D69FF4FE4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BE93D3-05E5-5942-8BCD-98B9C5112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546-703D-B044-A2F1-3AA02FED1391}" type="datetimeFigureOut">
              <a:rPr lang="en-US" smtClean="0"/>
              <a:t>12/9/20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6E18C0-7F2F-8F42-9830-DB16A48D4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1C9EC-8B38-3B49-B939-0FC176CB6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003D-C0D5-B547-957F-B68987EC3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92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DB2E5-13BF-DA44-B8E0-18A2B36CE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BF4AE-18A0-A54C-87B2-FE1D0A3A6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F6AE6D-41A6-F148-A7A1-9D17B1640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1E1FB4-849B-BF41-983B-43960873E7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498C24-5A38-8F41-831D-2383984F0E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A2725B-4695-CF4C-85E4-A56486AFF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546-703D-B044-A2F1-3AA02FED1391}" type="datetimeFigureOut">
              <a:rPr lang="en-US" smtClean="0"/>
              <a:t>12/9/20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027891-F6F5-1B43-AFDE-E871ABEBE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6B643B-0BEC-3746-BA0C-13E25AACB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003D-C0D5-B547-957F-B68987EC3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130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25BCB-B3C7-E44E-89AA-7FA14BC9D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80D81C-1A75-3940-8D11-8D4A8E11F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546-703D-B044-A2F1-3AA02FED1391}" type="datetimeFigureOut">
              <a:rPr lang="en-US" smtClean="0"/>
              <a:t>12/9/20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98E1B0-2822-B64C-B808-5D02EBBA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7579DF-F89C-EB4C-B189-1224B9F5D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003D-C0D5-B547-957F-B68987EC3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26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505891-E5B7-BE49-9C84-0196ED8FB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546-703D-B044-A2F1-3AA02FED1391}" type="datetimeFigureOut">
              <a:rPr lang="en-US" smtClean="0"/>
              <a:t>12/9/20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0D0D08-06CA-204E-A8EA-4C1238DC5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D0223-C5B6-8C47-97F5-B732617E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003D-C0D5-B547-957F-B68987EC3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88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78EF9-4237-5942-B0C3-C0434580E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70243-525E-674D-9ADA-A3B708253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95E90E-DFA4-4042-B7ED-0CDEB3716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8ECFE3-FCB2-734B-A990-0A55CB95A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546-703D-B044-A2F1-3AA02FED1391}" type="datetimeFigureOut">
              <a:rPr lang="en-US" smtClean="0"/>
              <a:t>12/9/20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27D226-12D6-D54C-A32C-B45785648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D40423-D797-4446-A5C8-3D14ADFA7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003D-C0D5-B547-957F-B68987EC3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107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328F5-896D-D841-B732-EEAFC9D3C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18B2AE-805A-1B44-83B4-73DE62A8E8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19EE83-6899-2747-A9CE-5081D182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88EE8-5B51-3A4A-931D-839CE9415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546-703D-B044-A2F1-3AA02FED1391}" type="datetimeFigureOut">
              <a:rPr lang="en-US" smtClean="0"/>
              <a:t>12/9/20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ACA09-2B47-7F49-91BD-394AFD893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3DAB2-97EF-F748-BE1E-F114E7F50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003D-C0D5-B547-957F-B68987EC3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3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AC4E49-43B8-AF4B-B6B5-D1D26E73D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0A1284-9401-6E4E-9C10-0B1D237F0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8EF1E-1908-1245-827E-A82E39F5F2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E4546-703D-B044-A2F1-3AA02FED1391}" type="datetimeFigureOut">
              <a:rPr lang="en-US" smtClean="0"/>
              <a:t>12/9/20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3769B-3DE1-4A42-BC4E-6F7382FF15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7D105-7B03-954E-8C16-6CA910EA1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6003D-C0D5-B547-957F-B68987EC3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1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28EF3A-51EF-8049-8F6D-D05C42AAA52E}"/>
              </a:ext>
            </a:extLst>
          </p:cNvPr>
          <p:cNvSpPr txBox="1"/>
          <p:nvPr/>
        </p:nvSpPr>
        <p:spPr>
          <a:xfrm>
            <a:off x="626533" y="677333"/>
            <a:ext cx="43688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Determining in-house thresholds for </a:t>
            </a:r>
            <a:r>
              <a:rPr lang="en-US" sz="1200" dirty="0" err="1"/>
              <a:t>outlierness</a:t>
            </a:r>
            <a:endParaRPr lang="en-US" sz="1200" dirty="0"/>
          </a:p>
          <a:p>
            <a:r>
              <a:rPr lang="en-US" sz="1200" dirty="0"/>
              <a:t>X axis is the number of times I "sampled" with the presense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outlier analysis rules..</a:t>
            </a:r>
          </a:p>
          <a:p>
            <a:r>
              <a:rPr lang="en-US" sz="1200" dirty="0"/>
              <a:t>justification checks - outlier</a:t>
            </a:r>
          </a:p>
          <a:p>
            <a:r>
              <a:rPr lang="en-US" sz="1200" dirty="0"/>
              <a:t>two mechanisms for cause of higher residuals- bubbles on the sensor- if there's a brief spirt of activity with a CO2 bubble</a:t>
            </a:r>
          </a:p>
          <a:p>
            <a:r>
              <a:rPr lang="en-US" sz="1200" dirty="0"/>
              <a:t>panic between bubbles- why is it higher?</a:t>
            </a:r>
          </a:p>
          <a:p>
            <a:r>
              <a:rPr lang="en-US" sz="1200" dirty="0"/>
              <a:t> what happens if the krill poop....</a:t>
            </a:r>
          </a:p>
          <a:p>
            <a:r>
              <a:rPr lang="en-US" sz="1200" dirty="0"/>
              <a:t> explaining these air (supposed) bubbles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 create a loop to go through trials and generate a list of all the model outputs</a:t>
            </a:r>
          </a:p>
          <a:p>
            <a:r>
              <a:rPr lang="en-US" sz="1200" dirty="0"/>
              <a:t> take df and break down by trials (break </a:t>
            </a:r>
            <a:r>
              <a:rPr lang="en-US" sz="1200" dirty="0" err="1"/>
              <a:t>dtotal</a:t>
            </a:r>
            <a:r>
              <a:rPr lang="en-US" sz="1200" dirty="0"/>
              <a:t> into 4 datasets)</a:t>
            </a:r>
          </a:p>
          <a:p>
            <a:r>
              <a:rPr lang="en-US" sz="1200" dirty="0"/>
              <a:t> break down for each vial </a:t>
            </a:r>
          </a:p>
          <a:p>
            <a:r>
              <a:rPr lang="en-US" sz="1200" dirty="0"/>
              <a:t> apply the fortify model to a trial</a:t>
            </a:r>
          </a:p>
          <a:p>
            <a:r>
              <a:rPr lang="en-US" sz="1200" dirty="0"/>
              <a:t> set a filtering threshold on the resulting fortify model based on cooks standard distance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creating a loop for with and without outliers</a:t>
            </a:r>
          </a:p>
          <a:p>
            <a:endParaRPr lang="en-US" sz="1200" dirty="0"/>
          </a:p>
          <a:p>
            <a:r>
              <a:rPr lang="en-US" sz="1200" dirty="0"/>
              <a:t>df is original </a:t>
            </a:r>
            <a:r>
              <a:rPr lang="en-US" sz="1200" dirty="0" err="1"/>
              <a:t>dataframe</a:t>
            </a:r>
            <a:endParaRPr lang="en-US" sz="1200" dirty="0"/>
          </a:p>
          <a:p>
            <a:r>
              <a:rPr lang="en-US" sz="1200" dirty="0"/>
              <a:t>looking to make a selection if anything is less than this cooks threshold</a:t>
            </a:r>
          </a:p>
          <a:p>
            <a:r>
              <a:rPr lang="en-US" sz="1200" dirty="0"/>
              <a:t>df[</a:t>
            </a:r>
            <a:r>
              <a:rPr lang="en-US" sz="1200" dirty="0" err="1"/>
              <a:t>dmod</a:t>
            </a:r>
            <a:r>
              <a:rPr lang="en-US" sz="1200" dirty="0"/>
              <a:t>$.</a:t>
            </a:r>
            <a:r>
              <a:rPr lang="en-US" sz="1200" dirty="0" err="1"/>
              <a:t>cooksd</a:t>
            </a:r>
            <a:r>
              <a:rPr lang="en-US" sz="1200" dirty="0"/>
              <a:t> &lt;= 4/n,]</a:t>
            </a:r>
          </a:p>
          <a:p>
            <a:r>
              <a:rPr lang="en-US" sz="1200" dirty="0"/>
              <a:t>n will likely be between 42-47 observations in a respirometry round.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0DB143-D5C3-4040-B089-C52CCEF287AE}"/>
              </a:ext>
            </a:extLst>
          </p:cNvPr>
          <p:cNvSpPr txBox="1"/>
          <p:nvPr/>
        </p:nvSpPr>
        <p:spPr>
          <a:xfrm>
            <a:off x="6452314" y="991673"/>
            <a:ext cx="449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observations organized by dtotal$TIME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32404BC-EAA1-4647-8B07-C7CEE1F954A4}"/>
              </a:ext>
            </a:extLst>
          </p:cNvPr>
          <p:cNvSpPr/>
          <p:nvPr/>
        </p:nvSpPr>
        <p:spPr>
          <a:xfrm>
            <a:off x="6452314" y="1507066"/>
            <a:ext cx="321019" cy="609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49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453C276-28E0-8144-8BD4-DE5977D2F34E}"/>
              </a:ext>
            </a:extLst>
          </p:cNvPr>
          <p:cNvSpPr/>
          <p:nvPr/>
        </p:nvSpPr>
        <p:spPr>
          <a:xfrm>
            <a:off x="6875650" y="1507066"/>
            <a:ext cx="321019" cy="609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49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B26D015-C080-3D4E-808C-48EF8A7710B5}"/>
              </a:ext>
            </a:extLst>
          </p:cNvPr>
          <p:cNvSpPr/>
          <p:nvPr/>
        </p:nvSpPr>
        <p:spPr>
          <a:xfrm>
            <a:off x="7298986" y="1507066"/>
            <a:ext cx="321019" cy="609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49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0591607-30F1-D940-B3A3-2C9BB87A2D66}"/>
              </a:ext>
            </a:extLst>
          </p:cNvPr>
          <p:cNvSpPr/>
          <p:nvPr/>
        </p:nvSpPr>
        <p:spPr>
          <a:xfrm>
            <a:off x="7722316" y="1507066"/>
            <a:ext cx="321019" cy="609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49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279E5FF-2240-1C44-AAF3-0A543FC5337A}"/>
              </a:ext>
            </a:extLst>
          </p:cNvPr>
          <p:cNvSpPr/>
          <p:nvPr/>
        </p:nvSpPr>
        <p:spPr>
          <a:xfrm>
            <a:off x="8145652" y="1507066"/>
            <a:ext cx="321019" cy="609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49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8FD74C9-A173-5148-A984-FF552C9FEFD0}"/>
              </a:ext>
            </a:extLst>
          </p:cNvPr>
          <p:cNvSpPr/>
          <p:nvPr/>
        </p:nvSpPr>
        <p:spPr>
          <a:xfrm>
            <a:off x="8552059" y="1507066"/>
            <a:ext cx="321019" cy="609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49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B7F27470-963C-934D-95A5-C50BC6A514E7}"/>
              </a:ext>
            </a:extLst>
          </p:cNvPr>
          <p:cNvSpPr/>
          <p:nvPr/>
        </p:nvSpPr>
        <p:spPr>
          <a:xfrm>
            <a:off x="8975395" y="1507066"/>
            <a:ext cx="321019" cy="609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49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323D7594-30AC-DB49-858B-A19E6B64310B}"/>
              </a:ext>
            </a:extLst>
          </p:cNvPr>
          <p:cNvSpPr/>
          <p:nvPr/>
        </p:nvSpPr>
        <p:spPr>
          <a:xfrm>
            <a:off x="9398731" y="1507066"/>
            <a:ext cx="321019" cy="609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49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4D98B92D-79DF-8744-802A-FCC95539037C}"/>
              </a:ext>
            </a:extLst>
          </p:cNvPr>
          <p:cNvSpPr/>
          <p:nvPr/>
        </p:nvSpPr>
        <p:spPr>
          <a:xfrm>
            <a:off x="9822061" y="1507066"/>
            <a:ext cx="321019" cy="609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49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EC0044F-C55B-1D4D-B260-ED99FD9C2367}"/>
              </a:ext>
            </a:extLst>
          </p:cNvPr>
          <p:cNvSpPr/>
          <p:nvPr/>
        </p:nvSpPr>
        <p:spPr>
          <a:xfrm>
            <a:off x="10245397" y="1507066"/>
            <a:ext cx="321019" cy="609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49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E557E820-7E1E-C246-B4DC-6945E0AFD6F9}"/>
              </a:ext>
            </a:extLst>
          </p:cNvPr>
          <p:cNvSpPr/>
          <p:nvPr/>
        </p:nvSpPr>
        <p:spPr>
          <a:xfrm>
            <a:off x="6452314" y="2218264"/>
            <a:ext cx="321019" cy="609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49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8EFFD526-8ACF-704A-8D48-1FB40B382C41}"/>
              </a:ext>
            </a:extLst>
          </p:cNvPr>
          <p:cNvSpPr/>
          <p:nvPr/>
        </p:nvSpPr>
        <p:spPr>
          <a:xfrm>
            <a:off x="6875650" y="2218264"/>
            <a:ext cx="321019" cy="609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49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6CB73EEB-8B19-984F-B6AE-B356382E3415}"/>
              </a:ext>
            </a:extLst>
          </p:cNvPr>
          <p:cNvSpPr/>
          <p:nvPr/>
        </p:nvSpPr>
        <p:spPr>
          <a:xfrm>
            <a:off x="7298986" y="2218264"/>
            <a:ext cx="321019" cy="609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49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DD7348DE-8E93-B144-9A34-7E512A44D0B9}"/>
              </a:ext>
            </a:extLst>
          </p:cNvPr>
          <p:cNvSpPr/>
          <p:nvPr/>
        </p:nvSpPr>
        <p:spPr>
          <a:xfrm>
            <a:off x="7722316" y="2218264"/>
            <a:ext cx="321019" cy="609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49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CA8C6345-BE91-A14F-93BC-09EFDA5839C2}"/>
              </a:ext>
            </a:extLst>
          </p:cNvPr>
          <p:cNvSpPr/>
          <p:nvPr/>
        </p:nvSpPr>
        <p:spPr>
          <a:xfrm>
            <a:off x="8145652" y="2218264"/>
            <a:ext cx="321019" cy="609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49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2FBFDDC6-BBED-874C-87EA-982B3DD53754}"/>
              </a:ext>
            </a:extLst>
          </p:cNvPr>
          <p:cNvSpPr/>
          <p:nvPr/>
        </p:nvSpPr>
        <p:spPr>
          <a:xfrm>
            <a:off x="8552059" y="2218264"/>
            <a:ext cx="321019" cy="609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49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68B60F49-283F-2B48-AABC-E0AF19CEBFE0}"/>
              </a:ext>
            </a:extLst>
          </p:cNvPr>
          <p:cNvSpPr/>
          <p:nvPr/>
        </p:nvSpPr>
        <p:spPr>
          <a:xfrm>
            <a:off x="8975395" y="2218264"/>
            <a:ext cx="321019" cy="609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49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338C948A-07E2-5A41-B8EA-9C770FEE111B}"/>
              </a:ext>
            </a:extLst>
          </p:cNvPr>
          <p:cNvSpPr/>
          <p:nvPr/>
        </p:nvSpPr>
        <p:spPr>
          <a:xfrm>
            <a:off x="9398731" y="2218264"/>
            <a:ext cx="321019" cy="609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49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3352EE0F-3C4B-9D47-B26E-2E6E9EF4D095}"/>
              </a:ext>
            </a:extLst>
          </p:cNvPr>
          <p:cNvSpPr/>
          <p:nvPr/>
        </p:nvSpPr>
        <p:spPr>
          <a:xfrm>
            <a:off x="9822061" y="2218264"/>
            <a:ext cx="321019" cy="609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49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7E8FC88-F52E-3548-822D-54D82EC1AF47}"/>
              </a:ext>
            </a:extLst>
          </p:cNvPr>
          <p:cNvSpPr/>
          <p:nvPr/>
        </p:nvSpPr>
        <p:spPr>
          <a:xfrm>
            <a:off x="5258161" y="2875975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r>
              <a:rPr lang="en-US" dirty="0"/>
              <a:t>dfTrial01_KrilLR11 &lt;- trial1KRILL[trial1KRILL$KrillID == "Trial01_KrilLR11",]</a:t>
            </a:r>
          </a:p>
          <a:p>
            <a:r>
              <a:rPr lang="en-US" dirty="0"/>
              <a:t>length(dfTrial01_KrilLR11$delta_t)</a:t>
            </a:r>
          </a:p>
          <a:p>
            <a:r>
              <a:rPr lang="en-US" dirty="0"/>
              <a:t># 47</a:t>
            </a:r>
          </a:p>
          <a:p>
            <a:r>
              <a:rPr lang="en-US" dirty="0"/>
              <a:t>mod.df.KrillR11 &lt;- </a:t>
            </a:r>
            <a:r>
              <a:rPr lang="en-US" dirty="0" err="1"/>
              <a:t>lm</a:t>
            </a:r>
            <a:r>
              <a:rPr lang="en-US" dirty="0"/>
              <a:t>(dfTrial01_KrilLR11$oxygen ~ dfTrial01_KrilLR11$delta_t)</a:t>
            </a:r>
          </a:p>
          <a:p>
            <a:r>
              <a:rPr lang="en-US" dirty="0"/>
              <a:t>mod.df.KrillR11 &lt;- fortify(mod.df.KrillR11)</a:t>
            </a:r>
          </a:p>
        </p:txBody>
      </p:sp>
    </p:spTree>
    <p:extLst>
      <p:ext uri="{BB962C8B-B14F-4D97-AF65-F5344CB8AC3E}">
        <p14:creationId xmlns:p14="http://schemas.microsoft.com/office/powerpoint/2010/main" val="430046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36DF12-84FB-E34F-AC8E-8374F8419301}"/>
              </a:ext>
            </a:extLst>
          </p:cNvPr>
          <p:cNvSpPr/>
          <p:nvPr/>
        </p:nvSpPr>
        <p:spPr>
          <a:xfrm>
            <a:off x="3048000" y="612845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r>
              <a:rPr lang="en-US" dirty="0"/>
              <a:t>dfTrial01_KrilLR11 &lt;- </a:t>
            </a:r>
            <a:r>
              <a:rPr lang="en-US" dirty="0" err="1"/>
              <a:t>dtotal</a:t>
            </a:r>
            <a:r>
              <a:rPr lang="en-US" dirty="0"/>
              <a:t>[</a:t>
            </a:r>
            <a:r>
              <a:rPr lang="en-US" dirty="0" err="1"/>
              <a:t>dtotal$KrillID</a:t>
            </a:r>
            <a:r>
              <a:rPr lang="en-US" dirty="0"/>
              <a:t> == "Trial01_KrilLR11",]</a:t>
            </a:r>
          </a:p>
          <a:p>
            <a:r>
              <a:rPr lang="en-US" dirty="0"/>
              <a:t>length(dfTrial01_KrilLR11$delta_t)</a:t>
            </a:r>
          </a:p>
          <a:p>
            <a:r>
              <a:rPr lang="en-US" dirty="0"/>
              <a:t># 47</a:t>
            </a:r>
          </a:p>
          <a:p>
            <a:r>
              <a:rPr lang="en-US" dirty="0"/>
              <a:t>mod.df.KrillR11 &lt;- </a:t>
            </a:r>
            <a:r>
              <a:rPr lang="en-US" dirty="0" err="1"/>
              <a:t>lm</a:t>
            </a:r>
            <a:r>
              <a:rPr lang="en-US" dirty="0"/>
              <a:t>(dfTrial01_KrilLR11$oxygen ~ dfTrial01_KrilLR11$delta_t)</a:t>
            </a:r>
          </a:p>
          <a:p>
            <a:r>
              <a:rPr lang="en-US" dirty="0"/>
              <a:t>mod.df.KrillR11 &lt;- fortify(mod.df.KrillR11)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#KrillR11noOUT &lt;- mod.df.KrillR11[mod.df.KrillR11$.cooksd &lt;= 4/(length(dfTrial01_KrilLR11$KrillID)), ]</a:t>
            </a:r>
          </a:p>
          <a:p>
            <a:endParaRPr lang="en-US" dirty="0"/>
          </a:p>
          <a:p>
            <a:r>
              <a:rPr lang="en-US" dirty="0"/>
              <a:t>KrillR11noOUT &lt;- dfTrial01_KrilLR11[mod.df.KrillR11$.cooksd &lt;= 4/(length(dfTrial01_KrilLR11$KrillID)), ]</a:t>
            </a:r>
          </a:p>
          <a:p>
            <a:r>
              <a:rPr lang="en-US" dirty="0"/>
              <a:t># any set of true false value can be passed to another </a:t>
            </a:r>
            <a:r>
              <a:rPr lang="en-US" dirty="0" err="1"/>
              <a:t>dataframe</a:t>
            </a:r>
            <a:r>
              <a:rPr lang="en-US" dirty="0"/>
              <a:t> so long as it's the same length</a:t>
            </a:r>
          </a:p>
          <a:p>
            <a:r>
              <a:rPr lang="en-US" dirty="0"/>
              <a:t># using one </a:t>
            </a:r>
            <a:r>
              <a:rPr lang="en-US" dirty="0" err="1"/>
              <a:t>dataframe</a:t>
            </a:r>
            <a:r>
              <a:rPr lang="en-US" dirty="0"/>
              <a:t> to filter another </a:t>
            </a:r>
          </a:p>
          <a:p>
            <a:r>
              <a:rPr lang="en-US" dirty="0"/>
              <a:t>mod.df.KrillR11$.cooksd &lt;= 4/(length(dfTrial01_KrilLR11$KrillID))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1CED9A4-6919-1644-9007-7E04BA5C546A}"/>
              </a:ext>
            </a:extLst>
          </p:cNvPr>
          <p:cNvGrpSpPr/>
          <p:nvPr/>
        </p:nvGrpSpPr>
        <p:grpSpPr>
          <a:xfrm>
            <a:off x="9271309" y="2305183"/>
            <a:ext cx="1208609" cy="1208609"/>
            <a:chOff x="9271309" y="2305183"/>
            <a:chExt cx="1208609" cy="120860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7BE4958-9F33-A245-AD4A-239495BCA085}"/>
                </a:ext>
              </a:extLst>
            </p:cNvPr>
            <p:cNvSpPr/>
            <p:nvPr/>
          </p:nvSpPr>
          <p:spPr>
            <a:xfrm rot="3949999">
              <a:off x="9435272" y="2308687"/>
              <a:ext cx="880683" cy="1208609"/>
            </a:xfrm>
            <a:prstGeom prst="ellipse">
              <a:avLst/>
            </a:prstGeom>
            <a:solidFill>
              <a:srgbClr val="C469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2954E99-1944-774B-8164-A81001896C02}"/>
                </a:ext>
              </a:extLst>
            </p:cNvPr>
            <p:cNvSpPr/>
            <p:nvPr/>
          </p:nvSpPr>
          <p:spPr>
            <a:xfrm rot="2580593">
              <a:off x="9435271" y="2305183"/>
              <a:ext cx="880683" cy="1208609"/>
            </a:xfrm>
            <a:prstGeom prst="ellipse">
              <a:avLst/>
            </a:prstGeom>
            <a:solidFill>
              <a:srgbClr val="A353C4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9937329-DDEA-F440-A7B2-D107CA1B1269}"/>
                </a:ext>
              </a:extLst>
            </p:cNvPr>
            <p:cNvSpPr/>
            <p:nvPr/>
          </p:nvSpPr>
          <p:spPr>
            <a:xfrm rot="1440391">
              <a:off x="9401407" y="2305183"/>
              <a:ext cx="880683" cy="1208609"/>
            </a:xfrm>
            <a:prstGeom prst="ellipse">
              <a:avLst/>
            </a:prstGeom>
            <a:solidFill>
              <a:srgbClr val="ACE7E8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Unicorn outline">
              <a:extLst>
                <a:ext uri="{FF2B5EF4-FFF2-40B4-BE49-F238E27FC236}">
                  <a16:creationId xmlns:a16="http://schemas.microsoft.com/office/drawing/2014/main" id="{F3EA1299-05F2-7C45-8C98-2FB59F372B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03451" y="2537706"/>
              <a:ext cx="696561" cy="6965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8150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12110</TotalTime>
  <Words>595</Words>
  <Application>Microsoft Macintosh PowerPoint</Application>
  <PresentationFormat>Widescreen</PresentationFormat>
  <Paragraphs>76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k8 ski</dc:creator>
  <cp:lastModifiedBy>k8 ski</cp:lastModifiedBy>
  <cp:revision>9</cp:revision>
  <dcterms:created xsi:type="dcterms:W3CDTF">2020-12-09T19:48:03Z</dcterms:created>
  <dcterms:modified xsi:type="dcterms:W3CDTF">2020-12-18T14:40:19Z</dcterms:modified>
</cp:coreProperties>
</file>