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sldIdLst>
    <p:sldId id="256" r:id="rId2"/>
    <p:sldId id="298" r:id="rId3"/>
    <p:sldId id="299" r:id="rId4"/>
    <p:sldId id="300" r:id="rId5"/>
    <p:sldId id="301" r:id="rId6"/>
    <p:sldId id="291" r:id="rId7"/>
    <p:sldId id="292" r:id="rId8"/>
    <p:sldId id="309" r:id="rId9"/>
    <p:sldId id="306" r:id="rId10"/>
    <p:sldId id="307" r:id="rId11"/>
    <p:sldId id="294" r:id="rId12"/>
    <p:sldId id="295" r:id="rId13"/>
    <p:sldId id="308" r:id="rId14"/>
    <p:sldId id="303" r:id="rId15"/>
    <p:sldId id="302" r:id="rId16"/>
    <p:sldId id="29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showGuides="1">
      <p:cViewPr varScale="1">
        <p:scale>
          <a:sx n="91" d="100"/>
          <a:sy n="91" d="100"/>
        </p:scale>
        <p:origin x="370"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BDA541-99B0-49F7-8105-61A108F5465E}"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3770027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BDA541-99B0-49F7-8105-61A108F5465E}" type="datetimeFigureOut">
              <a:rPr lang="en-IN" smtClean="0"/>
              <a:t>05-08-2021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2709584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BDA541-99B0-49F7-8105-61A108F5465E}" type="datetimeFigureOut">
              <a:rPr lang="en-IN" smtClean="0"/>
              <a:t>05-08-2021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1698510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BDA541-99B0-49F7-8105-61A108F5465E}" type="datetimeFigureOut">
              <a:rPr lang="en-IN" smtClean="0"/>
              <a:t>05-08-2021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D39C4-82EF-480F-B5F7-17D733C9C61B}"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11115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BDA541-99B0-49F7-8105-61A108F5465E}" type="datetimeFigureOut">
              <a:rPr lang="en-IN" smtClean="0"/>
              <a:t>05-08-2021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1884807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BDA541-99B0-49F7-8105-61A108F5465E}" type="datetimeFigureOut">
              <a:rPr lang="en-IN" smtClean="0"/>
              <a:t>05-08-2021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2481671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BDA541-99B0-49F7-8105-61A108F5465E}" type="datetimeFigureOut">
              <a:rPr lang="en-IN" smtClean="0"/>
              <a:t>05-08-2021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217350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DA541-99B0-49F7-8105-61A108F5465E}"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3857558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DA541-99B0-49F7-8105-61A108F5465E}"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1074692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ABDA541-99B0-49F7-8105-61A108F5465E}" type="datetimeFigureOut">
              <a:rPr lang="en-IN" smtClean="0"/>
              <a:t>05-08-2021</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312893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DA541-99B0-49F7-8105-61A108F5465E}"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4184266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DA541-99B0-49F7-8105-61A108F5465E}"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4050020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BDA541-99B0-49F7-8105-61A108F5465E}" type="datetimeFigureOut">
              <a:rPr lang="en-IN" smtClean="0"/>
              <a:t>05-08-2021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894954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BDA541-99B0-49F7-8105-61A108F5465E}" type="datetimeFigureOut">
              <a:rPr lang="en-IN" smtClean="0"/>
              <a:t>05-08-2021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4101056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BDA541-99B0-49F7-8105-61A108F5465E}" type="datetimeFigureOut">
              <a:rPr lang="en-IN" smtClean="0"/>
              <a:t>05-08-2021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1001267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ABDA541-99B0-49F7-8105-61A108F5465E}" type="datetimeFigureOut">
              <a:rPr lang="en-IN" smtClean="0"/>
              <a:t>05-08-2021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2687759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BDA541-99B0-49F7-8105-61A108F5465E}" type="datetimeFigureOut">
              <a:rPr lang="en-IN" smtClean="0"/>
              <a:t>05-08-2021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2644043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BDA541-99B0-49F7-8105-61A108F5465E}" type="datetimeFigureOut">
              <a:rPr lang="en-IN" smtClean="0"/>
              <a:t>05-08-2021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1895804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ABDA541-99B0-49F7-8105-61A108F5465E}" type="datetimeFigureOut">
              <a:rPr lang="en-IN" smtClean="0"/>
              <a:t>05-08-2021</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BAD39C4-82EF-480F-B5F7-17D733C9C61B}" type="slidenum">
              <a:rPr lang="en-IN" smtClean="0"/>
              <a:t>‹#›</a:t>
            </a:fld>
            <a:endParaRPr lang="en-IN"/>
          </a:p>
        </p:txBody>
      </p:sp>
    </p:spTree>
    <p:extLst>
      <p:ext uri="{BB962C8B-B14F-4D97-AF65-F5344CB8AC3E}">
        <p14:creationId xmlns:p14="http://schemas.microsoft.com/office/powerpoint/2010/main" val="2125275860"/>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 id="2147483883"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pngimg.com/download/66556" TargetMode="External"/><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CA12D-4C73-4840-B37B-C44861DBBFF1}"/>
              </a:ext>
            </a:extLst>
          </p:cNvPr>
          <p:cNvSpPr>
            <a:spLocks noGrp="1"/>
          </p:cNvSpPr>
          <p:nvPr>
            <p:ph type="ctrTitle"/>
          </p:nvPr>
        </p:nvSpPr>
        <p:spPr>
          <a:xfrm>
            <a:off x="1310910" y="823349"/>
            <a:ext cx="9570179" cy="2196871"/>
          </a:xfrm>
        </p:spPr>
        <p:txBody>
          <a:bodyPr>
            <a:normAutofit/>
          </a:bodyPr>
          <a:lstStyle/>
          <a:p>
            <a:r>
              <a:rPr lang="en-US" sz="3300" b="1" i="0" dirty="0">
                <a:solidFill>
                  <a:srgbClr val="2D2828"/>
                </a:solidFill>
                <a:effectLst/>
                <a:latin typeface="Georgia" panose="02040502050405020303" pitchFamily="18" charset="0"/>
              </a:rPr>
              <a:t>Predictive  Maintenance  For Airlines  Using  IBM  Watson Studio</a:t>
            </a:r>
            <a:br>
              <a:rPr lang="en-US" sz="3300" b="1" i="0" dirty="0">
                <a:solidFill>
                  <a:srgbClr val="2D2828"/>
                </a:solidFill>
                <a:effectLst/>
                <a:latin typeface="Georgia" panose="02040502050405020303"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EBB6D84-4239-4ED2-AA4F-A7F291AC43EA}"/>
              </a:ext>
            </a:extLst>
          </p:cNvPr>
          <p:cNvSpPr>
            <a:spLocks noGrp="1"/>
          </p:cNvSpPr>
          <p:nvPr>
            <p:ph type="subTitle" idx="1"/>
          </p:nvPr>
        </p:nvSpPr>
        <p:spPr>
          <a:xfrm>
            <a:off x="1507067" y="3715657"/>
            <a:ext cx="7766936" cy="2196871"/>
          </a:xfrm>
        </p:spPr>
        <p:txBody>
          <a:bodyPr>
            <a:normAutofit/>
          </a:bodyPr>
          <a:lstStyle/>
          <a:p>
            <a:pPr algn="ctr"/>
            <a:endParaRPr lang="en-GB" sz="7200" dirty="0">
              <a:solidFill>
                <a:schemeClr val="tx1"/>
              </a:solidFill>
              <a:latin typeface="Times New Roman" panose="02020603050405020304" pitchFamily="18" charset="0"/>
              <a:ea typeface="MS Mincho" panose="020B0400000000000000" pitchFamily="49" charset="-128"/>
              <a:cs typeface="Times New Roman" panose="02020603050405020304" pitchFamily="18" charset="0"/>
            </a:endParaRPr>
          </a:p>
          <a:p>
            <a:pPr algn="ctr"/>
            <a:endParaRPr lang="en-GB" sz="7200" dirty="0">
              <a:solidFill>
                <a:schemeClr val="tx1"/>
              </a:solidFill>
              <a:latin typeface="Times New Roman" panose="02020603050405020304" pitchFamily="18" charset="0"/>
              <a:ea typeface="MS Mincho" panose="020B0400000000000000" pitchFamily="49" charset="-128"/>
              <a:cs typeface="Times New Roman" panose="02020603050405020304" pitchFamily="18" charset="0"/>
            </a:endParaRPr>
          </a:p>
          <a:p>
            <a:endParaRPr lang="en-IN" sz="5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B74AE7C-8840-4FE0-AB17-81D34658746D}"/>
              </a:ext>
            </a:extLst>
          </p:cNvPr>
          <p:cNvSpPr txBox="1"/>
          <p:nvPr/>
        </p:nvSpPr>
        <p:spPr>
          <a:xfrm>
            <a:off x="2917997" y="3698213"/>
            <a:ext cx="6391275" cy="1810624"/>
          </a:xfrm>
          <a:prstGeom prst="rect">
            <a:avLst/>
          </a:prstGeom>
          <a:noFill/>
        </p:spPr>
        <p:txBody>
          <a:bodyPr wrap="square">
            <a:spAutoFit/>
          </a:bodyPr>
          <a:lstStyle/>
          <a:p>
            <a:pPr algn="ctr">
              <a:lnSpc>
                <a:spcPts val="2850"/>
              </a:lnSpc>
              <a:spcBef>
                <a:spcPts val="1500"/>
              </a:spcBef>
              <a:spcAft>
                <a:spcPts val="750"/>
              </a:spcAft>
            </a:pPr>
            <a:r>
              <a:rPr lang="en-IN" sz="3500" b="1" dirty="0">
                <a:solidFill>
                  <a:srgbClr val="000000"/>
                </a:solidFill>
                <a:latin typeface="Georgia" panose="02040502050405020303" pitchFamily="18" charset="0"/>
                <a:ea typeface="Calibri" panose="020F0502020204030204" pitchFamily="34" charset="0"/>
                <a:cs typeface="Open Sans" panose="020B0606030504020204" pitchFamily="34" charset="0"/>
              </a:rPr>
              <a:t>BY-</a:t>
            </a:r>
          </a:p>
          <a:p>
            <a:pPr algn="r">
              <a:lnSpc>
                <a:spcPts val="2850"/>
              </a:lnSpc>
              <a:spcBef>
                <a:spcPts val="1500"/>
              </a:spcBef>
              <a:spcAft>
                <a:spcPts val="750"/>
              </a:spcAft>
            </a:pPr>
            <a:r>
              <a:rPr lang="en-IN" sz="3000" b="1" dirty="0">
                <a:solidFill>
                  <a:srgbClr val="000000"/>
                </a:solidFill>
                <a:latin typeface="Georgia" panose="02040502050405020303" pitchFamily="18" charset="0"/>
                <a:ea typeface="Calibri" panose="020F0502020204030204" pitchFamily="34" charset="0"/>
                <a:cs typeface="Open Sans" panose="020B0606030504020204" pitchFamily="34" charset="0"/>
              </a:rPr>
              <a:t>KEERTHANA PEDDINTI</a:t>
            </a:r>
          </a:p>
          <a:p>
            <a:pPr algn="r">
              <a:lnSpc>
                <a:spcPts val="2850"/>
              </a:lnSpc>
              <a:spcBef>
                <a:spcPts val="1500"/>
              </a:spcBef>
              <a:spcAft>
                <a:spcPts val="750"/>
              </a:spcAft>
            </a:pPr>
            <a:r>
              <a:rPr lang="en-IN" sz="3500" b="1" dirty="0">
                <a:solidFill>
                  <a:srgbClr val="000000"/>
                </a:solidFill>
                <a:effectLst/>
                <a:latin typeface="Georgia" panose="02040502050405020303" pitchFamily="18" charset="0"/>
                <a:ea typeface="Calibri" panose="020F0502020204030204" pitchFamily="34" charset="0"/>
                <a:cs typeface="Open Sans" panose="020B0606030504020204" pitchFamily="34" charset="0"/>
              </a:rPr>
              <a:t> GITAM UNIVERSITY</a:t>
            </a:r>
            <a:endParaRPr lang="en-IN" sz="3500" b="1" dirty="0">
              <a:effectLst/>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1500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B797D1-7508-44DA-87E8-2FB188DB3B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124" y="1631658"/>
            <a:ext cx="10565751" cy="4729819"/>
          </a:xfrm>
          <a:prstGeom prst="rect">
            <a:avLst/>
          </a:prstGeom>
        </p:spPr>
      </p:pic>
      <p:sp>
        <p:nvSpPr>
          <p:cNvPr id="2" name="TextBox 1">
            <a:extLst>
              <a:ext uri="{FF2B5EF4-FFF2-40B4-BE49-F238E27FC236}">
                <a16:creationId xmlns:a16="http://schemas.microsoft.com/office/drawing/2014/main" id="{96A53A0C-6783-494F-917B-632EDE2600D6}"/>
              </a:ext>
            </a:extLst>
          </p:cNvPr>
          <p:cNvSpPr txBox="1"/>
          <p:nvPr/>
        </p:nvSpPr>
        <p:spPr>
          <a:xfrm>
            <a:off x="4899171" y="412634"/>
            <a:ext cx="3649211" cy="1323439"/>
          </a:xfrm>
          <a:prstGeom prst="rect">
            <a:avLst/>
          </a:prstGeom>
          <a:noFill/>
        </p:spPr>
        <p:txBody>
          <a:bodyPr wrap="square" rtlCol="0">
            <a:spAutoFit/>
          </a:bodyPr>
          <a:lstStyle/>
          <a:p>
            <a:r>
              <a:rPr lang="en-IN" sz="4000" b="1" u="sng" dirty="0">
                <a:latin typeface="Times New Roman" panose="02020603050405020304" pitchFamily="18" charset="0"/>
                <a:cs typeface="Times New Roman" panose="02020603050405020304" pitchFamily="18" charset="0"/>
              </a:rPr>
              <a:t>Index UI</a:t>
            </a:r>
          </a:p>
          <a:p>
            <a:endParaRPr lang="en-IN" sz="4000" b="1" u="sng" dirty="0"/>
          </a:p>
        </p:txBody>
      </p:sp>
    </p:spTree>
    <p:extLst>
      <p:ext uri="{BB962C8B-B14F-4D97-AF65-F5344CB8AC3E}">
        <p14:creationId xmlns:p14="http://schemas.microsoft.com/office/powerpoint/2010/main" val="761306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5CCFA993-C2B1-49BE-98C3-3485D2C5F07E}"/>
              </a:ext>
            </a:extLst>
          </p:cNvPr>
          <p:cNvSpPr>
            <a:spLocks noChangeArrowheads="1"/>
          </p:cNvSpPr>
          <p:nvPr/>
        </p:nvSpPr>
        <p:spPr bwMode="auto">
          <a:xfrm>
            <a:off x="991058" y="56061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Text Placeholder 6">
            <a:extLst>
              <a:ext uri="{FF2B5EF4-FFF2-40B4-BE49-F238E27FC236}">
                <a16:creationId xmlns:a16="http://schemas.microsoft.com/office/drawing/2014/main" id="{25F59351-D29C-4694-B37A-E13DB1412783}"/>
              </a:ext>
            </a:extLst>
          </p:cNvPr>
          <p:cNvSpPr txBox="1">
            <a:spLocks/>
          </p:cNvSpPr>
          <p:nvPr/>
        </p:nvSpPr>
        <p:spPr>
          <a:xfrm>
            <a:off x="2435142" y="99107"/>
            <a:ext cx="7321715" cy="581023"/>
          </a:xfrm>
          <a:prstGeom prst="rect">
            <a:avLst/>
          </a:prstGeom>
        </p:spPr>
        <p:txBody>
          <a:bodyPr vert="horz" lIns="91440" tIns="45720" rIns="91440" bIns="45720" rtlCol="0">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1pPr>
            <a:lvl2pPr marL="457063"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2pPr>
            <a:lvl3pPr marL="914126"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3pPr>
            <a:lvl4pPr marL="1371189"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4pPr>
            <a:lvl5pPr marL="1828251"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5pPr>
            <a:lvl6pPr marL="2285314"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6pPr>
            <a:lvl7pPr marL="2742377"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7pPr>
            <a:lvl8pPr marL="319944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8pPr>
            <a:lvl9pPr marL="3656503"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9pPr>
          </a:lstStyle>
          <a:p>
            <a:pPr algn="ctr"/>
            <a:r>
              <a:rPr lang="en-US" sz="4000" b="1" u="sng" dirty="0">
                <a:latin typeface="Times New Roman" panose="02020603050405020304" pitchFamily="18" charset="0"/>
                <a:cs typeface="Times New Roman" panose="02020603050405020304" pitchFamily="18" charset="0"/>
              </a:rPr>
              <a:t>Output UI and the inputs.</a:t>
            </a:r>
            <a:endParaRPr lang="en-IN" sz="40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1760546-DA99-4F84-ACD5-9E2275481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75" y="1151476"/>
            <a:ext cx="11296650" cy="5216525"/>
          </a:xfrm>
          <a:prstGeom prst="rect">
            <a:avLst/>
          </a:prstGeom>
        </p:spPr>
      </p:pic>
    </p:spTree>
    <p:extLst>
      <p:ext uri="{BB962C8B-B14F-4D97-AF65-F5344CB8AC3E}">
        <p14:creationId xmlns:p14="http://schemas.microsoft.com/office/powerpoint/2010/main" val="2428522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5CCFA993-C2B1-49BE-98C3-3485D2C5F07E}"/>
              </a:ext>
            </a:extLst>
          </p:cNvPr>
          <p:cNvSpPr>
            <a:spLocks noChangeArrowheads="1"/>
          </p:cNvSpPr>
          <p:nvPr/>
        </p:nvSpPr>
        <p:spPr bwMode="auto">
          <a:xfrm>
            <a:off x="991058" y="56061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Text Placeholder 6">
            <a:extLst>
              <a:ext uri="{FF2B5EF4-FFF2-40B4-BE49-F238E27FC236}">
                <a16:creationId xmlns:a16="http://schemas.microsoft.com/office/drawing/2014/main" id="{25F59351-D29C-4694-B37A-E13DB1412783}"/>
              </a:ext>
            </a:extLst>
          </p:cNvPr>
          <p:cNvSpPr txBox="1">
            <a:spLocks/>
          </p:cNvSpPr>
          <p:nvPr/>
        </p:nvSpPr>
        <p:spPr>
          <a:xfrm>
            <a:off x="168897" y="2952219"/>
            <a:ext cx="5334280" cy="831173"/>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1pPr>
            <a:lvl2pPr marL="457063"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2pPr>
            <a:lvl3pPr marL="914126"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3pPr>
            <a:lvl4pPr marL="1371189"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4pPr>
            <a:lvl5pPr marL="1828251"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5pPr>
            <a:lvl6pPr marL="2285314"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6pPr>
            <a:lvl7pPr marL="2742377"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7pPr>
            <a:lvl8pPr marL="319944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8pPr>
            <a:lvl9pPr marL="3656503"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9pPr>
          </a:lstStyle>
          <a:p>
            <a:pPr algn="ctr"/>
            <a:r>
              <a:rPr lang="en-US" sz="2400" dirty="0">
                <a:latin typeface="Times New Roman" panose="02020603050405020304" pitchFamily="18" charset="0"/>
                <a:cs typeface="Times New Roman" panose="02020603050405020304" pitchFamily="18" charset="0"/>
                <a:sym typeface="Wingdings" panose="05000000000000000000" pitchFamily="2" charset="2"/>
              </a:rPr>
              <a:t></a:t>
            </a:r>
            <a:r>
              <a:rPr lang="en-US" sz="2400" dirty="0">
                <a:latin typeface="Times New Roman" panose="02020603050405020304" pitchFamily="18" charset="0"/>
                <a:cs typeface="Times New Roman" panose="02020603050405020304" pitchFamily="18" charset="0"/>
              </a:rPr>
              <a:t>Predicting The Quality.</a:t>
            </a: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99B70FF-0B17-4822-AD0A-78B65DB53B86}"/>
              </a:ext>
            </a:extLst>
          </p:cNvPr>
          <p:cNvPicPr>
            <a:picLocks noChangeAspect="1"/>
          </p:cNvPicPr>
          <p:nvPr/>
        </p:nvPicPr>
        <p:blipFill rotWithShape="1">
          <a:blip r:embed="rId2">
            <a:extLst>
              <a:ext uri="{28A0092B-C50C-407E-A947-70E740481C1C}">
                <a14:useLocalDpi xmlns:a14="http://schemas.microsoft.com/office/drawing/2010/main" val="0"/>
              </a:ext>
            </a:extLst>
          </a:blip>
          <a:srcRect t="7462" r="49358" b="27218"/>
          <a:stretch/>
        </p:blipFill>
        <p:spPr>
          <a:xfrm>
            <a:off x="5503177" y="1809639"/>
            <a:ext cx="6174297" cy="4479720"/>
          </a:xfrm>
          <a:prstGeom prst="rect">
            <a:avLst/>
          </a:prstGeom>
        </p:spPr>
      </p:pic>
      <p:sp>
        <p:nvSpPr>
          <p:cNvPr id="5" name="TextBox 4">
            <a:extLst>
              <a:ext uri="{FF2B5EF4-FFF2-40B4-BE49-F238E27FC236}">
                <a16:creationId xmlns:a16="http://schemas.microsoft.com/office/drawing/2014/main" id="{D12651B3-0243-4F98-B886-B751B496C6E7}"/>
              </a:ext>
            </a:extLst>
          </p:cNvPr>
          <p:cNvSpPr txBox="1"/>
          <p:nvPr/>
        </p:nvSpPr>
        <p:spPr>
          <a:xfrm>
            <a:off x="4821361" y="214698"/>
            <a:ext cx="4277409" cy="707886"/>
          </a:xfrm>
          <a:prstGeom prst="rect">
            <a:avLst/>
          </a:prstGeom>
          <a:noFill/>
        </p:spPr>
        <p:txBody>
          <a:bodyPr wrap="square" rtlCol="0">
            <a:spAutoFit/>
          </a:bodyPr>
          <a:lstStyle/>
          <a:p>
            <a:r>
              <a:rPr lang="en-IN" sz="4000" b="1" u="sng" dirty="0">
                <a:latin typeface="Times New Roman" panose="02020603050405020304" pitchFamily="18" charset="0"/>
                <a:cs typeface="Times New Roman" panose="02020603050405020304" pitchFamily="18" charset="0"/>
              </a:rPr>
              <a:t>Pie Chart</a:t>
            </a:r>
          </a:p>
        </p:txBody>
      </p:sp>
    </p:spTree>
    <p:extLst>
      <p:ext uri="{BB962C8B-B14F-4D97-AF65-F5344CB8AC3E}">
        <p14:creationId xmlns:p14="http://schemas.microsoft.com/office/powerpoint/2010/main" val="21605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76A874-63CD-4016-8E4D-5766FB0889FE}"/>
              </a:ext>
            </a:extLst>
          </p:cNvPr>
          <p:cNvSpPr txBox="1"/>
          <p:nvPr/>
        </p:nvSpPr>
        <p:spPr>
          <a:xfrm>
            <a:off x="4915949" y="262504"/>
            <a:ext cx="4932726" cy="707886"/>
          </a:xfrm>
          <a:prstGeom prst="rect">
            <a:avLst/>
          </a:prstGeom>
          <a:noFill/>
        </p:spPr>
        <p:txBody>
          <a:bodyPr wrap="square" rtlCol="0">
            <a:spAutoFit/>
          </a:bodyPr>
          <a:lstStyle/>
          <a:p>
            <a:r>
              <a:rPr lang="en-IN" sz="4000" b="1" u="sng" dirty="0">
                <a:latin typeface="Times New Roman" panose="02020603050405020304" pitchFamily="18" charset="0"/>
                <a:cs typeface="Times New Roman" panose="02020603050405020304" pitchFamily="18" charset="0"/>
              </a:rPr>
              <a:t>Line Plot</a:t>
            </a:r>
          </a:p>
        </p:txBody>
      </p:sp>
      <p:pic>
        <p:nvPicPr>
          <p:cNvPr id="4" name="Picture 3">
            <a:extLst>
              <a:ext uri="{FF2B5EF4-FFF2-40B4-BE49-F238E27FC236}">
                <a16:creationId xmlns:a16="http://schemas.microsoft.com/office/drawing/2014/main" id="{DD60D24C-E151-4D37-8D71-209C946D66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078" y="1653486"/>
            <a:ext cx="9743844" cy="4057201"/>
          </a:xfrm>
          <a:prstGeom prst="rect">
            <a:avLst/>
          </a:prstGeom>
        </p:spPr>
      </p:pic>
    </p:spTree>
    <p:extLst>
      <p:ext uri="{BB962C8B-B14F-4D97-AF65-F5344CB8AC3E}">
        <p14:creationId xmlns:p14="http://schemas.microsoft.com/office/powerpoint/2010/main" val="3363195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56FD67-1EB6-4DF7-9343-EA6BB89D0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317" y="1497261"/>
            <a:ext cx="10888265" cy="4432294"/>
          </a:xfrm>
          <a:prstGeom prst="rect">
            <a:avLst/>
          </a:prstGeom>
        </p:spPr>
      </p:pic>
      <p:sp>
        <p:nvSpPr>
          <p:cNvPr id="2" name="TextBox 1">
            <a:extLst>
              <a:ext uri="{FF2B5EF4-FFF2-40B4-BE49-F238E27FC236}">
                <a16:creationId xmlns:a16="http://schemas.microsoft.com/office/drawing/2014/main" id="{2076A874-63CD-4016-8E4D-5766FB0889FE}"/>
              </a:ext>
            </a:extLst>
          </p:cNvPr>
          <p:cNvSpPr txBox="1"/>
          <p:nvPr/>
        </p:nvSpPr>
        <p:spPr>
          <a:xfrm>
            <a:off x="4915949" y="262504"/>
            <a:ext cx="4932726" cy="707886"/>
          </a:xfrm>
          <a:prstGeom prst="rect">
            <a:avLst/>
          </a:prstGeom>
          <a:noFill/>
        </p:spPr>
        <p:txBody>
          <a:bodyPr wrap="square" rtlCol="0">
            <a:spAutoFit/>
          </a:bodyPr>
          <a:lstStyle/>
          <a:p>
            <a:r>
              <a:rPr lang="en-IN" sz="4000" b="1" u="sng" dirty="0">
                <a:latin typeface="Times New Roman" panose="02020603050405020304" pitchFamily="18" charset="0"/>
                <a:cs typeface="Times New Roman" panose="02020603050405020304" pitchFamily="18" charset="0"/>
              </a:rPr>
              <a:t>Box Plot</a:t>
            </a:r>
          </a:p>
        </p:txBody>
      </p:sp>
    </p:spTree>
    <p:extLst>
      <p:ext uri="{BB962C8B-B14F-4D97-AF65-F5344CB8AC3E}">
        <p14:creationId xmlns:p14="http://schemas.microsoft.com/office/powerpoint/2010/main" val="3402097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DB1C97-EBA3-4F52-8B67-1C9D5E3276B0}"/>
              </a:ext>
            </a:extLst>
          </p:cNvPr>
          <p:cNvSpPr txBox="1"/>
          <p:nvPr/>
        </p:nvSpPr>
        <p:spPr>
          <a:xfrm>
            <a:off x="3810000" y="85725"/>
            <a:ext cx="3362523" cy="1323439"/>
          </a:xfrm>
          <a:prstGeom prst="rect">
            <a:avLst/>
          </a:prstGeom>
          <a:noFill/>
        </p:spPr>
        <p:txBody>
          <a:bodyPr wrap="square">
            <a:spAutoFit/>
          </a:bodyPr>
          <a:lstStyle/>
          <a:p>
            <a:r>
              <a:rPr lang="en-US" sz="4000" b="1" u="sng" dirty="0">
                <a:latin typeface="Times New Roman" panose="02020603050405020304" pitchFamily="18" charset="0"/>
                <a:cs typeface="Times New Roman" panose="02020603050405020304" pitchFamily="18" charset="0"/>
              </a:rPr>
              <a:t>Scatter Plot</a:t>
            </a:r>
          </a:p>
          <a:p>
            <a:endParaRPr lang="en-US" sz="4000" b="1"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1C0CBF0-1047-4A81-9C01-93150422A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146" y="1237728"/>
            <a:ext cx="7391707" cy="4801450"/>
          </a:xfrm>
          <a:prstGeom prst="rect">
            <a:avLst/>
          </a:prstGeom>
        </p:spPr>
      </p:pic>
    </p:spTree>
    <p:extLst>
      <p:ext uri="{BB962C8B-B14F-4D97-AF65-F5344CB8AC3E}">
        <p14:creationId xmlns:p14="http://schemas.microsoft.com/office/powerpoint/2010/main" val="4044521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5CCFA993-C2B1-49BE-98C3-3485D2C5F07E}"/>
              </a:ext>
            </a:extLst>
          </p:cNvPr>
          <p:cNvSpPr>
            <a:spLocks noChangeArrowheads="1"/>
          </p:cNvSpPr>
          <p:nvPr/>
        </p:nvSpPr>
        <p:spPr bwMode="auto">
          <a:xfrm>
            <a:off x="991058" y="56061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 name="Picture 3">
            <a:extLst>
              <a:ext uri="{FF2B5EF4-FFF2-40B4-BE49-F238E27FC236}">
                <a16:creationId xmlns:a16="http://schemas.microsoft.com/office/drawing/2014/main" id="{740BA55C-FE51-47F9-95C6-48AD424F192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22870" y="1474846"/>
            <a:ext cx="6146259" cy="3908307"/>
          </a:xfrm>
          <a:prstGeom prst="rect">
            <a:avLst/>
          </a:prstGeom>
        </p:spPr>
      </p:pic>
    </p:spTree>
    <p:extLst>
      <p:ext uri="{BB962C8B-B14F-4D97-AF65-F5344CB8AC3E}">
        <p14:creationId xmlns:p14="http://schemas.microsoft.com/office/powerpoint/2010/main" val="874981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71F16A-7605-4D69-86B3-27705199FE36}"/>
              </a:ext>
            </a:extLst>
          </p:cNvPr>
          <p:cNvSpPr txBox="1"/>
          <p:nvPr/>
        </p:nvSpPr>
        <p:spPr>
          <a:xfrm>
            <a:off x="523875" y="2066621"/>
            <a:ext cx="11081971" cy="3679854"/>
          </a:xfrm>
          <a:prstGeom prst="rect">
            <a:avLst/>
          </a:prstGeom>
          <a:noFill/>
        </p:spPr>
        <p:txBody>
          <a:bodyPr wrap="square">
            <a:spAutoFit/>
          </a:bodyPr>
          <a:lstStyle/>
          <a:p>
            <a:pPr marL="285750" indent="-285750" fontAlgn="base">
              <a:lnSpc>
                <a:spcPct val="150000"/>
              </a:lnSpc>
              <a:spcAft>
                <a:spcPts val="800"/>
              </a:spcAf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airport usage currently increased year by year, the traditional method of airport resource allocation has been unable to adapt to the requirements of the operation of the airport.</a:t>
            </a:r>
          </a:p>
          <a:p>
            <a:pPr marL="285750" indent="-285750" fontAlgn="base">
              <a:lnSpc>
                <a:spcPct val="150000"/>
              </a:lnSpc>
              <a:spcAft>
                <a:spcPts val="800"/>
              </a:spcAf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Dynamic allocation and scheduling of airport terminal passenger service resources are one of the most effective ways to improve passenger service levels and operational efficiency within the terminal, while the relatively accurate passenger traffic forecasting is the prerequisite for dynamic allocation and scheduling.</a:t>
            </a:r>
          </a:p>
          <a:p>
            <a:pPr marL="285750" indent="-285750" fontAlgn="base">
              <a:lnSpc>
                <a:spcPct val="150000"/>
              </a:lnSpc>
              <a:spcAft>
                <a:spcPts val="800"/>
              </a:spcAf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In order to cut down the operational cost and also to help engineers by predicting at a faster rate, we make use of  Machine Learning (ML). </a:t>
            </a:r>
          </a:p>
          <a:p>
            <a:pPr marL="285750" indent="-285750" fontAlgn="base">
              <a:lnSpc>
                <a:spcPct val="150000"/>
              </a:lnSpc>
              <a:spcAft>
                <a:spcPts val="800"/>
              </a:spcAf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So the main goal of this project is to build a Machine Learning model to predict the </a:t>
            </a:r>
            <a:r>
              <a:rPr lang="en-US" dirty="0" err="1">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number of passengers</a:t>
            </a:r>
            <a:r>
              <a:rPr lang="en-US" sz="1800" b="0" i="0" dirty="0">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3282994-1042-4344-B094-0980E53D4B03}"/>
              </a:ext>
            </a:extLst>
          </p:cNvPr>
          <p:cNvSpPr txBox="1"/>
          <p:nvPr/>
        </p:nvSpPr>
        <p:spPr>
          <a:xfrm>
            <a:off x="3784601" y="856776"/>
            <a:ext cx="6115538" cy="707886"/>
          </a:xfrm>
          <a:prstGeom prst="rect">
            <a:avLst/>
          </a:prstGeom>
          <a:noFill/>
        </p:spPr>
        <p:txBody>
          <a:bodyPr wrap="square">
            <a:spAutoFit/>
          </a:bodyPr>
          <a:lstStyle/>
          <a:p>
            <a:r>
              <a:rPr lang="en-US" sz="4000" b="1" u="sng" dirty="0">
                <a:solidFill>
                  <a:schemeClr val="tx1"/>
                </a:solidFill>
                <a:latin typeface="Times New Roman" panose="02020603050405020304" pitchFamily="18" charset="0"/>
                <a:cs typeface="Times New Roman" panose="02020603050405020304" pitchFamily="18" charset="0"/>
              </a:rPr>
              <a:t>INTRODUCTION</a:t>
            </a:r>
            <a:endParaRPr lang="en-IN" sz="4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84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2C7464-579F-476D-8EDE-150E64FA3981}"/>
              </a:ext>
            </a:extLst>
          </p:cNvPr>
          <p:cNvSpPr txBox="1"/>
          <p:nvPr/>
        </p:nvSpPr>
        <p:spPr>
          <a:xfrm>
            <a:off x="3849532" y="739747"/>
            <a:ext cx="6115538" cy="707886"/>
          </a:xfrm>
          <a:prstGeom prst="rect">
            <a:avLst/>
          </a:prstGeom>
          <a:noFill/>
        </p:spPr>
        <p:txBody>
          <a:bodyPr wrap="square">
            <a:spAutoFit/>
          </a:bodyPr>
          <a:lstStyle/>
          <a:p>
            <a:r>
              <a:rPr lang="en-IN" sz="4000" b="1" u="sng"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ARCHITECTURE</a:t>
            </a:r>
            <a:endParaRPr lang="en-IN" sz="4000" b="1" u="sng" dirty="0"/>
          </a:p>
        </p:txBody>
      </p:sp>
      <p:pic>
        <p:nvPicPr>
          <p:cNvPr id="3" name="Picture 2">
            <a:extLst>
              <a:ext uri="{FF2B5EF4-FFF2-40B4-BE49-F238E27FC236}">
                <a16:creationId xmlns:a16="http://schemas.microsoft.com/office/drawing/2014/main" id="{E9021C56-966E-4D74-A279-F5EA82B505DB}"/>
              </a:ext>
            </a:extLst>
          </p:cNvPr>
          <p:cNvPicPr>
            <a:picLocks noChangeAspect="1"/>
          </p:cNvPicPr>
          <p:nvPr/>
        </p:nvPicPr>
        <p:blipFill>
          <a:blip r:embed="rId2"/>
          <a:stretch>
            <a:fillRect/>
          </a:stretch>
        </p:blipFill>
        <p:spPr>
          <a:xfrm>
            <a:off x="571500" y="1609725"/>
            <a:ext cx="10725150" cy="4829175"/>
          </a:xfrm>
          <a:prstGeom prst="rect">
            <a:avLst/>
          </a:prstGeom>
        </p:spPr>
      </p:pic>
    </p:spTree>
    <p:extLst>
      <p:ext uri="{BB962C8B-B14F-4D97-AF65-F5344CB8AC3E}">
        <p14:creationId xmlns:p14="http://schemas.microsoft.com/office/powerpoint/2010/main" val="4043409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267A7-86ED-4CC4-BCDB-55BF0624ACB2}"/>
              </a:ext>
            </a:extLst>
          </p:cNvPr>
          <p:cNvSpPr txBox="1">
            <a:spLocks/>
          </p:cNvSpPr>
          <p:nvPr/>
        </p:nvSpPr>
        <p:spPr>
          <a:xfrm>
            <a:off x="2958024" y="332809"/>
            <a:ext cx="5341954" cy="8435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u="sng" dirty="0">
                <a:solidFill>
                  <a:schemeClr val="tx1"/>
                </a:solidFill>
                <a:latin typeface="Times New Roman" panose="02020603050405020304" pitchFamily="18" charset="0"/>
                <a:cs typeface="Times New Roman" panose="02020603050405020304" pitchFamily="18" charset="0"/>
              </a:rPr>
              <a:t>Project Flow</a:t>
            </a:r>
            <a:endParaRPr lang="en-IN" sz="4000"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10">
            <a:extLst>
              <a:ext uri="{FF2B5EF4-FFF2-40B4-BE49-F238E27FC236}">
                <a16:creationId xmlns:a16="http://schemas.microsoft.com/office/drawing/2014/main" id="{74ACE582-011C-48EC-A066-3A1479EBCB19}"/>
              </a:ext>
            </a:extLst>
          </p:cNvPr>
          <p:cNvSpPr txBox="1">
            <a:spLocks/>
          </p:cNvSpPr>
          <p:nvPr/>
        </p:nvSpPr>
        <p:spPr>
          <a:xfrm>
            <a:off x="722367" y="1344179"/>
            <a:ext cx="5373633" cy="4762201"/>
          </a:xfrm>
          <a:prstGeom prst="rect">
            <a:avLst/>
          </a:prstGeom>
        </p:spPr>
        <p:txBody>
          <a:bodyPr>
            <a:normAutofit fontScale="5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3400" b="1" dirty="0">
                <a:solidFill>
                  <a:schemeClr val="tx1"/>
                </a:solidFill>
                <a:latin typeface="Times New Roman" panose="02020603050405020304" pitchFamily="18" charset="0"/>
                <a:cs typeface="Times New Roman" panose="02020603050405020304" pitchFamily="18" charset="0"/>
              </a:rPr>
              <a:t>Machine Learning Model</a:t>
            </a:r>
          </a:p>
          <a:p>
            <a:pP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Data Collection.</a:t>
            </a:r>
            <a:endParaRPr lang="en-US" dirty="0">
              <a:solidFill>
                <a:schemeClr val="tx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Collect the dataset or Create the dataset</a:t>
            </a:r>
          </a:p>
          <a:p>
            <a:pP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Data Preprocessing.</a:t>
            </a:r>
            <a:endParaRPr lang="en-US" dirty="0">
              <a:solidFill>
                <a:schemeClr val="tx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Import the Libraries and  the dataset.</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Checking for Null Values.</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Data Visualization.</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Handling Missing Data.</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Label encoding And One Hot Encoding.</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Feature Scaling.</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Splitting Data into Train and Test.</a:t>
            </a:r>
          </a:p>
          <a:p>
            <a:pP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Model Building</a:t>
            </a:r>
            <a:endParaRPr lang="en-US" dirty="0">
              <a:solidFill>
                <a:schemeClr val="tx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Training and testing the model</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Evaluation of Model</a:t>
            </a:r>
          </a:p>
          <a:p>
            <a:pP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Application Building</a:t>
            </a:r>
            <a:endParaRPr lang="en-US" dirty="0">
              <a:solidFill>
                <a:schemeClr val="tx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Create an HTML file</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Build a Python Code</a:t>
            </a:r>
          </a:p>
          <a:p>
            <a:pPr lvl="1"/>
            <a:endParaRPr lang="en-IN" dirty="0"/>
          </a:p>
        </p:txBody>
      </p:sp>
      <p:sp>
        <p:nvSpPr>
          <p:cNvPr id="4" name="Content Placeholder 11">
            <a:extLst>
              <a:ext uri="{FF2B5EF4-FFF2-40B4-BE49-F238E27FC236}">
                <a16:creationId xmlns:a16="http://schemas.microsoft.com/office/drawing/2014/main" id="{70A432B9-85D1-486F-8FBE-5FD4996FFD7C}"/>
              </a:ext>
            </a:extLst>
          </p:cNvPr>
          <p:cNvSpPr txBox="1">
            <a:spLocks/>
          </p:cNvSpPr>
          <p:nvPr/>
        </p:nvSpPr>
        <p:spPr>
          <a:xfrm>
            <a:off x="5629001" y="1344179"/>
            <a:ext cx="4184034" cy="3880773"/>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b="1" dirty="0">
                <a:latin typeface="Times New Roman" panose="02020603050405020304" pitchFamily="18" charset="0"/>
                <a:cs typeface="Times New Roman" panose="02020603050405020304" pitchFamily="18" charset="0"/>
              </a:rPr>
              <a:t>UI</a:t>
            </a:r>
          </a:p>
          <a:p>
            <a:pPr>
              <a:buFont typeface="Arial" panose="020B0604020202020204" pitchFamily="34" charset="0"/>
              <a:buChar char="•"/>
            </a:pPr>
            <a:r>
              <a:rPr lang="en-US" sz="1600" dirty="0">
                <a:solidFill>
                  <a:srgbClr val="35475C"/>
                </a:solidFill>
                <a:latin typeface="Times New Roman" panose="02020603050405020304" pitchFamily="18" charset="0"/>
                <a:cs typeface="Times New Roman" panose="02020603050405020304" pitchFamily="18" charset="0"/>
              </a:rPr>
              <a:t>The user interacts with the UI (User Interface) to enter the data</a:t>
            </a:r>
          </a:p>
          <a:p>
            <a:pPr>
              <a:buFont typeface="Arial" panose="020B0604020202020204" pitchFamily="34" charset="0"/>
              <a:buChar char="•"/>
            </a:pPr>
            <a:r>
              <a:rPr lang="en-US" sz="1600" dirty="0">
                <a:solidFill>
                  <a:srgbClr val="35475C"/>
                </a:solidFill>
                <a:latin typeface="Times New Roman" panose="02020603050405020304" pitchFamily="18" charset="0"/>
                <a:cs typeface="Times New Roman" panose="02020603050405020304" pitchFamily="18" charset="0"/>
              </a:rPr>
              <a:t>Entered data is analyzed by the model which is integrated</a:t>
            </a:r>
          </a:p>
          <a:p>
            <a:pPr>
              <a:buFont typeface="Arial" panose="020B0604020202020204" pitchFamily="34" charset="0"/>
              <a:buChar char="•"/>
            </a:pPr>
            <a:r>
              <a:rPr lang="en-US" sz="1600" dirty="0">
                <a:solidFill>
                  <a:srgbClr val="35475C"/>
                </a:solidFill>
                <a:latin typeface="Times New Roman" panose="02020603050405020304" pitchFamily="18" charset="0"/>
                <a:cs typeface="Times New Roman" panose="02020603050405020304" pitchFamily="18" charset="0"/>
              </a:rPr>
              <a:t>Once the model analyses the input, the prediction is showcased on the UI</a:t>
            </a:r>
          </a:p>
          <a:p>
            <a:endParaRPr lang="en-US" dirty="0"/>
          </a:p>
          <a:p>
            <a:endParaRPr lang="en-IN" dirty="0"/>
          </a:p>
        </p:txBody>
      </p:sp>
    </p:spTree>
    <p:extLst>
      <p:ext uri="{BB962C8B-B14F-4D97-AF65-F5344CB8AC3E}">
        <p14:creationId xmlns:p14="http://schemas.microsoft.com/office/powerpoint/2010/main" val="1579694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DB8FED24-7B04-41E9-9049-D06E3950595C}"/>
              </a:ext>
            </a:extLst>
          </p:cNvPr>
          <p:cNvSpPr>
            <a:spLocks noChangeArrowheads="1"/>
          </p:cNvSpPr>
          <p:nvPr/>
        </p:nvSpPr>
        <p:spPr bwMode="auto">
          <a:xfrm>
            <a:off x="991058" y="56061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 name="Content Placeholder 8">
            <a:extLst>
              <a:ext uri="{FF2B5EF4-FFF2-40B4-BE49-F238E27FC236}">
                <a16:creationId xmlns:a16="http://schemas.microsoft.com/office/drawing/2014/main" id="{7D6DB268-2C28-4FF7-AD02-A289EDAB81E0}"/>
              </a:ext>
            </a:extLst>
          </p:cNvPr>
          <p:cNvPicPr>
            <a:picLocks noChangeAspect="1"/>
          </p:cNvPicPr>
          <p:nvPr/>
        </p:nvPicPr>
        <p:blipFill>
          <a:blip r:embed="rId2"/>
          <a:stretch>
            <a:fillRect/>
          </a:stretch>
        </p:blipFill>
        <p:spPr>
          <a:xfrm>
            <a:off x="5097257" y="1280383"/>
            <a:ext cx="5837545" cy="1169754"/>
          </a:xfrm>
          <a:prstGeom prst="rect">
            <a:avLst/>
          </a:prstGeom>
        </p:spPr>
      </p:pic>
      <p:sp>
        <p:nvSpPr>
          <p:cNvPr id="4" name="Text Placeholder 6">
            <a:extLst>
              <a:ext uri="{FF2B5EF4-FFF2-40B4-BE49-F238E27FC236}">
                <a16:creationId xmlns:a16="http://schemas.microsoft.com/office/drawing/2014/main" id="{2D32EB06-4CFB-402C-BB6B-872B52E31CFE}"/>
              </a:ext>
            </a:extLst>
          </p:cNvPr>
          <p:cNvSpPr txBox="1">
            <a:spLocks/>
          </p:cNvSpPr>
          <p:nvPr/>
        </p:nvSpPr>
        <p:spPr>
          <a:xfrm>
            <a:off x="536895" y="1517420"/>
            <a:ext cx="4303554" cy="667222"/>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ct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Importing Libraries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6" name="Text Placeholder 6">
            <a:extLst>
              <a:ext uri="{FF2B5EF4-FFF2-40B4-BE49-F238E27FC236}">
                <a16:creationId xmlns:a16="http://schemas.microsoft.com/office/drawing/2014/main" id="{EDD4B914-7E5E-4410-B9EE-642908FD66AA}"/>
              </a:ext>
            </a:extLst>
          </p:cNvPr>
          <p:cNvSpPr txBox="1">
            <a:spLocks/>
          </p:cNvSpPr>
          <p:nvPr/>
        </p:nvSpPr>
        <p:spPr>
          <a:xfrm>
            <a:off x="430567" y="4130173"/>
            <a:ext cx="3659078" cy="1036468"/>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1pPr>
            <a:lvl2pPr marL="457063"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2pPr>
            <a:lvl3pPr marL="914126"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3pPr>
            <a:lvl4pPr marL="1371189"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4pPr>
            <a:lvl5pPr marL="1828251"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5pPr>
            <a:lvl6pPr marL="2285314"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6pPr>
            <a:lvl7pPr marL="2742377"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7pPr>
            <a:lvl8pPr marL="319944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8pPr>
            <a:lvl9pPr marL="3656503"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9pPr>
          </a:lstStyle>
          <a:p>
            <a:pPr algn="ctr"/>
            <a:r>
              <a:rPr lang="en-US" sz="2400" dirty="0"/>
              <a:t>.</a:t>
            </a:r>
            <a:endParaRPr lang="en-IN" sz="2400" dirty="0"/>
          </a:p>
        </p:txBody>
      </p:sp>
      <p:sp>
        <p:nvSpPr>
          <p:cNvPr id="7" name="Title 1">
            <a:extLst>
              <a:ext uri="{FF2B5EF4-FFF2-40B4-BE49-F238E27FC236}">
                <a16:creationId xmlns:a16="http://schemas.microsoft.com/office/drawing/2014/main" id="{E97DA4A8-ECCD-4BE2-BF1D-E1727AE8FFED}"/>
              </a:ext>
            </a:extLst>
          </p:cNvPr>
          <p:cNvSpPr txBox="1">
            <a:spLocks/>
          </p:cNvSpPr>
          <p:nvPr/>
        </p:nvSpPr>
        <p:spPr>
          <a:xfrm>
            <a:off x="2709862" y="70128"/>
            <a:ext cx="6448425" cy="116975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u="sng" dirty="0">
                <a:solidFill>
                  <a:schemeClr val="tx1"/>
                </a:solidFill>
                <a:latin typeface="Times New Roman" panose="02020603050405020304" pitchFamily="18" charset="0"/>
                <a:cs typeface="Times New Roman" panose="02020603050405020304" pitchFamily="18" charset="0"/>
              </a:rPr>
              <a:t>Machine Learning Model</a:t>
            </a:r>
            <a:endParaRPr lang="en-IN" sz="4000" b="1" u="sng"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38EA43B-AC0E-48E7-922B-7CFD1F808882}"/>
              </a:ext>
            </a:extLst>
          </p:cNvPr>
          <p:cNvSpPr txBox="1"/>
          <p:nvPr/>
        </p:nvSpPr>
        <p:spPr>
          <a:xfrm>
            <a:off x="7299874" y="3925004"/>
            <a:ext cx="3455194" cy="861774"/>
          </a:xfrm>
          <a:prstGeom prst="rect">
            <a:avLst/>
          </a:prstGeom>
          <a:noFill/>
        </p:spPr>
        <p:txBody>
          <a:bodyPr wrap="square">
            <a:spAutoFit/>
          </a:bodyPr>
          <a:lstStyle/>
          <a:p>
            <a:pPr marL="342900" indent="-342900">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sym typeface="Wingdings" panose="05000000000000000000" pitchFamily="2" charset="2"/>
              </a:rPr>
              <a:t> </a:t>
            </a:r>
            <a:r>
              <a:rPr lang="en-US" sz="2500" dirty="0">
                <a:latin typeface="Times New Roman" panose="02020603050405020304" pitchFamily="18" charset="0"/>
                <a:cs typeface="Times New Roman" panose="02020603050405020304" pitchFamily="18" charset="0"/>
              </a:rPr>
              <a:t>Reading the dataset and Viewing the fields</a:t>
            </a:r>
            <a:endParaRPr lang="en-IN" sz="25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31534906-4480-43BF-80B4-5319CC004E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6932" y="3129402"/>
            <a:ext cx="5305425" cy="3511550"/>
          </a:xfrm>
          <a:prstGeom prst="rect">
            <a:avLst/>
          </a:prstGeom>
        </p:spPr>
      </p:pic>
    </p:spTree>
    <p:extLst>
      <p:ext uri="{BB962C8B-B14F-4D97-AF65-F5344CB8AC3E}">
        <p14:creationId xmlns:p14="http://schemas.microsoft.com/office/powerpoint/2010/main" val="102456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5CCFA993-C2B1-49BE-98C3-3485D2C5F07E}"/>
              </a:ext>
            </a:extLst>
          </p:cNvPr>
          <p:cNvSpPr>
            <a:spLocks noChangeArrowheads="1"/>
          </p:cNvSpPr>
          <p:nvPr/>
        </p:nvSpPr>
        <p:spPr bwMode="auto">
          <a:xfrm>
            <a:off x="2288107" y="575801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Text Placeholder 6">
            <a:extLst>
              <a:ext uri="{FF2B5EF4-FFF2-40B4-BE49-F238E27FC236}">
                <a16:creationId xmlns:a16="http://schemas.microsoft.com/office/drawing/2014/main" id="{25F59351-D29C-4694-B37A-E13DB1412783}"/>
              </a:ext>
            </a:extLst>
          </p:cNvPr>
          <p:cNvSpPr txBox="1">
            <a:spLocks/>
          </p:cNvSpPr>
          <p:nvPr/>
        </p:nvSpPr>
        <p:spPr>
          <a:xfrm>
            <a:off x="957261" y="377017"/>
            <a:ext cx="10277475" cy="1665672"/>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1pPr>
            <a:lvl2pPr marL="457063"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2pPr>
            <a:lvl3pPr marL="914126"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3pPr>
            <a:lvl4pPr marL="1371189"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4pPr>
            <a:lvl5pPr marL="1828251"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5pPr>
            <a:lvl6pPr marL="2285314"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6pPr>
            <a:lvl7pPr marL="2742377"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7pPr>
            <a:lvl8pPr marL="319944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8pPr>
            <a:lvl9pPr marL="3656503"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9pPr>
          </a:lstStyle>
          <a:p>
            <a:pPr algn="ctr"/>
            <a:r>
              <a:rPr lang="en-US" sz="3000" dirty="0">
                <a:latin typeface="Times New Roman" panose="02020603050405020304" pitchFamily="18" charset="0"/>
                <a:cs typeface="Times New Roman" panose="02020603050405020304" pitchFamily="18" charset="0"/>
              </a:rPr>
              <a:t>Training and Splitting Data</a:t>
            </a:r>
          </a:p>
          <a:p>
            <a:pPr algn="ctr"/>
            <a:r>
              <a:rPr lang="en-US" sz="3000" dirty="0">
                <a:latin typeface="Times New Roman" panose="02020603050405020304" pitchFamily="18" charset="0"/>
                <a:cs typeface="Times New Roman" panose="02020603050405020304" pitchFamily="18" charset="0"/>
              </a:rPr>
              <a:t>Applying Ensembled modelling and Predicting</a:t>
            </a:r>
            <a:endParaRPr lang="en-IN" sz="3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7F88FA0-D4A7-4F69-8A72-A6CA4784B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230" y="2298666"/>
            <a:ext cx="10119535" cy="3933825"/>
          </a:xfrm>
          <a:prstGeom prst="rect">
            <a:avLst/>
          </a:prstGeom>
        </p:spPr>
      </p:pic>
    </p:spTree>
    <p:extLst>
      <p:ext uri="{BB962C8B-B14F-4D97-AF65-F5344CB8AC3E}">
        <p14:creationId xmlns:p14="http://schemas.microsoft.com/office/powerpoint/2010/main" val="3055508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5CCFA993-C2B1-49BE-98C3-3485D2C5F07E}"/>
              </a:ext>
            </a:extLst>
          </p:cNvPr>
          <p:cNvSpPr>
            <a:spLocks noChangeArrowheads="1"/>
          </p:cNvSpPr>
          <p:nvPr/>
        </p:nvSpPr>
        <p:spPr bwMode="auto">
          <a:xfrm>
            <a:off x="991058" y="56061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Text Placeholder 6">
            <a:extLst>
              <a:ext uri="{FF2B5EF4-FFF2-40B4-BE49-F238E27FC236}">
                <a16:creationId xmlns:a16="http://schemas.microsoft.com/office/drawing/2014/main" id="{25F59351-D29C-4694-B37A-E13DB1412783}"/>
              </a:ext>
            </a:extLst>
          </p:cNvPr>
          <p:cNvSpPr txBox="1">
            <a:spLocks/>
          </p:cNvSpPr>
          <p:nvPr/>
        </p:nvSpPr>
        <p:spPr>
          <a:xfrm>
            <a:off x="2030685" y="312459"/>
            <a:ext cx="8130630" cy="1099461"/>
          </a:xfrm>
          <a:prstGeom prst="rect">
            <a:avLst/>
          </a:prstGeom>
        </p:spPr>
        <p:txBody>
          <a:bodyPr vert="horz" lIns="91440" tIns="45720" rIns="91440" bIns="45720" rtlCol="0">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1pPr>
            <a:lvl2pPr marL="457063"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2pPr>
            <a:lvl3pPr marL="914126"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3pPr>
            <a:lvl4pPr marL="1371189"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4pPr>
            <a:lvl5pPr marL="1828251"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5pPr>
            <a:lvl6pPr marL="2285314"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6pPr>
            <a:lvl7pPr marL="2742377"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7pPr>
            <a:lvl8pPr marL="319944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8pPr>
            <a:lvl9pPr marL="3656503"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9pPr>
          </a:lstStyle>
          <a:p>
            <a:pPr algn="ctr"/>
            <a:r>
              <a:rPr lang="en-US" sz="3000" dirty="0">
                <a:latin typeface="Times New Roman" panose="02020603050405020304" pitchFamily="18" charset="0"/>
                <a:cs typeface="Times New Roman" panose="02020603050405020304" pitchFamily="18" charset="0"/>
              </a:rPr>
              <a:t>Finding accuracy</a:t>
            </a:r>
          </a:p>
          <a:p>
            <a:pPr algn="ctr"/>
            <a:r>
              <a:rPr lang="en-US" sz="3000" dirty="0">
                <a:latin typeface="Times New Roman" panose="02020603050405020304" pitchFamily="18" charset="0"/>
                <a:cs typeface="Times New Roman" panose="02020603050405020304" pitchFamily="18" charset="0"/>
              </a:rPr>
              <a:t>Saving it as h5 file to access it in Flask</a:t>
            </a:r>
            <a:endParaRPr lang="en-IN" sz="3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1468CF6-D19E-4585-8DA7-3FFDB90C7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404" y="1961072"/>
            <a:ext cx="10153192" cy="3965575"/>
          </a:xfrm>
          <a:prstGeom prst="rect">
            <a:avLst/>
          </a:prstGeom>
        </p:spPr>
      </p:pic>
    </p:spTree>
    <p:extLst>
      <p:ext uri="{BB962C8B-B14F-4D97-AF65-F5344CB8AC3E}">
        <p14:creationId xmlns:p14="http://schemas.microsoft.com/office/powerpoint/2010/main" val="1551837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BF3B8E-9B8F-4EB1-B158-4999699AD3F1}"/>
              </a:ext>
            </a:extLst>
          </p:cNvPr>
          <p:cNvSpPr txBox="1"/>
          <p:nvPr/>
        </p:nvSpPr>
        <p:spPr>
          <a:xfrm>
            <a:off x="5083730" y="352338"/>
            <a:ext cx="4865614" cy="707886"/>
          </a:xfrm>
          <a:prstGeom prst="rect">
            <a:avLst/>
          </a:prstGeom>
          <a:noFill/>
        </p:spPr>
        <p:txBody>
          <a:bodyPr wrap="square" rtlCol="0">
            <a:spAutoFit/>
          </a:bodyPr>
          <a:lstStyle/>
          <a:p>
            <a:r>
              <a:rPr lang="en-IN" sz="4000" b="1" u="sng" dirty="0">
                <a:latin typeface="Times New Roman" panose="02020603050405020304" pitchFamily="18" charset="0"/>
                <a:cs typeface="Times New Roman" panose="02020603050405020304" pitchFamily="18" charset="0"/>
              </a:rPr>
              <a:t>Welcome</a:t>
            </a:r>
          </a:p>
        </p:txBody>
      </p:sp>
      <p:pic>
        <p:nvPicPr>
          <p:cNvPr id="6" name="Picture 5">
            <a:extLst>
              <a:ext uri="{FF2B5EF4-FFF2-40B4-BE49-F238E27FC236}">
                <a16:creationId xmlns:a16="http://schemas.microsoft.com/office/drawing/2014/main" id="{51326638-4D00-4D19-98A2-89D006E938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002" y="1361114"/>
            <a:ext cx="7620000" cy="4572000"/>
          </a:xfrm>
          <a:prstGeom prst="rect">
            <a:avLst/>
          </a:prstGeom>
        </p:spPr>
      </p:pic>
    </p:spTree>
    <p:extLst>
      <p:ext uri="{BB962C8B-B14F-4D97-AF65-F5344CB8AC3E}">
        <p14:creationId xmlns:p14="http://schemas.microsoft.com/office/powerpoint/2010/main" val="3715052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E00550B1-0AC7-43E4-86C1-705CCD262AD1}"/>
              </a:ext>
            </a:extLst>
          </p:cNvPr>
          <p:cNvSpPr>
            <a:spLocks noChangeArrowheads="1"/>
          </p:cNvSpPr>
          <p:nvPr/>
        </p:nvSpPr>
        <p:spPr bwMode="auto">
          <a:xfrm>
            <a:off x="1295790" y="58588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Title 1">
            <a:extLst>
              <a:ext uri="{FF2B5EF4-FFF2-40B4-BE49-F238E27FC236}">
                <a16:creationId xmlns:a16="http://schemas.microsoft.com/office/drawing/2014/main" id="{C2CD6A56-6E7A-4897-ABCB-07CD0B5767E0}"/>
              </a:ext>
            </a:extLst>
          </p:cNvPr>
          <p:cNvSpPr txBox="1">
            <a:spLocks/>
          </p:cNvSpPr>
          <p:nvPr/>
        </p:nvSpPr>
        <p:spPr>
          <a:xfrm>
            <a:off x="5312579" y="95505"/>
            <a:ext cx="1566841" cy="749044"/>
          </a:xfrm>
          <a:prstGeom prst="rect">
            <a:avLst/>
          </a:prstGeom>
        </p:spPr>
        <p:txBody>
          <a:bodyP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a:latin typeface="Times New Roman" panose="02020603050405020304" pitchFamily="18" charset="0"/>
                <a:cs typeface="Times New Roman" panose="02020603050405020304" pitchFamily="18" charset="0"/>
              </a:rPr>
              <a:t>UI</a:t>
            </a:r>
            <a:endParaRPr lang="en-IN" b="1" u="sng"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4F845193-9B0F-40E5-9C9F-70C05ED9A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760" y="999114"/>
            <a:ext cx="6964610" cy="5640331"/>
          </a:xfrm>
          <a:prstGeom prst="rect">
            <a:avLst/>
          </a:prstGeom>
        </p:spPr>
      </p:pic>
    </p:spTree>
    <p:extLst>
      <p:ext uri="{BB962C8B-B14F-4D97-AF65-F5344CB8AC3E}">
        <p14:creationId xmlns:p14="http://schemas.microsoft.com/office/powerpoint/2010/main" val="3485713993"/>
      </p:ext>
    </p:extLst>
  </p:cSld>
  <p:clrMapOvr>
    <a:masterClrMapping/>
  </p:clrMapOvr>
</p:sld>
</file>

<file path=ppt/theme/theme1.xml><?xml version="1.0" encoding="utf-8"?>
<a:theme xmlns:a="http://schemas.openxmlformats.org/drawingml/2006/main" name="Dropl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Droplet</Template>
  <TotalTime>1366</TotalTime>
  <Words>317</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Georgia</vt:lpstr>
      <vt:lpstr>Times New Roman</vt:lpstr>
      <vt:lpstr>Tw Cen MT</vt:lpstr>
      <vt:lpstr>Wingdings</vt:lpstr>
      <vt:lpstr>Wingdings 3</vt:lpstr>
      <vt:lpstr>Droplet</vt:lpstr>
      <vt:lpstr>Predictive  Maintenance  For Airlines  Using  IBM  Watson Studio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Analyze SMS Messages With Watson Knowledge Studio</dc:title>
  <dc:creator>18481A0537</dc:creator>
  <cp:lastModifiedBy>keerthana peddinti</cp:lastModifiedBy>
  <cp:revision>38</cp:revision>
  <dcterms:created xsi:type="dcterms:W3CDTF">2021-07-16T06:58:02Z</dcterms:created>
  <dcterms:modified xsi:type="dcterms:W3CDTF">2021-08-05T17:05:01Z</dcterms:modified>
</cp:coreProperties>
</file>