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71" r:id="rId2"/>
    <p:sldId id="256" r:id="rId3"/>
    <p:sldId id="270" r:id="rId4"/>
    <p:sldId id="259" r:id="rId5"/>
    <p:sldId id="261" r:id="rId6"/>
    <p:sldId id="268" r:id="rId7"/>
    <p:sldId id="263" r:id="rId8"/>
    <p:sldId id="265" r:id="rId9"/>
    <p:sldId id="266" r:id="rId10"/>
    <p:sldId id="269"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6T05:59:47.1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29,'26'-1,"51"-10,4 0,446 6,-287 7,54-2,-241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6T06:00:05.6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1,'3'3,"0"0,0-1,0 0,1 0,-1 0,1 0,0-1,0 1,-1-1,1 0,0 0,8 1,54 1,-41-3,469 2,-267-4,-197 1,50-10,15-1,325 8,-310 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6T06:00:09.3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2,'4'3,"1"-1,-1 0,1 1,0-1,-1-1,1 1,0-1,0 0,0 0,0 0,0-1,0 0,7 0,4 1,555 7,-328-11,-204 2,55-11,-54 6,50-1,-11 7,-57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2E74E9-42F3-4CED-AC6A-84CDF94CFF03}" type="datetimeFigureOut">
              <a:rPr lang="en-AU" smtClean="0"/>
              <a:t>19/08/2023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33EFD5-5BCE-4E97-8B86-0ADB2FB39428}" type="slidenum">
              <a:rPr lang="en-AU" smtClean="0"/>
              <a:t>‹#›</a:t>
            </a:fld>
            <a:endParaRPr lang="en-AU"/>
          </a:p>
        </p:txBody>
      </p:sp>
    </p:spTree>
    <p:extLst>
      <p:ext uri="{BB962C8B-B14F-4D97-AF65-F5344CB8AC3E}">
        <p14:creationId xmlns:p14="http://schemas.microsoft.com/office/powerpoint/2010/main" val="98233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2E74E9-42F3-4CED-AC6A-84CDF94CFF03}" type="datetimeFigureOut">
              <a:rPr lang="en-AU" smtClean="0"/>
              <a:t>19/08/2023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533EFD5-5BCE-4E97-8B86-0ADB2FB39428}" type="slidenum">
              <a:rPr lang="en-AU" smtClean="0"/>
              <a:t>‹#›</a:t>
            </a:fld>
            <a:endParaRPr lang="en-AU"/>
          </a:p>
        </p:txBody>
      </p:sp>
    </p:spTree>
    <p:extLst>
      <p:ext uri="{BB962C8B-B14F-4D97-AF65-F5344CB8AC3E}">
        <p14:creationId xmlns:p14="http://schemas.microsoft.com/office/powerpoint/2010/main" val="565336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2E74E9-42F3-4CED-AC6A-84CDF94CFF03}" type="datetimeFigureOut">
              <a:rPr lang="en-AU" smtClean="0"/>
              <a:t>19/08/2023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33EFD5-5BCE-4E97-8B86-0ADB2FB39428}" type="slidenum">
              <a:rPr lang="en-AU" smtClean="0"/>
              <a:t>‹#›</a:t>
            </a:fld>
            <a:endParaRPr lang="en-AU"/>
          </a:p>
        </p:txBody>
      </p:sp>
    </p:spTree>
    <p:extLst>
      <p:ext uri="{BB962C8B-B14F-4D97-AF65-F5344CB8AC3E}">
        <p14:creationId xmlns:p14="http://schemas.microsoft.com/office/powerpoint/2010/main" val="471661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52E74E9-42F3-4CED-AC6A-84CDF94CFF03}" type="datetimeFigureOut">
              <a:rPr lang="en-AU" smtClean="0"/>
              <a:t>19/08/2023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33EFD5-5BCE-4E97-8B86-0ADB2FB39428}" type="slidenum">
              <a:rPr lang="en-AU" smtClean="0"/>
              <a:t>‹#›</a:t>
            </a:fld>
            <a:endParaRPr lang="en-AU"/>
          </a:p>
        </p:txBody>
      </p:sp>
    </p:spTree>
    <p:extLst>
      <p:ext uri="{BB962C8B-B14F-4D97-AF65-F5344CB8AC3E}">
        <p14:creationId xmlns:p14="http://schemas.microsoft.com/office/powerpoint/2010/main" val="2836501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52E74E9-42F3-4CED-AC6A-84CDF94CFF03}" type="datetimeFigureOut">
              <a:rPr lang="en-AU" smtClean="0"/>
              <a:t>19/08/2023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33EFD5-5BCE-4E97-8B86-0ADB2FB39428}" type="slidenum">
              <a:rPr lang="en-AU" smtClean="0"/>
              <a:t>‹#›</a:t>
            </a:fld>
            <a:endParaRPr lang="en-AU"/>
          </a:p>
        </p:txBody>
      </p:sp>
    </p:spTree>
    <p:extLst>
      <p:ext uri="{BB962C8B-B14F-4D97-AF65-F5344CB8AC3E}">
        <p14:creationId xmlns:p14="http://schemas.microsoft.com/office/powerpoint/2010/main" val="4226095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2E74E9-42F3-4CED-AC6A-84CDF94CFF03}" type="datetimeFigureOut">
              <a:rPr lang="en-AU" smtClean="0"/>
              <a:t>19/08/2023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33EFD5-5BCE-4E97-8B86-0ADB2FB39428}" type="slidenum">
              <a:rPr lang="en-AU" smtClean="0"/>
              <a:t>‹#›</a:t>
            </a:fld>
            <a:endParaRPr lang="en-AU"/>
          </a:p>
        </p:txBody>
      </p:sp>
    </p:spTree>
    <p:extLst>
      <p:ext uri="{BB962C8B-B14F-4D97-AF65-F5344CB8AC3E}">
        <p14:creationId xmlns:p14="http://schemas.microsoft.com/office/powerpoint/2010/main" val="2899975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2E74E9-42F3-4CED-AC6A-84CDF94CFF03}" type="datetimeFigureOut">
              <a:rPr lang="en-AU" smtClean="0"/>
              <a:t>19/08/2023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33EFD5-5BCE-4E97-8B86-0ADB2FB39428}" type="slidenum">
              <a:rPr lang="en-AU" smtClean="0"/>
              <a:t>‹#›</a:t>
            </a:fld>
            <a:endParaRPr lang="en-AU"/>
          </a:p>
        </p:txBody>
      </p:sp>
    </p:spTree>
    <p:extLst>
      <p:ext uri="{BB962C8B-B14F-4D97-AF65-F5344CB8AC3E}">
        <p14:creationId xmlns:p14="http://schemas.microsoft.com/office/powerpoint/2010/main" val="1873840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E74E9-42F3-4CED-AC6A-84CDF94CFF03}" type="datetimeFigureOut">
              <a:rPr lang="en-AU" smtClean="0"/>
              <a:t>19/08/2023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33EFD5-5BCE-4E97-8B86-0ADB2FB39428}" type="slidenum">
              <a:rPr lang="en-AU" smtClean="0"/>
              <a:t>‹#›</a:t>
            </a:fld>
            <a:endParaRPr lang="en-AU"/>
          </a:p>
        </p:txBody>
      </p:sp>
    </p:spTree>
    <p:extLst>
      <p:ext uri="{BB962C8B-B14F-4D97-AF65-F5344CB8AC3E}">
        <p14:creationId xmlns:p14="http://schemas.microsoft.com/office/powerpoint/2010/main" val="4069417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E74E9-42F3-4CED-AC6A-84CDF94CFF03}" type="datetimeFigureOut">
              <a:rPr lang="en-AU" smtClean="0"/>
              <a:t>19/08/2023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33EFD5-5BCE-4E97-8B86-0ADB2FB39428}" type="slidenum">
              <a:rPr lang="en-AU" smtClean="0"/>
              <a:t>‹#›</a:t>
            </a:fld>
            <a:endParaRPr lang="en-AU"/>
          </a:p>
        </p:txBody>
      </p:sp>
    </p:spTree>
    <p:extLst>
      <p:ext uri="{BB962C8B-B14F-4D97-AF65-F5344CB8AC3E}">
        <p14:creationId xmlns:p14="http://schemas.microsoft.com/office/powerpoint/2010/main" val="351715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E74E9-42F3-4CED-AC6A-84CDF94CFF03}" type="datetimeFigureOut">
              <a:rPr lang="en-AU" smtClean="0"/>
              <a:t>19/08/2023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33EFD5-5BCE-4E97-8B86-0ADB2FB39428}" type="slidenum">
              <a:rPr lang="en-AU" smtClean="0"/>
              <a:t>‹#›</a:t>
            </a:fld>
            <a:endParaRPr lang="en-AU"/>
          </a:p>
        </p:txBody>
      </p:sp>
    </p:spTree>
    <p:extLst>
      <p:ext uri="{BB962C8B-B14F-4D97-AF65-F5344CB8AC3E}">
        <p14:creationId xmlns:p14="http://schemas.microsoft.com/office/powerpoint/2010/main" val="228427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2E74E9-42F3-4CED-AC6A-84CDF94CFF03}" type="datetimeFigureOut">
              <a:rPr lang="en-AU" smtClean="0"/>
              <a:t>19/08/2023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533EFD5-5BCE-4E97-8B86-0ADB2FB39428}" type="slidenum">
              <a:rPr lang="en-AU" smtClean="0"/>
              <a:t>‹#›</a:t>
            </a:fld>
            <a:endParaRPr lang="en-AU"/>
          </a:p>
        </p:txBody>
      </p:sp>
    </p:spTree>
    <p:extLst>
      <p:ext uri="{BB962C8B-B14F-4D97-AF65-F5344CB8AC3E}">
        <p14:creationId xmlns:p14="http://schemas.microsoft.com/office/powerpoint/2010/main" val="65125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2E74E9-42F3-4CED-AC6A-84CDF94CFF03}" type="datetimeFigureOut">
              <a:rPr lang="en-AU" smtClean="0"/>
              <a:t>19/08/2023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533EFD5-5BCE-4E97-8B86-0ADB2FB39428}" type="slidenum">
              <a:rPr lang="en-AU" smtClean="0"/>
              <a:t>‹#›</a:t>
            </a:fld>
            <a:endParaRPr lang="en-AU"/>
          </a:p>
        </p:txBody>
      </p:sp>
    </p:spTree>
    <p:extLst>
      <p:ext uri="{BB962C8B-B14F-4D97-AF65-F5344CB8AC3E}">
        <p14:creationId xmlns:p14="http://schemas.microsoft.com/office/powerpoint/2010/main" val="3342916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2E74E9-42F3-4CED-AC6A-84CDF94CFF03}" type="datetimeFigureOut">
              <a:rPr lang="en-AU" smtClean="0"/>
              <a:t>19/08/2023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533EFD5-5BCE-4E97-8B86-0ADB2FB39428}" type="slidenum">
              <a:rPr lang="en-AU" smtClean="0"/>
              <a:t>‹#›</a:t>
            </a:fld>
            <a:endParaRPr lang="en-AU"/>
          </a:p>
        </p:txBody>
      </p:sp>
    </p:spTree>
    <p:extLst>
      <p:ext uri="{BB962C8B-B14F-4D97-AF65-F5344CB8AC3E}">
        <p14:creationId xmlns:p14="http://schemas.microsoft.com/office/powerpoint/2010/main" val="689054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2E74E9-42F3-4CED-AC6A-84CDF94CFF03}" type="datetimeFigureOut">
              <a:rPr lang="en-AU" smtClean="0"/>
              <a:t>19/08/2023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533EFD5-5BCE-4E97-8B86-0ADB2FB39428}" type="slidenum">
              <a:rPr lang="en-AU" smtClean="0"/>
              <a:t>‹#›</a:t>
            </a:fld>
            <a:endParaRPr lang="en-AU"/>
          </a:p>
        </p:txBody>
      </p:sp>
    </p:spTree>
    <p:extLst>
      <p:ext uri="{BB962C8B-B14F-4D97-AF65-F5344CB8AC3E}">
        <p14:creationId xmlns:p14="http://schemas.microsoft.com/office/powerpoint/2010/main" val="1591854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2E74E9-42F3-4CED-AC6A-84CDF94CFF03}" type="datetimeFigureOut">
              <a:rPr lang="en-AU" smtClean="0"/>
              <a:t>19/08/2023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533EFD5-5BCE-4E97-8B86-0ADB2FB39428}" type="slidenum">
              <a:rPr lang="en-AU" smtClean="0"/>
              <a:t>‹#›</a:t>
            </a:fld>
            <a:endParaRPr lang="en-AU"/>
          </a:p>
        </p:txBody>
      </p:sp>
    </p:spTree>
    <p:extLst>
      <p:ext uri="{BB962C8B-B14F-4D97-AF65-F5344CB8AC3E}">
        <p14:creationId xmlns:p14="http://schemas.microsoft.com/office/powerpoint/2010/main" val="3175143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2E74E9-42F3-4CED-AC6A-84CDF94CFF03}" type="datetimeFigureOut">
              <a:rPr lang="en-AU" smtClean="0"/>
              <a:t>19/08/2023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533EFD5-5BCE-4E97-8B86-0ADB2FB39428}" type="slidenum">
              <a:rPr lang="en-AU" smtClean="0"/>
              <a:t>‹#›</a:t>
            </a:fld>
            <a:endParaRPr lang="en-AU"/>
          </a:p>
        </p:txBody>
      </p:sp>
    </p:spTree>
    <p:extLst>
      <p:ext uri="{BB962C8B-B14F-4D97-AF65-F5344CB8AC3E}">
        <p14:creationId xmlns:p14="http://schemas.microsoft.com/office/powerpoint/2010/main" val="1907896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52E74E9-42F3-4CED-AC6A-84CDF94CFF03}" type="datetimeFigureOut">
              <a:rPr lang="en-AU" smtClean="0"/>
              <a:t>19/08/2023</a:t>
            </a:fld>
            <a:endParaRPr lang="en-AU"/>
          </a:p>
        </p:txBody>
      </p:sp>
      <p:sp>
        <p:nvSpPr>
          <p:cNvPr id="6" name="Footer Placeholder 5"/>
          <p:cNvSpPr>
            <a:spLocks noGrp="1"/>
          </p:cNvSpPr>
          <p:nvPr>
            <p:ph type="ftr" sz="quarter" idx="11"/>
          </p:nvPr>
        </p:nvSpPr>
        <p:spPr>
          <a:xfrm>
            <a:off x="1141412" y="5883275"/>
            <a:ext cx="5105400" cy="365125"/>
          </a:xfrm>
        </p:spPr>
        <p:txBody>
          <a:bodyPr/>
          <a:lstStyle/>
          <a:p>
            <a:endParaRPr lang="en-AU"/>
          </a:p>
        </p:txBody>
      </p:sp>
      <p:sp>
        <p:nvSpPr>
          <p:cNvPr id="7" name="Slide Number Placeholder 6"/>
          <p:cNvSpPr>
            <a:spLocks noGrp="1"/>
          </p:cNvSpPr>
          <p:nvPr>
            <p:ph type="sldNum" sz="quarter" idx="12"/>
          </p:nvPr>
        </p:nvSpPr>
        <p:spPr>
          <a:xfrm>
            <a:off x="10742612" y="5883275"/>
            <a:ext cx="322567" cy="365125"/>
          </a:xfrm>
        </p:spPr>
        <p:txBody>
          <a:bodyPr/>
          <a:lstStyle/>
          <a:p>
            <a:fld id="{B533EFD5-5BCE-4E97-8B86-0ADB2FB39428}" type="slidenum">
              <a:rPr lang="en-AU" smtClean="0"/>
              <a:t>‹#›</a:t>
            </a:fld>
            <a:endParaRPr lang="en-AU"/>
          </a:p>
        </p:txBody>
      </p:sp>
    </p:spTree>
    <p:extLst>
      <p:ext uri="{BB962C8B-B14F-4D97-AF65-F5344CB8AC3E}">
        <p14:creationId xmlns:p14="http://schemas.microsoft.com/office/powerpoint/2010/main" val="1724798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52E74E9-42F3-4CED-AC6A-84CDF94CFF03}" type="datetimeFigureOut">
              <a:rPr lang="en-AU" smtClean="0"/>
              <a:t>19/08/2023</a:t>
            </a:fld>
            <a:endParaRPr lang="en-AU"/>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AU"/>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533EFD5-5BCE-4E97-8B86-0ADB2FB39428}" type="slidenum">
              <a:rPr lang="en-AU" smtClean="0"/>
              <a:t>‹#›</a:t>
            </a:fld>
            <a:endParaRPr lang="en-AU"/>
          </a:p>
        </p:txBody>
      </p:sp>
    </p:spTree>
    <p:extLst>
      <p:ext uri="{BB962C8B-B14F-4D97-AF65-F5344CB8AC3E}">
        <p14:creationId xmlns:p14="http://schemas.microsoft.com/office/powerpoint/2010/main" val="1395646563"/>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customXml" Target="../ink/ink1.xml"/><Relationship Id="rId18" Type="http://schemas.openxmlformats.org/officeDocument/2006/relationships/image" Target="../media/image39.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customXml" Target="../ink/ink3.xml"/><Relationship Id="rId2" Type="http://schemas.openxmlformats.org/officeDocument/2006/relationships/image" Target="../media/image22.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customXml" Target="../ink/ink2.xml"/><Relationship Id="rId10" Type="http://schemas.openxmlformats.org/officeDocument/2006/relationships/image" Target="../media/image30.png"/><Relationship Id="rId19" Type="http://schemas.openxmlformats.org/officeDocument/2006/relationships/image" Target="../media/image33.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7.png"/></Relationships>
</file>

<file path=ppt/slides/_rels/slide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5.png"/><Relationship Id="rId7" Type="http://schemas.openxmlformats.org/officeDocument/2006/relationships/image" Target="../media/image42.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46" name="Title 2">
            <a:extLst>
              <a:ext uri="{FF2B5EF4-FFF2-40B4-BE49-F238E27FC236}">
                <a16:creationId xmlns:a16="http://schemas.microsoft.com/office/drawing/2014/main" id="{442262E3-D18D-47A6-5E0B-CD9640D89689}"/>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n-US" sz="3200" u="sng"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SUPERFOODMAX</a:t>
            </a:r>
          </a:p>
        </p:txBody>
      </p:sp>
      <p:sp>
        <p:nvSpPr>
          <p:cNvPr id="47" name="Text Placeholder 4">
            <a:extLst>
              <a:ext uri="{FF2B5EF4-FFF2-40B4-BE49-F238E27FC236}">
                <a16:creationId xmlns:a16="http://schemas.microsoft.com/office/drawing/2014/main" id="{B8FFA077-3D65-85EE-069B-0B5F89D9C939}"/>
              </a:ext>
            </a:extLst>
          </p:cNvPr>
          <p:cNvSpPr>
            <a:spLocks noGrp="1"/>
          </p:cNvSpPr>
          <p:nvPr>
            <p:ph type="body" sz="half" idx="2"/>
          </p:nvPr>
        </p:nvSpPr>
        <p:spPr>
          <a:xfrm>
            <a:off x="643192" y="2666999"/>
            <a:ext cx="3643674" cy="3216276"/>
          </a:xfrm>
        </p:spPr>
        <p:txBody>
          <a:bodyPr vert="horz" lIns="91440" tIns="45720" rIns="91440" bIns="45720" rtlCol="0" anchor="ctr">
            <a:normAutofit/>
          </a:bodyPr>
          <a:lstStyle/>
          <a:p>
            <a:pPr>
              <a:buFont typeface="Arial"/>
              <a:buChar char="•"/>
            </a:pPr>
            <a:r>
              <a:rPr lang="en-US" sz="1800" cap="none" dirty="0">
                <a:ln w="0"/>
                <a:gradFill>
                  <a:gsLst>
                    <a:gs pos="21000">
                      <a:srgbClr val="53575C"/>
                    </a:gs>
                    <a:gs pos="88000">
                      <a:srgbClr val="C5C7CA"/>
                    </a:gs>
                  </a:gsLst>
                  <a:lin ang="5400000"/>
                </a:gradFill>
                <a:effectLst/>
              </a:rPr>
              <a:t>ANALYSIS AND PRESENTATION</a:t>
            </a:r>
          </a:p>
          <a:p>
            <a:pPr lvl="2"/>
            <a:r>
              <a:rPr lang="en-US" sz="1400" cap="none" dirty="0">
                <a:ln w="0"/>
                <a:gradFill>
                  <a:gsLst>
                    <a:gs pos="21000">
                      <a:srgbClr val="53575C"/>
                    </a:gs>
                    <a:gs pos="88000">
                      <a:srgbClr val="C5C7CA"/>
                    </a:gs>
                  </a:gsLst>
                  <a:lin ang="5400000"/>
                </a:gradFill>
                <a:effectLst/>
              </a:rPr>
              <a:t>-  KARISHMA PATHAN</a:t>
            </a:r>
          </a:p>
        </p:txBody>
      </p:sp>
      <p:pic>
        <p:nvPicPr>
          <p:cNvPr id="21" name="Picture Placeholder 20" descr="A gold shopping cart on the pavement&#10;&#10;Description automatically generated">
            <a:extLst>
              <a:ext uri="{FF2B5EF4-FFF2-40B4-BE49-F238E27FC236}">
                <a16:creationId xmlns:a16="http://schemas.microsoft.com/office/drawing/2014/main" id="{411D8060-EDD5-F733-5E60-A97C1E158EF0}"/>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4223" r="8127" b="-2"/>
          <a:stretch/>
        </p:blipFill>
        <p:spPr>
          <a:xfrm>
            <a:off x="4630994" y="645106"/>
            <a:ext cx="6916633"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47446628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509CA-752E-D189-9AF8-A18C3AA27845}"/>
              </a:ext>
            </a:extLst>
          </p:cNvPr>
          <p:cNvSpPr>
            <a:spLocks noGrp="1"/>
          </p:cNvSpPr>
          <p:nvPr>
            <p:ph type="title"/>
          </p:nvPr>
        </p:nvSpPr>
        <p:spPr>
          <a:xfrm>
            <a:off x="342898" y="247650"/>
            <a:ext cx="10714039" cy="561975"/>
          </a:xfrm>
        </p:spPr>
        <p:txBody>
          <a:bodyPr>
            <a:normAutofit fontScale="90000"/>
          </a:bodyPr>
          <a:lstStyle/>
          <a:p>
            <a:r>
              <a:rPr lang="en-AU" sz="3200" dirty="0"/>
              <a:t>INSIGHTS AND RECOMMENDATIONS</a:t>
            </a:r>
            <a:br>
              <a:rPr lang="en-AU" sz="3200" dirty="0"/>
            </a:br>
            <a:endParaRPr lang="en-AU" dirty="0"/>
          </a:p>
        </p:txBody>
      </p:sp>
      <p:sp>
        <p:nvSpPr>
          <p:cNvPr id="10" name="TextBox 9">
            <a:extLst>
              <a:ext uri="{FF2B5EF4-FFF2-40B4-BE49-F238E27FC236}">
                <a16:creationId xmlns:a16="http://schemas.microsoft.com/office/drawing/2014/main" id="{0B40E770-F047-7D3C-011B-54FFF2E3822B}"/>
              </a:ext>
            </a:extLst>
          </p:cNvPr>
          <p:cNvSpPr txBox="1"/>
          <p:nvPr/>
        </p:nvSpPr>
        <p:spPr>
          <a:xfrm>
            <a:off x="-133350" y="3790950"/>
            <a:ext cx="11877674" cy="2031325"/>
          </a:xfrm>
          <a:prstGeom prst="rect">
            <a:avLst/>
          </a:prstGeom>
          <a:noFill/>
        </p:spPr>
        <p:txBody>
          <a:bodyPr wrap="square" rtlCol="0">
            <a:spAutoFit/>
          </a:bodyPr>
          <a:lstStyle/>
          <a:p>
            <a:pPr marL="285750" indent="-285750">
              <a:buFont typeface="Arial" panose="020B0604020202020204" pitchFamily="34" charset="0"/>
              <a:buChar char="•"/>
            </a:pPr>
            <a:endParaRPr lang="en-AU" sz="1200" dirty="0"/>
          </a:p>
          <a:p>
            <a:pPr marL="285750" indent="-285750">
              <a:buFont typeface="Arial" panose="020B0604020202020204" pitchFamily="34" charset="0"/>
              <a:buChar char="•"/>
            </a:pPr>
            <a:endParaRPr lang="en-AU" sz="1200" dirty="0"/>
          </a:p>
          <a:p>
            <a:pPr marL="285750" indent="-285750">
              <a:buFont typeface="Arial" panose="020B0604020202020204" pitchFamily="34" charset="0"/>
              <a:buChar char="•"/>
            </a:pPr>
            <a:endParaRPr lang="en-AU" sz="1200" dirty="0"/>
          </a:p>
          <a:p>
            <a:pPr marL="285750" indent="-285750">
              <a:buFont typeface="Arial" panose="020B0604020202020204" pitchFamily="34" charset="0"/>
              <a:buChar char="•"/>
            </a:pPr>
            <a:endParaRPr lang="en-AU" sz="1200" dirty="0"/>
          </a:p>
          <a:p>
            <a:pPr marL="285750" indent="-285750">
              <a:buFont typeface="Arial" panose="020B0604020202020204" pitchFamily="34" charset="0"/>
              <a:buChar char="•"/>
            </a:pPr>
            <a:endParaRPr lang="en-AU" sz="1200" dirty="0"/>
          </a:p>
          <a:p>
            <a:pPr marL="285750" indent="-285750">
              <a:buFont typeface="Arial" panose="020B0604020202020204" pitchFamily="34" charset="0"/>
              <a:buChar char="•"/>
            </a:pPr>
            <a:endParaRPr lang="en-AU" sz="1200" dirty="0"/>
          </a:p>
          <a:p>
            <a:pPr marL="285750" indent="-285750">
              <a:buFont typeface="Arial" panose="020B0604020202020204" pitchFamily="34" charset="0"/>
              <a:buChar char="•"/>
            </a:pPr>
            <a:endParaRPr lang="en-AU" sz="1200" dirty="0"/>
          </a:p>
          <a:p>
            <a:pPr marL="285750" indent="-285750">
              <a:buFont typeface="Arial" panose="020B0604020202020204" pitchFamily="34" charset="0"/>
              <a:buChar char="•"/>
            </a:pPr>
            <a:endParaRPr lang="en-AU" sz="1200" dirty="0"/>
          </a:p>
          <a:p>
            <a:endParaRPr lang="en-AU" sz="1200" dirty="0"/>
          </a:p>
          <a:p>
            <a:endParaRPr lang="en-AU" dirty="0"/>
          </a:p>
        </p:txBody>
      </p:sp>
      <p:sp>
        <p:nvSpPr>
          <p:cNvPr id="7" name="TextBox 6">
            <a:extLst>
              <a:ext uri="{FF2B5EF4-FFF2-40B4-BE49-F238E27FC236}">
                <a16:creationId xmlns:a16="http://schemas.microsoft.com/office/drawing/2014/main" id="{96CF28FC-A5CA-7C4C-6DDE-E45F38BB2EDB}"/>
              </a:ext>
            </a:extLst>
          </p:cNvPr>
          <p:cNvSpPr txBox="1"/>
          <p:nvPr/>
        </p:nvSpPr>
        <p:spPr>
          <a:xfrm>
            <a:off x="447676" y="904220"/>
            <a:ext cx="11296648" cy="5509200"/>
          </a:xfrm>
          <a:prstGeom prst="rect">
            <a:avLst/>
          </a:prstGeom>
          <a:noFill/>
        </p:spPr>
        <p:txBody>
          <a:bodyPr wrap="square" rtlCol="0">
            <a:spAutoFit/>
          </a:bodyPr>
          <a:lstStyle/>
          <a:p>
            <a:pPr marL="171450" indent="-171450">
              <a:buFont typeface="Arial" panose="020B0604020202020204" pitchFamily="34" charset="0"/>
              <a:buChar char="•"/>
            </a:pPr>
            <a:r>
              <a:rPr lang="en-AU" sz="1100" dirty="0"/>
              <a:t>Customer revenue is forecast to flatline for the next two years if present trend </a:t>
            </a:r>
            <a:r>
              <a:rPr lang="en-AU" sz="1100" dirty="0" err="1"/>
              <a:t>countinues</a:t>
            </a:r>
            <a:r>
              <a:rPr lang="en-AU" sz="1100" dirty="0"/>
              <a:t>.</a:t>
            </a:r>
          </a:p>
          <a:p>
            <a:endParaRPr lang="en-AU" sz="1100" dirty="0"/>
          </a:p>
          <a:p>
            <a:pPr marL="171450" indent="-171450">
              <a:buFont typeface="Arial" panose="020B0604020202020204" pitchFamily="34" charset="0"/>
              <a:buChar char="•"/>
            </a:pPr>
            <a:r>
              <a:rPr lang="en-AU" sz="1100" dirty="0"/>
              <a:t>Trends of revenue generation, commodity bought and shopping frequency show decrease for Promiscuous, increase for Loyalists and stagnant for FTB, challenging the hypothesis of Loyalist stagnation.</a:t>
            </a:r>
          </a:p>
          <a:p>
            <a:pPr marL="171450" indent="-171450">
              <a:buFont typeface="Arial" panose="020B0604020202020204" pitchFamily="34" charset="0"/>
              <a:buChar char="•"/>
            </a:pPr>
            <a:r>
              <a:rPr lang="en-AU" sz="1100" dirty="0"/>
              <a:t>Loyalty cards to all customers to collect loyalty points and special discounts will help turn Promiscuous customers into loyal customers and encourage First Time Buyers to visit again.</a:t>
            </a:r>
          </a:p>
          <a:p>
            <a:pPr marL="171450" indent="-171450">
              <a:buFont typeface="Arial" panose="020B0604020202020204" pitchFamily="34" charset="0"/>
              <a:buChar char="•"/>
            </a:pPr>
            <a:endParaRPr lang="en-AU" sz="1100" dirty="0"/>
          </a:p>
          <a:p>
            <a:pPr marL="171450" indent="-171450">
              <a:buFont typeface="Arial" panose="020B0604020202020204" pitchFamily="34" charset="0"/>
              <a:buChar char="•"/>
            </a:pPr>
            <a:r>
              <a:rPr lang="en-AU" sz="1100" dirty="0"/>
              <a:t>Grocery, Meat, pharmaceutical, Produce and deli top 5 departments and Floral, Cosmetics and Salad bar least performing departments, but even for the top performing departments the revenue generation is stagnant apart from Deli.</a:t>
            </a:r>
          </a:p>
          <a:p>
            <a:pPr marL="171450" indent="-171450">
              <a:buFont typeface="Arial" panose="020B0604020202020204" pitchFamily="34" charset="0"/>
              <a:buChar char="•"/>
            </a:pPr>
            <a:r>
              <a:rPr lang="en-AU" sz="1100" dirty="0"/>
              <a:t>Beef is the most sold commodity for all 3 loyalties, followed by Cheese, frozen meat, deli meat and seafood frozen </a:t>
            </a:r>
          </a:p>
          <a:p>
            <a:pPr marL="171450" indent="-171450">
              <a:buFont typeface="Arial" panose="020B0604020202020204" pitchFamily="34" charset="0"/>
              <a:buChar char="•"/>
            </a:pPr>
            <a:r>
              <a:rPr lang="en-AU" sz="1100" dirty="0"/>
              <a:t>The revenue for top commodities varies with increase in deli meat, lunch meat and salad  and decrease in beef. Seafood frozen, pork, frozen meat and cheese. These are the high revenue generating commodities</a:t>
            </a:r>
          </a:p>
          <a:p>
            <a:pPr marL="171450" indent="-171450">
              <a:buFont typeface="Arial" panose="020B0604020202020204" pitchFamily="34" charset="0"/>
              <a:buChar char="•"/>
            </a:pPr>
            <a:r>
              <a:rPr lang="en-AU" sz="1100" dirty="0"/>
              <a:t>Weekly promotions on top selling commodities</a:t>
            </a:r>
          </a:p>
          <a:p>
            <a:endParaRPr lang="en-AU" sz="1100" dirty="0"/>
          </a:p>
          <a:p>
            <a:pPr marL="171450" indent="-171450">
              <a:buFont typeface="Arial" panose="020B0604020202020204" pitchFamily="34" charset="0"/>
              <a:buChar char="•"/>
            </a:pPr>
            <a:r>
              <a:rPr lang="en-AU" sz="1100" dirty="0"/>
              <a:t>Age group 19-24 and families shop more at </a:t>
            </a:r>
            <a:r>
              <a:rPr lang="en-AU" sz="1100" dirty="0" err="1"/>
              <a:t>SuperFoodMax</a:t>
            </a:r>
            <a:endParaRPr lang="en-AU" sz="1100" dirty="0"/>
          </a:p>
          <a:p>
            <a:pPr marL="171450" indent="-171450">
              <a:buFont typeface="Arial" panose="020B0604020202020204" pitchFamily="34" charset="0"/>
              <a:buChar char="•"/>
            </a:pPr>
            <a:r>
              <a:rPr lang="en-AU" sz="1100" dirty="0"/>
              <a:t>!9-24 years and 1 adult with kids in Loyalists and 19-24 years and 45-54  years and 2 adults with kids in Promiscuous customers buy variety of items in more quantities, which their other counterparts don’t buy.  These items are infant formula, diapers, breads, cereal, fruits and vegetables and many more. </a:t>
            </a:r>
          </a:p>
          <a:p>
            <a:pPr marL="171450" indent="-171450">
              <a:buFont typeface="Arial" panose="020B0604020202020204" pitchFamily="34" charset="0"/>
              <a:buChar char="•"/>
            </a:pPr>
            <a:r>
              <a:rPr lang="en-AU" sz="1100" dirty="0"/>
              <a:t>Discount on items families use the most.</a:t>
            </a:r>
          </a:p>
          <a:p>
            <a:pPr marL="171450" indent="-171450">
              <a:buFont typeface="Arial" panose="020B0604020202020204" pitchFamily="34" charset="0"/>
              <a:buChar char="•"/>
            </a:pPr>
            <a:endParaRPr lang="en-AU" sz="1100" dirty="0"/>
          </a:p>
          <a:p>
            <a:pPr marL="171450" indent="-171450">
              <a:buFont typeface="Arial" panose="020B0604020202020204" pitchFamily="34" charset="0"/>
              <a:buChar char="•"/>
            </a:pPr>
            <a:r>
              <a:rPr lang="en-AU" sz="1100" dirty="0"/>
              <a:t>Floral, Cosmetics and Salad bar are the least performing departments.</a:t>
            </a:r>
          </a:p>
          <a:p>
            <a:pPr marL="171450" indent="-171450">
              <a:buFont typeface="Arial" panose="020B0604020202020204" pitchFamily="34" charset="0"/>
              <a:buChar char="•"/>
            </a:pPr>
            <a:r>
              <a:rPr lang="en-AU" sz="1100" dirty="0"/>
              <a:t>Promotions on cosmetics to encourage young people and single females</a:t>
            </a:r>
          </a:p>
          <a:p>
            <a:pPr marL="171450" indent="-171450">
              <a:buFont typeface="Arial" panose="020B0604020202020204" pitchFamily="34" charset="0"/>
              <a:buChar char="•"/>
            </a:pPr>
            <a:r>
              <a:rPr lang="en-AU" sz="1100" dirty="0"/>
              <a:t>Weekly promotions on healthy items to encourage customer buy more fruit, vegetables, health supplements and other healthy food items.</a:t>
            </a:r>
          </a:p>
          <a:p>
            <a:pPr marL="171450" indent="-171450">
              <a:buFont typeface="Arial" panose="020B0604020202020204" pitchFamily="34" charset="0"/>
              <a:buChar char="•"/>
            </a:pPr>
            <a:endParaRPr lang="en-AU" sz="1100" dirty="0"/>
          </a:p>
          <a:p>
            <a:pPr marL="171450" indent="-171450">
              <a:buFont typeface="Arial" panose="020B0604020202020204" pitchFamily="34" charset="0"/>
              <a:buChar char="•"/>
            </a:pPr>
            <a:r>
              <a:rPr lang="en-AU" sz="1100" dirty="0"/>
              <a:t>Some of the least sold items are seasonal, so seasonal discounts</a:t>
            </a:r>
          </a:p>
          <a:p>
            <a:pPr marL="171450" indent="-171450">
              <a:buFont typeface="Arial" panose="020B0604020202020204" pitchFamily="34" charset="0"/>
              <a:buChar char="•"/>
            </a:pPr>
            <a:endParaRPr lang="en-AU" sz="1100" dirty="0"/>
          </a:p>
          <a:p>
            <a:pPr marL="171450" indent="-171450">
              <a:buFont typeface="Arial" panose="020B0604020202020204" pitchFamily="34" charset="0"/>
              <a:buChar char="•"/>
            </a:pPr>
            <a:r>
              <a:rPr lang="en-AU" sz="1100" dirty="0"/>
              <a:t>Discounts on products like wine, beer, ale and liquor which are less sold and has higher prices than other less sold items</a:t>
            </a:r>
          </a:p>
          <a:p>
            <a:pPr marL="171450" indent="-171450">
              <a:buFont typeface="Arial" panose="020B0604020202020204" pitchFamily="34" charset="0"/>
              <a:buChar char="•"/>
            </a:pPr>
            <a:endParaRPr lang="en-AU" sz="1100" dirty="0"/>
          </a:p>
          <a:p>
            <a:pPr marL="171450" indent="-171450">
              <a:buFont typeface="Arial" panose="020B0604020202020204" pitchFamily="34" charset="0"/>
              <a:buChar char="•"/>
            </a:pPr>
            <a:r>
              <a:rPr lang="en-AU" sz="1100" dirty="0"/>
              <a:t>Discount on second visit if the purchase amount is more than certain amount</a:t>
            </a:r>
          </a:p>
          <a:p>
            <a:pPr marL="171450" indent="-171450">
              <a:buFont typeface="Arial" panose="020B0604020202020204" pitchFamily="34" charset="0"/>
              <a:buChar char="•"/>
            </a:pPr>
            <a:endParaRPr lang="en-AU" sz="1100" dirty="0"/>
          </a:p>
          <a:p>
            <a:pPr marL="171450" indent="-171450">
              <a:buFont typeface="Arial" panose="020B0604020202020204" pitchFamily="34" charset="0"/>
              <a:buChar char="•"/>
            </a:pPr>
            <a:r>
              <a:rPr lang="en-AU" sz="1100" dirty="0"/>
              <a:t>Discounts on items First Time Buyers buy the most will encourage them to come </a:t>
            </a:r>
            <a:r>
              <a:rPr lang="en-AU" sz="1100"/>
              <a:t>back .</a:t>
            </a:r>
            <a:endParaRPr lang="en-AU" sz="1100" dirty="0"/>
          </a:p>
          <a:p>
            <a:pPr marL="171450" indent="-171450">
              <a:buFont typeface="Arial" panose="020B0604020202020204" pitchFamily="34" charset="0"/>
              <a:buChar char="•"/>
            </a:pPr>
            <a:endParaRPr lang="en-AU" sz="1100" dirty="0"/>
          </a:p>
          <a:p>
            <a:pPr marL="171450" indent="-171450">
              <a:buFont typeface="Arial" panose="020B0604020202020204" pitchFamily="34" charset="0"/>
              <a:buChar char="•"/>
            </a:pPr>
            <a:r>
              <a:rPr lang="en-AU" sz="1100" dirty="0"/>
              <a:t>If a different than usual Item is bought with the top commodities discount applied will promote sale of varied items.</a:t>
            </a:r>
          </a:p>
        </p:txBody>
      </p:sp>
    </p:spTree>
    <p:extLst>
      <p:ext uri="{BB962C8B-B14F-4D97-AF65-F5344CB8AC3E}">
        <p14:creationId xmlns:p14="http://schemas.microsoft.com/office/powerpoint/2010/main" val="59134981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3E83A4-5366-42B8-9E9E-2378A9446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06FA664-001A-4DAF-9837-CCBCD5DAE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w="22225">
            <a:solidFill>
              <a:srgbClr val="E194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descr="A thank you message in a white rectangle">
            <a:extLst>
              <a:ext uri="{FF2B5EF4-FFF2-40B4-BE49-F238E27FC236}">
                <a16:creationId xmlns:a16="http://schemas.microsoft.com/office/drawing/2014/main" id="{1162A9D3-C1F7-0390-B843-02CA66BF472B}"/>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780" r="1" b="5400"/>
          <a:stretch/>
        </p:blipFill>
        <p:spPr>
          <a:xfrm>
            <a:off x="643467" y="643467"/>
            <a:ext cx="10905066" cy="5571066"/>
          </a:xfrm>
          <a:prstGeom prst="rect">
            <a:avLst/>
          </a:prstGeom>
        </p:spPr>
      </p:pic>
    </p:spTree>
    <p:extLst>
      <p:ext uri="{BB962C8B-B14F-4D97-AF65-F5344CB8AC3E}">
        <p14:creationId xmlns:p14="http://schemas.microsoft.com/office/powerpoint/2010/main" val="86901869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75A9EF-4E3F-50E6-0D86-977C23897B9F}"/>
              </a:ext>
            </a:extLst>
          </p:cNvPr>
          <p:cNvSpPr>
            <a:spLocks noGrp="1"/>
          </p:cNvSpPr>
          <p:nvPr>
            <p:ph type="title"/>
          </p:nvPr>
        </p:nvSpPr>
        <p:spPr>
          <a:xfrm>
            <a:off x="838200" y="365126"/>
            <a:ext cx="10515600" cy="454384"/>
          </a:xfrm>
        </p:spPr>
        <p:txBody>
          <a:bodyPr>
            <a:normAutofit fontScale="90000"/>
          </a:bodyPr>
          <a:lstStyle/>
          <a:p>
            <a:pPr algn="ctr"/>
            <a:r>
              <a:rPr lang="en-AU" dirty="0"/>
              <a:t>The business problem </a:t>
            </a:r>
          </a:p>
        </p:txBody>
      </p:sp>
      <p:sp>
        <p:nvSpPr>
          <p:cNvPr id="5" name="Content Placeholder 4">
            <a:extLst>
              <a:ext uri="{FF2B5EF4-FFF2-40B4-BE49-F238E27FC236}">
                <a16:creationId xmlns:a16="http://schemas.microsoft.com/office/drawing/2014/main" id="{06F42A09-D00E-1C97-DA8F-AF9080E421F0}"/>
              </a:ext>
            </a:extLst>
          </p:cNvPr>
          <p:cNvSpPr>
            <a:spLocks noGrp="1"/>
          </p:cNvSpPr>
          <p:nvPr>
            <p:ph idx="1"/>
          </p:nvPr>
        </p:nvSpPr>
        <p:spPr>
          <a:xfrm>
            <a:off x="838200" y="1423358"/>
            <a:ext cx="10515600" cy="4753605"/>
          </a:xfrm>
        </p:spPr>
        <p:txBody>
          <a:bodyPr>
            <a:normAutofit fontScale="92500" lnSpcReduction="10000"/>
          </a:bodyPr>
          <a:lstStyle/>
          <a:p>
            <a:pPr>
              <a:lnSpc>
                <a:spcPct val="107000"/>
              </a:lnSpc>
              <a:spcAft>
                <a:spcPts val="800"/>
              </a:spcAft>
            </a:pP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The Business problem:</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SuperFoodMax wants to increase their market share by 5% over the next two years.</a:t>
            </a:r>
          </a:p>
          <a:p>
            <a:r>
              <a:rPr lang="en-AU" sz="1800" u="sng" kern="100" dirty="0">
                <a:effectLst/>
                <a:latin typeface="Calibri" panose="020F0502020204030204" pitchFamily="34" charset="0"/>
                <a:ea typeface="Calibri" panose="020F0502020204030204" pitchFamily="34" charset="0"/>
                <a:cs typeface="Times New Roman" panose="02020603050405020304" pitchFamily="18" charset="0"/>
              </a:rPr>
              <a:t>Assumptions:</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loyal customers’ average spending is not increasing.</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First time buyers are not converting into loyal customers.</a:t>
            </a:r>
          </a:p>
          <a:p>
            <a:r>
              <a:rPr lang="en-AU" sz="1800" kern="100" dirty="0">
                <a:effectLst/>
                <a:latin typeface="Calibri" panose="020F0502020204030204" pitchFamily="34" charset="0"/>
                <a:ea typeface="Calibri" panose="020F0502020204030204" pitchFamily="34" charset="0"/>
                <a:cs typeface="Times New Roman" panose="02020603050405020304" pitchFamily="18" charset="0"/>
              </a:rPr>
              <a:t>Promiscuous customers are big spenders but purchase a limited range of commodities.</a:t>
            </a:r>
          </a:p>
          <a:p>
            <a:pPr>
              <a:lnSpc>
                <a:spcPct val="107000"/>
              </a:lnSpc>
              <a:spcAft>
                <a:spcPts val="800"/>
              </a:spcAft>
            </a:pP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Questions: </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What are the sales trends over the years?</a:t>
            </a:r>
          </a:p>
          <a:p>
            <a:pPr marL="342900" lvl="0" indent="-342900">
              <a:lnSpc>
                <a:spcPct val="107000"/>
              </a:lnSpc>
              <a:buFont typeface="+mj-lt"/>
              <a:buAutoNum type="alphaUcPeriod"/>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Who constitute our customer base, based on loyalty, age group and household type?</a:t>
            </a:r>
          </a:p>
          <a:p>
            <a:pPr marL="342900" lvl="0" indent="-342900">
              <a:lnSpc>
                <a:spcPct val="107000"/>
              </a:lnSpc>
              <a:buFont typeface="+mj-lt"/>
              <a:buAutoNum type="alphaU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What do </a:t>
            </a:r>
            <a:r>
              <a:rPr lang="en-US" sz="1800" kern="100" dirty="0">
                <a:latin typeface="Calibri" panose="020F0502020204030204" pitchFamily="34" charset="0"/>
                <a:ea typeface="Calibri" panose="020F0502020204030204" pitchFamily="34" charset="0"/>
                <a:cs typeface="Times New Roman" panose="02020603050405020304" pitchFamily="18" charset="0"/>
              </a:rPr>
              <a:t>different loyalty group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customers spend most on? </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What comparison can we make among all the loyalty types based on their shopping trend?</a:t>
            </a:r>
          </a:p>
          <a:p>
            <a:pPr marL="342900" lvl="0" indent="-342900">
              <a:lnSpc>
                <a:spcPct val="107000"/>
              </a:lnSpc>
              <a:buFont typeface="+mj-lt"/>
              <a:buAutoNum type="alphaUcPeriod"/>
            </a:pPr>
            <a:r>
              <a:rPr lang="en-AU" sz="1800" kern="100" dirty="0">
                <a:latin typeface="Calibri" panose="020F0502020204030204" pitchFamily="34" charset="0"/>
                <a:ea typeface="Calibri" panose="020F0502020204030204" pitchFamily="34" charset="0"/>
                <a:cs typeface="Times New Roman" panose="02020603050405020304" pitchFamily="18" charset="0"/>
              </a:rPr>
              <a:t>How did each department and top commodities perform over time? </a:t>
            </a:r>
          </a:p>
          <a:p>
            <a:endParaRPr lang="en-AU" dirty="0"/>
          </a:p>
        </p:txBody>
      </p:sp>
    </p:spTree>
    <p:extLst>
      <p:ext uri="{BB962C8B-B14F-4D97-AF65-F5344CB8AC3E}">
        <p14:creationId xmlns:p14="http://schemas.microsoft.com/office/powerpoint/2010/main" val="394067716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3094E-6AF0-BBA2-C7A9-FEA2B6991E6C}"/>
              </a:ext>
            </a:extLst>
          </p:cNvPr>
          <p:cNvSpPr>
            <a:spLocks noGrp="1"/>
          </p:cNvSpPr>
          <p:nvPr>
            <p:ph type="title"/>
          </p:nvPr>
        </p:nvSpPr>
        <p:spPr>
          <a:xfrm>
            <a:off x="1141413" y="609600"/>
            <a:ext cx="9905998" cy="814086"/>
          </a:xfrm>
        </p:spPr>
        <p:txBody>
          <a:bodyPr>
            <a:normAutofit fontScale="90000"/>
          </a:bodyPr>
          <a:lstStyle/>
          <a:p>
            <a:r>
              <a:rPr lang="en-AU" dirty="0" err="1"/>
              <a:t>SuperFoodMax</a:t>
            </a:r>
            <a:r>
              <a:rPr lang="en-AU" dirty="0"/>
              <a:t> sales data Jan-2019 to May-2022</a:t>
            </a:r>
          </a:p>
        </p:txBody>
      </p:sp>
      <p:sp>
        <p:nvSpPr>
          <p:cNvPr id="3" name="TextBox 2">
            <a:extLst>
              <a:ext uri="{FF2B5EF4-FFF2-40B4-BE49-F238E27FC236}">
                <a16:creationId xmlns:a16="http://schemas.microsoft.com/office/drawing/2014/main" id="{BE78C4E4-B2F3-78D2-BBC1-14C5701D316B}"/>
              </a:ext>
            </a:extLst>
          </p:cNvPr>
          <p:cNvSpPr txBox="1"/>
          <p:nvPr/>
        </p:nvSpPr>
        <p:spPr>
          <a:xfrm>
            <a:off x="1494553" y="1423686"/>
            <a:ext cx="9433367" cy="4801314"/>
          </a:xfrm>
          <a:prstGeom prst="rect">
            <a:avLst/>
          </a:prstGeom>
          <a:noFill/>
        </p:spPr>
        <p:txBody>
          <a:bodyPr wrap="square" rtlCol="0">
            <a:spAutoFit/>
          </a:bodyPr>
          <a:lstStyle/>
          <a:p>
            <a:pPr marL="285750" indent="-285750">
              <a:buFont typeface="Arial" panose="020B0604020202020204" pitchFamily="34" charset="0"/>
              <a:buChar char="•"/>
            </a:pPr>
            <a:r>
              <a:rPr lang="en-AU" dirty="0"/>
              <a:t>The data I used for this analysis is the data provided by Super Food Max. </a:t>
            </a:r>
          </a:p>
          <a:p>
            <a:pPr marL="285750" indent="-285750">
              <a:buFont typeface="Arial" panose="020B0604020202020204" pitchFamily="34" charset="0"/>
              <a:buChar char="•"/>
            </a:pPr>
            <a:r>
              <a:rPr lang="en-AU" dirty="0"/>
              <a:t>The data is between January 2019 to May 2022.</a:t>
            </a:r>
          </a:p>
          <a:p>
            <a:pPr marL="285750" indent="-285750">
              <a:buFont typeface="Arial" panose="020B0604020202020204" pitchFamily="34" charset="0"/>
              <a:buChar char="•"/>
            </a:pPr>
            <a:r>
              <a:rPr lang="en-AU" dirty="0"/>
              <a:t>It contained all the required information about customers and about the departments and products to address the business problem.</a:t>
            </a:r>
          </a:p>
          <a:p>
            <a:pPr marL="285750" indent="-285750">
              <a:buFont typeface="Arial" panose="020B0604020202020204" pitchFamily="34" charset="0"/>
              <a:buChar char="•"/>
            </a:pPr>
            <a:r>
              <a:rPr lang="en-AU" dirty="0"/>
              <a:t>By analysing the data, I could extract information about the shopping behaviours of different customer groups as well as performance of different department and commodities over the period of three years.</a:t>
            </a:r>
          </a:p>
          <a:p>
            <a:pPr marL="285750" indent="-285750">
              <a:buFont typeface="Arial" panose="020B0604020202020204" pitchFamily="34" charset="0"/>
              <a:buChar char="•"/>
            </a:pPr>
            <a:r>
              <a:rPr lang="en-AU" dirty="0"/>
              <a:t>With the information I was able to generate insights of their impact on the revenue generation and could create recommendations to improve the revenue by 5% in coming two years.</a:t>
            </a:r>
          </a:p>
          <a:p>
            <a:pPr marL="285750" indent="-285750">
              <a:buFont typeface="Arial" panose="020B0604020202020204" pitchFamily="34" charset="0"/>
              <a:buChar char="•"/>
            </a:pPr>
            <a:endParaRPr lang="en-AU" dirty="0"/>
          </a:p>
          <a:p>
            <a:r>
              <a:rPr lang="en-AU" dirty="0"/>
              <a:t>Ethical consideration:</a:t>
            </a:r>
          </a:p>
          <a:p>
            <a:pPr marL="285750" indent="-285750">
              <a:buFont typeface="Arial" panose="020B0604020202020204" pitchFamily="34" charset="0"/>
              <a:buChar char="•"/>
            </a:pPr>
            <a:r>
              <a:rPr lang="en-AU" dirty="0"/>
              <a:t>The data does not reveal any personal information about any customer and cannot be used to obtain any. </a:t>
            </a:r>
          </a:p>
          <a:p>
            <a:pPr marL="285750" indent="-285750">
              <a:buFont typeface="Arial" panose="020B0604020202020204" pitchFamily="34" charset="0"/>
              <a:buChar char="•"/>
            </a:pPr>
            <a:r>
              <a:rPr lang="en-AU" dirty="0"/>
              <a:t>Care was taken not to produce any wrong information or unfair bias even unintentionally.</a:t>
            </a:r>
          </a:p>
          <a:p>
            <a:endParaRPr lang="en-AU" dirty="0"/>
          </a:p>
        </p:txBody>
      </p:sp>
    </p:spTree>
    <p:extLst>
      <p:ext uri="{BB962C8B-B14F-4D97-AF65-F5344CB8AC3E}">
        <p14:creationId xmlns:p14="http://schemas.microsoft.com/office/powerpoint/2010/main" val="89351712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31FD4-F393-96B3-BEAB-1A0E1AC75458}"/>
              </a:ext>
            </a:extLst>
          </p:cNvPr>
          <p:cNvSpPr>
            <a:spLocks noGrp="1"/>
          </p:cNvSpPr>
          <p:nvPr>
            <p:ph type="title"/>
          </p:nvPr>
        </p:nvSpPr>
        <p:spPr>
          <a:xfrm>
            <a:off x="1141413" y="609600"/>
            <a:ext cx="9905998" cy="1182255"/>
          </a:xfrm>
        </p:spPr>
        <p:txBody>
          <a:bodyPr/>
          <a:lstStyle/>
          <a:p>
            <a:r>
              <a:rPr lang="en-AU" dirty="0"/>
              <a:t>Cleaning and Formatting</a:t>
            </a:r>
          </a:p>
        </p:txBody>
      </p:sp>
      <p:sp>
        <p:nvSpPr>
          <p:cNvPr id="3" name="Content Placeholder 2">
            <a:extLst>
              <a:ext uri="{FF2B5EF4-FFF2-40B4-BE49-F238E27FC236}">
                <a16:creationId xmlns:a16="http://schemas.microsoft.com/office/drawing/2014/main" id="{11A4A2C8-8B76-1CB4-273F-CA5DD89D6247}"/>
              </a:ext>
            </a:extLst>
          </p:cNvPr>
          <p:cNvSpPr>
            <a:spLocks noGrp="1"/>
          </p:cNvSpPr>
          <p:nvPr>
            <p:ph idx="1"/>
          </p:nvPr>
        </p:nvSpPr>
        <p:spPr>
          <a:xfrm>
            <a:off x="1250065" y="1574157"/>
            <a:ext cx="9797345" cy="4217043"/>
          </a:xfrm>
        </p:spPr>
        <p:txBody>
          <a:bodyPr>
            <a:normAutofit/>
          </a:bodyPr>
          <a:lstStyle/>
          <a:p>
            <a:r>
              <a:rPr lang="en-AU" dirty="0"/>
              <a:t>Duplicate data: duplicate data is found and removed using </a:t>
            </a:r>
            <a:r>
              <a:rPr lang="en-AU" dirty="0" err="1"/>
              <a:t>drop_duplicates</a:t>
            </a:r>
            <a:r>
              <a:rPr lang="en-AU" dirty="0"/>
              <a:t>() function</a:t>
            </a:r>
          </a:p>
          <a:p>
            <a:r>
              <a:rPr lang="en-AU" dirty="0"/>
              <a:t>Irrelevant Data: For this analysis I did not need the brands and store number as there is only one store data we were working on. So, these two columns were not taken into consideration.</a:t>
            </a:r>
          </a:p>
          <a:p>
            <a:r>
              <a:rPr lang="en-AU" dirty="0"/>
              <a:t>Missing Data: The data is checked of missing data using </a:t>
            </a:r>
            <a:r>
              <a:rPr lang="en-AU" dirty="0" err="1"/>
              <a:t>isna</a:t>
            </a:r>
            <a:r>
              <a:rPr lang="en-AU" dirty="0"/>
              <a:t>() function.</a:t>
            </a:r>
          </a:p>
          <a:p>
            <a:r>
              <a:rPr lang="en-AU" dirty="0"/>
              <a:t>The date column type is checked for the columns using </a:t>
            </a:r>
            <a:r>
              <a:rPr lang="en-AU" dirty="0" err="1"/>
              <a:t>df.describe</a:t>
            </a:r>
            <a:r>
              <a:rPr lang="en-AU" dirty="0"/>
              <a:t>() function.</a:t>
            </a:r>
          </a:p>
          <a:p>
            <a:r>
              <a:rPr lang="en-AU" dirty="0"/>
              <a:t>different data-frames were created based on the insights or questions being worked on</a:t>
            </a:r>
          </a:p>
          <a:p>
            <a:r>
              <a:rPr lang="en-AU" dirty="0"/>
              <a:t>For forecasting all dates were set to the beginning of the month</a:t>
            </a:r>
          </a:p>
        </p:txBody>
      </p:sp>
    </p:spTree>
    <p:extLst>
      <p:ext uri="{BB962C8B-B14F-4D97-AF65-F5344CB8AC3E}">
        <p14:creationId xmlns:p14="http://schemas.microsoft.com/office/powerpoint/2010/main" val="287031162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79D1-07C8-0292-7B68-3F5F6C926EE4}"/>
              </a:ext>
            </a:extLst>
          </p:cNvPr>
          <p:cNvSpPr>
            <a:spLocks noGrp="1"/>
          </p:cNvSpPr>
          <p:nvPr>
            <p:ph type="title"/>
          </p:nvPr>
        </p:nvSpPr>
        <p:spPr>
          <a:xfrm>
            <a:off x="838200" y="128300"/>
            <a:ext cx="10515600" cy="1031106"/>
          </a:xfrm>
        </p:spPr>
        <p:txBody>
          <a:bodyPr>
            <a:normAutofit/>
          </a:bodyPr>
          <a:lstStyle/>
          <a:p>
            <a:r>
              <a:rPr lang="en-AU" dirty="0"/>
              <a:t>What are the sales trends over the </a:t>
            </a:r>
            <a:r>
              <a:rPr lang="en-AU" dirty="0">
                <a:solidFill>
                  <a:srgbClr val="FFFFFF"/>
                </a:solidFill>
              </a:rPr>
              <a:t> years?</a:t>
            </a:r>
            <a:endParaRPr lang="en-AU" dirty="0"/>
          </a:p>
        </p:txBody>
      </p:sp>
      <p:pic>
        <p:nvPicPr>
          <p:cNvPr id="4" name="Content Placeholder 3">
            <a:extLst>
              <a:ext uri="{FF2B5EF4-FFF2-40B4-BE49-F238E27FC236}">
                <a16:creationId xmlns:a16="http://schemas.microsoft.com/office/drawing/2014/main" id="{C9153E0A-A91D-B8C9-58C0-2B3C34B91352}"/>
              </a:ext>
            </a:extLst>
          </p:cNvPr>
          <p:cNvPicPr>
            <a:picLocks noGrp="1" noChangeAspect="1"/>
          </p:cNvPicPr>
          <p:nvPr>
            <p:ph idx="1"/>
          </p:nvPr>
        </p:nvPicPr>
        <p:blipFill>
          <a:blip r:embed="rId2"/>
          <a:stretch>
            <a:fillRect/>
          </a:stretch>
        </p:blipFill>
        <p:spPr>
          <a:xfrm>
            <a:off x="197331" y="997172"/>
            <a:ext cx="1547245" cy="569603"/>
          </a:xfrm>
          <a:prstGeom prst="rect">
            <a:avLst/>
          </a:prstGeom>
          <a:solidFill>
            <a:schemeClr val="bg2"/>
          </a:solidFill>
        </p:spPr>
      </p:pic>
      <p:sp>
        <p:nvSpPr>
          <p:cNvPr id="8" name="TextBox 7">
            <a:extLst>
              <a:ext uri="{FF2B5EF4-FFF2-40B4-BE49-F238E27FC236}">
                <a16:creationId xmlns:a16="http://schemas.microsoft.com/office/drawing/2014/main" id="{2899C8B8-2B42-AA6A-5FAC-C1713E03D2DA}"/>
              </a:ext>
            </a:extLst>
          </p:cNvPr>
          <p:cNvSpPr txBox="1"/>
          <p:nvPr/>
        </p:nvSpPr>
        <p:spPr>
          <a:xfrm flipH="1">
            <a:off x="2262908" y="1159406"/>
            <a:ext cx="5218546" cy="1969770"/>
          </a:xfrm>
          <a:prstGeom prst="rect">
            <a:avLst/>
          </a:prstGeom>
          <a:noFill/>
        </p:spPr>
        <p:txBody>
          <a:bodyPr wrap="square" rtlCol="0">
            <a:spAutoFit/>
          </a:bodyPr>
          <a:lstStyle/>
          <a:p>
            <a:pPr marL="234315" indent="-234315" defTabSz="749808">
              <a:spcAft>
                <a:spcPts val="600"/>
              </a:spcAft>
              <a:buFont typeface="Arial" panose="020B0604020202020204" pitchFamily="34" charset="0"/>
              <a:buChar char="•"/>
            </a:pPr>
            <a:r>
              <a:rPr lang="en-AU" sz="1200" kern="1200" dirty="0">
                <a:solidFill>
                  <a:schemeClr val="tx1"/>
                </a:solidFill>
                <a:latin typeface="+mn-lt"/>
                <a:ea typeface="+mn-ea"/>
                <a:cs typeface="+mn-cs"/>
              </a:rPr>
              <a:t>Revenue trend going down as data is till May-22</a:t>
            </a:r>
          </a:p>
          <a:p>
            <a:pPr marL="234315" indent="-234315" defTabSz="749808">
              <a:spcAft>
                <a:spcPts val="600"/>
              </a:spcAft>
              <a:buFont typeface="Arial" panose="020B0604020202020204" pitchFamily="34" charset="0"/>
              <a:buChar char="•"/>
            </a:pPr>
            <a:r>
              <a:rPr lang="en-AU" sz="1200" kern="1200" dirty="0">
                <a:solidFill>
                  <a:schemeClr val="tx1"/>
                </a:solidFill>
                <a:latin typeface="+mn-lt"/>
                <a:ea typeface="+mn-ea"/>
                <a:cs typeface="+mn-cs"/>
              </a:rPr>
              <a:t>Othe</a:t>
            </a:r>
            <a:r>
              <a:rPr lang="en-AU" sz="1200" dirty="0"/>
              <a:t>r graph shows trend till 2021 which shows s</a:t>
            </a:r>
            <a:r>
              <a:rPr lang="en-AU" sz="1200" kern="1200" dirty="0">
                <a:solidFill>
                  <a:schemeClr val="tx1"/>
                </a:solidFill>
                <a:latin typeface="+mn-lt"/>
                <a:ea typeface="+mn-ea"/>
                <a:cs typeface="+mn-cs"/>
              </a:rPr>
              <a:t>light growth over two years</a:t>
            </a:r>
          </a:p>
          <a:p>
            <a:pPr marL="234315" indent="-234315" defTabSz="749808">
              <a:spcAft>
                <a:spcPts val="600"/>
              </a:spcAft>
              <a:buFont typeface="Arial" panose="020B0604020202020204" pitchFamily="34" charset="0"/>
              <a:buChar char="•"/>
            </a:pPr>
            <a:r>
              <a:rPr lang="en-AU" sz="1200" kern="1200" dirty="0">
                <a:solidFill>
                  <a:schemeClr val="tx1"/>
                </a:solidFill>
                <a:latin typeface="+mn-lt"/>
                <a:ea typeface="+mn-ea"/>
                <a:cs typeface="+mn-cs"/>
              </a:rPr>
              <a:t>Seasonality- Revenue increase around April, decrease around September</a:t>
            </a:r>
          </a:p>
          <a:p>
            <a:pPr marL="234315" indent="-234315" defTabSz="749808">
              <a:spcAft>
                <a:spcPts val="600"/>
              </a:spcAft>
              <a:buFont typeface="Arial" panose="020B0604020202020204" pitchFamily="34" charset="0"/>
              <a:buChar char="•"/>
            </a:pPr>
            <a:r>
              <a:rPr lang="en-AU" sz="1200" dirty="0"/>
              <a:t>Forecast suggests overall decrease and stagnation over two years</a:t>
            </a:r>
          </a:p>
          <a:p>
            <a:endParaRPr lang="en-AU" dirty="0"/>
          </a:p>
        </p:txBody>
      </p:sp>
      <p:pic>
        <p:nvPicPr>
          <p:cNvPr id="9" name="Picture 8" descr="A green line graph with numbers&#10;&#10;Description automatically generated">
            <a:extLst>
              <a:ext uri="{FF2B5EF4-FFF2-40B4-BE49-F238E27FC236}">
                <a16:creationId xmlns:a16="http://schemas.microsoft.com/office/drawing/2014/main" id="{B84C23D4-8ACC-20E0-A7CE-477D71930017}"/>
              </a:ext>
            </a:extLst>
          </p:cNvPr>
          <p:cNvPicPr>
            <a:picLocks noChangeAspect="1"/>
          </p:cNvPicPr>
          <p:nvPr/>
        </p:nvPicPr>
        <p:blipFill>
          <a:blip r:embed="rId3"/>
          <a:stretch>
            <a:fillRect/>
          </a:stretch>
        </p:blipFill>
        <p:spPr>
          <a:xfrm>
            <a:off x="197331" y="4307840"/>
            <a:ext cx="3748048" cy="2203796"/>
          </a:xfrm>
          <a:prstGeom prst="rect">
            <a:avLst/>
          </a:prstGeom>
        </p:spPr>
      </p:pic>
      <p:pic>
        <p:nvPicPr>
          <p:cNvPr id="13" name="Picture 12" descr="A green line graph with numbers&#10;&#10;Description automatically generated">
            <a:extLst>
              <a:ext uri="{FF2B5EF4-FFF2-40B4-BE49-F238E27FC236}">
                <a16:creationId xmlns:a16="http://schemas.microsoft.com/office/drawing/2014/main" id="{32470696-93C4-0120-39C5-722E27948B5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8802" y="4307840"/>
            <a:ext cx="3939925" cy="2203794"/>
          </a:xfrm>
          <a:prstGeom prst="rect">
            <a:avLst/>
          </a:prstGeom>
          <a:noFill/>
        </p:spPr>
      </p:pic>
      <p:pic>
        <p:nvPicPr>
          <p:cNvPr id="7" name="Picture 6">
            <a:extLst>
              <a:ext uri="{FF2B5EF4-FFF2-40B4-BE49-F238E27FC236}">
                <a16:creationId xmlns:a16="http://schemas.microsoft.com/office/drawing/2014/main" id="{21054EF3-E621-099B-F8BF-5BB16C8E05B7}"/>
              </a:ext>
            </a:extLst>
          </p:cNvPr>
          <p:cNvPicPr>
            <a:picLocks noChangeAspect="1"/>
          </p:cNvPicPr>
          <p:nvPr/>
        </p:nvPicPr>
        <p:blipFill>
          <a:blip r:embed="rId5"/>
          <a:stretch>
            <a:fillRect/>
          </a:stretch>
        </p:blipFill>
        <p:spPr>
          <a:xfrm>
            <a:off x="7928801" y="2731505"/>
            <a:ext cx="3939925" cy="1525292"/>
          </a:xfrm>
          <a:prstGeom prst="rect">
            <a:avLst/>
          </a:prstGeom>
        </p:spPr>
      </p:pic>
      <p:pic>
        <p:nvPicPr>
          <p:cNvPr id="16" name="Picture 15">
            <a:extLst>
              <a:ext uri="{FF2B5EF4-FFF2-40B4-BE49-F238E27FC236}">
                <a16:creationId xmlns:a16="http://schemas.microsoft.com/office/drawing/2014/main" id="{279476F5-0EC8-22EB-B865-70E7C70DDD30}"/>
              </a:ext>
            </a:extLst>
          </p:cNvPr>
          <p:cNvPicPr>
            <a:picLocks noChangeAspect="1"/>
          </p:cNvPicPr>
          <p:nvPr/>
        </p:nvPicPr>
        <p:blipFill>
          <a:blip r:embed="rId6"/>
          <a:stretch>
            <a:fillRect/>
          </a:stretch>
        </p:blipFill>
        <p:spPr>
          <a:xfrm>
            <a:off x="7928801" y="1258993"/>
            <a:ext cx="3939926" cy="1404861"/>
          </a:xfrm>
          <a:prstGeom prst="rect">
            <a:avLst/>
          </a:prstGeom>
        </p:spPr>
      </p:pic>
      <p:pic>
        <p:nvPicPr>
          <p:cNvPr id="6" name="Picture 5">
            <a:extLst>
              <a:ext uri="{FF2B5EF4-FFF2-40B4-BE49-F238E27FC236}">
                <a16:creationId xmlns:a16="http://schemas.microsoft.com/office/drawing/2014/main" id="{824758E9-5DC7-3A95-DA02-C7A49BB7ED3C}"/>
              </a:ext>
            </a:extLst>
          </p:cNvPr>
          <p:cNvPicPr>
            <a:picLocks noChangeAspect="1"/>
          </p:cNvPicPr>
          <p:nvPr/>
        </p:nvPicPr>
        <p:blipFill>
          <a:blip r:embed="rId7"/>
          <a:stretch>
            <a:fillRect/>
          </a:stretch>
        </p:blipFill>
        <p:spPr>
          <a:xfrm>
            <a:off x="197330" y="1764637"/>
            <a:ext cx="1567455" cy="1595783"/>
          </a:xfrm>
          <a:prstGeom prst="rect">
            <a:avLst/>
          </a:prstGeom>
        </p:spPr>
      </p:pic>
      <p:pic>
        <p:nvPicPr>
          <p:cNvPr id="11" name="Picture 10">
            <a:extLst>
              <a:ext uri="{FF2B5EF4-FFF2-40B4-BE49-F238E27FC236}">
                <a16:creationId xmlns:a16="http://schemas.microsoft.com/office/drawing/2014/main" id="{D7B63C99-0AA0-ACF7-2D09-76968DE46548}"/>
              </a:ext>
            </a:extLst>
          </p:cNvPr>
          <p:cNvPicPr>
            <a:picLocks noChangeAspect="1"/>
          </p:cNvPicPr>
          <p:nvPr/>
        </p:nvPicPr>
        <p:blipFill>
          <a:blip r:embed="rId8"/>
          <a:stretch>
            <a:fillRect/>
          </a:stretch>
        </p:blipFill>
        <p:spPr>
          <a:xfrm>
            <a:off x="3998370" y="4307840"/>
            <a:ext cx="3854165" cy="2203793"/>
          </a:xfrm>
          <a:prstGeom prst="rect">
            <a:avLst/>
          </a:prstGeom>
        </p:spPr>
      </p:pic>
    </p:spTree>
    <p:extLst>
      <p:ext uri="{BB962C8B-B14F-4D97-AF65-F5344CB8AC3E}">
        <p14:creationId xmlns:p14="http://schemas.microsoft.com/office/powerpoint/2010/main" val="306310034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EE3A20-1802-F5C3-205A-8CFAEEBDF1B0}"/>
              </a:ext>
            </a:extLst>
          </p:cNvPr>
          <p:cNvSpPr>
            <a:spLocks noGrp="1"/>
          </p:cNvSpPr>
          <p:nvPr>
            <p:ph type="title"/>
          </p:nvPr>
        </p:nvSpPr>
        <p:spPr>
          <a:xfrm>
            <a:off x="1141413" y="325120"/>
            <a:ext cx="9905998" cy="1046480"/>
          </a:xfrm>
        </p:spPr>
        <p:txBody>
          <a:bodyPr/>
          <a:lstStyle/>
          <a:p>
            <a:r>
              <a:rPr lang="en-AU" dirty="0"/>
              <a:t>Who are the customers?</a:t>
            </a:r>
          </a:p>
        </p:txBody>
      </p:sp>
      <p:pic>
        <p:nvPicPr>
          <p:cNvPr id="5" name="Picture 4">
            <a:extLst>
              <a:ext uri="{FF2B5EF4-FFF2-40B4-BE49-F238E27FC236}">
                <a16:creationId xmlns:a16="http://schemas.microsoft.com/office/drawing/2014/main" id="{DD9DFA22-745E-8043-9B7E-6A6F48636629}"/>
              </a:ext>
            </a:extLst>
          </p:cNvPr>
          <p:cNvPicPr>
            <a:picLocks noChangeAspect="1"/>
          </p:cNvPicPr>
          <p:nvPr/>
        </p:nvPicPr>
        <p:blipFill>
          <a:blip r:embed="rId2"/>
          <a:stretch>
            <a:fillRect/>
          </a:stretch>
        </p:blipFill>
        <p:spPr>
          <a:xfrm>
            <a:off x="130338" y="1671056"/>
            <a:ext cx="2436518" cy="2246769"/>
          </a:xfrm>
          <a:prstGeom prst="rect">
            <a:avLst/>
          </a:prstGeom>
        </p:spPr>
      </p:pic>
      <p:pic>
        <p:nvPicPr>
          <p:cNvPr id="6" name="Picture 5">
            <a:extLst>
              <a:ext uri="{FF2B5EF4-FFF2-40B4-BE49-F238E27FC236}">
                <a16:creationId xmlns:a16="http://schemas.microsoft.com/office/drawing/2014/main" id="{B9CA3F7D-0353-5600-18F1-3101C2FBAC62}"/>
              </a:ext>
            </a:extLst>
          </p:cNvPr>
          <p:cNvPicPr>
            <a:picLocks noChangeAspect="1"/>
          </p:cNvPicPr>
          <p:nvPr/>
        </p:nvPicPr>
        <p:blipFill>
          <a:blip r:embed="rId3"/>
          <a:stretch>
            <a:fillRect/>
          </a:stretch>
        </p:blipFill>
        <p:spPr>
          <a:xfrm>
            <a:off x="130338" y="4028499"/>
            <a:ext cx="2436519" cy="2708882"/>
          </a:xfrm>
          <a:prstGeom prst="rect">
            <a:avLst/>
          </a:prstGeom>
        </p:spPr>
      </p:pic>
      <p:sp>
        <p:nvSpPr>
          <p:cNvPr id="8" name="TextBox 7">
            <a:extLst>
              <a:ext uri="{FF2B5EF4-FFF2-40B4-BE49-F238E27FC236}">
                <a16:creationId xmlns:a16="http://schemas.microsoft.com/office/drawing/2014/main" id="{6AD8D304-B11F-629F-23DF-2B798DF7E72D}"/>
              </a:ext>
            </a:extLst>
          </p:cNvPr>
          <p:cNvSpPr txBox="1"/>
          <p:nvPr/>
        </p:nvSpPr>
        <p:spPr>
          <a:xfrm>
            <a:off x="3484880" y="1613654"/>
            <a:ext cx="579120" cy="347226"/>
          </a:xfrm>
          <a:prstGeom prst="rect">
            <a:avLst/>
          </a:prstGeom>
          <a:noFill/>
        </p:spPr>
        <p:txBody>
          <a:bodyPr wrap="square" rtlCol="0">
            <a:spAutoFit/>
          </a:bodyPr>
          <a:lstStyle/>
          <a:p>
            <a:pPr marL="742950" lvl="1" indent="-285750">
              <a:buFont typeface="Arial" panose="020B0604020202020204" pitchFamily="34" charset="0"/>
              <a:buChar char="•"/>
            </a:pPr>
            <a:endParaRPr lang="en-AU" dirty="0"/>
          </a:p>
        </p:txBody>
      </p:sp>
      <p:sp>
        <p:nvSpPr>
          <p:cNvPr id="10" name="TextBox 9">
            <a:extLst>
              <a:ext uri="{FF2B5EF4-FFF2-40B4-BE49-F238E27FC236}">
                <a16:creationId xmlns:a16="http://schemas.microsoft.com/office/drawing/2014/main" id="{4BE64DA0-5D68-0582-6E44-75A0926E976A}"/>
              </a:ext>
            </a:extLst>
          </p:cNvPr>
          <p:cNvSpPr txBox="1"/>
          <p:nvPr/>
        </p:nvSpPr>
        <p:spPr>
          <a:xfrm>
            <a:off x="2743199" y="1671055"/>
            <a:ext cx="5828145" cy="1938992"/>
          </a:xfrm>
          <a:prstGeom prst="rect">
            <a:avLst/>
          </a:prstGeom>
          <a:noFill/>
        </p:spPr>
        <p:txBody>
          <a:bodyPr wrap="square" rtlCol="0">
            <a:spAutoFit/>
          </a:bodyPr>
          <a:lstStyle/>
          <a:p>
            <a:pPr marL="285750" indent="-285750">
              <a:buFont typeface="Arial" panose="020B0604020202020204" pitchFamily="34" charset="0"/>
              <a:buChar char="•"/>
            </a:pPr>
            <a:r>
              <a:rPr lang="en-AU" sz="1200" dirty="0"/>
              <a:t>Total 3268 customers</a:t>
            </a:r>
          </a:p>
          <a:p>
            <a:pPr marL="285750" indent="-285750">
              <a:buFont typeface="Arial" panose="020B0604020202020204" pitchFamily="34" charset="0"/>
              <a:buChar char="•"/>
            </a:pPr>
            <a:r>
              <a:rPr lang="en-AU" sz="1200" dirty="0"/>
              <a:t>1879 Promiscuous customers- highest in the group</a:t>
            </a:r>
          </a:p>
          <a:p>
            <a:pPr marL="285750" indent="-285750">
              <a:buFont typeface="Arial" panose="020B0604020202020204" pitchFamily="34" charset="0"/>
              <a:buChar char="•"/>
            </a:pPr>
            <a:r>
              <a:rPr lang="en-AU" sz="1200" dirty="0"/>
              <a:t>48 FTB</a:t>
            </a:r>
          </a:p>
          <a:p>
            <a:pPr marL="285750" indent="-285750">
              <a:buFont typeface="Arial" panose="020B0604020202020204" pitchFamily="34" charset="0"/>
              <a:buChar char="•"/>
            </a:pPr>
            <a:r>
              <a:rPr lang="en-AU" sz="1200" dirty="0"/>
              <a:t>19-24 biggest age group for Loyalists and FTB</a:t>
            </a:r>
          </a:p>
          <a:p>
            <a:pPr marL="285750" indent="-285750">
              <a:buFont typeface="Arial" panose="020B0604020202020204" pitchFamily="34" charset="0"/>
              <a:buChar char="•"/>
            </a:pPr>
            <a:r>
              <a:rPr lang="en-AU" sz="1200" dirty="0"/>
              <a:t>19-24 and 45-54 years for Promiscuous customers</a:t>
            </a:r>
          </a:p>
          <a:p>
            <a:pPr marL="285750" indent="-285750">
              <a:buFont typeface="Arial" panose="020B0604020202020204" pitchFamily="34" charset="0"/>
              <a:buChar char="•"/>
            </a:pPr>
            <a:r>
              <a:rPr lang="en-AU" sz="1200" dirty="0"/>
              <a:t>1 adult with kids followed by 2 adults with no kids are biggest household types for FTB and Loyalists</a:t>
            </a:r>
          </a:p>
          <a:p>
            <a:pPr marL="285750" indent="-285750">
              <a:buFont typeface="Arial" panose="020B0604020202020204" pitchFamily="34" charset="0"/>
              <a:buChar char="•"/>
            </a:pPr>
            <a:r>
              <a:rPr lang="en-AU" sz="1200" dirty="0"/>
              <a:t>2 adults with kids followed by 2 adults with no kids for Promiscuous</a:t>
            </a:r>
          </a:p>
          <a:p>
            <a:pPr marL="285750" indent="-285750">
              <a:buFont typeface="Arial" panose="020B0604020202020204" pitchFamily="34" charset="0"/>
              <a:buChar char="•"/>
            </a:pPr>
            <a:r>
              <a:rPr lang="en-AU" sz="1200" dirty="0"/>
              <a:t>Overall younger people with family shop more from the store</a:t>
            </a:r>
          </a:p>
          <a:p>
            <a:pPr marL="285750" indent="-285750">
              <a:buFont typeface="Arial" panose="020B0604020202020204" pitchFamily="34" charset="0"/>
              <a:buChar char="•"/>
            </a:pPr>
            <a:r>
              <a:rPr lang="en-AU" sz="1200" dirty="0"/>
              <a:t>19-24 group and ‘2 adults with kids’ generate maximum revenue</a:t>
            </a:r>
          </a:p>
        </p:txBody>
      </p:sp>
      <p:pic>
        <p:nvPicPr>
          <p:cNvPr id="11" name="Picture 10">
            <a:extLst>
              <a:ext uri="{FF2B5EF4-FFF2-40B4-BE49-F238E27FC236}">
                <a16:creationId xmlns:a16="http://schemas.microsoft.com/office/drawing/2014/main" id="{067CEB28-B5A4-DC09-B2B7-03E517A54B10}"/>
              </a:ext>
            </a:extLst>
          </p:cNvPr>
          <p:cNvPicPr>
            <a:picLocks noChangeAspect="1"/>
          </p:cNvPicPr>
          <p:nvPr/>
        </p:nvPicPr>
        <p:blipFill>
          <a:blip r:embed="rId4"/>
          <a:stretch>
            <a:fillRect/>
          </a:stretch>
        </p:blipFill>
        <p:spPr>
          <a:xfrm>
            <a:off x="2660073" y="4028499"/>
            <a:ext cx="2904654" cy="2708882"/>
          </a:xfrm>
          <a:prstGeom prst="rect">
            <a:avLst/>
          </a:prstGeom>
        </p:spPr>
      </p:pic>
      <p:pic>
        <p:nvPicPr>
          <p:cNvPr id="12" name="Picture 11">
            <a:extLst>
              <a:ext uri="{FF2B5EF4-FFF2-40B4-BE49-F238E27FC236}">
                <a16:creationId xmlns:a16="http://schemas.microsoft.com/office/drawing/2014/main" id="{561088FB-534E-6EB5-7392-C150A76503BB}"/>
              </a:ext>
            </a:extLst>
          </p:cNvPr>
          <p:cNvPicPr>
            <a:picLocks noChangeAspect="1"/>
          </p:cNvPicPr>
          <p:nvPr/>
        </p:nvPicPr>
        <p:blipFill>
          <a:blip r:embed="rId5"/>
          <a:stretch>
            <a:fillRect/>
          </a:stretch>
        </p:blipFill>
        <p:spPr>
          <a:xfrm>
            <a:off x="8792655" y="1671056"/>
            <a:ext cx="3190554" cy="2246769"/>
          </a:xfrm>
          <a:prstGeom prst="rect">
            <a:avLst/>
          </a:prstGeom>
        </p:spPr>
      </p:pic>
      <p:pic>
        <p:nvPicPr>
          <p:cNvPr id="13" name="Picture 12">
            <a:extLst>
              <a:ext uri="{FF2B5EF4-FFF2-40B4-BE49-F238E27FC236}">
                <a16:creationId xmlns:a16="http://schemas.microsoft.com/office/drawing/2014/main" id="{2C9B5596-7CD0-DACC-EA62-FA1E76867D37}"/>
              </a:ext>
            </a:extLst>
          </p:cNvPr>
          <p:cNvPicPr>
            <a:picLocks noChangeAspect="1"/>
          </p:cNvPicPr>
          <p:nvPr/>
        </p:nvPicPr>
        <p:blipFill>
          <a:blip r:embed="rId6"/>
          <a:stretch>
            <a:fillRect/>
          </a:stretch>
        </p:blipFill>
        <p:spPr>
          <a:xfrm>
            <a:off x="5635574" y="4028499"/>
            <a:ext cx="3157081" cy="2708883"/>
          </a:xfrm>
          <a:prstGeom prst="rect">
            <a:avLst/>
          </a:prstGeom>
        </p:spPr>
      </p:pic>
      <p:pic>
        <p:nvPicPr>
          <p:cNvPr id="14" name="Picture 13">
            <a:extLst>
              <a:ext uri="{FF2B5EF4-FFF2-40B4-BE49-F238E27FC236}">
                <a16:creationId xmlns:a16="http://schemas.microsoft.com/office/drawing/2014/main" id="{B558460C-9EA8-B14B-BE15-64243AC07494}"/>
              </a:ext>
            </a:extLst>
          </p:cNvPr>
          <p:cNvPicPr>
            <a:picLocks noChangeAspect="1"/>
          </p:cNvPicPr>
          <p:nvPr/>
        </p:nvPicPr>
        <p:blipFill>
          <a:blip r:embed="rId7"/>
          <a:stretch>
            <a:fillRect/>
          </a:stretch>
        </p:blipFill>
        <p:spPr>
          <a:xfrm>
            <a:off x="8829601" y="4028499"/>
            <a:ext cx="3157081" cy="2708883"/>
          </a:xfrm>
          <a:prstGeom prst="rect">
            <a:avLst/>
          </a:prstGeom>
        </p:spPr>
      </p:pic>
    </p:spTree>
    <p:extLst>
      <p:ext uri="{BB962C8B-B14F-4D97-AF65-F5344CB8AC3E}">
        <p14:creationId xmlns:p14="http://schemas.microsoft.com/office/powerpoint/2010/main" val="323332368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73B74-AD9F-222C-EEBB-6BDB477A4044}"/>
              </a:ext>
            </a:extLst>
          </p:cNvPr>
          <p:cNvSpPr>
            <a:spLocks noGrp="1"/>
          </p:cNvSpPr>
          <p:nvPr>
            <p:ph type="title"/>
          </p:nvPr>
        </p:nvSpPr>
        <p:spPr>
          <a:xfrm>
            <a:off x="838200" y="182880"/>
            <a:ext cx="10515600" cy="657774"/>
          </a:xfrm>
        </p:spPr>
        <p:txBody>
          <a:bodyPr>
            <a:normAutofit fontScale="90000"/>
          </a:bodyPr>
          <a:lstStyle/>
          <a:p>
            <a:r>
              <a:rPr lang="en-US" sz="3100" kern="100" dirty="0">
                <a:effectLst/>
                <a:latin typeface="Calibri" panose="020F0502020204030204" pitchFamily="34" charset="0"/>
                <a:ea typeface="Calibri" panose="020F0502020204030204" pitchFamily="34" charset="0"/>
                <a:cs typeface="Times New Roman" panose="02020603050405020304" pitchFamily="18" charset="0"/>
              </a:rPr>
              <a:t>What do </a:t>
            </a:r>
            <a:r>
              <a:rPr lang="en-US" sz="3100" kern="100" dirty="0">
                <a:latin typeface="Calibri" panose="020F0502020204030204" pitchFamily="34" charset="0"/>
                <a:ea typeface="Calibri" panose="020F0502020204030204" pitchFamily="34" charset="0"/>
                <a:cs typeface="Times New Roman" panose="02020603050405020304" pitchFamily="18" charset="0"/>
              </a:rPr>
              <a:t>different loyalty group</a:t>
            </a:r>
            <a:r>
              <a:rPr lang="en-US" sz="3100" kern="100" dirty="0">
                <a:effectLst/>
                <a:latin typeface="Calibri" panose="020F0502020204030204" pitchFamily="34" charset="0"/>
                <a:ea typeface="Calibri" panose="020F0502020204030204" pitchFamily="34" charset="0"/>
                <a:cs typeface="Times New Roman" panose="02020603050405020304" pitchFamily="18" charset="0"/>
              </a:rPr>
              <a:t> customers spend most on? </a:t>
            </a:r>
            <a:br>
              <a:rPr lang="en-AU"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pic>
        <p:nvPicPr>
          <p:cNvPr id="14" name="Content Placeholder 13">
            <a:extLst>
              <a:ext uri="{FF2B5EF4-FFF2-40B4-BE49-F238E27FC236}">
                <a16:creationId xmlns:a16="http://schemas.microsoft.com/office/drawing/2014/main" id="{0632ACEF-1111-948F-1559-EB85C8CD5896}"/>
              </a:ext>
            </a:extLst>
          </p:cNvPr>
          <p:cNvPicPr>
            <a:picLocks noGrp="1" noChangeAspect="1"/>
          </p:cNvPicPr>
          <p:nvPr>
            <p:ph idx="1"/>
          </p:nvPr>
        </p:nvPicPr>
        <p:blipFill>
          <a:blip r:embed="rId2"/>
          <a:stretch>
            <a:fillRect/>
          </a:stretch>
        </p:blipFill>
        <p:spPr>
          <a:xfrm>
            <a:off x="6096000" y="720780"/>
            <a:ext cx="5842958" cy="1557813"/>
          </a:xfrm>
        </p:spPr>
      </p:pic>
      <p:sp>
        <p:nvSpPr>
          <p:cNvPr id="30" name="TextBox 29">
            <a:extLst>
              <a:ext uri="{FF2B5EF4-FFF2-40B4-BE49-F238E27FC236}">
                <a16:creationId xmlns:a16="http://schemas.microsoft.com/office/drawing/2014/main" id="{F9BF4400-E824-1DD9-4131-9DAAD0D248A6}"/>
              </a:ext>
            </a:extLst>
          </p:cNvPr>
          <p:cNvSpPr txBox="1"/>
          <p:nvPr/>
        </p:nvSpPr>
        <p:spPr>
          <a:xfrm>
            <a:off x="904241" y="2383624"/>
            <a:ext cx="10197955" cy="1384995"/>
          </a:xfrm>
          <a:prstGeom prst="rect">
            <a:avLst/>
          </a:prstGeom>
          <a:noFill/>
        </p:spPr>
        <p:txBody>
          <a:bodyPr wrap="square" rtlCol="0">
            <a:spAutoFit/>
          </a:bodyPr>
          <a:lstStyle/>
          <a:p>
            <a:pPr marL="285750" indent="-285750">
              <a:buFont typeface="Arial" panose="020B0604020202020204" pitchFamily="34" charset="0"/>
              <a:buChar char="•"/>
            </a:pPr>
            <a:r>
              <a:rPr lang="en-AU" sz="900" dirty="0"/>
              <a:t>The top performing departments and top 10 commodities are similar for all loyalty groups</a:t>
            </a:r>
          </a:p>
          <a:p>
            <a:pPr marL="285750" indent="-285750">
              <a:buFont typeface="Arial" panose="020B0604020202020204" pitchFamily="34" charset="0"/>
              <a:buChar char="•"/>
            </a:pPr>
            <a:r>
              <a:rPr lang="en-AU" sz="900" dirty="0"/>
              <a:t>Grocery, Meat, pharmaceutical, Produce and deli top 5 departments and Floral, Cosmetics and Salad bar least performing departments</a:t>
            </a:r>
          </a:p>
          <a:p>
            <a:pPr marL="285750" indent="-285750">
              <a:buFont typeface="Arial" panose="020B0604020202020204" pitchFamily="34" charset="0"/>
              <a:buChar char="•"/>
            </a:pPr>
            <a:r>
              <a:rPr lang="en-AU" sz="900" dirty="0"/>
              <a:t>Beef is the most sold commodity for all 3 loyalties, followed by Cheese, frozen meat, deli meat and seafood frozen in different order </a:t>
            </a:r>
          </a:p>
          <a:p>
            <a:pPr marL="171450" indent="-171450">
              <a:buFont typeface="Arial" panose="020B0604020202020204" pitchFamily="34" charset="0"/>
              <a:buChar char="•"/>
            </a:pPr>
            <a:r>
              <a:rPr lang="en-AU" sz="900" dirty="0"/>
              <a:t>    Promiscuous customers buy more verity of items with beef than Loyalists, discount on those items like other meats, cosmetics and pharmaceuticals (bacon, hot dog, processed           food, turkey, onion)</a:t>
            </a:r>
          </a:p>
          <a:p>
            <a:pPr marL="285750" indent="-285750">
              <a:buFont typeface="Arial" panose="020B0604020202020204" pitchFamily="34" charset="0"/>
              <a:buChar char="•"/>
            </a:pPr>
            <a:r>
              <a:rPr lang="en-AU" sz="900" dirty="0"/>
              <a:t>Cannot see FTB in top 100 commodities with beef as their share is less</a:t>
            </a:r>
          </a:p>
          <a:p>
            <a:pPr marL="285750" indent="-285750">
              <a:buFont typeface="Arial" panose="020B0604020202020204" pitchFamily="34" charset="0"/>
              <a:buChar char="•"/>
            </a:pPr>
            <a:r>
              <a:rPr lang="en-AU" sz="900" dirty="0"/>
              <a:t>The last chart shows top 100 commodities of FTB suggest their top shopping preferences are similar  to other two types although buy variety of products.</a:t>
            </a:r>
          </a:p>
          <a:p>
            <a:pPr marL="285750" indent="-285750">
              <a:buFont typeface="Arial" panose="020B0604020202020204" pitchFamily="34" charset="0"/>
              <a:buChar char="•"/>
            </a:pPr>
            <a:r>
              <a:rPr lang="en-AU" sz="900" dirty="0"/>
              <a:t>Discounts on items they buy the most will encourage them to come back to the SFM.</a:t>
            </a:r>
          </a:p>
          <a:p>
            <a:pPr marL="285750" indent="-285750">
              <a:buFont typeface="Arial" panose="020B0604020202020204" pitchFamily="34" charset="0"/>
              <a:buChar char="•"/>
            </a:pPr>
            <a:endParaRPr lang="en-AU" sz="1200" dirty="0"/>
          </a:p>
        </p:txBody>
      </p:sp>
      <p:pic>
        <p:nvPicPr>
          <p:cNvPr id="10" name="Picture 9">
            <a:extLst>
              <a:ext uri="{FF2B5EF4-FFF2-40B4-BE49-F238E27FC236}">
                <a16:creationId xmlns:a16="http://schemas.microsoft.com/office/drawing/2014/main" id="{BFC2A321-E086-9F54-DBA8-A630B0654055}"/>
              </a:ext>
            </a:extLst>
          </p:cNvPr>
          <p:cNvPicPr>
            <a:picLocks noChangeAspect="1"/>
          </p:cNvPicPr>
          <p:nvPr/>
        </p:nvPicPr>
        <p:blipFill>
          <a:blip r:embed="rId3"/>
          <a:stretch>
            <a:fillRect/>
          </a:stretch>
        </p:blipFill>
        <p:spPr>
          <a:xfrm>
            <a:off x="411744" y="720781"/>
            <a:ext cx="5477312" cy="1557814"/>
          </a:xfrm>
          <a:prstGeom prst="rect">
            <a:avLst/>
          </a:prstGeom>
        </p:spPr>
      </p:pic>
      <p:pic>
        <p:nvPicPr>
          <p:cNvPr id="12" name="Picture 11">
            <a:extLst>
              <a:ext uri="{FF2B5EF4-FFF2-40B4-BE49-F238E27FC236}">
                <a16:creationId xmlns:a16="http://schemas.microsoft.com/office/drawing/2014/main" id="{E9A67D53-644C-4143-F5D7-A311C78CF1AA}"/>
              </a:ext>
            </a:extLst>
          </p:cNvPr>
          <p:cNvPicPr>
            <a:picLocks noChangeAspect="1"/>
          </p:cNvPicPr>
          <p:nvPr/>
        </p:nvPicPr>
        <p:blipFill>
          <a:blip r:embed="rId4"/>
          <a:stretch>
            <a:fillRect/>
          </a:stretch>
        </p:blipFill>
        <p:spPr>
          <a:xfrm>
            <a:off x="406501" y="3630119"/>
            <a:ext cx="5482555" cy="1377244"/>
          </a:xfrm>
          <a:prstGeom prst="rect">
            <a:avLst/>
          </a:prstGeom>
        </p:spPr>
      </p:pic>
      <p:pic>
        <p:nvPicPr>
          <p:cNvPr id="19" name="Picture 18">
            <a:extLst>
              <a:ext uri="{FF2B5EF4-FFF2-40B4-BE49-F238E27FC236}">
                <a16:creationId xmlns:a16="http://schemas.microsoft.com/office/drawing/2014/main" id="{A6B6ED95-6F0F-6EB8-ED17-AB13B4821F53}"/>
              </a:ext>
            </a:extLst>
          </p:cNvPr>
          <p:cNvPicPr>
            <a:picLocks noChangeAspect="1"/>
          </p:cNvPicPr>
          <p:nvPr/>
        </p:nvPicPr>
        <p:blipFill>
          <a:blip r:embed="rId5"/>
          <a:stretch>
            <a:fillRect/>
          </a:stretch>
        </p:blipFill>
        <p:spPr>
          <a:xfrm>
            <a:off x="6096000" y="3630120"/>
            <a:ext cx="5842958" cy="1377243"/>
          </a:xfrm>
          <a:prstGeom prst="rect">
            <a:avLst/>
          </a:prstGeom>
        </p:spPr>
      </p:pic>
      <p:pic>
        <p:nvPicPr>
          <p:cNvPr id="31" name="Picture 30">
            <a:extLst>
              <a:ext uri="{FF2B5EF4-FFF2-40B4-BE49-F238E27FC236}">
                <a16:creationId xmlns:a16="http://schemas.microsoft.com/office/drawing/2014/main" id="{4B02D357-238C-A47E-2561-13D8534EFEA4}"/>
              </a:ext>
            </a:extLst>
          </p:cNvPr>
          <p:cNvPicPr>
            <a:picLocks noChangeAspect="1"/>
          </p:cNvPicPr>
          <p:nvPr/>
        </p:nvPicPr>
        <p:blipFill>
          <a:blip r:embed="rId6"/>
          <a:stretch>
            <a:fillRect/>
          </a:stretch>
        </p:blipFill>
        <p:spPr>
          <a:xfrm>
            <a:off x="6096000" y="5034590"/>
            <a:ext cx="5842958" cy="1704821"/>
          </a:xfrm>
          <a:prstGeom prst="rect">
            <a:avLst/>
          </a:prstGeom>
        </p:spPr>
      </p:pic>
      <p:pic>
        <p:nvPicPr>
          <p:cNvPr id="4" name="Picture 3">
            <a:extLst>
              <a:ext uri="{FF2B5EF4-FFF2-40B4-BE49-F238E27FC236}">
                <a16:creationId xmlns:a16="http://schemas.microsoft.com/office/drawing/2014/main" id="{D4603B6D-0596-9F78-B7B8-3C4CC7B17BFB}"/>
              </a:ext>
            </a:extLst>
          </p:cNvPr>
          <p:cNvPicPr>
            <a:picLocks noChangeAspect="1"/>
          </p:cNvPicPr>
          <p:nvPr/>
        </p:nvPicPr>
        <p:blipFill>
          <a:blip r:embed="rId7"/>
          <a:stretch>
            <a:fillRect/>
          </a:stretch>
        </p:blipFill>
        <p:spPr>
          <a:xfrm>
            <a:off x="406501" y="5034590"/>
            <a:ext cx="5482555" cy="1704821"/>
          </a:xfrm>
          <a:prstGeom prst="rect">
            <a:avLst/>
          </a:prstGeom>
        </p:spPr>
      </p:pic>
    </p:spTree>
    <p:extLst>
      <p:ext uri="{BB962C8B-B14F-4D97-AF65-F5344CB8AC3E}">
        <p14:creationId xmlns:p14="http://schemas.microsoft.com/office/powerpoint/2010/main" val="246655674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382F4ABB-56D0-E79B-7F4A-472A777BA22A}"/>
              </a:ext>
            </a:extLst>
          </p:cNvPr>
          <p:cNvSpPr txBox="1"/>
          <p:nvPr/>
        </p:nvSpPr>
        <p:spPr>
          <a:xfrm flipH="1">
            <a:off x="2209800" y="1792567"/>
            <a:ext cx="8977744" cy="1323439"/>
          </a:xfrm>
          <a:prstGeom prst="rect">
            <a:avLst/>
          </a:prstGeom>
          <a:noFill/>
        </p:spPr>
        <p:txBody>
          <a:bodyPr wrap="square" rtlCol="0">
            <a:spAutoFit/>
          </a:bodyPr>
          <a:lstStyle/>
          <a:p>
            <a:pPr marL="285750" indent="-285750">
              <a:buFont typeface="Arial" panose="020B0604020202020204" pitchFamily="34" charset="0"/>
              <a:buChar char="•"/>
            </a:pPr>
            <a:r>
              <a:rPr lang="en-AU" sz="1000" dirty="0"/>
              <a:t>Promiscuous customers are the biggest spenders</a:t>
            </a:r>
          </a:p>
          <a:p>
            <a:pPr marL="285750" indent="-285750">
              <a:buFont typeface="Arial" panose="020B0604020202020204" pitchFamily="34" charset="0"/>
              <a:buChar char="•"/>
            </a:pPr>
            <a:r>
              <a:rPr lang="en-AU" sz="1000" dirty="0"/>
              <a:t>On average Loyalist spend more money each visit</a:t>
            </a:r>
          </a:p>
          <a:p>
            <a:pPr marL="285750" indent="-285750">
              <a:buFont typeface="Arial" panose="020B0604020202020204" pitchFamily="34" charset="0"/>
              <a:buChar char="•"/>
            </a:pPr>
            <a:r>
              <a:rPr lang="en-AU" sz="1000" dirty="0"/>
              <a:t>Monthly average spent and items bought by Promiscuous high as high in number</a:t>
            </a:r>
          </a:p>
          <a:p>
            <a:pPr marL="285750" indent="-285750">
              <a:buFont typeface="Arial" panose="020B0604020202020204" pitchFamily="34" charset="0"/>
              <a:buChar char="•"/>
            </a:pPr>
            <a:r>
              <a:rPr lang="en-AU" sz="1000" dirty="0"/>
              <a:t>247 total commodities, FTB buy more variety of commodities- 48 FTB bought around 180 items</a:t>
            </a:r>
          </a:p>
          <a:p>
            <a:pPr marL="285750" indent="-285750">
              <a:buFont typeface="Arial" panose="020B0604020202020204" pitchFamily="34" charset="0"/>
              <a:buChar char="•"/>
            </a:pPr>
            <a:r>
              <a:rPr lang="en-AU" sz="1000" dirty="0"/>
              <a:t>Trends of revenue generation, commodity bought and shopping frequency show decrease for Promiscuous, increase for Loyalists and stagnant for FTB, challenging the hypothesis of Loyalist stagnation</a:t>
            </a:r>
          </a:p>
          <a:p>
            <a:pPr marL="285750" indent="-285750">
              <a:buFont typeface="Arial" panose="020B0604020202020204" pitchFamily="34" charset="0"/>
              <a:buChar char="•"/>
            </a:pPr>
            <a:r>
              <a:rPr lang="en-AU" sz="1000" dirty="0"/>
              <a:t>2-year forecast suggest initial decrease and then stagnation in revenue generated by both loyalties</a:t>
            </a:r>
          </a:p>
          <a:p>
            <a:pPr marL="285750" indent="-285750">
              <a:buFont typeface="Arial" panose="020B0604020202020204" pitchFamily="34" charset="0"/>
              <a:buChar char="•"/>
            </a:pPr>
            <a:endParaRPr lang="en-AU" sz="1000" dirty="0"/>
          </a:p>
        </p:txBody>
      </p:sp>
      <p:sp>
        <p:nvSpPr>
          <p:cNvPr id="2" name="Title 1">
            <a:extLst>
              <a:ext uri="{FF2B5EF4-FFF2-40B4-BE49-F238E27FC236}">
                <a16:creationId xmlns:a16="http://schemas.microsoft.com/office/drawing/2014/main" id="{52FE4EFB-F371-FFAD-A452-5CCE60578A3F}"/>
              </a:ext>
            </a:extLst>
          </p:cNvPr>
          <p:cNvSpPr>
            <a:spLocks noGrp="1"/>
          </p:cNvSpPr>
          <p:nvPr>
            <p:ph type="title"/>
          </p:nvPr>
        </p:nvSpPr>
        <p:spPr>
          <a:xfrm>
            <a:off x="1430284" y="37124"/>
            <a:ext cx="10515600" cy="793630"/>
          </a:xfrm>
        </p:spPr>
        <p:txBody>
          <a:bodyPr>
            <a:noAutofit/>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What comparison can we make among all the loyalty types based on their shopping trend?</a:t>
            </a:r>
            <a:endParaRPr lang="en-AU" sz="1800" dirty="0"/>
          </a:p>
        </p:txBody>
      </p:sp>
      <p:pic>
        <p:nvPicPr>
          <p:cNvPr id="6" name="Picture 5">
            <a:extLst>
              <a:ext uri="{FF2B5EF4-FFF2-40B4-BE49-F238E27FC236}">
                <a16:creationId xmlns:a16="http://schemas.microsoft.com/office/drawing/2014/main" id="{59512A3B-C191-D09C-E265-2E71711D51FD}"/>
              </a:ext>
            </a:extLst>
          </p:cNvPr>
          <p:cNvPicPr>
            <a:picLocks/>
          </p:cNvPicPr>
          <p:nvPr/>
        </p:nvPicPr>
        <p:blipFill>
          <a:blip r:embed="rId2"/>
          <a:stretch>
            <a:fillRect/>
          </a:stretch>
        </p:blipFill>
        <p:spPr>
          <a:xfrm>
            <a:off x="3855935" y="876724"/>
            <a:ext cx="4743120" cy="828000"/>
          </a:xfrm>
          <a:prstGeom prst="rect">
            <a:avLst/>
          </a:prstGeom>
        </p:spPr>
      </p:pic>
      <p:pic>
        <p:nvPicPr>
          <p:cNvPr id="10" name="Picture 9">
            <a:extLst>
              <a:ext uri="{FF2B5EF4-FFF2-40B4-BE49-F238E27FC236}">
                <a16:creationId xmlns:a16="http://schemas.microsoft.com/office/drawing/2014/main" id="{5269D903-F53B-818B-F909-0A6415E318C5}"/>
              </a:ext>
            </a:extLst>
          </p:cNvPr>
          <p:cNvPicPr>
            <a:picLocks noChangeAspect="1"/>
          </p:cNvPicPr>
          <p:nvPr/>
        </p:nvPicPr>
        <p:blipFill>
          <a:blip r:embed="rId3"/>
          <a:stretch>
            <a:fillRect/>
          </a:stretch>
        </p:blipFill>
        <p:spPr>
          <a:xfrm>
            <a:off x="53655" y="3167819"/>
            <a:ext cx="2723803" cy="1600992"/>
          </a:xfrm>
          <a:prstGeom prst="rect">
            <a:avLst/>
          </a:prstGeom>
        </p:spPr>
      </p:pic>
      <p:pic>
        <p:nvPicPr>
          <p:cNvPr id="12" name="Picture 11">
            <a:extLst>
              <a:ext uri="{FF2B5EF4-FFF2-40B4-BE49-F238E27FC236}">
                <a16:creationId xmlns:a16="http://schemas.microsoft.com/office/drawing/2014/main" id="{4A5C21E7-7E99-9863-D7DD-A5F8DD55BFC0}"/>
              </a:ext>
            </a:extLst>
          </p:cNvPr>
          <p:cNvPicPr>
            <a:picLocks/>
          </p:cNvPicPr>
          <p:nvPr/>
        </p:nvPicPr>
        <p:blipFill>
          <a:blip r:embed="rId4"/>
          <a:stretch>
            <a:fillRect/>
          </a:stretch>
        </p:blipFill>
        <p:spPr>
          <a:xfrm>
            <a:off x="8838359" y="4865819"/>
            <a:ext cx="3299985" cy="1826878"/>
          </a:xfrm>
          <a:prstGeom prst="rect">
            <a:avLst/>
          </a:prstGeom>
        </p:spPr>
      </p:pic>
      <p:pic>
        <p:nvPicPr>
          <p:cNvPr id="13" name="Picture 12">
            <a:extLst>
              <a:ext uri="{FF2B5EF4-FFF2-40B4-BE49-F238E27FC236}">
                <a16:creationId xmlns:a16="http://schemas.microsoft.com/office/drawing/2014/main" id="{2C1042BD-1F2D-C51C-84BF-12ED3478D37C}"/>
              </a:ext>
            </a:extLst>
          </p:cNvPr>
          <p:cNvPicPr>
            <a:picLocks noChangeAspect="1"/>
          </p:cNvPicPr>
          <p:nvPr/>
        </p:nvPicPr>
        <p:blipFill>
          <a:blip r:embed="rId5"/>
          <a:stretch>
            <a:fillRect/>
          </a:stretch>
        </p:blipFill>
        <p:spPr>
          <a:xfrm>
            <a:off x="53656" y="4865820"/>
            <a:ext cx="2723804" cy="1831542"/>
          </a:xfrm>
          <a:prstGeom prst="rect">
            <a:avLst/>
          </a:prstGeom>
        </p:spPr>
      </p:pic>
      <p:pic>
        <p:nvPicPr>
          <p:cNvPr id="14" name="Picture 13">
            <a:extLst>
              <a:ext uri="{FF2B5EF4-FFF2-40B4-BE49-F238E27FC236}">
                <a16:creationId xmlns:a16="http://schemas.microsoft.com/office/drawing/2014/main" id="{5A5AA05E-5D4C-D7D7-A509-B30C660A4663}"/>
              </a:ext>
            </a:extLst>
          </p:cNvPr>
          <p:cNvPicPr>
            <a:picLocks noChangeAspect="1"/>
          </p:cNvPicPr>
          <p:nvPr/>
        </p:nvPicPr>
        <p:blipFill>
          <a:blip r:embed="rId6"/>
          <a:stretch>
            <a:fillRect/>
          </a:stretch>
        </p:blipFill>
        <p:spPr>
          <a:xfrm>
            <a:off x="5847375" y="4865819"/>
            <a:ext cx="2952029" cy="1831543"/>
          </a:xfrm>
          <a:prstGeom prst="rect">
            <a:avLst/>
          </a:prstGeom>
        </p:spPr>
      </p:pic>
      <p:pic>
        <p:nvPicPr>
          <p:cNvPr id="15" name="Content Placeholder 10">
            <a:extLst>
              <a:ext uri="{FF2B5EF4-FFF2-40B4-BE49-F238E27FC236}">
                <a16:creationId xmlns:a16="http://schemas.microsoft.com/office/drawing/2014/main" id="{DC7E8DC5-CC62-4804-827D-9A304ABDE59F}"/>
              </a:ext>
            </a:extLst>
          </p:cNvPr>
          <p:cNvPicPr>
            <a:picLocks noChangeAspect="1"/>
          </p:cNvPicPr>
          <p:nvPr/>
        </p:nvPicPr>
        <p:blipFill>
          <a:blip r:embed="rId7"/>
          <a:stretch>
            <a:fillRect/>
          </a:stretch>
        </p:blipFill>
        <p:spPr>
          <a:xfrm>
            <a:off x="2841021" y="4865820"/>
            <a:ext cx="2952029" cy="1831542"/>
          </a:xfrm>
          <a:prstGeom prst="rect">
            <a:avLst/>
          </a:prstGeom>
        </p:spPr>
      </p:pic>
      <p:pic>
        <p:nvPicPr>
          <p:cNvPr id="17" name="Picture 16">
            <a:extLst>
              <a:ext uri="{FF2B5EF4-FFF2-40B4-BE49-F238E27FC236}">
                <a16:creationId xmlns:a16="http://schemas.microsoft.com/office/drawing/2014/main" id="{67AA4DFD-8C44-5602-B5E5-D4C5B1913828}"/>
              </a:ext>
            </a:extLst>
          </p:cNvPr>
          <p:cNvPicPr>
            <a:picLocks/>
          </p:cNvPicPr>
          <p:nvPr/>
        </p:nvPicPr>
        <p:blipFill>
          <a:blip r:embed="rId8"/>
          <a:stretch>
            <a:fillRect/>
          </a:stretch>
        </p:blipFill>
        <p:spPr>
          <a:xfrm>
            <a:off x="8629611" y="876724"/>
            <a:ext cx="3299985" cy="828000"/>
          </a:xfrm>
          <a:prstGeom prst="rect">
            <a:avLst/>
          </a:prstGeom>
        </p:spPr>
      </p:pic>
      <p:pic>
        <p:nvPicPr>
          <p:cNvPr id="26" name="Picture 25">
            <a:extLst>
              <a:ext uri="{FF2B5EF4-FFF2-40B4-BE49-F238E27FC236}">
                <a16:creationId xmlns:a16="http://schemas.microsoft.com/office/drawing/2014/main" id="{66D60EBD-84AD-57D9-C10E-0B41E1E554AB}"/>
              </a:ext>
            </a:extLst>
          </p:cNvPr>
          <p:cNvPicPr>
            <a:picLocks noChangeAspect="1"/>
          </p:cNvPicPr>
          <p:nvPr/>
        </p:nvPicPr>
        <p:blipFill>
          <a:blip r:embed="rId9"/>
          <a:stretch>
            <a:fillRect/>
          </a:stretch>
        </p:blipFill>
        <p:spPr>
          <a:xfrm>
            <a:off x="1872158" y="881723"/>
            <a:ext cx="1953221" cy="828000"/>
          </a:xfrm>
          <a:prstGeom prst="rect">
            <a:avLst/>
          </a:prstGeom>
        </p:spPr>
      </p:pic>
      <p:pic>
        <p:nvPicPr>
          <p:cNvPr id="28" name="Picture 27">
            <a:extLst>
              <a:ext uri="{FF2B5EF4-FFF2-40B4-BE49-F238E27FC236}">
                <a16:creationId xmlns:a16="http://schemas.microsoft.com/office/drawing/2014/main" id="{6BF93E6F-787E-D58E-369B-DF158DE91A08}"/>
              </a:ext>
            </a:extLst>
          </p:cNvPr>
          <p:cNvPicPr>
            <a:picLocks noChangeAspect="1"/>
          </p:cNvPicPr>
          <p:nvPr/>
        </p:nvPicPr>
        <p:blipFill>
          <a:blip r:embed="rId10"/>
          <a:stretch>
            <a:fillRect/>
          </a:stretch>
        </p:blipFill>
        <p:spPr>
          <a:xfrm>
            <a:off x="51595" y="881723"/>
            <a:ext cx="1797142" cy="828000"/>
          </a:xfrm>
          <a:prstGeom prst="rect">
            <a:avLst/>
          </a:prstGeom>
        </p:spPr>
      </p:pic>
      <p:pic>
        <p:nvPicPr>
          <p:cNvPr id="36" name="Picture 35">
            <a:extLst>
              <a:ext uri="{FF2B5EF4-FFF2-40B4-BE49-F238E27FC236}">
                <a16:creationId xmlns:a16="http://schemas.microsoft.com/office/drawing/2014/main" id="{3B3D8076-A0DE-4699-1641-B083AD8205F7}"/>
              </a:ext>
            </a:extLst>
          </p:cNvPr>
          <p:cNvPicPr>
            <a:picLocks noChangeAspect="1"/>
          </p:cNvPicPr>
          <p:nvPr/>
        </p:nvPicPr>
        <p:blipFill>
          <a:blip r:embed="rId11"/>
          <a:stretch>
            <a:fillRect/>
          </a:stretch>
        </p:blipFill>
        <p:spPr>
          <a:xfrm>
            <a:off x="8838359" y="3162888"/>
            <a:ext cx="3299985" cy="1600992"/>
          </a:xfrm>
          <a:prstGeom prst="rect">
            <a:avLst/>
          </a:prstGeom>
        </p:spPr>
      </p:pic>
      <p:pic>
        <p:nvPicPr>
          <p:cNvPr id="40" name="Picture 39">
            <a:extLst>
              <a:ext uri="{FF2B5EF4-FFF2-40B4-BE49-F238E27FC236}">
                <a16:creationId xmlns:a16="http://schemas.microsoft.com/office/drawing/2014/main" id="{4C4379AD-E083-399E-412F-68B5BD30D7BA}"/>
              </a:ext>
            </a:extLst>
          </p:cNvPr>
          <p:cNvPicPr>
            <a:picLocks noChangeAspect="1"/>
          </p:cNvPicPr>
          <p:nvPr/>
        </p:nvPicPr>
        <p:blipFill>
          <a:blip r:embed="rId12"/>
          <a:stretch>
            <a:fillRect/>
          </a:stretch>
        </p:blipFill>
        <p:spPr>
          <a:xfrm>
            <a:off x="51595" y="1756538"/>
            <a:ext cx="1797836" cy="1323439"/>
          </a:xfrm>
          <a:prstGeom prst="rect">
            <a:avLst/>
          </a:prstGeom>
        </p:spPr>
      </p:pic>
      <mc:AlternateContent xmlns:mc="http://schemas.openxmlformats.org/markup-compatibility/2006" xmlns:p14="http://schemas.microsoft.com/office/powerpoint/2010/main">
        <mc:Choice Requires="p14">
          <p:contentPart p14:bwMode="auto" r:id="rId13">
            <p14:nvContentPartPr>
              <p14:cNvPr id="3" name="Ink 2">
                <a:extLst>
                  <a:ext uri="{FF2B5EF4-FFF2-40B4-BE49-F238E27FC236}">
                    <a16:creationId xmlns:a16="http://schemas.microsoft.com/office/drawing/2014/main" id="{8D448DCF-46AD-18B3-F96E-5093209D3AC9}"/>
                  </a:ext>
                </a:extLst>
              </p14:cNvPr>
              <p14:cNvContentPartPr/>
              <p14:nvPr/>
            </p14:nvContentPartPr>
            <p14:xfrm>
              <a:off x="5266935" y="1399215"/>
              <a:ext cx="468000" cy="10440"/>
            </p14:xfrm>
          </p:contentPart>
        </mc:Choice>
        <mc:Fallback xmlns="">
          <p:pic>
            <p:nvPicPr>
              <p:cNvPr id="3" name="Ink 2">
                <a:extLst>
                  <a:ext uri="{FF2B5EF4-FFF2-40B4-BE49-F238E27FC236}">
                    <a16:creationId xmlns:a16="http://schemas.microsoft.com/office/drawing/2014/main" id="{8D448DCF-46AD-18B3-F96E-5093209D3AC9}"/>
                  </a:ext>
                </a:extLst>
              </p:cNvPr>
              <p:cNvPicPr/>
              <p:nvPr/>
            </p:nvPicPr>
            <p:blipFill>
              <a:blip r:embed="rId14"/>
              <a:stretch>
                <a:fillRect/>
              </a:stretch>
            </p:blipFill>
            <p:spPr>
              <a:xfrm>
                <a:off x="5213295" y="1291575"/>
                <a:ext cx="57564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 name="Ink 3">
                <a:extLst>
                  <a:ext uri="{FF2B5EF4-FFF2-40B4-BE49-F238E27FC236}">
                    <a16:creationId xmlns:a16="http://schemas.microsoft.com/office/drawing/2014/main" id="{8CE8FCA2-77CF-8452-29B9-9D7BEAE2EBBA}"/>
                  </a:ext>
                </a:extLst>
              </p14:cNvPr>
              <p14:cNvContentPartPr/>
              <p14:nvPr/>
            </p14:nvContentPartPr>
            <p14:xfrm>
              <a:off x="1171575" y="1599735"/>
              <a:ext cx="599760" cy="11160"/>
            </p14:xfrm>
          </p:contentPart>
        </mc:Choice>
        <mc:Fallback xmlns="">
          <p:pic>
            <p:nvPicPr>
              <p:cNvPr id="4" name="Ink 3">
                <a:extLst>
                  <a:ext uri="{FF2B5EF4-FFF2-40B4-BE49-F238E27FC236}">
                    <a16:creationId xmlns:a16="http://schemas.microsoft.com/office/drawing/2014/main" id="{8CE8FCA2-77CF-8452-29B9-9D7BEAE2EBBA}"/>
                  </a:ext>
                </a:extLst>
              </p:cNvPr>
              <p:cNvPicPr/>
              <p:nvPr/>
            </p:nvPicPr>
            <p:blipFill>
              <a:blip r:embed="rId16"/>
              <a:stretch>
                <a:fillRect/>
              </a:stretch>
            </p:blipFill>
            <p:spPr>
              <a:xfrm>
                <a:off x="1117935" y="1491735"/>
                <a:ext cx="7074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 name="Ink 4">
                <a:extLst>
                  <a:ext uri="{FF2B5EF4-FFF2-40B4-BE49-F238E27FC236}">
                    <a16:creationId xmlns:a16="http://schemas.microsoft.com/office/drawing/2014/main" id="{66E7EA01-31F5-D8EE-DC50-3AB72B97DB42}"/>
                  </a:ext>
                </a:extLst>
              </p14:cNvPr>
              <p14:cNvContentPartPr/>
              <p14:nvPr/>
            </p14:nvContentPartPr>
            <p14:xfrm>
              <a:off x="3343095" y="1580655"/>
              <a:ext cx="456840" cy="10800"/>
            </p14:xfrm>
          </p:contentPart>
        </mc:Choice>
        <mc:Fallback xmlns="">
          <p:pic>
            <p:nvPicPr>
              <p:cNvPr id="5" name="Ink 4">
                <a:extLst>
                  <a:ext uri="{FF2B5EF4-FFF2-40B4-BE49-F238E27FC236}">
                    <a16:creationId xmlns:a16="http://schemas.microsoft.com/office/drawing/2014/main" id="{66E7EA01-31F5-D8EE-DC50-3AB72B97DB42}"/>
                  </a:ext>
                </a:extLst>
              </p:cNvPr>
              <p:cNvPicPr/>
              <p:nvPr/>
            </p:nvPicPr>
            <p:blipFill>
              <a:blip r:embed="rId18"/>
              <a:stretch>
                <a:fillRect/>
              </a:stretch>
            </p:blipFill>
            <p:spPr>
              <a:xfrm>
                <a:off x="3289095" y="1473015"/>
                <a:ext cx="564480" cy="226440"/>
              </a:xfrm>
              <a:prstGeom prst="rect">
                <a:avLst/>
              </a:prstGeom>
            </p:spPr>
          </p:pic>
        </mc:Fallback>
      </mc:AlternateContent>
      <p:pic>
        <p:nvPicPr>
          <p:cNvPr id="8" name="Picture 7">
            <a:extLst>
              <a:ext uri="{FF2B5EF4-FFF2-40B4-BE49-F238E27FC236}">
                <a16:creationId xmlns:a16="http://schemas.microsoft.com/office/drawing/2014/main" id="{52F54969-F136-D8F9-6F5E-5E0B2CB2B25E}"/>
              </a:ext>
            </a:extLst>
          </p:cNvPr>
          <p:cNvPicPr>
            <a:picLocks noChangeAspect="1"/>
          </p:cNvPicPr>
          <p:nvPr/>
        </p:nvPicPr>
        <p:blipFill>
          <a:blip r:embed="rId19"/>
          <a:stretch>
            <a:fillRect/>
          </a:stretch>
        </p:blipFill>
        <p:spPr>
          <a:xfrm>
            <a:off x="2841021" y="3159468"/>
            <a:ext cx="5958383" cy="1604412"/>
          </a:xfrm>
          <a:prstGeom prst="rect">
            <a:avLst/>
          </a:prstGeom>
        </p:spPr>
      </p:pic>
    </p:spTree>
    <p:extLst>
      <p:ext uri="{BB962C8B-B14F-4D97-AF65-F5344CB8AC3E}">
        <p14:creationId xmlns:p14="http://schemas.microsoft.com/office/powerpoint/2010/main" val="129761198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88AC-AAD0-81FE-9641-4297268B3C06}"/>
              </a:ext>
            </a:extLst>
          </p:cNvPr>
          <p:cNvSpPr>
            <a:spLocks noGrp="1"/>
          </p:cNvSpPr>
          <p:nvPr>
            <p:ph type="title"/>
          </p:nvPr>
        </p:nvSpPr>
        <p:spPr>
          <a:xfrm>
            <a:off x="838200" y="92364"/>
            <a:ext cx="10515600" cy="444951"/>
          </a:xfrm>
        </p:spPr>
        <p:txBody>
          <a:bodyPr>
            <a:normAutofit fontScale="90000"/>
          </a:bodyPr>
          <a:lstStyle/>
          <a:p>
            <a:r>
              <a:rPr lang="en-AU" sz="2400" kern="100" dirty="0">
                <a:latin typeface="Calibri" panose="020F0502020204030204" pitchFamily="34" charset="0"/>
                <a:ea typeface="Calibri" panose="020F0502020204030204" pitchFamily="34" charset="0"/>
                <a:cs typeface="Times New Roman" panose="02020603050405020304" pitchFamily="18" charset="0"/>
              </a:rPr>
              <a:t>How did each department and top commodities perform over time?</a:t>
            </a:r>
            <a:endParaRPr lang="en-AU" sz="2400" dirty="0"/>
          </a:p>
        </p:txBody>
      </p:sp>
      <p:pic>
        <p:nvPicPr>
          <p:cNvPr id="4" name="Content Placeholder 3">
            <a:extLst>
              <a:ext uri="{FF2B5EF4-FFF2-40B4-BE49-F238E27FC236}">
                <a16:creationId xmlns:a16="http://schemas.microsoft.com/office/drawing/2014/main" id="{68EA60F4-D694-1596-12A3-6EA851A4BAC9}"/>
              </a:ext>
            </a:extLst>
          </p:cNvPr>
          <p:cNvPicPr>
            <a:picLocks noGrp="1" noChangeAspect="1"/>
          </p:cNvPicPr>
          <p:nvPr>
            <p:ph idx="1"/>
          </p:nvPr>
        </p:nvPicPr>
        <p:blipFill>
          <a:blip r:embed="rId2"/>
          <a:stretch>
            <a:fillRect/>
          </a:stretch>
        </p:blipFill>
        <p:spPr>
          <a:xfrm>
            <a:off x="134568" y="537315"/>
            <a:ext cx="2990322" cy="2072535"/>
          </a:xfrm>
          <a:prstGeom prst="rect">
            <a:avLst/>
          </a:prstGeom>
        </p:spPr>
      </p:pic>
      <p:pic>
        <p:nvPicPr>
          <p:cNvPr id="30" name="Picture 29">
            <a:extLst>
              <a:ext uri="{FF2B5EF4-FFF2-40B4-BE49-F238E27FC236}">
                <a16:creationId xmlns:a16="http://schemas.microsoft.com/office/drawing/2014/main" id="{3BFF6BC8-7D9D-EA04-833B-EDDCF32FB8D5}"/>
              </a:ext>
            </a:extLst>
          </p:cNvPr>
          <p:cNvPicPr>
            <a:picLocks noChangeAspect="1"/>
          </p:cNvPicPr>
          <p:nvPr/>
        </p:nvPicPr>
        <p:blipFill>
          <a:blip r:embed="rId3"/>
          <a:stretch>
            <a:fillRect/>
          </a:stretch>
        </p:blipFill>
        <p:spPr>
          <a:xfrm>
            <a:off x="134568" y="2676525"/>
            <a:ext cx="2990322" cy="2419350"/>
          </a:xfrm>
          <a:prstGeom prst="rect">
            <a:avLst/>
          </a:prstGeom>
        </p:spPr>
      </p:pic>
      <p:pic>
        <p:nvPicPr>
          <p:cNvPr id="34" name="Picture 33">
            <a:extLst>
              <a:ext uri="{FF2B5EF4-FFF2-40B4-BE49-F238E27FC236}">
                <a16:creationId xmlns:a16="http://schemas.microsoft.com/office/drawing/2014/main" id="{04572267-2F93-A80D-290E-5CBEFAFA1F8B}"/>
              </a:ext>
            </a:extLst>
          </p:cNvPr>
          <p:cNvPicPr>
            <a:picLocks noChangeAspect="1"/>
          </p:cNvPicPr>
          <p:nvPr/>
        </p:nvPicPr>
        <p:blipFill>
          <a:blip r:embed="rId4"/>
          <a:stretch>
            <a:fillRect/>
          </a:stretch>
        </p:blipFill>
        <p:spPr>
          <a:xfrm>
            <a:off x="3090784" y="5169836"/>
            <a:ext cx="2601313" cy="1595800"/>
          </a:xfrm>
          <a:prstGeom prst="rect">
            <a:avLst/>
          </a:prstGeom>
        </p:spPr>
      </p:pic>
      <p:pic>
        <p:nvPicPr>
          <p:cNvPr id="38" name="Picture 37">
            <a:extLst>
              <a:ext uri="{FF2B5EF4-FFF2-40B4-BE49-F238E27FC236}">
                <a16:creationId xmlns:a16="http://schemas.microsoft.com/office/drawing/2014/main" id="{9845976B-2D87-C397-6DA4-A54EAEA704CA}"/>
              </a:ext>
            </a:extLst>
          </p:cNvPr>
          <p:cNvPicPr>
            <a:picLocks noChangeAspect="1"/>
          </p:cNvPicPr>
          <p:nvPr/>
        </p:nvPicPr>
        <p:blipFill>
          <a:blip r:embed="rId5"/>
          <a:stretch>
            <a:fillRect/>
          </a:stretch>
        </p:blipFill>
        <p:spPr>
          <a:xfrm>
            <a:off x="5746137" y="5169836"/>
            <a:ext cx="2782549" cy="1595800"/>
          </a:xfrm>
          <a:prstGeom prst="rect">
            <a:avLst/>
          </a:prstGeom>
        </p:spPr>
      </p:pic>
      <p:pic>
        <p:nvPicPr>
          <p:cNvPr id="42" name="Picture 41">
            <a:extLst>
              <a:ext uri="{FF2B5EF4-FFF2-40B4-BE49-F238E27FC236}">
                <a16:creationId xmlns:a16="http://schemas.microsoft.com/office/drawing/2014/main" id="{B2D146CA-4FE0-6F87-FBA5-7172A2589D7D}"/>
              </a:ext>
            </a:extLst>
          </p:cNvPr>
          <p:cNvPicPr>
            <a:picLocks noChangeAspect="1"/>
          </p:cNvPicPr>
          <p:nvPr/>
        </p:nvPicPr>
        <p:blipFill>
          <a:blip r:embed="rId6"/>
          <a:stretch>
            <a:fillRect/>
          </a:stretch>
        </p:blipFill>
        <p:spPr>
          <a:xfrm>
            <a:off x="134567" y="5169836"/>
            <a:ext cx="2905027" cy="1595800"/>
          </a:xfrm>
          <a:prstGeom prst="rect">
            <a:avLst/>
          </a:prstGeom>
        </p:spPr>
      </p:pic>
      <p:sp>
        <p:nvSpPr>
          <p:cNvPr id="43" name="TextBox 42">
            <a:extLst>
              <a:ext uri="{FF2B5EF4-FFF2-40B4-BE49-F238E27FC236}">
                <a16:creationId xmlns:a16="http://schemas.microsoft.com/office/drawing/2014/main" id="{054D93D3-F398-392C-DE4C-F1E090DC97C6}"/>
              </a:ext>
            </a:extLst>
          </p:cNvPr>
          <p:cNvSpPr txBox="1"/>
          <p:nvPr/>
        </p:nvSpPr>
        <p:spPr>
          <a:xfrm>
            <a:off x="3248024" y="1085849"/>
            <a:ext cx="5143501" cy="2492990"/>
          </a:xfrm>
          <a:prstGeom prst="rect">
            <a:avLst/>
          </a:prstGeom>
          <a:noFill/>
        </p:spPr>
        <p:txBody>
          <a:bodyPr wrap="square" rtlCol="0">
            <a:spAutoFit/>
          </a:bodyPr>
          <a:lstStyle/>
          <a:p>
            <a:pPr marL="285750" indent="-285750">
              <a:buFont typeface="Arial" panose="020B0604020202020204" pitchFamily="34" charset="0"/>
              <a:buChar char="•"/>
            </a:pPr>
            <a:r>
              <a:rPr lang="en-AU" sz="1200" dirty="0"/>
              <a:t>Over the period of 3 years apart from slight rise in Meat and Deli all departments were stagnant</a:t>
            </a:r>
          </a:p>
          <a:p>
            <a:pPr marL="285750" indent="-285750">
              <a:buFont typeface="Arial" panose="020B0604020202020204" pitchFamily="34" charset="0"/>
              <a:buChar char="•"/>
            </a:pPr>
            <a:r>
              <a:rPr lang="en-AU" sz="1200" dirty="0"/>
              <a:t>Revenue generated by Promiscuous for each department was decreasing apart from Deli</a:t>
            </a:r>
          </a:p>
          <a:p>
            <a:pPr marL="285750" indent="-285750">
              <a:buFont typeface="Arial" panose="020B0604020202020204" pitchFamily="34" charset="0"/>
              <a:buChar char="•"/>
            </a:pPr>
            <a:r>
              <a:rPr lang="en-AU" sz="1200" dirty="0"/>
              <a:t>For Loyalists, the revenue was increasing for all the top 5 departments</a:t>
            </a:r>
          </a:p>
          <a:p>
            <a:pPr marL="285750" indent="-285750">
              <a:buFont typeface="Arial" panose="020B0604020202020204" pitchFamily="34" charset="0"/>
              <a:buChar char="•"/>
            </a:pPr>
            <a:r>
              <a:rPr lang="en-AU" sz="1200" dirty="0"/>
              <a:t>FTB have decreased shopping over the years</a:t>
            </a:r>
          </a:p>
          <a:p>
            <a:pPr marL="285750" indent="-285750">
              <a:buFont typeface="Arial" panose="020B0604020202020204" pitchFamily="34" charset="0"/>
              <a:buChar char="•"/>
            </a:pPr>
            <a:r>
              <a:rPr lang="en-AU" sz="1200" dirty="0"/>
              <a:t>The revenue for top commodities varies with increase in Deli meat, Lunch meat and Salad  and decrease in Beef, Seafood frozen, Pork, Frozen meat and Cheese. These are the high revenue generating commodities, need to be on promotional discounts to increase sale.</a:t>
            </a:r>
          </a:p>
          <a:p>
            <a:pPr marL="285750" indent="-285750">
              <a:buFont typeface="Arial" panose="020B0604020202020204" pitchFamily="34" charset="0"/>
              <a:buChar char="•"/>
            </a:pPr>
            <a:r>
              <a:rPr lang="en-AU" sz="1200" dirty="0"/>
              <a:t>The least selling commodities include many seasonal items.</a:t>
            </a:r>
          </a:p>
        </p:txBody>
      </p:sp>
      <p:pic>
        <p:nvPicPr>
          <p:cNvPr id="5" name="Picture 4">
            <a:extLst>
              <a:ext uri="{FF2B5EF4-FFF2-40B4-BE49-F238E27FC236}">
                <a16:creationId xmlns:a16="http://schemas.microsoft.com/office/drawing/2014/main" id="{C5C32454-2E04-B38B-7E51-A25C2A985859}"/>
              </a:ext>
            </a:extLst>
          </p:cNvPr>
          <p:cNvPicPr>
            <a:picLocks noChangeAspect="1"/>
          </p:cNvPicPr>
          <p:nvPr/>
        </p:nvPicPr>
        <p:blipFill>
          <a:blip r:embed="rId7"/>
          <a:stretch>
            <a:fillRect/>
          </a:stretch>
        </p:blipFill>
        <p:spPr>
          <a:xfrm>
            <a:off x="8582725" y="502830"/>
            <a:ext cx="3522069" cy="2926170"/>
          </a:xfrm>
          <a:prstGeom prst="rect">
            <a:avLst/>
          </a:prstGeom>
        </p:spPr>
      </p:pic>
      <p:pic>
        <p:nvPicPr>
          <p:cNvPr id="3" name="Picture 2">
            <a:extLst>
              <a:ext uri="{FF2B5EF4-FFF2-40B4-BE49-F238E27FC236}">
                <a16:creationId xmlns:a16="http://schemas.microsoft.com/office/drawing/2014/main" id="{9544B961-48B4-2DF0-03AA-04347B7932E0}"/>
              </a:ext>
            </a:extLst>
          </p:cNvPr>
          <p:cNvPicPr>
            <a:picLocks noChangeAspect="1"/>
          </p:cNvPicPr>
          <p:nvPr/>
        </p:nvPicPr>
        <p:blipFill>
          <a:blip r:embed="rId8"/>
          <a:stretch>
            <a:fillRect/>
          </a:stretch>
        </p:blipFill>
        <p:spPr>
          <a:xfrm>
            <a:off x="8582726" y="3505200"/>
            <a:ext cx="3522069" cy="3263502"/>
          </a:xfrm>
          <a:prstGeom prst="rect">
            <a:avLst/>
          </a:prstGeom>
        </p:spPr>
      </p:pic>
    </p:spTree>
    <p:extLst>
      <p:ext uri="{BB962C8B-B14F-4D97-AF65-F5344CB8AC3E}">
        <p14:creationId xmlns:p14="http://schemas.microsoft.com/office/powerpoint/2010/main" val="2256327710"/>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4717</TotalTime>
  <Words>1309</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Mesh</vt:lpstr>
      <vt:lpstr>SUPERFOODMAX</vt:lpstr>
      <vt:lpstr>The business problem </vt:lpstr>
      <vt:lpstr>SuperFoodMax sales data Jan-2019 to May-2022</vt:lpstr>
      <vt:lpstr>Cleaning and Formatting</vt:lpstr>
      <vt:lpstr>What are the sales trends over the  years?</vt:lpstr>
      <vt:lpstr>Who are the customers?</vt:lpstr>
      <vt:lpstr>What do different loyalty group customers spend most on?  </vt:lpstr>
      <vt:lpstr>What comparison can we make among all the loyalty types based on their shopping trend?</vt:lpstr>
      <vt:lpstr>How did each department and top commodities perform over time?</vt:lpstr>
      <vt:lpstr>INSIGHTS AND 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SuperFoodMax</dc:title>
  <dc:creator>Karishma P</dc:creator>
  <cp:lastModifiedBy>Karishma P</cp:lastModifiedBy>
  <cp:revision>101</cp:revision>
  <dcterms:created xsi:type="dcterms:W3CDTF">2023-07-29T11:50:47Z</dcterms:created>
  <dcterms:modified xsi:type="dcterms:W3CDTF">2023-08-19T00:44:57Z</dcterms:modified>
</cp:coreProperties>
</file>