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6" r:id="rId5"/>
    <p:sldId id="257"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2F02-B843-78B5-8E1C-EF69D0546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F651BA1-253D-EB59-3777-8F3D4F73D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961EA4E-9893-D088-9062-AAF63A8FF9B4}"/>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5" name="Footer Placeholder 4">
            <a:extLst>
              <a:ext uri="{FF2B5EF4-FFF2-40B4-BE49-F238E27FC236}">
                <a16:creationId xmlns:a16="http://schemas.microsoft.com/office/drawing/2014/main" id="{52DDCB69-9CF0-909B-71EE-9B11A82C926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3F3BEEE-E224-A608-9057-272A0F06522C}"/>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201604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F207-8E5B-854B-EBB4-783FA2A546C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12C8FE4-1832-77A6-BBB9-1B31466D7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660354-FD2D-4F9F-B7CE-8E3C8E9CD3CD}"/>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5" name="Footer Placeholder 4">
            <a:extLst>
              <a:ext uri="{FF2B5EF4-FFF2-40B4-BE49-F238E27FC236}">
                <a16:creationId xmlns:a16="http://schemas.microsoft.com/office/drawing/2014/main" id="{A336F3E9-C773-5126-676F-6CF7FBEAEBE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A4F679-1AA0-5E16-C05B-0CD0D312CED7}"/>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368150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9710AB-4033-201A-D849-4247D6D515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EF08F3D-0D05-E57E-D6DF-BC412CE36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4A5909-47BF-F315-4FA4-B65B48F49BF2}"/>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5" name="Footer Placeholder 4">
            <a:extLst>
              <a:ext uri="{FF2B5EF4-FFF2-40B4-BE49-F238E27FC236}">
                <a16:creationId xmlns:a16="http://schemas.microsoft.com/office/drawing/2014/main" id="{2E828D3F-A585-F211-38FC-045F7BA2C7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0545ED6-C573-FFE3-52EB-E13B366AC3CF}"/>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200936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F042-ABCF-C358-047E-B8EBC9E7100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9CA6B7D-FCC7-2E89-255C-8455667C95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67B9ABE-269F-E06B-B04B-EE2328A0EB5D}"/>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5" name="Footer Placeholder 4">
            <a:extLst>
              <a:ext uri="{FF2B5EF4-FFF2-40B4-BE49-F238E27FC236}">
                <a16:creationId xmlns:a16="http://schemas.microsoft.com/office/drawing/2014/main" id="{D2C5C9E6-03EA-345D-0E42-364A59D7AF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C35A22-7DE7-C43B-EA81-EC6FF6B4B27B}"/>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89910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E095-864B-9642-987E-47B46B200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87D79F5-84D8-0345-FA77-FACE97AB4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E0DF3E-8676-E38A-1568-4F99BC79C6EF}"/>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5" name="Footer Placeholder 4">
            <a:extLst>
              <a:ext uri="{FF2B5EF4-FFF2-40B4-BE49-F238E27FC236}">
                <a16:creationId xmlns:a16="http://schemas.microsoft.com/office/drawing/2014/main" id="{5766C180-C232-23DF-BC49-02536C5D39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0A887E-A34C-42EF-68FD-C2D206A539AE}"/>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32365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66A7-5E3D-954C-BC3C-A56654CCCB6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630B7BF-0506-78BF-3D15-51C6790AB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8EAAC46-39C1-FEC6-6ADD-D0C5BEE8F8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B75F2C3-F8BE-F551-34CF-6A4BFA3F5677}"/>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6" name="Footer Placeholder 5">
            <a:extLst>
              <a:ext uri="{FF2B5EF4-FFF2-40B4-BE49-F238E27FC236}">
                <a16:creationId xmlns:a16="http://schemas.microsoft.com/office/drawing/2014/main" id="{DB0609EE-42E0-3A7F-D856-93E08526AA4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5196DF2-7936-7D00-AEE5-6DEB9ACA0D69}"/>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181168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B705-FC1B-6E9B-5A6B-657D1D58C1E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57423A-6650-005E-6E48-5E2B38669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A7BC5C-489B-4949-E1AF-F467D9DFE5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1B2BA02-D987-947F-9A93-D233C8EC5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2C091-245D-8E9B-AB92-CF9BB2CFB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2AA9142-AE60-B96C-D1BA-E893DBAA9B67}"/>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8" name="Footer Placeholder 7">
            <a:extLst>
              <a:ext uri="{FF2B5EF4-FFF2-40B4-BE49-F238E27FC236}">
                <a16:creationId xmlns:a16="http://schemas.microsoft.com/office/drawing/2014/main" id="{372DDE17-ABE2-A35A-4782-13497071B59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9147C85-3459-8DBE-5F71-31EB863F65E8}"/>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326265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40B1-5326-4D11-ECCE-1F34F8840EE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09E2E6B-41DD-9FED-048C-C79F4F86315F}"/>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4" name="Footer Placeholder 3">
            <a:extLst>
              <a:ext uri="{FF2B5EF4-FFF2-40B4-BE49-F238E27FC236}">
                <a16:creationId xmlns:a16="http://schemas.microsoft.com/office/drawing/2014/main" id="{FBB89D20-784B-086D-5DBA-29A5D4322DB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FA15823-FDB1-97A9-B6A9-8FB3B2C3A25B}"/>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242477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7FDC9-0A7A-6480-E2D6-9C8B6B8F09C4}"/>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3" name="Footer Placeholder 2">
            <a:extLst>
              <a:ext uri="{FF2B5EF4-FFF2-40B4-BE49-F238E27FC236}">
                <a16:creationId xmlns:a16="http://schemas.microsoft.com/office/drawing/2014/main" id="{F5327976-CBBA-3268-FA23-D7AEF01DF0A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220D04D-36B9-07AB-9CCB-BCF9C79924EE}"/>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140060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CD8C-2E0D-6630-674A-2568D7403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0A5EB2F-A94D-FBD2-7888-0E1F544DE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97B3964-E613-FF7A-7DE3-5A053D2C6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E404D-A508-99DF-91A2-8F85DD7B2DC9}"/>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6" name="Footer Placeholder 5">
            <a:extLst>
              <a:ext uri="{FF2B5EF4-FFF2-40B4-BE49-F238E27FC236}">
                <a16:creationId xmlns:a16="http://schemas.microsoft.com/office/drawing/2014/main" id="{7CC0FC4C-8FB6-E088-8CE7-37A8D8CE25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F81C7EA-CDC8-140F-5988-A42634A8B36F}"/>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95430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E5EB-BCB4-B7B2-85C7-3C6732673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2D4C4A7-70CF-1209-1DD9-59DCB75677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D55F490-312B-56A8-66F2-6D981524A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88C18-1236-2F27-E43E-4BB04665D831}"/>
              </a:ext>
            </a:extLst>
          </p:cNvPr>
          <p:cNvSpPr>
            <a:spLocks noGrp="1"/>
          </p:cNvSpPr>
          <p:nvPr>
            <p:ph type="dt" sz="half" idx="10"/>
          </p:nvPr>
        </p:nvSpPr>
        <p:spPr/>
        <p:txBody>
          <a:bodyPr/>
          <a:lstStyle/>
          <a:p>
            <a:fld id="{B29F864D-BBC1-49D1-A82C-2A8E59A9B615}" type="datetimeFigureOut">
              <a:rPr lang="en-AU" smtClean="0"/>
              <a:t>6/07/2023</a:t>
            </a:fld>
            <a:endParaRPr lang="en-AU"/>
          </a:p>
        </p:txBody>
      </p:sp>
      <p:sp>
        <p:nvSpPr>
          <p:cNvPr id="6" name="Footer Placeholder 5">
            <a:extLst>
              <a:ext uri="{FF2B5EF4-FFF2-40B4-BE49-F238E27FC236}">
                <a16:creationId xmlns:a16="http://schemas.microsoft.com/office/drawing/2014/main" id="{5C51EE6F-D366-CB30-CDA3-53C44986E10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E2FBBB9-26A3-7EEE-F016-3F8E37681D48}"/>
              </a:ext>
            </a:extLst>
          </p:cNvPr>
          <p:cNvSpPr>
            <a:spLocks noGrp="1"/>
          </p:cNvSpPr>
          <p:nvPr>
            <p:ph type="sldNum" sz="quarter" idx="12"/>
          </p:nvPr>
        </p:nvSpPr>
        <p:spPr/>
        <p:txBody>
          <a:bodyPr/>
          <a:lstStyle/>
          <a:p>
            <a:fld id="{CE8CD657-0091-4C2A-B647-324C4CAAE299}" type="slidenum">
              <a:rPr lang="en-AU" smtClean="0"/>
              <a:t>‹#›</a:t>
            </a:fld>
            <a:endParaRPr lang="en-AU"/>
          </a:p>
        </p:txBody>
      </p:sp>
    </p:spTree>
    <p:extLst>
      <p:ext uri="{BB962C8B-B14F-4D97-AF65-F5344CB8AC3E}">
        <p14:creationId xmlns:p14="http://schemas.microsoft.com/office/powerpoint/2010/main" val="9490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6D48F-8DE6-2D7A-FB9E-AD8EE6145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B1CAF2C-EA26-F0E5-93B4-64CC5E0C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D7EF3B-9C97-E2B2-C0D2-E76BE15A9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F864D-BBC1-49D1-A82C-2A8E59A9B615}" type="datetimeFigureOut">
              <a:rPr lang="en-AU" smtClean="0"/>
              <a:t>6/07/2023</a:t>
            </a:fld>
            <a:endParaRPr lang="en-AU"/>
          </a:p>
        </p:txBody>
      </p:sp>
      <p:sp>
        <p:nvSpPr>
          <p:cNvPr id="5" name="Footer Placeholder 4">
            <a:extLst>
              <a:ext uri="{FF2B5EF4-FFF2-40B4-BE49-F238E27FC236}">
                <a16:creationId xmlns:a16="http://schemas.microsoft.com/office/drawing/2014/main" id="{FF60A429-2812-2EF1-DEE4-97048BB65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99FC987-3C51-33DF-342D-C83D17112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CD657-0091-4C2A-B647-324C4CAAE299}" type="slidenum">
              <a:rPr lang="en-AU" smtClean="0"/>
              <a:t>‹#›</a:t>
            </a:fld>
            <a:endParaRPr lang="en-AU"/>
          </a:p>
        </p:txBody>
      </p:sp>
    </p:spTree>
    <p:extLst>
      <p:ext uri="{BB962C8B-B14F-4D97-AF65-F5344CB8AC3E}">
        <p14:creationId xmlns:p14="http://schemas.microsoft.com/office/powerpoint/2010/main" val="1921417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5841-87D3-8D49-A2F9-2D9B75E8D048}"/>
              </a:ext>
            </a:extLst>
          </p:cNvPr>
          <p:cNvSpPr>
            <a:spLocks noGrp="1"/>
          </p:cNvSpPr>
          <p:nvPr>
            <p:ph type="title"/>
          </p:nvPr>
        </p:nvSpPr>
        <p:spPr/>
        <p:txBody>
          <a:bodyPr/>
          <a:lstStyle/>
          <a:p>
            <a:r>
              <a:rPr lang="en-AU" dirty="0"/>
              <a:t>The Business Question</a:t>
            </a:r>
          </a:p>
        </p:txBody>
      </p:sp>
      <p:sp>
        <p:nvSpPr>
          <p:cNvPr id="3" name="Content Placeholder 2">
            <a:extLst>
              <a:ext uri="{FF2B5EF4-FFF2-40B4-BE49-F238E27FC236}">
                <a16:creationId xmlns:a16="http://schemas.microsoft.com/office/drawing/2014/main" id="{F0D8EFE1-2E51-BB75-2EEE-18574EE39269}"/>
              </a:ext>
            </a:extLst>
          </p:cNvPr>
          <p:cNvSpPr>
            <a:spLocks noGrp="1"/>
          </p:cNvSpPr>
          <p:nvPr>
            <p:ph idx="1"/>
          </p:nvPr>
        </p:nvSpPr>
        <p:spPr/>
        <p:txBody>
          <a:bodyPr>
            <a:normAutofit/>
          </a:bodyPr>
          <a:lstStyle/>
          <a:p>
            <a:r>
              <a:rPr lang="en-US" sz="3200" b="1" dirty="0">
                <a:solidFill>
                  <a:srgbClr val="333333"/>
                </a:solidFill>
                <a:effectLst/>
                <a:latin typeface="Tableau Regular"/>
              </a:rPr>
              <a:t>How can the Victorian government reduce accidents in Metropolitan Northwestern region?</a:t>
            </a:r>
          </a:p>
          <a:p>
            <a:pPr marL="0" indent="0">
              <a:buNone/>
            </a:pPr>
            <a:r>
              <a:rPr lang="en-US" sz="2000" dirty="0">
                <a:solidFill>
                  <a:srgbClr val="333333"/>
                </a:solidFill>
                <a:latin typeface="Tableau Regular"/>
              </a:rPr>
              <a:t>The Metropolitan North West is one of the fastest growing regions in Victoria, with Wyndham being the fastest growing LGA in  the country. Two of the LGAs from the North West region are in the top ten fastest growing LGAs. (Carbines, 2023)</a:t>
            </a:r>
          </a:p>
          <a:p>
            <a:pPr marL="0" indent="0">
              <a:buNone/>
            </a:pPr>
            <a:r>
              <a:rPr lang="en-US" sz="2000" dirty="0">
                <a:solidFill>
                  <a:srgbClr val="333333"/>
                </a:solidFill>
                <a:latin typeface="Tableau Regular"/>
              </a:rPr>
              <a:t>As a result, there are infrastructure, housing and safety and other challenges. </a:t>
            </a:r>
          </a:p>
          <a:p>
            <a:pPr marL="0" indent="0">
              <a:buNone/>
            </a:pPr>
            <a:r>
              <a:rPr lang="en-US" sz="2000" dirty="0">
                <a:solidFill>
                  <a:srgbClr val="333333"/>
                </a:solidFill>
                <a:latin typeface="Tableau Regular"/>
              </a:rPr>
              <a:t>This project concentrates on the road safety issues as I live in this region and my daughter is learning to drive, I wanted to have a better understanding of the same. </a:t>
            </a:r>
          </a:p>
          <a:p>
            <a:pPr marL="0" indent="0">
              <a:buNone/>
            </a:pPr>
            <a:endParaRPr lang="en-US" sz="2000" dirty="0">
              <a:solidFill>
                <a:srgbClr val="333333"/>
              </a:solidFill>
              <a:latin typeface="Tableau Regular"/>
            </a:endParaRPr>
          </a:p>
          <a:p>
            <a:pPr marL="0" indent="0">
              <a:buNone/>
            </a:pPr>
            <a:endParaRPr lang="en-US" sz="2000" dirty="0">
              <a:solidFill>
                <a:srgbClr val="333333"/>
              </a:solidFill>
              <a:latin typeface="Tableau Regular"/>
            </a:endParaRPr>
          </a:p>
          <a:p>
            <a:pPr marL="0" indent="0">
              <a:buNone/>
            </a:pPr>
            <a:endParaRPr lang="en-US" sz="2000" dirty="0">
              <a:solidFill>
                <a:srgbClr val="333333"/>
              </a:solidFill>
              <a:latin typeface="Tableau Regular"/>
            </a:endParaRPr>
          </a:p>
          <a:p>
            <a:pPr marL="0" indent="0">
              <a:buNone/>
            </a:pPr>
            <a:endParaRPr lang="en-US" sz="2000" dirty="0">
              <a:solidFill>
                <a:srgbClr val="333333"/>
              </a:solidFill>
              <a:latin typeface="Tableau Regular"/>
            </a:endParaRPr>
          </a:p>
        </p:txBody>
      </p:sp>
    </p:spTree>
    <p:extLst>
      <p:ext uri="{BB962C8B-B14F-4D97-AF65-F5344CB8AC3E}">
        <p14:creationId xmlns:p14="http://schemas.microsoft.com/office/powerpoint/2010/main" val="225357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11BE339-F136-211E-9731-E496A7664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81" y="218910"/>
            <a:ext cx="10478038" cy="6420180"/>
          </a:xfrm>
          <a:prstGeom prst="rect">
            <a:avLst/>
          </a:prstGeom>
        </p:spPr>
      </p:pic>
    </p:spTree>
    <p:extLst>
      <p:ext uri="{BB962C8B-B14F-4D97-AF65-F5344CB8AC3E}">
        <p14:creationId xmlns:p14="http://schemas.microsoft.com/office/powerpoint/2010/main" val="343126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ifferent colored lines&#10;&#10;Description automatically generated">
            <a:extLst>
              <a:ext uri="{FF2B5EF4-FFF2-40B4-BE49-F238E27FC236}">
                <a16:creationId xmlns:a16="http://schemas.microsoft.com/office/drawing/2014/main" id="{86D53E0C-3C99-AD3D-75FA-C29AA7134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61" y="272888"/>
            <a:ext cx="10268478" cy="6312224"/>
          </a:xfrm>
          <a:prstGeom prst="rect">
            <a:avLst/>
          </a:prstGeom>
        </p:spPr>
      </p:pic>
    </p:spTree>
    <p:extLst>
      <p:ext uri="{BB962C8B-B14F-4D97-AF65-F5344CB8AC3E}">
        <p14:creationId xmlns:p14="http://schemas.microsoft.com/office/powerpoint/2010/main" val="176894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n a white background&#10;&#10;Description automatically generated">
            <a:extLst>
              <a:ext uri="{FF2B5EF4-FFF2-40B4-BE49-F238E27FC236}">
                <a16:creationId xmlns:a16="http://schemas.microsoft.com/office/drawing/2014/main" id="{7211C88C-DA52-0B6B-0FC4-A145CC75A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11" y="320515"/>
            <a:ext cx="10255777" cy="6216970"/>
          </a:xfrm>
          <a:prstGeom prst="rect">
            <a:avLst/>
          </a:prstGeom>
        </p:spPr>
      </p:pic>
    </p:spTree>
    <p:extLst>
      <p:ext uri="{BB962C8B-B14F-4D97-AF65-F5344CB8AC3E}">
        <p14:creationId xmlns:p14="http://schemas.microsoft.com/office/powerpoint/2010/main" val="143266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traffic jam&#10;&#10;Description automatically generated">
            <a:extLst>
              <a:ext uri="{FF2B5EF4-FFF2-40B4-BE49-F238E27FC236}">
                <a16:creationId xmlns:a16="http://schemas.microsoft.com/office/drawing/2014/main" id="{A541BCA3-7683-56D1-D05E-E84BBB34E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92" y="412419"/>
            <a:ext cx="10046216" cy="6445581"/>
          </a:xfrm>
          <a:prstGeom prst="rect">
            <a:avLst/>
          </a:prstGeom>
        </p:spPr>
      </p:pic>
    </p:spTree>
    <p:extLst>
      <p:ext uri="{BB962C8B-B14F-4D97-AF65-F5344CB8AC3E}">
        <p14:creationId xmlns:p14="http://schemas.microsoft.com/office/powerpoint/2010/main" val="355149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05B7-4CD1-7DB9-8962-6E578D36CF37}"/>
              </a:ext>
            </a:extLst>
          </p:cNvPr>
          <p:cNvSpPr>
            <a:spLocks noGrp="1"/>
          </p:cNvSpPr>
          <p:nvPr>
            <p:ph type="title"/>
          </p:nvPr>
        </p:nvSpPr>
        <p:spPr/>
        <p:txBody>
          <a:bodyPr/>
          <a:lstStyle/>
          <a:p>
            <a:r>
              <a:rPr lang="en-AU" dirty="0"/>
              <a:t>My Findings</a:t>
            </a:r>
          </a:p>
        </p:txBody>
      </p:sp>
      <p:sp>
        <p:nvSpPr>
          <p:cNvPr id="3" name="Content Placeholder 2">
            <a:extLst>
              <a:ext uri="{FF2B5EF4-FFF2-40B4-BE49-F238E27FC236}">
                <a16:creationId xmlns:a16="http://schemas.microsoft.com/office/drawing/2014/main" id="{79BC3E0F-805B-15CE-A2C2-D4646A214153}"/>
              </a:ext>
            </a:extLst>
          </p:cNvPr>
          <p:cNvSpPr>
            <a:spLocks noGrp="1"/>
          </p:cNvSpPr>
          <p:nvPr>
            <p:ph idx="1"/>
          </p:nvPr>
        </p:nvSpPr>
        <p:spPr/>
        <p:txBody>
          <a:bodyPr>
            <a:normAutofit fontScale="92500" lnSpcReduction="10000"/>
          </a:bodyPr>
          <a:lstStyle/>
          <a:p>
            <a:r>
              <a:rPr lang="en-AU" sz="2000" dirty="0"/>
              <a:t>The majority of accidents happen in Metropolitan areas as these areas are highly populated, roads are congested, and they have a higher number of road users due to various reasons.</a:t>
            </a:r>
          </a:p>
          <a:p>
            <a:r>
              <a:rPr lang="en-AU" sz="2000" dirty="0"/>
              <a:t>The metropolitan North West is second to the Metropolitan South East just by 536 accidents. It is responsible for 34.15% of total accidents.</a:t>
            </a:r>
          </a:p>
          <a:p>
            <a:r>
              <a:rPr lang="en-AU" sz="2000" dirty="0"/>
              <a:t>Most of the accidents that happen during weekdays are during peak hours- around 8 am and 4 to 6 pm. On the weekend it is spread throughout the day from 8 am to 6 pm with a slight rise on 12 pm and 3 pm.</a:t>
            </a:r>
          </a:p>
          <a:p>
            <a:r>
              <a:rPr lang="en-AU" sz="2000" dirty="0"/>
              <a:t>The forecast suggests that over the period of coming years the number of accidents are going to rise.</a:t>
            </a:r>
          </a:p>
          <a:p>
            <a:r>
              <a:rPr lang="en-AU" sz="2000" dirty="0"/>
              <a:t>During 2014 to 2019 there were a total 65,296 people involved in the accidents. The </a:t>
            </a:r>
            <a:r>
              <a:rPr lang="en-AU" sz="2000" dirty="0" err="1"/>
              <a:t>Metroplitan</a:t>
            </a:r>
            <a:r>
              <a:rPr lang="en-AU" sz="2000" dirty="0"/>
              <a:t> North west has the highest number of pedestrians and unlicenced drivers involved. The Number of young drivers involved is 7558 which is also very high. The Total number of serious injuries is 10,948.</a:t>
            </a:r>
          </a:p>
          <a:p>
            <a:r>
              <a:rPr lang="en-AU" sz="2000" dirty="0"/>
              <a:t>The majority of accidents happen in 60km/hour speed zones at the peak hours mentioned above.  Most accidents in this region happen on arterial other or local roads at the cross and T intersections or not an intersection. At speeds 50 km/h and 40km/hr most accidents happen where the roads are not divided, and pedestrians are struck more where the roads are not divided. </a:t>
            </a:r>
          </a:p>
        </p:txBody>
      </p:sp>
    </p:spTree>
    <p:extLst>
      <p:ext uri="{BB962C8B-B14F-4D97-AF65-F5344CB8AC3E}">
        <p14:creationId xmlns:p14="http://schemas.microsoft.com/office/powerpoint/2010/main" val="202631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11FA9-5342-D2A1-2195-4EB83BCB042A}"/>
              </a:ext>
            </a:extLst>
          </p:cNvPr>
          <p:cNvSpPr>
            <a:spLocks noGrp="1"/>
          </p:cNvSpPr>
          <p:nvPr>
            <p:ph idx="4294967295"/>
          </p:nvPr>
        </p:nvSpPr>
        <p:spPr>
          <a:xfrm>
            <a:off x="914400" y="833121"/>
            <a:ext cx="9601200" cy="4744720"/>
          </a:xfrm>
        </p:spPr>
        <p:txBody>
          <a:bodyPr>
            <a:normAutofit/>
          </a:bodyPr>
          <a:lstStyle/>
          <a:p>
            <a:r>
              <a:rPr lang="en-US" sz="2000" dirty="0"/>
              <a:t>Throughout the day different speed limits have different peaks in accidents however, 8 am and 3-5 pm have highest number of accidents at 60 km/</a:t>
            </a:r>
            <a:r>
              <a:rPr lang="en-US" sz="2000" dirty="0" err="1"/>
              <a:t>hr</a:t>
            </a:r>
            <a:r>
              <a:rPr lang="en-US" sz="2000" dirty="0"/>
              <a:t>, 50 km/</a:t>
            </a:r>
            <a:r>
              <a:rPr lang="en-US" sz="2000" dirty="0" err="1"/>
              <a:t>hr</a:t>
            </a:r>
            <a:r>
              <a:rPr lang="en-US" sz="2000" dirty="0"/>
              <a:t> and 100 km/hr.</a:t>
            </a:r>
          </a:p>
          <a:p>
            <a:r>
              <a:rPr lang="en-US" sz="2000" dirty="0"/>
              <a:t>Collision with another vehicle tops the types of accidents at 18,729 accidents followed by struck pedestrian at 3,088 accidents. </a:t>
            </a:r>
          </a:p>
          <a:p>
            <a:r>
              <a:rPr lang="en-US" sz="2000" dirty="0"/>
              <a:t>These insights can help us make the roads safer for all road users.</a:t>
            </a:r>
            <a:endParaRPr lang="en-AU" sz="2000" dirty="0"/>
          </a:p>
        </p:txBody>
      </p:sp>
    </p:spTree>
    <p:extLst>
      <p:ext uri="{BB962C8B-B14F-4D97-AF65-F5344CB8AC3E}">
        <p14:creationId xmlns:p14="http://schemas.microsoft.com/office/powerpoint/2010/main" val="113389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2F96-50FC-EBF5-6CF3-FCC7C53FD231}"/>
              </a:ext>
            </a:extLst>
          </p:cNvPr>
          <p:cNvSpPr>
            <a:spLocks noGrp="1"/>
          </p:cNvSpPr>
          <p:nvPr>
            <p:ph type="title"/>
          </p:nvPr>
        </p:nvSpPr>
        <p:spPr/>
        <p:txBody>
          <a:bodyPr/>
          <a:lstStyle/>
          <a:p>
            <a:r>
              <a:rPr lang="en-US" dirty="0"/>
              <a:t>References</a:t>
            </a:r>
            <a:endParaRPr lang="en-AU" dirty="0"/>
          </a:p>
        </p:txBody>
      </p:sp>
      <p:sp>
        <p:nvSpPr>
          <p:cNvPr id="3" name="Content Placeholder 2">
            <a:extLst>
              <a:ext uri="{FF2B5EF4-FFF2-40B4-BE49-F238E27FC236}">
                <a16:creationId xmlns:a16="http://schemas.microsoft.com/office/drawing/2014/main" id="{5F103D7F-1D5D-5AD3-0318-D0ECB21F0999}"/>
              </a:ext>
            </a:extLst>
          </p:cNvPr>
          <p:cNvSpPr>
            <a:spLocks noGrp="1"/>
          </p:cNvSpPr>
          <p:nvPr>
            <p:ph idx="1"/>
          </p:nvPr>
        </p:nvSpPr>
        <p:spPr/>
        <p:txBody>
          <a:bodyPr/>
          <a:lstStyle/>
          <a:p>
            <a:pPr marL="0" indent="0">
              <a:buNone/>
            </a:pPr>
            <a:r>
              <a:rPr lang="en-AU" sz="1800" dirty="0">
                <a:effectLst/>
                <a:latin typeface="Times New Roman" panose="02020603050405020304" pitchFamily="18" charset="0"/>
              </a:rPr>
              <a:t>Carbines, S. (2023, January 19). </a:t>
            </a:r>
            <a:r>
              <a:rPr lang="en-AU" sz="1800" i="1" dirty="0">
                <a:effectLst/>
                <a:latin typeface="Times New Roman" panose="02020603050405020304" pitchFamily="18" charset="0"/>
              </a:rPr>
              <a:t>Wyndham: Booming region Australia’s fastest growing in past three years - realestate.com.au</a:t>
            </a:r>
            <a:r>
              <a:rPr lang="en-AU" sz="1800" dirty="0">
                <a:effectLst/>
                <a:latin typeface="Times New Roman" panose="02020603050405020304" pitchFamily="18" charset="0"/>
              </a:rPr>
              <a:t>. Www.realestate.com.au; Herald SUN. https://www.realestate.com.au/news/wyndham-booming-region-australias-fastest-growing-in-past-three-years/</a:t>
            </a:r>
          </a:p>
          <a:p>
            <a:pPr marL="0" indent="0">
              <a:buNone/>
            </a:pPr>
            <a:endParaRPr lang="en-AU" dirty="0"/>
          </a:p>
        </p:txBody>
      </p:sp>
    </p:spTree>
    <p:extLst>
      <p:ext uri="{BB962C8B-B14F-4D97-AF65-F5344CB8AC3E}">
        <p14:creationId xmlns:p14="http://schemas.microsoft.com/office/powerpoint/2010/main" val="341615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5861-ED57-E51D-BCE8-BB3849488906}"/>
              </a:ext>
            </a:extLst>
          </p:cNvPr>
          <p:cNvSpPr>
            <a:spLocks noGrp="1"/>
          </p:cNvSpPr>
          <p:nvPr>
            <p:ph type="title"/>
          </p:nvPr>
        </p:nvSpPr>
        <p:spPr/>
        <p:txBody>
          <a:bodyPr/>
          <a:lstStyle/>
          <a:p>
            <a:r>
              <a:rPr lang="en-AU" dirty="0"/>
              <a:t>Selection of the data</a:t>
            </a:r>
          </a:p>
        </p:txBody>
      </p:sp>
      <p:sp>
        <p:nvSpPr>
          <p:cNvPr id="3" name="Content Placeholder 2">
            <a:extLst>
              <a:ext uri="{FF2B5EF4-FFF2-40B4-BE49-F238E27FC236}">
                <a16:creationId xmlns:a16="http://schemas.microsoft.com/office/drawing/2014/main" id="{18036117-1DA2-ADC0-7811-BFFA51CAEFE3}"/>
              </a:ext>
            </a:extLst>
          </p:cNvPr>
          <p:cNvSpPr>
            <a:spLocks noGrp="1"/>
          </p:cNvSpPr>
          <p:nvPr>
            <p:ph idx="1"/>
          </p:nvPr>
        </p:nvSpPr>
        <p:spPr/>
        <p:txBody>
          <a:bodyPr>
            <a:normAutofit/>
          </a:bodyPr>
          <a:lstStyle/>
          <a:p>
            <a:r>
              <a:rPr lang="en-AU" sz="2000" dirty="0"/>
              <a:t>When I dug deeper, I came to know that Northwestern region constitutes about 34% of total accidents. </a:t>
            </a:r>
          </a:p>
          <a:p>
            <a:r>
              <a:rPr lang="en-AU" sz="2000" dirty="0"/>
              <a:t>I decided to concentrate on this region and factors affecting the safety of different road users by further sampling data by infrastructure, accident time and type.</a:t>
            </a:r>
          </a:p>
          <a:p>
            <a:r>
              <a:rPr lang="en-AU" sz="2000" dirty="0"/>
              <a:t>I used the data provided by VicRoads which is vicroad_crashes_last_5_years to answer my business question.</a:t>
            </a:r>
          </a:p>
          <a:p>
            <a:r>
              <a:rPr lang="en-AU" sz="2000" dirty="0"/>
              <a:t>This is an Excel file which includes crash data from July 2014 to June 2019. This is quantitative data.</a:t>
            </a:r>
          </a:p>
          <a:p>
            <a:endParaRPr lang="en-AU" sz="2000" dirty="0"/>
          </a:p>
          <a:p>
            <a:r>
              <a:rPr lang="en-AU" sz="2000" dirty="0">
                <a:highlight>
                  <a:srgbClr val="C0C0C0"/>
                </a:highlight>
              </a:rPr>
              <a:t>https://rmitonline.enterprise.slack.com/files/W01AM7K2Q5N/F05CAM7E11S/vicroads_crashes_last_5_years.xlsx</a:t>
            </a:r>
          </a:p>
        </p:txBody>
      </p:sp>
    </p:spTree>
    <p:extLst>
      <p:ext uri="{BB962C8B-B14F-4D97-AF65-F5344CB8AC3E}">
        <p14:creationId xmlns:p14="http://schemas.microsoft.com/office/powerpoint/2010/main" val="395427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1F6A325-AC5C-274A-1389-75B1DBC7AE51}"/>
              </a:ext>
            </a:extLst>
          </p:cNvPr>
          <p:cNvGraphicFramePr>
            <a:graphicFrameLocks noGrp="1"/>
          </p:cNvGraphicFramePr>
          <p:nvPr>
            <p:extLst>
              <p:ext uri="{D42A27DB-BD31-4B8C-83A1-F6EECF244321}">
                <p14:modId xmlns:p14="http://schemas.microsoft.com/office/powerpoint/2010/main" val="3216148063"/>
              </p:ext>
            </p:extLst>
          </p:nvPr>
        </p:nvGraphicFramePr>
        <p:xfrm>
          <a:off x="534837" y="1354347"/>
          <a:ext cx="10955546" cy="5374959"/>
        </p:xfrm>
        <a:graphic>
          <a:graphicData uri="http://schemas.openxmlformats.org/drawingml/2006/table">
            <a:tbl>
              <a:tblPr firstRow="1" bandRow="1">
                <a:tableStyleId>{5C22544A-7EE6-4342-B048-85BDC9FD1C3A}</a:tableStyleId>
              </a:tblPr>
              <a:tblGrid>
                <a:gridCol w="5382884">
                  <a:extLst>
                    <a:ext uri="{9D8B030D-6E8A-4147-A177-3AD203B41FA5}">
                      <a16:colId xmlns:a16="http://schemas.microsoft.com/office/drawing/2014/main" val="609732871"/>
                    </a:ext>
                  </a:extLst>
                </a:gridCol>
                <a:gridCol w="5572662">
                  <a:extLst>
                    <a:ext uri="{9D8B030D-6E8A-4147-A177-3AD203B41FA5}">
                      <a16:colId xmlns:a16="http://schemas.microsoft.com/office/drawing/2014/main" val="202564900"/>
                    </a:ext>
                  </a:extLst>
                </a:gridCol>
              </a:tblGrid>
              <a:tr h="721380">
                <a:tc>
                  <a:txBody>
                    <a:bodyPr/>
                    <a:lstStyle/>
                    <a:p>
                      <a:r>
                        <a:rPr lang="en-AU" dirty="0"/>
                        <a:t>Checklist</a:t>
                      </a:r>
                    </a:p>
                  </a:txBody>
                  <a:tcPr/>
                </a:tc>
                <a:tc>
                  <a:txBody>
                    <a:bodyPr/>
                    <a:lstStyle/>
                    <a:p>
                      <a:r>
                        <a:rPr lang="en-AU" dirty="0"/>
                        <a:t>Comments</a:t>
                      </a:r>
                    </a:p>
                  </a:txBody>
                  <a:tcPr/>
                </a:tc>
                <a:extLst>
                  <a:ext uri="{0D108BD9-81ED-4DB2-BD59-A6C34878D82A}">
                    <a16:rowId xmlns:a16="http://schemas.microsoft.com/office/drawing/2014/main" val="3226528088"/>
                  </a:ext>
                </a:extLst>
              </a:tr>
              <a:tr h="851850">
                <a:tc>
                  <a:txBody>
                    <a:bodyPr/>
                    <a:lstStyle/>
                    <a:p>
                      <a:r>
                        <a:rPr lang="en-AU" dirty="0"/>
                        <a:t>Identity</a:t>
                      </a:r>
                    </a:p>
                  </a:txBody>
                  <a:tcPr/>
                </a:tc>
                <a:tc>
                  <a:txBody>
                    <a:bodyPr/>
                    <a:lstStyle/>
                    <a:p>
                      <a:r>
                        <a:rPr lang="en-AU" sz="1400" dirty="0"/>
                        <a:t>The data does not reveal personal identity. Data collected by the Vic government, so I assume care is taken to protect the privacy of the individuals affected</a:t>
                      </a:r>
                      <a:r>
                        <a:rPr lang="en-AU" dirty="0"/>
                        <a:t>. </a:t>
                      </a:r>
                      <a:r>
                        <a:rPr lang="en-AU" sz="1400" dirty="0"/>
                        <a:t>The data will be used for educational purpose only.</a:t>
                      </a:r>
                    </a:p>
                  </a:txBody>
                  <a:tcPr/>
                </a:tc>
                <a:extLst>
                  <a:ext uri="{0D108BD9-81ED-4DB2-BD59-A6C34878D82A}">
                    <a16:rowId xmlns:a16="http://schemas.microsoft.com/office/drawing/2014/main" val="347104776"/>
                  </a:ext>
                </a:extLst>
              </a:tr>
              <a:tr h="786323">
                <a:tc>
                  <a:txBody>
                    <a:bodyPr/>
                    <a:lstStyle/>
                    <a:p>
                      <a:r>
                        <a:rPr lang="en-AU" dirty="0"/>
                        <a:t>Shared Data</a:t>
                      </a:r>
                    </a:p>
                  </a:txBody>
                  <a:tcPr/>
                </a:tc>
                <a:tc>
                  <a:txBody>
                    <a:bodyPr/>
                    <a:lstStyle/>
                    <a:p>
                      <a:r>
                        <a:rPr lang="en-AU" sz="1400" dirty="0"/>
                        <a:t>The data is publicly available on Victorian Government Data website. The data is being used for the educational purposes and not being shared outside the institute.</a:t>
                      </a:r>
                    </a:p>
                  </a:txBody>
                  <a:tcPr/>
                </a:tc>
                <a:extLst>
                  <a:ext uri="{0D108BD9-81ED-4DB2-BD59-A6C34878D82A}">
                    <a16:rowId xmlns:a16="http://schemas.microsoft.com/office/drawing/2014/main" val="2179781068"/>
                  </a:ext>
                </a:extLst>
              </a:tr>
              <a:tr h="721380">
                <a:tc>
                  <a:txBody>
                    <a:bodyPr/>
                    <a:lstStyle/>
                    <a:p>
                      <a:r>
                        <a:rPr lang="en-AU" dirty="0"/>
                        <a:t>Transparency</a:t>
                      </a:r>
                    </a:p>
                  </a:txBody>
                  <a:tcPr/>
                </a:tc>
                <a:tc>
                  <a:txBody>
                    <a:bodyPr/>
                    <a:lstStyle/>
                    <a:p>
                      <a:r>
                        <a:rPr lang="en-AU" sz="1400" kern="1200" dirty="0">
                          <a:solidFill>
                            <a:schemeClr val="dk1"/>
                          </a:solidFill>
                          <a:effectLst/>
                          <a:latin typeface="+mn-lt"/>
                          <a:ea typeface="+mn-ea"/>
                          <a:cs typeface="+mn-cs"/>
                        </a:rPr>
                        <a:t>The data is collected by the VicRoads department of Victorian government, so it is ensured that the data is transparent.</a:t>
                      </a:r>
                      <a:endParaRPr lang="en-AU" sz="1400" dirty="0"/>
                    </a:p>
                  </a:txBody>
                  <a:tcPr/>
                </a:tc>
                <a:extLst>
                  <a:ext uri="{0D108BD9-81ED-4DB2-BD59-A6C34878D82A}">
                    <a16:rowId xmlns:a16="http://schemas.microsoft.com/office/drawing/2014/main" val="2062099260"/>
                  </a:ext>
                </a:extLst>
              </a:tr>
              <a:tr h="786323">
                <a:tc>
                  <a:txBody>
                    <a:bodyPr/>
                    <a:lstStyle/>
                    <a:p>
                      <a:r>
                        <a:rPr lang="en-AU" dirty="0"/>
                        <a:t>Predictions</a:t>
                      </a:r>
                    </a:p>
                  </a:txBody>
                  <a:tcPr/>
                </a:tc>
                <a:tc>
                  <a:txBody>
                    <a:bodyPr/>
                    <a:lstStyle/>
                    <a:p>
                      <a:r>
                        <a:rPr lang="en-US" sz="1400" dirty="0"/>
                        <a:t>The data is being used for educational purposes. Any predictions made would be solely for the same. No actions would be taken based on the predictions.</a:t>
                      </a:r>
                      <a:endParaRPr lang="en-AU" sz="1400" dirty="0"/>
                    </a:p>
                  </a:txBody>
                  <a:tcPr/>
                </a:tc>
                <a:extLst>
                  <a:ext uri="{0D108BD9-81ED-4DB2-BD59-A6C34878D82A}">
                    <a16:rowId xmlns:a16="http://schemas.microsoft.com/office/drawing/2014/main" val="288324653"/>
                  </a:ext>
                </a:extLst>
              </a:tr>
              <a:tr h="786323">
                <a:tc>
                  <a:txBody>
                    <a:bodyPr/>
                    <a:lstStyle/>
                    <a:p>
                      <a:r>
                        <a:rPr lang="en-AU" dirty="0"/>
                        <a:t>Bias</a:t>
                      </a:r>
                    </a:p>
                  </a:txBody>
                  <a:tcPr/>
                </a:tc>
                <a:tc>
                  <a:txBody>
                    <a:bodyPr/>
                    <a:lstStyle/>
                    <a:p>
                      <a:r>
                        <a:rPr lang="en-AU" sz="1400" dirty="0"/>
                        <a:t>Even though the data will be used for educational purposes I would ensure that there is no unconscious or unfair bias in the use of data or analysis of it.</a:t>
                      </a:r>
                    </a:p>
                  </a:txBody>
                  <a:tcPr/>
                </a:tc>
                <a:extLst>
                  <a:ext uri="{0D108BD9-81ED-4DB2-BD59-A6C34878D82A}">
                    <a16:rowId xmlns:a16="http://schemas.microsoft.com/office/drawing/2014/main" val="675552876"/>
                  </a:ext>
                </a:extLst>
              </a:tr>
              <a:tr h="721380">
                <a:tc>
                  <a:txBody>
                    <a:bodyPr/>
                    <a:lstStyle/>
                    <a:p>
                      <a:r>
                        <a:rPr lang="en-AU" dirty="0"/>
                        <a:t>Honesty</a:t>
                      </a:r>
                    </a:p>
                  </a:txBody>
                  <a:tcPr/>
                </a:tc>
                <a:tc>
                  <a:txBody>
                    <a:bodyPr/>
                    <a:lstStyle/>
                    <a:p>
                      <a:r>
                        <a:rPr lang="en-US" sz="1400" dirty="0"/>
                        <a:t>The problems will be shared with the audience with complete honesty, no wrong information will be provided intentionally or unintentionally.</a:t>
                      </a:r>
                      <a:endParaRPr lang="en-AU" sz="1400" dirty="0"/>
                    </a:p>
                  </a:txBody>
                  <a:tcPr/>
                </a:tc>
                <a:extLst>
                  <a:ext uri="{0D108BD9-81ED-4DB2-BD59-A6C34878D82A}">
                    <a16:rowId xmlns:a16="http://schemas.microsoft.com/office/drawing/2014/main" val="968894746"/>
                  </a:ext>
                </a:extLst>
              </a:tr>
            </a:tbl>
          </a:graphicData>
        </a:graphic>
      </p:graphicFrame>
      <p:sp>
        <p:nvSpPr>
          <p:cNvPr id="5" name="Title 4">
            <a:extLst>
              <a:ext uri="{FF2B5EF4-FFF2-40B4-BE49-F238E27FC236}">
                <a16:creationId xmlns:a16="http://schemas.microsoft.com/office/drawing/2014/main" id="{A4DA718A-3741-8699-7231-94BD3D38EA45}"/>
              </a:ext>
            </a:extLst>
          </p:cNvPr>
          <p:cNvSpPr>
            <a:spLocks noGrp="1"/>
          </p:cNvSpPr>
          <p:nvPr>
            <p:ph type="title"/>
          </p:nvPr>
        </p:nvSpPr>
        <p:spPr/>
        <p:txBody>
          <a:bodyPr/>
          <a:lstStyle/>
          <a:p>
            <a:r>
              <a:rPr lang="en-AU" dirty="0"/>
              <a:t>Ethical Consideration Checklist</a:t>
            </a:r>
          </a:p>
        </p:txBody>
      </p:sp>
    </p:spTree>
    <p:extLst>
      <p:ext uri="{BB962C8B-B14F-4D97-AF65-F5344CB8AC3E}">
        <p14:creationId xmlns:p14="http://schemas.microsoft.com/office/powerpoint/2010/main" val="351104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96BD18-B840-5773-1E2D-5334BD507C09}"/>
              </a:ext>
            </a:extLst>
          </p:cNvPr>
          <p:cNvSpPr>
            <a:spLocks noGrp="1"/>
          </p:cNvSpPr>
          <p:nvPr>
            <p:ph type="title"/>
          </p:nvPr>
        </p:nvSpPr>
        <p:spPr>
          <a:xfrm>
            <a:off x="838200" y="152401"/>
            <a:ext cx="10515600" cy="538479"/>
          </a:xfrm>
        </p:spPr>
        <p:txBody>
          <a:bodyPr>
            <a:normAutofit/>
          </a:bodyPr>
          <a:lstStyle/>
          <a:p>
            <a:r>
              <a:rPr lang="en-AU" sz="2800" dirty="0"/>
              <a:t>Excel Setup Checklist</a:t>
            </a:r>
          </a:p>
        </p:txBody>
      </p:sp>
      <p:graphicFrame>
        <p:nvGraphicFramePr>
          <p:cNvPr id="5" name="Table 5">
            <a:extLst>
              <a:ext uri="{FF2B5EF4-FFF2-40B4-BE49-F238E27FC236}">
                <a16:creationId xmlns:a16="http://schemas.microsoft.com/office/drawing/2014/main" id="{1E7CFE5E-D748-4BBC-456A-F4F7F19410A6}"/>
              </a:ext>
            </a:extLst>
          </p:cNvPr>
          <p:cNvGraphicFramePr>
            <a:graphicFrameLocks noGrp="1"/>
          </p:cNvGraphicFramePr>
          <p:nvPr>
            <p:extLst>
              <p:ext uri="{D42A27DB-BD31-4B8C-83A1-F6EECF244321}">
                <p14:modId xmlns:p14="http://schemas.microsoft.com/office/powerpoint/2010/main" val="2282467958"/>
              </p:ext>
            </p:extLst>
          </p:nvPr>
        </p:nvGraphicFramePr>
        <p:xfrm>
          <a:off x="838200" y="690880"/>
          <a:ext cx="10855960" cy="5791200"/>
        </p:xfrm>
        <a:graphic>
          <a:graphicData uri="http://schemas.openxmlformats.org/drawingml/2006/table">
            <a:tbl>
              <a:tblPr firstRow="1" bandRow="1">
                <a:tableStyleId>{5C22544A-7EE6-4342-B048-85BDC9FD1C3A}</a:tableStyleId>
              </a:tblPr>
              <a:tblGrid>
                <a:gridCol w="4660900">
                  <a:extLst>
                    <a:ext uri="{9D8B030D-6E8A-4147-A177-3AD203B41FA5}">
                      <a16:colId xmlns:a16="http://schemas.microsoft.com/office/drawing/2014/main" val="25553781"/>
                    </a:ext>
                  </a:extLst>
                </a:gridCol>
                <a:gridCol w="6195060">
                  <a:extLst>
                    <a:ext uri="{9D8B030D-6E8A-4147-A177-3AD203B41FA5}">
                      <a16:colId xmlns:a16="http://schemas.microsoft.com/office/drawing/2014/main" val="3823049501"/>
                    </a:ext>
                  </a:extLst>
                </a:gridCol>
              </a:tblGrid>
              <a:tr h="721360">
                <a:tc>
                  <a:txBody>
                    <a:bodyPr/>
                    <a:lstStyle/>
                    <a:p>
                      <a:r>
                        <a:rPr lang="en-AU" dirty="0"/>
                        <a:t>Checklist </a:t>
                      </a:r>
                    </a:p>
                  </a:txBody>
                  <a:tcPr/>
                </a:tc>
                <a:tc>
                  <a:txBody>
                    <a:bodyPr/>
                    <a:lstStyle/>
                    <a:p>
                      <a:r>
                        <a:rPr lang="en-AU" dirty="0"/>
                        <a:t>Comments</a:t>
                      </a:r>
                    </a:p>
                  </a:txBody>
                  <a:tcPr/>
                </a:tc>
                <a:extLst>
                  <a:ext uri="{0D108BD9-81ED-4DB2-BD59-A6C34878D82A}">
                    <a16:rowId xmlns:a16="http://schemas.microsoft.com/office/drawing/2014/main" val="1787651143"/>
                  </a:ext>
                </a:extLst>
              </a:tr>
              <a:tr h="721360">
                <a:tc>
                  <a:txBody>
                    <a:bodyPr/>
                    <a:lstStyle/>
                    <a:p>
                      <a:r>
                        <a:rPr lang="en-AU" dirty="0"/>
                        <a:t>Meaningful title and location</a:t>
                      </a:r>
                    </a:p>
                  </a:txBody>
                  <a:tcPr/>
                </a:tc>
                <a:tc>
                  <a:txBody>
                    <a:bodyPr/>
                    <a:lstStyle/>
                    <a:p>
                      <a:r>
                        <a:rPr lang="en-AU" dirty="0"/>
                        <a:t>The worksheet is saved as “Vic Roads crashes 201-2019 dataset” for easy recognition and is saved in my RMIT Course folder.</a:t>
                      </a:r>
                    </a:p>
                  </a:txBody>
                  <a:tcPr/>
                </a:tc>
                <a:extLst>
                  <a:ext uri="{0D108BD9-81ED-4DB2-BD59-A6C34878D82A}">
                    <a16:rowId xmlns:a16="http://schemas.microsoft.com/office/drawing/2014/main" val="2774659342"/>
                  </a:ext>
                </a:extLst>
              </a:tr>
              <a:tr h="721360">
                <a:tc>
                  <a:txBody>
                    <a:bodyPr/>
                    <a:lstStyle/>
                    <a:p>
                      <a:r>
                        <a:rPr lang="en-AU" dirty="0"/>
                        <a:t>Format</a:t>
                      </a:r>
                    </a:p>
                  </a:txBody>
                  <a:tcPr/>
                </a:tc>
                <a:tc>
                  <a:txBody>
                    <a:bodyPr/>
                    <a:lstStyle/>
                    <a:p>
                      <a:r>
                        <a:rPr lang="en-AU" dirty="0"/>
                        <a:t>The column titles are formatted: bold, Fill  colour Light Grey and applied to all the titles.</a:t>
                      </a:r>
                    </a:p>
                  </a:txBody>
                  <a:tcPr/>
                </a:tc>
                <a:extLst>
                  <a:ext uri="{0D108BD9-81ED-4DB2-BD59-A6C34878D82A}">
                    <a16:rowId xmlns:a16="http://schemas.microsoft.com/office/drawing/2014/main" val="2693149205"/>
                  </a:ext>
                </a:extLst>
              </a:tr>
              <a:tr h="721360">
                <a:tc>
                  <a:txBody>
                    <a:bodyPr/>
                    <a:lstStyle/>
                    <a:p>
                      <a:r>
                        <a:rPr lang="en-AU" dirty="0"/>
                        <a:t>Columns and rows</a:t>
                      </a:r>
                    </a:p>
                  </a:txBody>
                  <a:tcPr/>
                </a:tc>
                <a:tc>
                  <a:txBody>
                    <a:bodyPr/>
                    <a:lstStyle/>
                    <a:p>
                      <a:r>
                        <a:rPr lang="en-AU" dirty="0"/>
                        <a:t>To us the same naming style objected to </a:t>
                      </a:r>
                      <a:r>
                        <a:rPr lang="en-AU" dirty="0" err="1"/>
                        <a:t>object_id,Alcoholtime</a:t>
                      </a:r>
                      <a:r>
                        <a:rPr lang="en-AU" dirty="0"/>
                        <a:t> is changed to </a:t>
                      </a:r>
                      <a:r>
                        <a:rPr lang="en-AU" dirty="0" err="1"/>
                        <a:t>Alcohol_time</a:t>
                      </a:r>
                      <a:r>
                        <a:rPr lang="en-AU" dirty="0"/>
                        <a:t>, </a:t>
                      </a:r>
                      <a:r>
                        <a:rPr lang="en-AU" dirty="0" err="1"/>
                        <a:t>seriousinjury</a:t>
                      </a:r>
                      <a:r>
                        <a:rPr lang="en-AU" dirty="0"/>
                        <a:t> to </a:t>
                      </a:r>
                      <a:r>
                        <a:rPr lang="en-AU" dirty="0" err="1"/>
                        <a:t>serious_injury</a:t>
                      </a:r>
                      <a:r>
                        <a:rPr lang="en-AU" dirty="0"/>
                        <a:t>, </a:t>
                      </a:r>
                      <a:r>
                        <a:rPr lang="en-AU" dirty="0" err="1"/>
                        <a:t>otherinjury</a:t>
                      </a:r>
                      <a:r>
                        <a:rPr lang="en-AU" dirty="0"/>
                        <a:t> to </a:t>
                      </a:r>
                      <a:r>
                        <a:rPr lang="en-AU" dirty="0" err="1"/>
                        <a:t>other_injury</a:t>
                      </a:r>
                      <a:r>
                        <a:rPr lang="en-AU" dirty="0"/>
                        <a:t>, </a:t>
                      </a:r>
                      <a:r>
                        <a:rPr lang="en-AU" dirty="0" err="1"/>
                        <a:t>noninjured</a:t>
                      </a:r>
                      <a:r>
                        <a:rPr lang="en-AU" dirty="0"/>
                        <a:t> to </a:t>
                      </a:r>
                      <a:r>
                        <a:rPr lang="en-AU" dirty="0" err="1"/>
                        <a:t>non_injured</a:t>
                      </a:r>
                      <a:r>
                        <a:rPr lang="en-AU" dirty="0"/>
                        <a:t>, </a:t>
                      </a:r>
                      <a:r>
                        <a:rPr lang="en-AU" dirty="0" err="1"/>
                        <a:t>heavyvehicle</a:t>
                      </a:r>
                      <a:r>
                        <a:rPr lang="en-AU" dirty="0"/>
                        <a:t> to </a:t>
                      </a:r>
                      <a:r>
                        <a:rPr lang="en-AU" dirty="0" err="1"/>
                        <a:t>heavy_vehicle</a:t>
                      </a:r>
                      <a:r>
                        <a:rPr lang="en-AU" dirty="0"/>
                        <a:t>, </a:t>
                      </a:r>
                      <a:r>
                        <a:rPr lang="en-AU" dirty="0" err="1"/>
                        <a:t>passengervehicle</a:t>
                      </a:r>
                      <a:r>
                        <a:rPr lang="en-AU" dirty="0"/>
                        <a:t> to </a:t>
                      </a:r>
                      <a:r>
                        <a:rPr lang="en-AU" dirty="0" err="1"/>
                        <a:t>passenger_vehicle</a:t>
                      </a:r>
                      <a:r>
                        <a:rPr lang="en-AU" dirty="0"/>
                        <a:t>, </a:t>
                      </a:r>
                      <a:r>
                        <a:rPr lang="en-AU" dirty="0" err="1"/>
                        <a:t>publicvehicle</a:t>
                      </a:r>
                      <a:r>
                        <a:rPr lang="en-AU" dirty="0"/>
                        <a:t> to </a:t>
                      </a:r>
                      <a:r>
                        <a:rPr lang="en-AU" dirty="0" err="1"/>
                        <a:t>public_vehicle</a:t>
                      </a:r>
                      <a:r>
                        <a:rPr lang="en-AU" dirty="0"/>
                        <a:t>, </a:t>
                      </a:r>
                    </a:p>
                  </a:txBody>
                  <a:tcPr/>
                </a:tc>
                <a:extLst>
                  <a:ext uri="{0D108BD9-81ED-4DB2-BD59-A6C34878D82A}">
                    <a16:rowId xmlns:a16="http://schemas.microsoft.com/office/drawing/2014/main" val="2858883263"/>
                  </a:ext>
                </a:extLst>
              </a:tr>
              <a:tr h="721360">
                <a:tc>
                  <a:txBody>
                    <a:bodyPr/>
                    <a:lstStyle/>
                    <a:p>
                      <a:r>
                        <a:rPr lang="en-AU" dirty="0"/>
                        <a:t>Freeze rows/columns</a:t>
                      </a:r>
                    </a:p>
                  </a:txBody>
                  <a:tcPr/>
                </a:tc>
                <a:tc>
                  <a:txBody>
                    <a:bodyPr/>
                    <a:lstStyle/>
                    <a:p>
                      <a:r>
                        <a:rPr lang="en-AU" dirty="0"/>
                        <a:t>Top rows </a:t>
                      </a:r>
                      <a:r>
                        <a:rPr lang="en-AU"/>
                        <a:t>are frozen, </a:t>
                      </a:r>
                      <a:r>
                        <a:rPr lang="en-AU" dirty="0"/>
                        <a:t>so the column names stay visible.</a:t>
                      </a:r>
                    </a:p>
                  </a:txBody>
                  <a:tcPr/>
                </a:tc>
                <a:extLst>
                  <a:ext uri="{0D108BD9-81ED-4DB2-BD59-A6C34878D82A}">
                    <a16:rowId xmlns:a16="http://schemas.microsoft.com/office/drawing/2014/main" val="250051990"/>
                  </a:ext>
                </a:extLst>
              </a:tr>
              <a:tr h="721360">
                <a:tc>
                  <a:txBody>
                    <a:bodyPr/>
                    <a:lstStyle/>
                    <a:p>
                      <a:r>
                        <a:rPr lang="en-AU" dirty="0"/>
                        <a:t>Check show formula</a:t>
                      </a:r>
                    </a:p>
                  </a:txBody>
                  <a:tcPr/>
                </a:tc>
                <a:tc>
                  <a:txBody>
                    <a:bodyPr/>
                    <a:lstStyle/>
                    <a:p>
                      <a:r>
                        <a:rPr lang="en-AU" dirty="0"/>
                        <a:t>No formulas found</a:t>
                      </a:r>
                    </a:p>
                  </a:txBody>
                  <a:tcPr/>
                </a:tc>
                <a:extLst>
                  <a:ext uri="{0D108BD9-81ED-4DB2-BD59-A6C34878D82A}">
                    <a16:rowId xmlns:a16="http://schemas.microsoft.com/office/drawing/2014/main" val="3491347117"/>
                  </a:ext>
                </a:extLst>
              </a:tr>
              <a:tr h="721360">
                <a:tc>
                  <a:txBody>
                    <a:bodyPr/>
                    <a:lstStyle/>
                    <a:p>
                      <a:r>
                        <a:rPr lang="en-AU" dirty="0"/>
                        <a:t>Create worksheets</a:t>
                      </a:r>
                    </a:p>
                  </a:txBody>
                  <a:tcPr/>
                </a:tc>
                <a:tc>
                  <a:txBody>
                    <a:bodyPr/>
                    <a:lstStyle/>
                    <a:p>
                      <a:r>
                        <a:rPr lang="en-AU" dirty="0"/>
                        <a:t>No worksheet were created as the working will be done in Tableau.</a:t>
                      </a:r>
                    </a:p>
                  </a:txBody>
                  <a:tcPr/>
                </a:tc>
                <a:extLst>
                  <a:ext uri="{0D108BD9-81ED-4DB2-BD59-A6C34878D82A}">
                    <a16:rowId xmlns:a16="http://schemas.microsoft.com/office/drawing/2014/main" val="2665460417"/>
                  </a:ext>
                </a:extLst>
              </a:tr>
            </a:tbl>
          </a:graphicData>
        </a:graphic>
      </p:graphicFrame>
    </p:spTree>
    <p:extLst>
      <p:ext uri="{BB962C8B-B14F-4D97-AF65-F5344CB8AC3E}">
        <p14:creationId xmlns:p14="http://schemas.microsoft.com/office/powerpoint/2010/main" val="110984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9012-DBE9-3F2D-6874-90C44368402B}"/>
              </a:ext>
            </a:extLst>
          </p:cNvPr>
          <p:cNvSpPr>
            <a:spLocks noGrp="1"/>
          </p:cNvSpPr>
          <p:nvPr>
            <p:ph type="title"/>
          </p:nvPr>
        </p:nvSpPr>
        <p:spPr>
          <a:xfrm>
            <a:off x="838200" y="81281"/>
            <a:ext cx="10515600" cy="325119"/>
          </a:xfrm>
        </p:spPr>
        <p:txBody>
          <a:bodyPr>
            <a:normAutofit fontScale="90000"/>
          </a:bodyPr>
          <a:lstStyle/>
          <a:p>
            <a:r>
              <a:rPr lang="en-AU" sz="2000" dirty="0"/>
              <a:t>Clean Data Checklist</a:t>
            </a:r>
          </a:p>
        </p:txBody>
      </p:sp>
      <p:graphicFrame>
        <p:nvGraphicFramePr>
          <p:cNvPr id="3" name="Table 3">
            <a:extLst>
              <a:ext uri="{FF2B5EF4-FFF2-40B4-BE49-F238E27FC236}">
                <a16:creationId xmlns:a16="http://schemas.microsoft.com/office/drawing/2014/main" id="{0C248BC4-AC1C-003D-B8D1-DA0941BB28D7}"/>
              </a:ext>
            </a:extLst>
          </p:cNvPr>
          <p:cNvGraphicFramePr>
            <a:graphicFrameLocks noGrp="1"/>
          </p:cNvGraphicFramePr>
          <p:nvPr>
            <p:extLst>
              <p:ext uri="{D42A27DB-BD31-4B8C-83A1-F6EECF244321}">
                <p14:modId xmlns:p14="http://schemas.microsoft.com/office/powerpoint/2010/main" val="1649193129"/>
              </p:ext>
            </p:extLst>
          </p:nvPr>
        </p:nvGraphicFramePr>
        <p:xfrm>
          <a:off x="254000" y="406401"/>
          <a:ext cx="11501120" cy="6288229"/>
        </p:xfrm>
        <a:graphic>
          <a:graphicData uri="http://schemas.openxmlformats.org/drawingml/2006/table">
            <a:tbl>
              <a:tblPr firstRow="1" bandRow="1">
                <a:tableStyleId>{5C22544A-7EE6-4342-B048-85BDC9FD1C3A}</a:tableStyleId>
              </a:tblPr>
              <a:tblGrid>
                <a:gridCol w="3901440">
                  <a:extLst>
                    <a:ext uri="{9D8B030D-6E8A-4147-A177-3AD203B41FA5}">
                      <a16:colId xmlns:a16="http://schemas.microsoft.com/office/drawing/2014/main" val="547282211"/>
                    </a:ext>
                  </a:extLst>
                </a:gridCol>
                <a:gridCol w="7599680">
                  <a:extLst>
                    <a:ext uri="{9D8B030D-6E8A-4147-A177-3AD203B41FA5}">
                      <a16:colId xmlns:a16="http://schemas.microsoft.com/office/drawing/2014/main" val="1556289092"/>
                    </a:ext>
                  </a:extLst>
                </a:gridCol>
              </a:tblGrid>
              <a:tr h="410015">
                <a:tc>
                  <a:txBody>
                    <a:bodyPr/>
                    <a:lstStyle/>
                    <a:p>
                      <a:r>
                        <a:rPr lang="en-AU" dirty="0"/>
                        <a:t>Checklist</a:t>
                      </a:r>
                    </a:p>
                  </a:txBody>
                  <a:tcPr/>
                </a:tc>
                <a:tc>
                  <a:txBody>
                    <a:bodyPr/>
                    <a:lstStyle/>
                    <a:p>
                      <a:r>
                        <a:rPr lang="en-AU" dirty="0"/>
                        <a:t>Comments</a:t>
                      </a:r>
                    </a:p>
                  </a:txBody>
                  <a:tcPr/>
                </a:tc>
                <a:extLst>
                  <a:ext uri="{0D108BD9-81ED-4DB2-BD59-A6C34878D82A}">
                    <a16:rowId xmlns:a16="http://schemas.microsoft.com/office/drawing/2014/main" val="245846550"/>
                  </a:ext>
                </a:extLst>
              </a:tr>
              <a:tr h="410015">
                <a:tc>
                  <a:txBody>
                    <a:bodyPr/>
                    <a:lstStyle/>
                    <a:p>
                      <a:r>
                        <a:rPr lang="en-AU" sz="1400" dirty="0"/>
                        <a:t>1: Create a backup copy</a:t>
                      </a:r>
                    </a:p>
                  </a:txBody>
                  <a:tcPr/>
                </a:tc>
                <a:tc>
                  <a:txBody>
                    <a:bodyPr/>
                    <a:lstStyle/>
                    <a:p>
                      <a:r>
                        <a:rPr lang="en-AU" sz="1400" dirty="0"/>
                        <a:t>A copy of the file is saved on OneDrive.</a:t>
                      </a:r>
                    </a:p>
                  </a:txBody>
                  <a:tcPr/>
                </a:tc>
                <a:extLst>
                  <a:ext uri="{0D108BD9-81ED-4DB2-BD59-A6C34878D82A}">
                    <a16:rowId xmlns:a16="http://schemas.microsoft.com/office/drawing/2014/main" val="2568582568"/>
                  </a:ext>
                </a:extLst>
              </a:tr>
              <a:tr h="585044">
                <a:tc>
                  <a:txBody>
                    <a:bodyPr/>
                    <a:lstStyle/>
                    <a:p>
                      <a:r>
                        <a:rPr lang="en-AU" sz="1400" dirty="0"/>
                        <a:t>2: Check rows and columns</a:t>
                      </a:r>
                    </a:p>
                  </a:txBody>
                  <a:tcPr/>
                </a:tc>
                <a:tc>
                  <a:txBody>
                    <a:bodyPr/>
                    <a:lstStyle/>
                    <a:p>
                      <a:r>
                        <a:rPr lang="en-AU" sz="1400" dirty="0"/>
                        <a:t>Used Hide and Unhide columns and rows to check empty rows and columns, no empty rows or columns found.</a:t>
                      </a:r>
                    </a:p>
                  </a:txBody>
                  <a:tcPr/>
                </a:tc>
                <a:extLst>
                  <a:ext uri="{0D108BD9-81ED-4DB2-BD59-A6C34878D82A}">
                    <a16:rowId xmlns:a16="http://schemas.microsoft.com/office/drawing/2014/main" val="1898628562"/>
                  </a:ext>
                </a:extLst>
              </a:tr>
              <a:tr h="459078">
                <a:tc>
                  <a:txBody>
                    <a:bodyPr/>
                    <a:lstStyle/>
                    <a:p>
                      <a:r>
                        <a:rPr lang="en-AU" sz="1400" dirty="0"/>
                        <a:t>3. Spell check</a:t>
                      </a:r>
                    </a:p>
                  </a:txBody>
                  <a:tcPr/>
                </a:tc>
                <a:tc>
                  <a:txBody>
                    <a:bodyPr/>
                    <a:lstStyle/>
                    <a:p>
                      <a:r>
                        <a:rPr lang="en-AU" sz="1400" dirty="0"/>
                        <a:t>The data is checked for spelling errors: Review&gt;Spelling</a:t>
                      </a:r>
                    </a:p>
                  </a:txBody>
                  <a:tcPr/>
                </a:tc>
                <a:extLst>
                  <a:ext uri="{0D108BD9-81ED-4DB2-BD59-A6C34878D82A}">
                    <a16:rowId xmlns:a16="http://schemas.microsoft.com/office/drawing/2014/main" val="1299902638"/>
                  </a:ext>
                </a:extLst>
              </a:tr>
              <a:tr h="585044">
                <a:tc>
                  <a:txBody>
                    <a:bodyPr/>
                    <a:lstStyle/>
                    <a:p>
                      <a:r>
                        <a:rPr lang="en-AU" sz="1400" dirty="0"/>
                        <a:t>4: Text check -find</a:t>
                      </a:r>
                    </a:p>
                  </a:txBody>
                  <a:tcPr/>
                </a:tc>
                <a:tc>
                  <a:txBody>
                    <a:bodyPr/>
                    <a:lstStyle/>
                    <a:p>
                      <a:r>
                        <a:rPr lang="en-AU" sz="1400" dirty="0"/>
                        <a:t>Used Home Find and Replace function to find </a:t>
                      </a:r>
                      <a:r>
                        <a:rPr lang="en-AU" sz="1400" dirty="0" err="1"/>
                        <a:t>unk</a:t>
                      </a:r>
                      <a:r>
                        <a:rPr lang="en-AU" sz="1400" dirty="0"/>
                        <a:t>. And replace it with unknown to make the data consistent. 2033 replacements made</a:t>
                      </a:r>
                    </a:p>
                  </a:txBody>
                  <a:tcPr/>
                </a:tc>
                <a:extLst>
                  <a:ext uri="{0D108BD9-81ED-4DB2-BD59-A6C34878D82A}">
                    <a16:rowId xmlns:a16="http://schemas.microsoft.com/office/drawing/2014/main" val="3512784105"/>
                  </a:ext>
                </a:extLst>
              </a:tr>
              <a:tr h="441556">
                <a:tc>
                  <a:txBody>
                    <a:bodyPr/>
                    <a:lstStyle/>
                    <a:p>
                      <a:r>
                        <a:rPr lang="en-AU" sz="1400" dirty="0"/>
                        <a:t>5: Remove duplicates</a:t>
                      </a:r>
                    </a:p>
                  </a:txBody>
                  <a:tcPr/>
                </a:tc>
                <a:tc>
                  <a:txBody>
                    <a:bodyPr/>
                    <a:lstStyle/>
                    <a:p>
                      <a:r>
                        <a:rPr lang="en-AU" sz="1400" dirty="0"/>
                        <a:t>All three worksheets are checked for duplicates. None found. Data&gt;Remove Duplicates</a:t>
                      </a:r>
                    </a:p>
                  </a:txBody>
                  <a:tcPr/>
                </a:tc>
                <a:extLst>
                  <a:ext uri="{0D108BD9-81ED-4DB2-BD59-A6C34878D82A}">
                    <a16:rowId xmlns:a16="http://schemas.microsoft.com/office/drawing/2014/main" val="1631045496"/>
                  </a:ext>
                </a:extLst>
              </a:tr>
              <a:tr h="585044">
                <a:tc>
                  <a:txBody>
                    <a:bodyPr/>
                    <a:lstStyle/>
                    <a:p>
                      <a:r>
                        <a:rPr lang="en-AU" sz="1400" dirty="0"/>
                        <a:t>6: Text check- Change case</a:t>
                      </a:r>
                    </a:p>
                  </a:txBody>
                  <a:tcPr/>
                </a:tc>
                <a:tc>
                  <a:txBody>
                    <a:bodyPr/>
                    <a:lstStyle/>
                    <a:p>
                      <a:r>
                        <a:rPr lang="en-AU" sz="1400" dirty="0"/>
                        <a:t>Was not required.</a:t>
                      </a:r>
                    </a:p>
                  </a:txBody>
                  <a:tcPr/>
                </a:tc>
                <a:extLst>
                  <a:ext uri="{0D108BD9-81ED-4DB2-BD59-A6C34878D82A}">
                    <a16:rowId xmlns:a16="http://schemas.microsoft.com/office/drawing/2014/main" val="704806993"/>
                  </a:ext>
                </a:extLst>
              </a:tr>
              <a:tr h="542927">
                <a:tc>
                  <a:txBody>
                    <a:bodyPr/>
                    <a:lstStyle/>
                    <a:p>
                      <a:r>
                        <a:rPr lang="en-AU" sz="1400" dirty="0"/>
                        <a:t>7</a:t>
                      </a:r>
                      <a:r>
                        <a:rPr lang="en-AU" sz="1400" dirty="0">
                          <a:solidFill>
                            <a:schemeClr val="tx1"/>
                          </a:solidFill>
                        </a:rPr>
                        <a:t>: Remove spaces and non-printing characters</a:t>
                      </a:r>
                    </a:p>
                  </a:txBody>
                  <a:tcPr/>
                </a:tc>
                <a:tc>
                  <a:txBody>
                    <a:bodyPr/>
                    <a:lstStyle/>
                    <a:p>
                      <a:r>
                        <a:rPr lang="en-AU" sz="1400" dirty="0"/>
                        <a:t>Data checked for the same and nothing was needed to be done. When the data is brought into Tableau it will read pass these</a:t>
                      </a:r>
                      <a:r>
                        <a:rPr lang="en-AU" sz="1400"/>
                        <a:t>. </a:t>
                      </a:r>
                      <a:endParaRPr lang="en-AU" sz="1400" dirty="0"/>
                    </a:p>
                  </a:txBody>
                  <a:tcPr/>
                </a:tc>
                <a:extLst>
                  <a:ext uri="{0D108BD9-81ED-4DB2-BD59-A6C34878D82A}">
                    <a16:rowId xmlns:a16="http://schemas.microsoft.com/office/drawing/2014/main" val="2370961855"/>
                  </a:ext>
                </a:extLst>
              </a:tr>
              <a:tr h="410015">
                <a:tc>
                  <a:txBody>
                    <a:bodyPr/>
                    <a:lstStyle/>
                    <a:p>
                      <a:r>
                        <a:rPr lang="en-AU" sz="1400" dirty="0"/>
                        <a:t>8: Merging and splitting columns</a:t>
                      </a:r>
                    </a:p>
                  </a:txBody>
                  <a:tcPr/>
                </a:tc>
                <a:tc>
                  <a:txBody>
                    <a:bodyPr/>
                    <a:lstStyle/>
                    <a:p>
                      <a:r>
                        <a:rPr lang="en-AU" sz="1400" dirty="0"/>
                        <a:t>Not required</a:t>
                      </a:r>
                    </a:p>
                  </a:txBody>
                  <a:tcPr/>
                </a:tc>
                <a:extLst>
                  <a:ext uri="{0D108BD9-81ED-4DB2-BD59-A6C34878D82A}">
                    <a16:rowId xmlns:a16="http://schemas.microsoft.com/office/drawing/2014/main" val="1189647731"/>
                  </a:ext>
                </a:extLst>
              </a:tr>
              <a:tr h="585044">
                <a:tc>
                  <a:txBody>
                    <a:bodyPr/>
                    <a:lstStyle/>
                    <a:p>
                      <a:r>
                        <a:rPr lang="en-AU" sz="1400" dirty="0"/>
                        <a:t>9: All data in same decimal format</a:t>
                      </a:r>
                    </a:p>
                  </a:txBody>
                  <a:tcPr/>
                </a:tc>
                <a:tc>
                  <a:txBody>
                    <a:bodyPr/>
                    <a:lstStyle/>
                    <a:p>
                      <a:r>
                        <a:rPr lang="en-AU" sz="1400" dirty="0"/>
                        <a:t>All columns like X,Y, </a:t>
                      </a:r>
                      <a:r>
                        <a:rPr lang="en-AU" sz="1400" dirty="0" err="1"/>
                        <a:t>vic_grid_x</a:t>
                      </a:r>
                      <a:r>
                        <a:rPr lang="en-AU" sz="1400" dirty="0"/>
                        <a:t>, </a:t>
                      </a:r>
                      <a:r>
                        <a:rPr lang="en-AU" sz="1400" dirty="0" err="1"/>
                        <a:t>vic_grid_y</a:t>
                      </a:r>
                      <a:r>
                        <a:rPr lang="en-AU" sz="1400" dirty="0"/>
                        <a:t> are in 3 decimal format. I could not change longitude and latitude decimal format,</a:t>
                      </a:r>
                    </a:p>
                  </a:txBody>
                  <a:tcPr/>
                </a:tc>
                <a:extLst>
                  <a:ext uri="{0D108BD9-81ED-4DB2-BD59-A6C34878D82A}">
                    <a16:rowId xmlns:a16="http://schemas.microsoft.com/office/drawing/2014/main" val="215992299"/>
                  </a:ext>
                </a:extLst>
              </a:tr>
              <a:tr h="542927">
                <a:tc>
                  <a:txBody>
                    <a:bodyPr/>
                    <a:lstStyle/>
                    <a:p>
                      <a:r>
                        <a:rPr lang="en-AU" sz="1400" dirty="0"/>
                        <a:t>10: Single common format for dates </a:t>
                      </a:r>
                      <a:r>
                        <a:rPr lang="en-AU" sz="1400" dirty="0" err="1"/>
                        <a:t>yyyy</a:t>
                      </a:r>
                      <a:r>
                        <a:rPr lang="en-AU" sz="1400" dirty="0"/>
                        <a:t>-mm-dd</a:t>
                      </a:r>
                    </a:p>
                  </a:txBody>
                  <a:tcPr/>
                </a:tc>
                <a:tc>
                  <a:txBody>
                    <a:bodyPr/>
                    <a:lstStyle/>
                    <a:p>
                      <a:r>
                        <a:rPr lang="en-AU" sz="1400" dirty="0"/>
                        <a:t>Here the date format is dd/mm/</a:t>
                      </a:r>
                      <a:r>
                        <a:rPr lang="en-AU" sz="1400" dirty="0" err="1"/>
                        <a:t>yyyy</a:t>
                      </a:r>
                      <a:r>
                        <a:rPr lang="en-AU" sz="1400" dirty="0"/>
                        <a:t> which is not changed.</a:t>
                      </a:r>
                    </a:p>
                  </a:txBody>
                  <a:tcPr/>
                </a:tc>
                <a:extLst>
                  <a:ext uri="{0D108BD9-81ED-4DB2-BD59-A6C34878D82A}">
                    <a16:rowId xmlns:a16="http://schemas.microsoft.com/office/drawing/2014/main" val="2652036064"/>
                  </a:ext>
                </a:extLst>
              </a:tr>
              <a:tr h="722171">
                <a:tc>
                  <a:txBody>
                    <a:bodyPr/>
                    <a:lstStyle/>
                    <a:p>
                      <a:r>
                        <a:rPr lang="en-AU" sz="1400" dirty="0"/>
                        <a:t>11. Review blank values</a:t>
                      </a:r>
                    </a:p>
                  </a:txBody>
                  <a:tcPr/>
                </a:tc>
                <a:tc>
                  <a:txBody>
                    <a:bodyPr/>
                    <a:lstStyle/>
                    <a:p>
                      <a:r>
                        <a:rPr lang="en-AU" sz="1400" dirty="0"/>
                        <a:t>There were some blank values columns </a:t>
                      </a:r>
                      <a:r>
                        <a:rPr lang="en-AU" sz="1400" dirty="0" err="1"/>
                        <a:t>srns</a:t>
                      </a:r>
                      <a:r>
                        <a:rPr lang="en-AU" sz="1400" dirty="0"/>
                        <a:t>, </a:t>
                      </a:r>
                      <a:r>
                        <a:rPr lang="en-AU" sz="1400" dirty="0" err="1"/>
                        <a:t>srns_all</a:t>
                      </a:r>
                      <a:r>
                        <a:rPr lang="en-AU" sz="1400" dirty="0"/>
                        <a:t>, </a:t>
                      </a:r>
                      <a:r>
                        <a:rPr lang="en-AU" sz="1400" dirty="0" err="1"/>
                        <a:t>rma</a:t>
                      </a:r>
                      <a:r>
                        <a:rPr lang="en-AU" sz="1400" dirty="0"/>
                        <a:t>, </a:t>
                      </a:r>
                      <a:r>
                        <a:rPr lang="en-AU" sz="1400" dirty="0" err="1"/>
                        <a:t>rma_all</a:t>
                      </a:r>
                      <a:r>
                        <a:rPr lang="en-AU" sz="1400" dirty="0"/>
                        <a:t>, divided, </a:t>
                      </a:r>
                      <a:r>
                        <a:rPr lang="en-AU" sz="1400" dirty="0" err="1"/>
                        <a:t>divided_all</a:t>
                      </a:r>
                      <a:r>
                        <a:rPr lang="en-AU" sz="1400" dirty="0"/>
                        <a:t>, longitude and latitude which were ignored because some of them were not used in analysis or they were less than 0.5% of the total data.</a:t>
                      </a:r>
                    </a:p>
                  </a:txBody>
                  <a:tcPr/>
                </a:tc>
                <a:extLst>
                  <a:ext uri="{0D108BD9-81ED-4DB2-BD59-A6C34878D82A}">
                    <a16:rowId xmlns:a16="http://schemas.microsoft.com/office/drawing/2014/main" val="88858838"/>
                  </a:ext>
                </a:extLst>
              </a:tr>
            </a:tbl>
          </a:graphicData>
        </a:graphic>
      </p:graphicFrame>
    </p:spTree>
    <p:extLst>
      <p:ext uri="{BB962C8B-B14F-4D97-AF65-F5344CB8AC3E}">
        <p14:creationId xmlns:p14="http://schemas.microsoft.com/office/powerpoint/2010/main" val="261250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shot of a map&#10;&#10;Description automatically generated">
            <a:extLst>
              <a:ext uri="{FF2B5EF4-FFF2-40B4-BE49-F238E27FC236}">
                <a16:creationId xmlns:a16="http://schemas.microsoft.com/office/drawing/2014/main" id="{FF6D334B-0909-70EF-CB49-C13F267A35E9}"/>
              </a:ext>
            </a:extLst>
          </p:cNvPr>
          <p:cNvPicPr>
            <a:picLocks noChangeAspect="1"/>
          </p:cNvPicPr>
          <p:nvPr/>
        </p:nvPicPr>
        <p:blipFill rotWithShape="1">
          <a:blip r:embed="rId2">
            <a:extLst>
              <a:ext uri="{28A0092B-C50C-407E-A947-70E740481C1C}">
                <a14:useLocalDpi xmlns:a14="http://schemas.microsoft.com/office/drawing/2010/main" val="0"/>
              </a:ext>
            </a:extLst>
          </a:blip>
          <a:srcRect b="11434"/>
          <a:stretch/>
        </p:blipFill>
        <p:spPr>
          <a:xfrm>
            <a:off x="20" y="1282"/>
            <a:ext cx="12191980" cy="6856718"/>
          </a:xfrm>
          <a:prstGeom prst="rect">
            <a:avLst/>
          </a:prstGeom>
        </p:spPr>
      </p:pic>
    </p:spTree>
    <p:extLst>
      <p:ext uri="{BB962C8B-B14F-4D97-AF65-F5344CB8AC3E}">
        <p14:creationId xmlns:p14="http://schemas.microsoft.com/office/powerpoint/2010/main" val="370991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1BDA69BD-9E2D-B68C-1EC1-DA50CB562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59" y="263362"/>
            <a:ext cx="10344682" cy="6331275"/>
          </a:xfrm>
          <a:prstGeom prst="rect">
            <a:avLst/>
          </a:prstGeom>
        </p:spPr>
      </p:pic>
    </p:spTree>
    <p:extLst>
      <p:ext uri="{BB962C8B-B14F-4D97-AF65-F5344CB8AC3E}">
        <p14:creationId xmlns:p14="http://schemas.microsoft.com/office/powerpoint/2010/main" val="67159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F286C86E-4F08-0529-2203-0F9DC4D2D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280" y="215735"/>
            <a:ext cx="10503440" cy="6426530"/>
          </a:xfrm>
          <a:prstGeom prst="rect">
            <a:avLst/>
          </a:prstGeom>
        </p:spPr>
      </p:pic>
    </p:spTree>
    <p:extLst>
      <p:ext uri="{BB962C8B-B14F-4D97-AF65-F5344CB8AC3E}">
        <p14:creationId xmlns:p14="http://schemas.microsoft.com/office/powerpoint/2010/main" val="115405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AADF1A9E-FBCA-32B9-7F30-C3AE0AFCB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05" y="244311"/>
            <a:ext cx="10484389" cy="6369377"/>
          </a:xfrm>
          <a:prstGeom prst="rect">
            <a:avLst/>
          </a:prstGeom>
        </p:spPr>
      </p:pic>
    </p:spTree>
    <p:extLst>
      <p:ext uri="{BB962C8B-B14F-4D97-AF65-F5344CB8AC3E}">
        <p14:creationId xmlns:p14="http://schemas.microsoft.com/office/powerpoint/2010/main" val="1494056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1232</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Tableau Regular</vt:lpstr>
      <vt:lpstr>Times New Roman</vt:lpstr>
      <vt:lpstr>Office Theme</vt:lpstr>
      <vt:lpstr>The Business Question</vt:lpstr>
      <vt:lpstr>Selection of the data</vt:lpstr>
      <vt:lpstr>Ethical Consideration Checklist</vt:lpstr>
      <vt:lpstr>Excel Setup Checklist</vt:lpstr>
      <vt:lpstr>Clean Data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Findings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Karishma P</dc:creator>
  <cp:lastModifiedBy>Karishma P</cp:lastModifiedBy>
  <cp:revision>44</cp:revision>
  <dcterms:created xsi:type="dcterms:W3CDTF">2023-06-08T06:30:22Z</dcterms:created>
  <dcterms:modified xsi:type="dcterms:W3CDTF">2023-07-06T10:27:23Z</dcterms:modified>
</cp:coreProperties>
</file>