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6" r:id="rId3"/>
    <p:sldId id="268" r:id="rId4"/>
    <p:sldId id="257" r:id="rId5"/>
    <p:sldId id="262" r:id="rId6"/>
    <p:sldId id="259" r:id="rId7"/>
    <p:sldId id="261" r:id="rId8"/>
    <p:sldId id="277" r:id="rId9"/>
    <p:sldId id="280" r:id="rId10"/>
    <p:sldId id="264" r:id="rId11"/>
    <p:sldId id="265" r:id="rId12"/>
    <p:sldId id="281" r:id="rId13"/>
    <p:sldId id="267" r:id="rId14"/>
    <p:sldId id="278" r:id="rId15"/>
    <p:sldId id="271" r:id="rId16"/>
    <p:sldId id="272" r:id="rId17"/>
    <p:sldId id="273" r:id="rId18"/>
    <p:sldId id="274" r:id="rId19"/>
    <p:sldId id="275"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96"/>
    <a:srgbClr val="007033"/>
    <a:srgbClr val="FFCC66"/>
    <a:srgbClr val="990099"/>
    <a:srgbClr val="CC0099"/>
    <a:srgbClr val="FE9202"/>
    <a:srgbClr val="6C1A00"/>
    <a:srgbClr val="00AACC"/>
    <a:srgbClr val="5EEC3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4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7B76C-F787-49D0-9104-7559F9160E79}" type="datetimeFigureOut">
              <a:rPr lang="en-US" smtClean="0"/>
              <a:pPr/>
              <a:t>7/2/2019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44954D-A40A-416C-A744-2ADE1AF39E5F}" type="slidenum">
              <a:rPr lang="en-US" smtClean="0"/>
              <a:pPr/>
              <a:t>‹#›</a:t>
            </a:fld>
            <a:endParaRPr lang="en-US"/>
          </a:p>
        </p:txBody>
      </p:sp>
    </p:spTree>
    <p:extLst>
      <p:ext uri="{BB962C8B-B14F-4D97-AF65-F5344CB8AC3E}">
        <p14:creationId xmlns:p14="http://schemas.microsoft.com/office/powerpoint/2010/main" val="266162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080" y="1808225"/>
            <a:ext cx="7940660" cy="137434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07080" y="3793390"/>
            <a:ext cx="7940481" cy="610820"/>
          </a:xfrm>
        </p:spPr>
        <p:txBody>
          <a:bodyPr>
            <a:normAutofit/>
          </a:bodyPr>
          <a:lstStyle>
            <a:lvl1pPr marL="0" indent="0" algn="r">
              <a:buNone/>
              <a:defRPr sz="2800" b="0" i="0">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176495BC-6165-4D9E-84F1-1B380BD3ADE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916230"/>
          </a:xfrm>
        </p:spPr>
        <p:txBody>
          <a:bodyPr>
            <a:normAutofit/>
          </a:bodyPr>
          <a:lstStyle>
            <a:lvl1pPr algn="r">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2"/>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433880"/>
            <a:ext cx="6566315" cy="572644"/>
          </a:xfrm>
        </p:spPr>
        <p:txBody>
          <a:bodyPr>
            <a:normAutofit/>
          </a:bodyPr>
          <a:lstStyle>
            <a:lvl1pPr algn="l">
              <a:defRPr sz="360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044700"/>
            <a:ext cx="6566315"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59" cy="763525"/>
          </a:xfrm>
        </p:spPr>
        <p:txBody>
          <a:bodyPr>
            <a:normAutofit/>
          </a:bodyPr>
          <a:lstStyle>
            <a:lvl1pPr algn="r">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8046"/>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8046"/>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7/2/2019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54E154FB-3404-4995-93A8-58289BE2A56B}"/>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8475" y="1808225"/>
            <a:ext cx="5039264" cy="1374345"/>
          </a:xfrm>
        </p:spPr>
        <p:txBody>
          <a:bodyPr/>
          <a:lstStyle/>
          <a:p>
            <a:r>
              <a:rPr lang="en-US" dirty="0" smtClean="0"/>
              <a:t>Stock Price Prediction using Time Series analysis</a:t>
            </a:r>
            <a:endParaRPr lang="en-US" dirty="0"/>
          </a:p>
        </p:txBody>
      </p:sp>
      <p:sp>
        <p:nvSpPr>
          <p:cNvPr id="4" name="Subtitle 3"/>
          <p:cNvSpPr>
            <a:spLocks noGrp="1"/>
          </p:cNvSpPr>
          <p:nvPr>
            <p:ph type="subTitle" idx="1"/>
          </p:nvPr>
        </p:nvSpPr>
        <p:spPr>
          <a:xfrm>
            <a:off x="907080" y="3793390"/>
            <a:ext cx="7940481" cy="1221640"/>
          </a:xfrm>
        </p:spPr>
        <p:txBody>
          <a:bodyPr>
            <a:normAutofit fontScale="62500" lnSpcReduction="20000"/>
          </a:bodyPr>
          <a:lstStyle/>
          <a:p>
            <a:r>
              <a:rPr lang="en-IN" dirty="0">
                <a:solidFill>
                  <a:srgbClr val="FFFF00"/>
                </a:solidFill>
              </a:rPr>
              <a:t>Kumar Saurav (2015-1055)</a:t>
            </a:r>
          </a:p>
          <a:p>
            <a:r>
              <a:rPr lang="en-IN" dirty="0" smtClean="0">
                <a:solidFill>
                  <a:srgbClr val="FFFF00"/>
                </a:solidFill>
              </a:rPr>
              <a:t>Pragati Kumar (2015-1042)</a:t>
            </a:r>
          </a:p>
          <a:p>
            <a:r>
              <a:rPr lang="en-IN" dirty="0" smtClean="0">
                <a:solidFill>
                  <a:srgbClr val="FFFF00"/>
                </a:solidFill>
              </a:rPr>
              <a:t>Mohit Kumar Singh (2015-1051)</a:t>
            </a:r>
          </a:p>
          <a:p>
            <a:r>
              <a:rPr lang="en-IN" dirty="0" smtClean="0">
                <a:solidFill>
                  <a:srgbClr val="FFFF00"/>
                </a:solidFill>
              </a:rPr>
              <a:t>Group Mentor:- Mr. Biswanath Pal (Assistant Professor UIT,BU)</a:t>
            </a:r>
            <a:endParaRPr lang="en-IN" dirty="0">
              <a:solidFill>
                <a:srgbClr val="FFFF00"/>
              </a:solidFill>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ACF/PACF CHARTS</a:t>
            </a:r>
            <a:endParaRPr lang="en-IN" dirty="0"/>
          </a:p>
        </p:txBody>
      </p:sp>
      <p:sp>
        <p:nvSpPr>
          <p:cNvPr id="3" name="Content Placeholder 2"/>
          <p:cNvSpPr>
            <a:spLocks noGrp="1"/>
          </p:cNvSpPr>
          <p:nvPr>
            <p:ph idx="1"/>
          </p:nvPr>
        </p:nvSpPr>
        <p:spPr/>
        <p:txBody>
          <a:bodyPr>
            <a:normAutofit/>
          </a:bodyPr>
          <a:lstStyle/>
          <a:p>
            <a:pPr algn="just">
              <a:buNone/>
            </a:pPr>
            <a:r>
              <a:rPr lang="en-IN" sz="1600" dirty="0" smtClean="0"/>
              <a:t>1.  </a:t>
            </a:r>
            <a:r>
              <a:rPr lang="en-GB" sz="1600" dirty="0" smtClean="0"/>
              <a:t>ACF is a plot of total correlation between different lag functions</a:t>
            </a:r>
          </a:p>
          <a:p>
            <a:pPr algn="just">
              <a:buNone/>
            </a:pPr>
            <a:r>
              <a:rPr lang="en-GB" sz="1600" dirty="0" smtClean="0"/>
              <a:t> 2. PACF is a plot of partial correlation between different lag functions.</a:t>
            </a:r>
          </a:p>
          <a:p>
            <a:pPr algn="just">
              <a:buNone/>
            </a:pPr>
            <a:endParaRPr lang="en-GB" sz="1600" dirty="0" smtClean="0"/>
          </a:p>
          <a:p>
            <a:pPr algn="just">
              <a:buNone/>
            </a:pPr>
            <a:r>
              <a:rPr lang="en-GB" sz="1400" dirty="0" smtClean="0"/>
              <a:t>The blue line here shows significantly different values than zero. </a:t>
            </a:r>
          </a:p>
          <a:p>
            <a:pPr algn="just">
              <a:buNone/>
            </a:pPr>
            <a:r>
              <a:rPr lang="en-GB" sz="1400" dirty="0" smtClean="0"/>
              <a:t>Clearly, the graph above has a cut off on PACF curve after </a:t>
            </a:r>
          </a:p>
          <a:p>
            <a:pPr algn="just">
              <a:buNone/>
            </a:pPr>
            <a:r>
              <a:rPr lang="en-GB" sz="1400" dirty="0" smtClean="0"/>
              <a:t>2nd lag which means this is mostly an AR(2) process.</a:t>
            </a:r>
          </a:p>
          <a:p>
            <a:pPr algn="just">
              <a:buNone/>
            </a:pPr>
            <a:endParaRPr lang="en-GB" sz="1200" dirty="0" smtClean="0"/>
          </a:p>
          <a:p>
            <a:pPr algn="just">
              <a:buNone/>
            </a:pPr>
            <a:endParaRPr lang="en-GB" sz="1200" dirty="0"/>
          </a:p>
          <a:p>
            <a:pPr algn="just">
              <a:buNone/>
            </a:pPr>
            <a:endParaRPr lang="en-GB" sz="1200" dirty="0" smtClean="0"/>
          </a:p>
          <a:p>
            <a:pPr algn="just">
              <a:buNone/>
            </a:pPr>
            <a:endParaRPr lang="en-GB" sz="1200" dirty="0" smtClean="0"/>
          </a:p>
          <a:p>
            <a:pPr algn="just">
              <a:buNone/>
            </a:pPr>
            <a:r>
              <a:rPr lang="en-GB" sz="1400" dirty="0" smtClean="0"/>
              <a:t>Clearly, the graph above has a cut off on ACF curve after </a:t>
            </a:r>
          </a:p>
          <a:p>
            <a:pPr algn="just">
              <a:buNone/>
            </a:pPr>
            <a:r>
              <a:rPr lang="en-GB" sz="1400" dirty="0" smtClean="0"/>
              <a:t>2nd lag which means this is mostly a MA(2) process.</a:t>
            </a:r>
          </a:p>
        </p:txBody>
      </p:sp>
      <p:pic>
        <p:nvPicPr>
          <p:cNvPr id="6" name="Picture 5" descr="5.PNG"/>
          <p:cNvPicPr>
            <a:picLocks noChangeAspect="1"/>
          </p:cNvPicPr>
          <p:nvPr/>
        </p:nvPicPr>
        <p:blipFill>
          <a:blip r:embed="rId2"/>
          <a:stretch>
            <a:fillRect/>
          </a:stretch>
        </p:blipFill>
        <p:spPr>
          <a:xfrm>
            <a:off x="6560408" y="2201247"/>
            <a:ext cx="2479700" cy="1367060"/>
          </a:xfrm>
          <a:prstGeom prst="rect">
            <a:avLst/>
          </a:prstGeom>
        </p:spPr>
      </p:pic>
      <p:pic>
        <p:nvPicPr>
          <p:cNvPr id="7" name="Picture 6" descr="6.PNG"/>
          <p:cNvPicPr>
            <a:picLocks noChangeAspect="1"/>
          </p:cNvPicPr>
          <p:nvPr/>
        </p:nvPicPr>
        <p:blipFill>
          <a:blip r:embed="rId3"/>
          <a:stretch>
            <a:fillRect/>
          </a:stretch>
        </p:blipFill>
        <p:spPr>
          <a:xfrm>
            <a:off x="6497501" y="3568307"/>
            <a:ext cx="2605514" cy="1325043"/>
          </a:xfrm>
          <a:prstGeom prst="rect">
            <a:avLst/>
          </a:prstGeom>
        </p:spPr>
      </p:pic>
    </p:spTree>
    <p:extLst>
      <p:ext uri="{BB962C8B-B14F-4D97-AF65-F5344CB8AC3E}">
        <p14:creationId xmlns:p14="http://schemas.microsoft.com/office/powerpoint/2010/main" val="1263888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 </a:t>
            </a:r>
            <a:r>
              <a:rPr lang="en-US" b="1" dirty="0" smtClean="0"/>
              <a:t>ARIMA model</a:t>
            </a:r>
            <a:endParaRPr lang="en-IN" dirty="0"/>
          </a:p>
        </p:txBody>
      </p:sp>
      <p:sp>
        <p:nvSpPr>
          <p:cNvPr id="4" name="Content Placeholder 3"/>
          <p:cNvSpPr>
            <a:spLocks noGrp="1"/>
          </p:cNvSpPr>
          <p:nvPr>
            <p:ph idx="1"/>
          </p:nvPr>
        </p:nvSpPr>
        <p:spPr>
          <a:xfrm>
            <a:off x="2357422" y="1000114"/>
            <a:ext cx="6566315" cy="3511061"/>
          </a:xfrm>
        </p:spPr>
        <p:txBody>
          <a:bodyPr>
            <a:normAutofit/>
          </a:bodyPr>
          <a:lstStyle/>
          <a:p>
            <a:pPr algn="just"/>
            <a:r>
              <a:rPr lang="en-US" dirty="0" smtClean="0"/>
              <a:t> </a:t>
            </a:r>
            <a:r>
              <a:rPr lang="en-US" sz="1400" b="1" dirty="0" smtClean="0"/>
              <a:t>Auto Regressive (AR only) model</a:t>
            </a:r>
            <a:r>
              <a:rPr lang="en-US" sz="1400" dirty="0" smtClean="0"/>
              <a:t> is one where </a:t>
            </a:r>
            <a:r>
              <a:rPr lang="en-US" sz="1400" dirty="0" err="1" smtClean="0"/>
              <a:t>Yt</a:t>
            </a:r>
            <a:r>
              <a:rPr lang="en-US" sz="1400" dirty="0" smtClean="0"/>
              <a:t> depends only on its own lags. That is, </a:t>
            </a:r>
            <a:r>
              <a:rPr lang="en-US" sz="1400" dirty="0" err="1" smtClean="0"/>
              <a:t>Yt</a:t>
            </a:r>
            <a:r>
              <a:rPr lang="en-US" sz="1400" dirty="0" smtClean="0"/>
              <a:t> is a function of the ‘lags of </a:t>
            </a:r>
            <a:r>
              <a:rPr lang="en-US" sz="1400" dirty="0" err="1" smtClean="0"/>
              <a:t>Yt</a:t>
            </a:r>
            <a:r>
              <a:rPr lang="en-US" sz="1400" dirty="0" smtClean="0"/>
              <a:t>’</a:t>
            </a:r>
          </a:p>
          <a:p>
            <a:pPr algn="just"/>
            <a:endParaRPr lang="en-IN" sz="1400" dirty="0" smtClean="0"/>
          </a:p>
          <a:p>
            <a:pPr algn="just"/>
            <a:endParaRPr lang="en-IN" sz="1400" dirty="0" smtClean="0"/>
          </a:p>
          <a:p>
            <a:pPr algn="just"/>
            <a:r>
              <a:rPr lang="en-US" sz="1400" b="1" dirty="0" smtClean="0"/>
              <a:t>      Moving Average (MA only) model</a:t>
            </a:r>
            <a:r>
              <a:rPr lang="en-US" sz="1400" dirty="0" smtClean="0"/>
              <a:t> is one where </a:t>
            </a:r>
            <a:r>
              <a:rPr lang="en-US" sz="1400" dirty="0" err="1" smtClean="0"/>
              <a:t>Yt</a:t>
            </a:r>
            <a:r>
              <a:rPr lang="en-US" sz="1400" dirty="0" smtClean="0"/>
              <a:t> depends only on the lagged forecast errors.</a:t>
            </a:r>
          </a:p>
          <a:p>
            <a:pPr algn="just"/>
            <a:endParaRPr lang="en-IN" sz="1400" dirty="0" smtClean="0"/>
          </a:p>
          <a:p>
            <a:pPr algn="just"/>
            <a:endParaRPr lang="en-IN" sz="1400" dirty="0" smtClean="0"/>
          </a:p>
          <a:p>
            <a:pPr algn="just"/>
            <a:r>
              <a:rPr lang="en-US" sz="1400" b="1" dirty="0" smtClean="0"/>
              <a:t>ARIMA model </a:t>
            </a:r>
            <a:r>
              <a:rPr lang="en-US" sz="1400" dirty="0" smtClean="0"/>
              <a:t>is one where the time series was differenced at least once to make it stationary and you combine the AR and the MA terms. So the equation becomes:</a:t>
            </a:r>
            <a:endParaRPr lang="en-US" sz="1400" dirty="0"/>
          </a:p>
        </p:txBody>
      </p:sp>
      <p:pic>
        <p:nvPicPr>
          <p:cNvPr id="6" name="Picture 5" descr="Capture.PNG"/>
          <p:cNvPicPr>
            <a:picLocks noChangeAspect="1"/>
          </p:cNvPicPr>
          <p:nvPr/>
        </p:nvPicPr>
        <p:blipFill>
          <a:blip r:embed="rId2"/>
          <a:stretch>
            <a:fillRect/>
          </a:stretch>
        </p:blipFill>
        <p:spPr>
          <a:xfrm>
            <a:off x="2786050" y="1714495"/>
            <a:ext cx="6009849" cy="500066"/>
          </a:xfrm>
          <a:prstGeom prst="rect">
            <a:avLst/>
          </a:prstGeom>
        </p:spPr>
      </p:pic>
      <p:pic>
        <p:nvPicPr>
          <p:cNvPr id="8" name="Picture 7" descr="Equation-2-min.png"/>
          <p:cNvPicPr>
            <a:picLocks noChangeAspect="1"/>
          </p:cNvPicPr>
          <p:nvPr/>
        </p:nvPicPr>
        <p:blipFill>
          <a:blip r:embed="rId3"/>
          <a:stretch>
            <a:fillRect/>
          </a:stretch>
        </p:blipFill>
        <p:spPr>
          <a:xfrm>
            <a:off x="2786050" y="2714626"/>
            <a:ext cx="5929354" cy="571504"/>
          </a:xfrm>
          <a:prstGeom prst="rect">
            <a:avLst/>
          </a:prstGeom>
        </p:spPr>
      </p:pic>
      <p:pic>
        <p:nvPicPr>
          <p:cNvPr id="9" name="Picture 8" descr="Equation-4-min-1024x91.png"/>
          <p:cNvPicPr>
            <a:picLocks noChangeAspect="1"/>
          </p:cNvPicPr>
          <p:nvPr/>
        </p:nvPicPr>
        <p:blipFill>
          <a:blip r:embed="rId4"/>
          <a:stretch>
            <a:fillRect/>
          </a:stretch>
        </p:blipFill>
        <p:spPr>
          <a:xfrm>
            <a:off x="2786050" y="3786196"/>
            <a:ext cx="6072230" cy="693420"/>
          </a:xfrm>
          <a:prstGeom prst="rect">
            <a:avLst/>
          </a:prstGeom>
        </p:spPr>
      </p:pic>
    </p:spTree>
    <p:extLst>
      <p:ext uri="{BB962C8B-B14F-4D97-AF65-F5344CB8AC3E}">
        <p14:creationId xmlns:p14="http://schemas.microsoft.com/office/powerpoint/2010/main" val="34362018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Parameters Of ARIMA</a:t>
            </a:r>
            <a:endParaRPr lang="en-US" dirty="0"/>
          </a:p>
        </p:txBody>
      </p:sp>
      <p:sp>
        <p:nvSpPr>
          <p:cNvPr id="3" name="Content Placeholder 2"/>
          <p:cNvSpPr>
            <a:spLocks noGrp="1"/>
          </p:cNvSpPr>
          <p:nvPr>
            <p:ph idx="1"/>
          </p:nvPr>
        </p:nvSpPr>
        <p:spPr/>
        <p:txBody>
          <a:bodyPr>
            <a:normAutofit fontScale="47500" lnSpcReduction="20000"/>
          </a:bodyPr>
          <a:lstStyle/>
          <a:p>
            <a:pPr algn="just"/>
            <a:r>
              <a:rPr lang="en-GB" sz="2900" dirty="0" smtClean="0"/>
              <a:t>Each of these components are explicitly specified in the model as a parameter. A standard notation is used of ARIMA (p, d, q) where the parameters are substituted with integer values to quickly indicate the specific ARIMA model being used. An ARIMA model consists of coordinates (p, d, q):</a:t>
            </a:r>
          </a:p>
          <a:p>
            <a:pPr algn="just"/>
            <a:endParaRPr lang="en-GB" dirty="0" smtClean="0"/>
          </a:p>
          <a:p>
            <a:pPr algn="just"/>
            <a:r>
              <a:rPr lang="en-GB" sz="2900" b="1" dirty="0" smtClean="0"/>
              <a:t>p stands for the number of autoregressive terms</a:t>
            </a:r>
            <a:r>
              <a:rPr lang="en-GB" sz="2900" dirty="0" smtClean="0"/>
              <a:t>, i.e. the number of observations from past time values used to forecast future values. e.g. if the value of p is 4, then this means that four previous time observations in the series are being used to forecast the future trend.</a:t>
            </a:r>
          </a:p>
          <a:p>
            <a:pPr algn="just"/>
            <a:endParaRPr lang="en-GB" dirty="0" smtClean="0"/>
          </a:p>
          <a:p>
            <a:pPr algn="just"/>
            <a:r>
              <a:rPr lang="en-GB" sz="2900" b="1" dirty="0" smtClean="0"/>
              <a:t>d denotes the number of differences needed to make the time series stationary</a:t>
            </a:r>
            <a:r>
              <a:rPr lang="en-GB" sz="2900" dirty="0" smtClean="0"/>
              <a:t> (i.e. one with a constant mean, variance, and autocorrelation). For instance, if d = 1, then it means that a first-difference of the series must be obtained to transform it into a stationary one.</a:t>
            </a:r>
          </a:p>
          <a:p>
            <a:pPr algn="just"/>
            <a:endParaRPr lang="en-GB" dirty="0" smtClean="0"/>
          </a:p>
          <a:p>
            <a:pPr algn="just"/>
            <a:r>
              <a:rPr lang="en-GB" sz="2900" b="1" dirty="0" smtClean="0"/>
              <a:t>q represents the moving average of the previous forecast errors in our model</a:t>
            </a:r>
            <a:r>
              <a:rPr lang="en-GB" sz="2900" dirty="0" smtClean="0"/>
              <a:t>, or the lagged values of the error term. As an example, if q has a value of 1, then this means that we have one lagged value of the error term in the model.</a:t>
            </a:r>
            <a:endParaRPr lang="en-US" sz="2900" dirty="0" smtClean="0"/>
          </a:p>
          <a:p>
            <a:pPr algn="just"/>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effectLst/>
              </a:rPr>
              <a:t>Akaike’s</a:t>
            </a:r>
            <a:r>
              <a:rPr lang="en-IN" dirty="0">
                <a:effectLst/>
              </a:rPr>
              <a:t> Information Criterion (AIC) </a:t>
            </a:r>
            <a:endParaRPr lang="en-IN" dirty="0"/>
          </a:p>
        </p:txBody>
      </p:sp>
      <p:sp>
        <p:nvSpPr>
          <p:cNvPr id="3" name="Content Placeholder 2"/>
          <p:cNvSpPr>
            <a:spLocks noGrp="1"/>
          </p:cNvSpPr>
          <p:nvPr>
            <p:ph idx="1"/>
          </p:nvPr>
        </p:nvSpPr>
        <p:spPr/>
        <p:txBody>
          <a:bodyPr>
            <a:noAutofit/>
          </a:bodyPr>
          <a:lstStyle/>
          <a:p>
            <a:pPr algn="just"/>
            <a:r>
              <a:rPr lang="en-IN" sz="1800" dirty="0"/>
              <a:t>According to the Box Jenkins methodology, the values of p and q for AR and MA respectively can be calculated by using the </a:t>
            </a:r>
            <a:r>
              <a:rPr lang="en-IN" sz="1800" dirty="0" err="1"/>
              <a:t>correlogram</a:t>
            </a:r>
            <a:r>
              <a:rPr lang="en-IN" sz="1800" dirty="0" smtClean="0"/>
              <a:t>.</a:t>
            </a:r>
          </a:p>
          <a:p>
            <a:pPr algn="just"/>
            <a:r>
              <a:rPr lang="en-IN" sz="1800" dirty="0"/>
              <a:t>The ACF graph helps find the correct value of q while the PACF graph is helpful for finding the value of p</a:t>
            </a:r>
            <a:r>
              <a:rPr lang="en-IN" sz="1800" dirty="0" smtClean="0"/>
              <a:t>.</a:t>
            </a:r>
          </a:p>
          <a:p>
            <a:pPr algn="just"/>
            <a:r>
              <a:rPr lang="en-IN" sz="1800" dirty="0"/>
              <a:t>While PACF values die out or cut off after lag p for AR (p) model, auto-regressive of order p, for an MA (q) model, moving average of order q, ACF values die out or cut off after lag q</a:t>
            </a:r>
            <a:r>
              <a:rPr lang="en-IN" sz="1800" dirty="0" smtClean="0"/>
              <a:t>.</a:t>
            </a:r>
          </a:p>
          <a:p>
            <a:pPr algn="just"/>
            <a:r>
              <a:rPr lang="en-IN" sz="1800" dirty="0"/>
              <a:t>This process of choosing the best order of AR and MA model can be confirmed by least values of </a:t>
            </a:r>
            <a:r>
              <a:rPr lang="en-IN" sz="1800" dirty="0" err="1"/>
              <a:t>Akaike’s</a:t>
            </a:r>
            <a:r>
              <a:rPr lang="en-IN" sz="1800" dirty="0"/>
              <a:t> Information Criterion (AIC) where the minimum value of AIC is considered as most </a:t>
            </a:r>
            <a:r>
              <a:rPr lang="en-IN" sz="1800" dirty="0" smtClean="0"/>
              <a:t>suitable.</a:t>
            </a:r>
            <a:endParaRPr lang="en-IN" sz="1800" dirty="0"/>
          </a:p>
        </p:txBody>
      </p:sp>
    </p:spTree>
    <p:extLst>
      <p:ext uri="{BB962C8B-B14F-4D97-AF65-F5344CB8AC3E}">
        <p14:creationId xmlns:p14="http://schemas.microsoft.com/office/powerpoint/2010/main" val="643990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FF00"/>
                </a:solidFill>
                <a:latin typeface="Times New Roman" panose="02020603050405020304" pitchFamily="18" charset="0"/>
                <a:cs typeface="Times New Roman" panose="02020603050405020304" pitchFamily="18" charset="0"/>
              </a:rPr>
              <a:t>Data Set Description</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a:t>The data set was extracted from top 500 companies of SMP500 under NYSE (New York Stock Exchange) for </a:t>
            </a:r>
            <a:r>
              <a:rPr lang="en-IN" dirty="0" smtClean="0"/>
              <a:t>time period of 5 </a:t>
            </a:r>
            <a:r>
              <a:rPr lang="en-IN" dirty="0"/>
              <a:t>Yrs. </a:t>
            </a:r>
            <a:endParaRPr lang="en-IN" dirty="0" smtClean="0"/>
          </a:p>
          <a:p>
            <a:pPr algn="just"/>
            <a:r>
              <a:rPr lang="en-IN" dirty="0" smtClean="0"/>
              <a:t>Each </a:t>
            </a:r>
            <a:r>
              <a:rPr lang="en-IN" dirty="0"/>
              <a:t>company has approximately </a:t>
            </a:r>
            <a:r>
              <a:rPr lang="en-IN" dirty="0" smtClean="0"/>
              <a:t>1258 </a:t>
            </a:r>
            <a:r>
              <a:rPr lang="en-IN" dirty="0"/>
              <a:t>records with six attributes including closing price, low price, high price, opening price, adjacent closing price and volume. </a:t>
            </a:r>
            <a:endParaRPr lang="en-IN" dirty="0" smtClean="0"/>
          </a:p>
          <a:p>
            <a:pPr algn="just"/>
            <a:r>
              <a:rPr lang="en-US" dirty="0" smtClean="0"/>
              <a:t>We have chosen ‘Opening  Price’ of the stock for prediction.</a:t>
            </a:r>
          </a:p>
          <a:p>
            <a:pPr algn="just"/>
            <a:r>
              <a:rPr lang="en-US" dirty="0" smtClean="0"/>
              <a:t>Data </a:t>
            </a:r>
            <a:r>
              <a:rPr lang="en-US" dirty="0"/>
              <a:t>set is split into </a:t>
            </a:r>
            <a:r>
              <a:rPr lang="en-US" dirty="0" smtClean="0"/>
              <a:t>three </a:t>
            </a:r>
            <a:r>
              <a:rPr lang="en-US" dirty="0"/>
              <a:t>parts: Training data </a:t>
            </a:r>
            <a:r>
              <a:rPr lang="en-US" dirty="0" smtClean="0"/>
              <a:t>set, Validation data set and Testing </a:t>
            </a:r>
            <a:r>
              <a:rPr lang="en-US" dirty="0"/>
              <a:t>data set</a:t>
            </a:r>
            <a:r>
              <a:rPr lang="en-US" dirty="0" smtClean="0"/>
              <a:t>.</a:t>
            </a:r>
            <a:endParaRPr lang="en-IN" dirty="0" smtClean="0"/>
          </a:p>
          <a:p>
            <a:pPr algn="just"/>
            <a:r>
              <a:rPr lang="en-IN" dirty="0"/>
              <a:t>Our </a:t>
            </a:r>
            <a:r>
              <a:rPr lang="en-IN" dirty="0" smtClean="0"/>
              <a:t>Training </a:t>
            </a:r>
            <a:r>
              <a:rPr lang="en-IN" dirty="0"/>
              <a:t>dataset consist of </a:t>
            </a:r>
            <a:r>
              <a:rPr lang="en-IN" dirty="0" smtClean="0"/>
              <a:t>60</a:t>
            </a:r>
            <a:r>
              <a:rPr lang="en-IN" dirty="0"/>
              <a:t>% of the data, Validation consist of 20% of the data while Testing consist of </a:t>
            </a:r>
            <a:r>
              <a:rPr lang="en-IN" dirty="0" smtClean="0"/>
              <a:t>20</a:t>
            </a:r>
            <a:r>
              <a:rPr lang="en-IN" dirty="0"/>
              <a:t>% of the data.</a:t>
            </a:r>
          </a:p>
          <a:p>
            <a:pPr algn="just"/>
            <a:endParaRPr lang="en-IN" dirty="0"/>
          </a:p>
          <a:p>
            <a:pPr algn="just"/>
            <a:endParaRPr lang="en-IN" dirty="0"/>
          </a:p>
          <a:p>
            <a:pPr marL="0" indent="0" algn="just">
              <a:buNone/>
            </a:pPr>
            <a:endParaRPr lang="en-IN" dirty="0"/>
          </a:p>
        </p:txBody>
      </p:sp>
    </p:spTree>
    <p:extLst>
      <p:ext uri="{BB962C8B-B14F-4D97-AF65-F5344CB8AC3E}">
        <p14:creationId xmlns:p14="http://schemas.microsoft.com/office/powerpoint/2010/main" val="230652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FF00"/>
                </a:solidFill>
                <a:latin typeface="Times New Roman" panose="02020603050405020304" pitchFamily="18" charset="0"/>
                <a:cs typeface="Times New Roman" panose="02020603050405020304" pitchFamily="18" charset="0"/>
              </a:rPr>
              <a:t>Result Analysis</a:t>
            </a:r>
            <a:endParaRPr lang="en-IN" dirty="0">
              <a:solidFill>
                <a:srgbClr val="FFFF00"/>
              </a:solidFill>
            </a:endParaRPr>
          </a:p>
        </p:txBody>
      </p:sp>
      <p:sp>
        <p:nvSpPr>
          <p:cNvPr id="4" name="Content Placeholder 2"/>
          <p:cNvSpPr>
            <a:spLocks noGrp="1"/>
          </p:cNvSpPr>
          <p:nvPr>
            <p:ph idx="1"/>
          </p:nvPr>
        </p:nvSpPr>
        <p:spPr>
          <a:xfrm>
            <a:off x="1060450" y="1196975"/>
            <a:ext cx="6870700" cy="2290763"/>
          </a:xfrm>
        </p:spPr>
        <p:txBody>
          <a:bodyPr>
            <a:normAutofit/>
          </a:bodyPr>
          <a:lstStyle/>
          <a:p>
            <a:pPr marL="285750" indent="-285750" algn="just"/>
            <a:r>
              <a:rPr lang="en-IN" sz="1600" dirty="0">
                <a:cs typeface="Times New Roman" panose="02020603050405020304" pitchFamily="18" charset="0"/>
              </a:rPr>
              <a:t>The </a:t>
            </a:r>
            <a:r>
              <a:rPr lang="en-IN" sz="1600" dirty="0" smtClean="0">
                <a:cs typeface="Times New Roman" panose="02020603050405020304" pitchFamily="18" charset="0"/>
              </a:rPr>
              <a:t>graphs </a:t>
            </a:r>
            <a:r>
              <a:rPr lang="en-IN" sz="1600" dirty="0">
                <a:cs typeface="Times New Roman" panose="02020603050405020304" pitchFamily="18" charset="0"/>
              </a:rPr>
              <a:t>below represents the actual prices and predicted stock </a:t>
            </a:r>
            <a:r>
              <a:rPr lang="en-IN" sz="1600" dirty="0" smtClean="0">
                <a:cs typeface="Times New Roman" panose="02020603050405020304" pitchFamily="18" charset="0"/>
              </a:rPr>
              <a:t>prices of the next day for stocks of different companies.</a:t>
            </a:r>
          </a:p>
          <a:p>
            <a:pPr marL="285750" indent="-285750" algn="just"/>
            <a:r>
              <a:rPr lang="en-IN" sz="1600" dirty="0" smtClean="0">
                <a:cs typeface="Times New Roman" panose="02020603050405020304" pitchFamily="18" charset="0"/>
              </a:rPr>
              <a:t>Mean Squared Error </a:t>
            </a:r>
            <a:r>
              <a:rPr lang="en-IN" sz="1600" dirty="0">
                <a:cs typeface="Times New Roman" panose="02020603050405020304" pitchFamily="18" charset="0"/>
              </a:rPr>
              <a:t>values </a:t>
            </a:r>
            <a:r>
              <a:rPr lang="en-IN" sz="1600" dirty="0" smtClean="0">
                <a:cs typeface="Times New Roman" panose="02020603050405020304" pitchFamily="18" charset="0"/>
              </a:rPr>
              <a:t>for most of the stocks </a:t>
            </a:r>
            <a:r>
              <a:rPr lang="en-IN" sz="1600" dirty="0">
                <a:cs typeface="Times New Roman" panose="02020603050405020304" pitchFamily="18" charset="0"/>
              </a:rPr>
              <a:t>significantly small with respect to actual data</a:t>
            </a:r>
            <a:r>
              <a:rPr lang="en-IN" sz="1600" dirty="0" smtClean="0">
                <a:cs typeface="Times New Roman" panose="02020603050405020304" pitchFamily="18" charset="0"/>
              </a:rPr>
              <a:t>.</a:t>
            </a:r>
            <a:endParaRPr lang="en-IN" sz="1600" dirty="0">
              <a:cs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419350"/>
            <a:ext cx="2926085" cy="2194564"/>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792" y="2447924"/>
            <a:ext cx="2849886" cy="213741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6600" y="2463209"/>
            <a:ext cx="2819399" cy="2114549"/>
          </a:xfrm>
          <a:prstGeom prst="rect">
            <a:avLst/>
          </a:prstGeom>
        </p:spPr>
      </p:pic>
      <p:pic>
        <p:nvPicPr>
          <p:cNvPr id="14" name="Picture 13"/>
          <p:cNvPicPr>
            <a:picLocks noChangeAspect="1"/>
          </p:cNvPicPr>
          <p:nvPr/>
        </p:nvPicPr>
        <p:blipFill rotWithShape="1">
          <a:blip r:embed="rId5">
            <a:extLst>
              <a:ext uri="{28A0092B-C50C-407E-A947-70E740481C1C}">
                <a14:useLocalDpi xmlns:a14="http://schemas.microsoft.com/office/drawing/2010/main" val="0"/>
              </a:ext>
            </a:extLst>
          </a:blip>
          <a:srcRect t="32060" r="60847" b="13962"/>
          <a:stretch/>
        </p:blipFill>
        <p:spPr>
          <a:xfrm>
            <a:off x="152400" y="4577758"/>
            <a:ext cx="2926086" cy="382555"/>
          </a:xfrm>
          <a:prstGeom prst="rect">
            <a:avLst/>
          </a:prstGeom>
        </p:spPr>
      </p:pic>
      <p:pic>
        <p:nvPicPr>
          <p:cNvPr id="15" name="Picture 14"/>
          <p:cNvPicPr>
            <a:picLocks noChangeAspect="1"/>
          </p:cNvPicPr>
          <p:nvPr/>
        </p:nvPicPr>
        <p:blipFill rotWithShape="1">
          <a:blip r:embed="rId6">
            <a:extLst>
              <a:ext uri="{28A0092B-C50C-407E-A947-70E740481C1C}">
                <a14:useLocalDpi xmlns:a14="http://schemas.microsoft.com/office/drawing/2010/main" val="0"/>
              </a:ext>
            </a:extLst>
          </a:blip>
          <a:srcRect t="30002" r="61856" b="25053"/>
          <a:stretch/>
        </p:blipFill>
        <p:spPr>
          <a:xfrm>
            <a:off x="6256792" y="4617802"/>
            <a:ext cx="2849886" cy="342511"/>
          </a:xfrm>
          <a:prstGeom prst="rect">
            <a:avLst/>
          </a:prstGeom>
        </p:spPr>
      </p:pic>
      <p:pic>
        <p:nvPicPr>
          <p:cNvPr id="16" name="Picture 15"/>
          <p:cNvPicPr>
            <a:picLocks noChangeAspect="1"/>
          </p:cNvPicPr>
          <p:nvPr/>
        </p:nvPicPr>
        <p:blipFill rotWithShape="1">
          <a:blip r:embed="rId7">
            <a:extLst>
              <a:ext uri="{28A0092B-C50C-407E-A947-70E740481C1C}">
                <a14:useLocalDpi xmlns:a14="http://schemas.microsoft.com/office/drawing/2010/main" val="0"/>
              </a:ext>
            </a:extLst>
          </a:blip>
          <a:srcRect t="33997" r="61677" b="10964"/>
          <a:stretch/>
        </p:blipFill>
        <p:spPr>
          <a:xfrm>
            <a:off x="3276600" y="4577758"/>
            <a:ext cx="2819399" cy="373298"/>
          </a:xfrm>
          <a:prstGeom prst="rect">
            <a:avLst/>
          </a:prstGeom>
        </p:spPr>
      </p:pic>
    </p:spTree>
    <p:extLst>
      <p:ext uri="{BB962C8B-B14F-4D97-AF65-F5344CB8AC3E}">
        <p14:creationId xmlns:p14="http://schemas.microsoft.com/office/powerpoint/2010/main" val="1469362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FF00"/>
                </a:solidFill>
                <a:latin typeface="Times New Roman" panose="02020603050405020304" pitchFamily="18" charset="0"/>
                <a:cs typeface="Times New Roman" panose="02020603050405020304" pitchFamily="18" charset="0"/>
              </a:rPr>
              <a:t>Conclusion</a:t>
            </a:r>
            <a:endParaRPr lang="en-IN" dirty="0">
              <a:solidFill>
                <a:srgbClr val="FFFF00"/>
              </a:solidFill>
            </a:endParaRPr>
          </a:p>
        </p:txBody>
      </p:sp>
      <p:sp>
        <p:nvSpPr>
          <p:cNvPr id="3" name="Content Placeholder 2"/>
          <p:cNvSpPr>
            <a:spLocks noGrp="1"/>
          </p:cNvSpPr>
          <p:nvPr>
            <p:ph idx="1"/>
          </p:nvPr>
        </p:nvSpPr>
        <p:spPr>
          <a:xfrm>
            <a:off x="448965" y="1350110"/>
            <a:ext cx="8246070" cy="3512212"/>
          </a:xfrm>
        </p:spPr>
        <p:txBody>
          <a:bodyPr>
            <a:noAutofit/>
          </a:bodyPr>
          <a:lstStyle/>
          <a:p>
            <a:pPr algn="just"/>
            <a:r>
              <a:rPr lang="en-IN" sz="2000" dirty="0" smtClean="0"/>
              <a:t>Our model has assumed that there is no seasonality in data to prevent manual choice of parameters.</a:t>
            </a:r>
          </a:p>
          <a:p>
            <a:pPr algn="just"/>
            <a:r>
              <a:rPr lang="en-IN" sz="2000" dirty="0" smtClean="0"/>
              <a:t>Our </a:t>
            </a:r>
            <a:r>
              <a:rPr lang="en-IN" sz="2000" dirty="0"/>
              <a:t>model predicted the future prices for stocks in a very general sense, strongly. We believe this is not because of the model itself,  but because of the market performance during and after the provided data.  Our model was mostly unsuccessful in ignoring the noise, even with our best efforts to </a:t>
            </a:r>
            <a:r>
              <a:rPr lang="en-IN" sz="2000" dirty="0" smtClean="0"/>
              <a:t>station the </a:t>
            </a:r>
            <a:r>
              <a:rPr lang="en-IN" sz="2000" dirty="0"/>
              <a:t>data</a:t>
            </a:r>
            <a:r>
              <a:rPr lang="en-IN" sz="2000" dirty="0" smtClean="0"/>
              <a:t>.</a:t>
            </a:r>
          </a:p>
          <a:p>
            <a:pPr algn="just"/>
            <a:r>
              <a:rPr lang="en-IN" sz="2000" dirty="0" smtClean="0"/>
              <a:t>We predicted the stock price of next day given the past stock prices and mean squared error are significantly low for most of the stocks.</a:t>
            </a:r>
          </a:p>
          <a:p>
            <a:pPr algn="just"/>
            <a:r>
              <a:rPr lang="en-IN" sz="2000" dirty="0" smtClean="0"/>
              <a:t>It can be efficiently used for short term prediction.</a:t>
            </a:r>
          </a:p>
        </p:txBody>
      </p:sp>
    </p:spTree>
    <p:extLst>
      <p:ext uri="{BB962C8B-B14F-4D97-AF65-F5344CB8AC3E}">
        <p14:creationId xmlns:p14="http://schemas.microsoft.com/office/powerpoint/2010/main" val="1543282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effectLst/>
              </a:rPr>
              <a:t>FUTURE SCOPE</a:t>
            </a:r>
            <a:endParaRPr lang="en-IN" b="1" dirty="0">
              <a:solidFill>
                <a:srgbClr val="FFFF00"/>
              </a:solidFill>
            </a:endParaRPr>
          </a:p>
        </p:txBody>
      </p:sp>
      <p:sp>
        <p:nvSpPr>
          <p:cNvPr id="3" name="Content Placeholder 2"/>
          <p:cNvSpPr>
            <a:spLocks noGrp="1"/>
          </p:cNvSpPr>
          <p:nvPr>
            <p:ph idx="1"/>
          </p:nvPr>
        </p:nvSpPr>
        <p:spPr/>
        <p:txBody>
          <a:bodyPr>
            <a:normAutofit/>
          </a:bodyPr>
          <a:lstStyle/>
          <a:p>
            <a:pPr marL="0" indent="0" algn="just">
              <a:buNone/>
            </a:pPr>
            <a:r>
              <a:rPr lang="en-US" sz="2400" dirty="0" smtClean="0"/>
              <a:t>	This </a:t>
            </a:r>
            <a:r>
              <a:rPr lang="en-US" sz="2400" dirty="0"/>
              <a:t>model is very beneficial to predict stock prices </a:t>
            </a:r>
            <a:r>
              <a:rPr lang="en-US" sz="2400" dirty="0" smtClean="0"/>
              <a:t>for short term. </a:t>
            </a:r>
            <a:r>
              <a:rPr lang="en-US" sz="2400" dirty="0"/>
              <a:t>But stock price not only depends upon previous stock prices but also on status of the company in the market. We can use sentiment analysis for that. </a:t>
            </a:r>
            <a:endParaRPr lang="en-US" sz="2400" dirty="0" smtClean="0"/>
          </a:p>
          <a:p>
            <a:pPr marL="0" indent="0" algn="just">
              <a:buNone/>
            </a:pPr>
            <a:r>
              <a:rPr lang="en-US" sz="2400" dirty="0" smtClean="0"/>
              <a:t>Apart from that, to prevent manual intervention, we didn’t accounted for seasonality  in the data. For Better performance of the algorithm, we need to choose parameters manually for seasonality and use SARIMA instead of ARIMA.</a:t>
            </a:r>
          </a:p>
          <a:p>
            <a:pPr marL="0" indent="0" algn="just">
              <a:buNone/>
            </a:pPr>
            <a:endParaRPr lang="en-IN" sz="2400" dirty="0"/>
          </a:p>
        </p:txBody>
      </p:sp>
    </p:spTree>
    <p:extLst>
      <p:ext uri="{BB962C8B-B14F-4D97-AF65-F5344CB8AC3E}">
        <p14:creationId xmlns:p14="http://schemas.microsoft.com/office/powerpoint/2010/main" val="3600528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effectLst/>
              </a:rPr>
              <a:t>REFERENCES</a:t>
            </a:r>
            <a:endParaRPr lang="en-IN" dirty="0">
              <a:solidFill>
                <a:srgbClr val="FFFF00"/>
              </a:solidFill>
            </a:endParaRPr>
          </a:p>
        </p:txBody>
      </p:sp>
      <p:sp>
        <p:nvSpPr>
          <p:cNvPr id="3" name="Content Placeholder 2"/>
          <p:cNvSpPr>
            <a:spLocks noGrp="1"/>
          </p:cNvSpPr>
          <p:nvPr>
            <p:ph idx="1"/>
          </p:nvPr>
        </p:nvSpPr>
        <p:spPr/>
        <p:txBody>
          <a:bodyPr>
            <a:normAutofit fontScale="55000" lnSpcReduction="20000"/>
          </a:bodyPr>
          <a:lstStyle/>
          <a:p>
            <a:pPr marL="0" indent="0" algn="just">
              <a:buNone/>
            </a:pPr>
            <a:r>
              <a:rPr lang="en-IN" dirty="0"/>
              <a:t>[1] Anderson, D. R. (2007). Model based inference in the life sciences: a primer on evidence. Springer Science &amp; Business Media.</a:t>
            </a:r>
          </a:p>
          <a:p>
            <a:pPr marL="0" indent="0" algn="just">
              <a:buNone/>
            </a:pPr>
            <a:r>
              <a:rPr lang="en-IN" dirty="0"/>
              <a:t> </a:t>
            </a:r>
          </a:p>
          <a:p>
            <a:pPr marL="0" indent="0" algn="just">
              <a:buNone/>
            </a:pPr>
            <a:r>
              <a:rPr lang="en-IN" dirty="0"/>
              <a:t>[2] </a:t>
            </a:r>
            <a:r>
              <a:rPr lang="en-IN" dirty="0" err="1"/>
              <a:t>Ariyo</a:t>
            </a:r>
            <a:r>
              <a:rPr lang="en-IN" dirty="0"/>
              <a:t>, A. A., </a:t>
            </a:r>
            <a:r>
              <a:rPr lang="en-IN" dirty="0" err="1"/>
              <a:t>Adewumi</a:t>
            </a:r>
            <a:r>
              <a:rPr lang="en-IN" dirty="0"/>
              <a:t>, A. O., and Ayo, C. K. (2014). Stock price prediction using the </a:t>
            </a:r>
            <a:r>
              <a:rPr lang="en-IN" dirty="0" err="1"/>
              <a:t>arima</a:t>
            </a:r>
            <a:r>
              <a:rPr lang="en-IN" dirty="0"/>
              <a:t> model. In Computer Modelling and Simulation (</a:t>
            </a:r>
            <a:r>
              <a:rPr lang="en-IN" dirty="0" err="1"/>
              <a:t>UKSim</a:t>
            </a:r>
            <a:r>
              <a:rPr lang="en-IN" dirty="0"/>
              <a:t>), 2014 </a:t>
            </a:r>
            <a:r>
              <a:rPr lang="en-IN" dirty="0" err="1"/>
              <a:t>UKSim</a:t>
            </a:r>
            <a:r>
              <a:rPr lang="en-IN" dirty="0"/>
              <a:t>-AMSS 16</a:t>
            </a:r>
            <a:r>
              <a:rPr lang="en-IN" baseline="30000" dirty="0"/>
              <a:t>th</a:t>
            </a:r>
            <a:r>
              <a:rPr lang="en-IN" dirty="0"/>
              <a:t> International Conference on, pages 106–112. IEEE.</a:t>
            </a:r>
          </a:p>
          <a:p>
            <a:pPr marL="0" indent="0" algn="just">
              <a:buNone/>
            </a:pPr>
            <a:r>
              <a:rPr lang="en-IN" dirty="0"/>
              <a:t> </a:t>
            </a:r>
          </a:p>
          <a:p>
            <a:pPr marL="0" indent="0" algn="just">
              <a:buNone/>
            </a:pPr>
            <a:r>
              <a:rPr lang="en-IN" dirty="0"/>
              <a:t>[3] Box, G. E., Jenkins, G. M., </a:t>
            </a:r>
            <a:r>
              <a:rPr lang="en-IN" dirty="0" err="1"/>
              <a:t>Reinsel</a:t>
            </a:r>
            <a:r>
              <a:rPr lang="en-IN" dirty="0"/>
              <a:t>, G. C., and </a:t>
            </a:r>
            <a:r>
              <a:rPr lang="en-IN" dirty="0" err="1"/>
              <a:t>Ljung</a:t>
            </a:r>
            <a:r>
              <a:rPr lang="en-IN" dirty="0"/>
              <a:t>, G. M. (2015). Time series analysis: forecasting and control. John Wiley &amp; Sons.</a:t>
            </a:r>
          </a:p>
          <a:p>
            <a:pPr marL="0" indent="0" algn="just">
              <a:buNone/>
            </a:pPr>
            <a:r>
              <a:rPr lang="en-IN" dirty="0"/>
              <a:t> </a:t>
            </a:r>
            <a:endParaRPr lang="en-IN" dirty="0" smtClean="0"/>
          </a:p>
          <a:p>
            <a:pPr marL="0" indent="0" algn="just">
              <a:buNone/>
            </a:pPr>
            <a:r>
              <a:rPr lang="en-IN" dirty="0"/>
              <a:t>[4] Box, G. E. and </a:t>
            </a:r>
            <a:r>
              <a:rPr lang="en-IN" dirty="0" err="1"/>
              <a:t>Tiao</a:t>
            </a:r>
            <a:r>
              <a:rPr lang="en-IN" dirty="0"/>
              <a:t>, G. C. (1975). Intervention analysis with applications to economic and environmental problems. Journal of the American Statistical association, 70(349):70– 79.</a:t>
            </a:r>
          </a:p>
          <a:p>
            <a:pPr marL="0" indent="0" algn="just">
              <a:buNone/>
            </a:pPr>
            <a:r>
              <a:rPr lang="en-IN" dirty="0"/>
              <a:t> </a:t>
            </a:r>
          </a:p>
          <a:p>
            <a:pPr marL="0" indent="0" algn="just">
              <a:buNone/>
            </a:pPr>
            <a:r>
              <a:rPr lang="en-IN" dirty="0"/>
              <a:t>[5] Gupta, A. and </a:t>
            </a:r>
            <a:r>
              <a:rPr lang="en-IN" dirty="0" err="1"/>
              <a:t>Dhingra</a:t>
            </a:r>
            <a:r>
              <a:rPr lang="en-IN" dirty="0"/>
              <a:t>, B. (2012). Stock market prediction using hidden </a:t>
            </a:r>
            <a:r>
              <a:rPr lang="en-IN" dirty="0" err="1"/>
              <a:t>markov</a:t>
            </a:r>
            <a:r>
              <a:rPr lang="en-IN" dirty="0"/>
              <a:t> models. In Engineering and Systems (SCES), 2012 Students Conference on, pages 1–4. IEEE.</a:t>
            </a:r>
          </a:p>
          <a:p>
            <a:pPr marL="0" indent="0" algn="just">
              <a:buNone/>
            </a:pPr>
            <a:endParaRPr lang="en-IN" dirty="0"/>
          </a:p>
        </p:txBody>
      </p:sp>
    </p:spTree>
    <p:extLst>
      <p:ext uri="{BB962C8B-B14F-4D97-AF65-F5344CB8AC3E}">
        <p14:creationId xmlns:p14="http://schemas.microsoft.com/office/powerpoint/2010/main" val="22216844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RS\Documents\6331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0095" y="1350110"/>
            <a:ext cx="3512215" cy="351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010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FF00"/>
                </a:solidFill>
              </a:rPr>
              <a:t>Table Of Contents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1</a:t>
            </a:r>
            <a:r>
              <a:rPr lang="en-IN" dirty="0" smtClean="0"/>
              <a:t>. </a:t>
            </a:r>
            <a:r>
              <a:rPr lang="en-IN" dirty="0"/>
              <a:t>Introduction …………………………………….…. </a:t>
            </a:r>
          </a:p>
          <a:p>
            <a:pPr marL="0" indent="0">
              <a:buNone/>
            </a:pPr>
            <a:r>
              <a:rPr lang="en-IN" dirty="0"/>
              <a:t>2</a:t>
            </a:r>
            <a:r>
              <a:rPr lang="en-IN" dirty="0" smtClean="0"/>
              <a:t>. </a:t>
            </a:r>
            <a:r>
              <a:rPr lang="en-IN" dirty="0"/>
              <a:t>Methodology ……………………………………… </a:t>
            </a:r>
          </a:p>
          <a:p>
            <a:pPr marL="0" indent="0">
              <a:buNone/>
            </a:pPr>
            <a:r>
              <a:rPr lang="en-IN" dirty="0"/>
              <a:t>3. </a:t>
            </a:r>
            <a:r>
              <a:rPr lang="en-IN" dirty="0" smtClean="0"/>
              <a:t>Dataset Description……………………………..</a:t>
            </a:r>
            <a:endParaRPr lang="en-IN" dirty="0"/>
          </a:p>
          <a:p>
            <a:pPr marL="0" indent="0">
              <a:buNone/>
            </a:pPr>
            <a:r>
              <a:rPr lang="en-IN" dirty="0"/>
              <a:t>4</a:t>
            </a:r>
            <a:r>
              <a:rPr lang="en-IN" dirty="0" smtClean="0"/>
              <a:t>. </a:t>
            </a:r>
            <a:r>
              <a:rPr lang="en-IN" dirty="0"/>
              <a:t>Result Analysis …………………………………….</a:t>
            </a:r>
          </a:p>
          <a:p>
            <a:pPr marL="0" indent="0">
              <a:buNone/>
            </a:pPr>
            <a:r>
              <a:rPr lang="en-IN" dirty="0"/>
              <a:t>5</a:t>
            </a:r>
            <a:r>
              <a:rPr lang="en-IN" dirty="0" smtClean="0"/>
              <a:t>. </a:t>
            </a:r>
            <a:r>
              <a:rPr lang="en-IN" dirty="0"/>
              <a:t>Conclusion </a:t>
            </a:r>
            <a:r>
              <a:rPr lang="en-IN" dirty="0" smtClean="0"/>
              <a:t>………………………..…………….....</a:t>
            </a:r>
            <a:endParaRPr lang="en-IN" dirty="0"/>
          </a:p>
          <a:p>
            <a:pPr marL="0" indent="0">
              <a:buNone/>
            </a:pPr>
            <a:r>
              <a:rPr lang="en-IN" dirty="0"/>
              <a:t>6</a:t>
            </a:r>
            <a:r>
              <a:rPr lang="en-IN" dirty="0" smtClean="0"/>
              <a:t>. </a:t>
            </a:r>
            <a:r>
              <a:rPr lang="en-IN" dirty="0"/>
              <a:t>Future Scope </a:t>
            </a:r>
            <a:r>
              <a:rPr lang="en-IN" dirty="0" smtClean="0"/>
              <a:t>………………………..……………..</a:t>
            </a:r>
            <a:endParaRPr lang="en-IN" dirty="0"/>
          </a:p>
          <a:p>
            <a:pPr marL="0" indent="0">
              <a:buNone/>
            </a:pPr>
            <a:r>
              <a:rPr lang="en-IN" dirty="0"/>
              <a:t> </a:t>
            </a:r>
            <a:r>
              <a:rPr lang="en-IN" dirty="0" smtClean="0"/>
              <a:t>   </a:t>
            </a:r>
            <a:r>
              <a:rPr lang="en-IN" dirty="0"/>
              <a:t>References </a:t>
            </a:r>
            <a:r>
              <a:rPr lang="en-IN" dirty="0" smtClean="0"/>
              <a:t>……………………………………….....</a:t>
            </a:r>
            <a:endParaRPr lang="en-IN" dirty="0"/>
          </a:p>
        </p:txBody>
      </p:sp>
    </p:spTree>
    <p:extLst>
      <p:ext uri="{BB962C8B-B14F-4D97-AF65-F5344CB8AC3E}">
        <p14:creationId xmlns:p14="http://schemas.microsoft.com/office/powerpoint/2010/main" val="336911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FF00"/>
                </a:solidFill>
              </a:rPr>
              <a:t>INTRODUCTION</a:t>
            </a:r>
            <a:endParaRPr lang="en-IN" dirty="0">
              <a:solidFill>
                <a:srgbClr val="FFFF00"/>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a:t>Prediction of stock market has been an attractive topic to the stock brokers and the researchers from various fields. </a:t>
            </a:r>
          </a:p>
          <a:p>
            <a:pPr algn="just"/>
            <a:endParaRPr lang="en-US" dirty="0"/>
          </a:p>
          <a:p>
            <a:pPr algn="just"/>
            <a:r>
              <a:rPr lang="en-US" dirty="0"/>
              <a:t>There have been numerous studies to predict the price of the stocks of a particular company using various machine learning techniques. </a:t>
            </a:r>
          </a:p>
          <a:p>
            <a:pPr algn="just"/>
            <a:endParaRPr lang="en-US" dirty="0"/>
          </a:p>
          <a:p>
            <a:pPr algn="just"/>
            <a:r>
              <a:rPr lang="en-US" dirty="0"/>
              <a:t>In this project we would be using </a:t>
            </a:r>
            <a:r>
              <a:rPr lang="en-US" dirty="0" smtClean="0"/>
              <a:t>ARIMA algorithm </a:t>
            </a:r>
            <a:r>
              <a:rPr lang="en-US" dirty="0"/>
              <a:t>to predict the stock price of the </a:t>
            </a:r>
            <a:r>
              <a:rPr lang="en-US" dirty="0" smtClean="0"/>
              <a:t>companies.</a:t>
            </a:r>
            <a:endParaRPr lang="en-US" dirty="0"/>
          </a:p>
          <a:p>
            <a:pPr algn="just"/>
            <a:endParaRPr lang="en-US" dirty="0"/>
          </a:p>
          <a:p>
            <a:pPr algn="just"/>
            <a:endParaRPr lang="en-IN" dirty="0"/>
          </a:p>
        </p:txBody>
      </p:sp>
    </p:spTree>
    <p:extLst>
      <p:ext uri="{BB962C8B-B14F-4D97-AF65-F5344CB8AC3E}">
        <p14:creationId xmlns:p14="http://schemas.microsoft.com/office/powerpoint/2010/main" val="1488226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Methodology</a:t>
            </a:r>
            <a:endParaRPr lang="en-US" dirty="0">
              <a:solidFill>
                <a:srgbClr val="FFFF00"/>
              </a:solidFill>
            </a:endParaRPr>
          </a:p>
        </p:txBody>
      </p:sp>
      <p:sp>
        <p:nvSpPr>
          <p:cNvPr id="3" name="Content Placeholder 2"/>
          <p:cNvSpPr>
            <a:spLocks noGrp="1"/>
          </p:cNvSpPr>
          <p:nvPr>
            <p:ph idx="1"/>
          </p:nvPr>
        </p:nvSpPr>
        <p:spPr/>
        <p:txBody>
          <a:bodyPr>
            <a:normAutofit fontScale="85000" lnSpcReduction="20000"/>
          </a:bodyPr>
          <a:lstStyle/>
          <a:p>
            <a:pPr algn="just"/>
            <a:r>
              <a:rPr lang="en-GB" sz="1900" dirty="0" smtClean="0"/>
              <a:t>An ARIMA is a class of statistical models for analyzing and forecasting time series data. ARIMA is an acronym that stands for </a:t>
            </a:r>
            <a:r>
              <a:rPr lang="en-GB" sz="1900" dirty="0" err="1" smtClean="0"/>
              <a:t>AutoRegressive</a:t>
            </a:r>
            <a:r>
              <a:rPr lang="en-GB" sz="1900" dirty="0" smtClean="0"/>
              <a:t> Integrated Moving Average. Briefly they are- </a:t>
            </a:r>
          </a:p>
          <a:p>
            <a:pPr algn="just"/>
            <a:endParaRPr lang="en-GB" sz="1900" dirty="0" smtClean="0"/>
          </a:p>
          <a:p>
            <a:pPr algn="just"/>
            <a:r>
              <a:rPr lang="en-GB" sz="1900" dirty="0" smtClean="0"/>
              <a:t>1. AR: </a:t>
            </a:r>
            <a:r>
              <a:rPr lang="en-GB" sz="1900" dirty="0" err="1" smtClean="0"/>
              <a:t>Autoregression</a:t>
            </a:r>
            <a:r>
              <a:rPr lang="en-GB" sz="1900" dirty="0" smtClean="0"/>
              <a:t>. A model that shows dependent relationship between an observation and some number of lagged observation.</a:t>
            </a:r>
          </a:p>
          <a:p>
            <a:pPr algn="just"/>
            <a:endParaRPr lang="en-GB" sz="1900" dirty="0" smtClean="0"/>
          </a:p>
          <a:p>
            <a:pPr algn="just"/>
            <a:r>
              <a:rPr lang="en-GB" sz="1900" dirty="0" smtClean="0"/>
              <a:t>2. Integrated. It uses of differencing of raw observations (e.g. subtracting an observation from an observation at the previous time step) in order to make the time series stationary.</a:t>
            </a:r>
          </a:p>
          <a:p>
            <a:pPr algn="just"/>
            <a:endParaRPr lang="en-GB" sz="1900" dirty="0" smtClean="0"/>
          </a:p>
          <a:p>
            <a:pPr algn="just"/>
            <a:r>
              <a:rPr lang="en-GB" sz="1900" dirty="0" smtClean="0"/>
              <a:t>3. MA: Moving Average. A model that uses the dependency between an observation and a residual error from a moving average model applied to lagged observations.</a:t>
            </a:r>
          </a:p>
          <a:p>
            <a:pPr algn="just">
              <a:buNone/>
            </a:pPr>
            <a:r>
              <a:rPr lang="en-GB" sz="1900" dirty="0" smtClean="0"/>
              <a:t>           </a:t>
            </a:r>
          </a:p>
          <a:p>
            <a:pPr algn="just"/>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Steps For Predicting Stock Prices </a:t>
            </a:r>
            <a:endParaRPr lang="en-IN" dirty="0"/>
          </a:p>
        </p:txBody>
      </p:sp>
      <p:pic>
        <p:nvPicPr>
          <p:cNvPr id="4" name="Content Placeholder 3" descr="4.PNG"/>
          <p:cNvPicPr>
            <a:picLocks noGrp="1" noChangeAspect="1"/>
          </p:cNvPicPr>
          <p:nvPr>
            <p:ph idx="1"/>
          </p:nvPr>
        </p:nvPicPr>
        <p:blipFill>
          <a:blip r:embed="rId2"/>
          <a:stretch>
            <a:fillRect/>
          </a:stretch>
        </p:blipFill>
        <p:spPr>
          <a:xfrm>
            <a:off x="2739229" y="1047750"/>
            <a:ext cx="5649917" cy="3967163"/>
          </a:xfrm>
        </p:spPr>
      </p:pic>
    </p:spTree>
    <p:extLst>
      <p:ext uri="{BB962C8B-B14F-4D97-AF65-F5344CB8AC3E}">
        <p14:creationId xmlns:p14="http://schemas.microsoft.com/office/powerpoint/2010/main" val="160863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0" y="209550"/>
            <a:ext cx="6566315" cy="572644"/>
          </a:xfrm>
        </p:spPr>
        <p:txBody>
          <a:bodyPr>
            <a:noAutofit/>
          </a:bodyPr>
          <a:lstStyle/>
          <a:p>
            <a:r>
              <a:rPr lang="en-GB" sz="3200" dirty="0" smtClean="0"/>
              <a:t>COMPONENTS OF TIME SERIES</a:t>
            </a:r>
            <a:endParaRPr lang="en-US" sz="3200" dirty="0"/>
          </a:p>
        </p:txBody>
      </p:sp>
      <p:sp>
        <p:nvSpPr>
          <p:cNvPr id="5" name="Content Placeholder 4"/>
          <p:cNvSpPr>
            <a:spLocks noGrp="1"/>
          </p:cNvSpPr>
          <p:nvPr>
            <p:ph idx="1"/>
          </p:nvPr>
        </p:nvSpPr>
        <p:spPr>
          <a:xfrm>
            <a:off x="2281425" y="1044699"/>
            <a:ext cx="6566315" cy="3664921"/>
          </a:xfrm>
        </p:spPr>
        <p:txBody>
          <a:bodyPr>
            <a:normAutofit/>
          </a:bodyPr>
          <a:lstStyle/>
          <a:p>
            <a:r>
              <a:rPr lang="en-GB" sz="1800" dirty="0" smtClean="0"/>
              <a:t>The various reasons or the forces which affect the values of an observation in a time series are the components of a time series. The four categories of the components of time series are</a:t>
            </a:r>
          </a:p>
          <a:p>
            <a:endParaRPr lang="en-GB" sz="1800" dirty="0" smtClean="0"/>
          </a:p>
          <a:p>
            <a:r>
              <a:rPr lang="en-GB" sz="1800" dirty="0" smtClean="0"/>
              <a:t>Trend</a:t>
            </a:r>
          </a:p>
          <a:p>
            <a:endParaRPr lang="en-GB" sz="1800" dirty="0" smtClean="0"/>
          </a:p>
          <a:p>
            <a:r>
              <a:rPr lang="en-GB" sz="1800" dirty="0" smtClean="0"/>
              <a:t>Seasonal Variations</a:t>
            </a:r>
          </a:p>
          <a:p>
            <a:endParaRPr lang="en-GB" sz="1800" dirty="0" smtClean="0"/>
          </a:p>
          <a:p>
            <a:r>
              <a:rPr lang="en-GB" sz="1800" dirty="0" smtClean="0"/>
              <a:t>Cyclic Variations</a:t>
            </a:r>
          </a:p>
          <a:p>
            <a:endParaRPr lang="en-GB" sz="1800" dirty="0" smtClean="0"/>
          </a:p>
          <a:p>
            <a:r>
              <a:rPr lang="en-GB" sz="1800" dirty="0" smtClean="0"/>
              <a:t>Random or Irregular movements</a:t>
            </a:r>
          </a:p>
          <a:p>
            <a:endParaRPr lang="en-US" sz="1800" dirty="0"/>
          </a:p>
        </p:txBody>
      </p:sp>
      <p:pic>
        <p:nvPicPr>
          <p:cNvPr id="6" name="Picture 5" descr="Capture.PNG"/>
          <p:cNvPicPr>
            <a:picLocks noChangeAspect="1"/>
          </p:cNvPicPr>
          <p:nvPr/>
        </p:nvPicPr>
        <p:blipFill>
          <a:blip r:embed="rId2"/>
          <a:stretch>
            <a:fillRect/>
          </a:stretch>
        </p:blipFill>
        <p:spPr>
          <a:xfrm>
            <a:off x="5334000" y="2038350"/>
            <a:ext cx="3038803" cy="1870032"/>
          </a:xfrm>
          <a:prstGeom prst="rect">
            <a:avLst/>
          </a:prstGeom>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solidFill>
                  <a:srgbClr val="FFFF00"/>
                </a:solidFill>
              </a:rPr>
              <a:t>Stationary Series</a:t>
            </a:r>
            <a:endParaRPr lang="en-US" dirty="0">
              <a:solidFill>
                <a:srgbClr val="FFFF00"/>
              </a:solidFill>
            </a:endParaRPr>
          </a:p>
        </p:txBody>
      </p:sp>
      <p:sp>
        <p:nvSpPr>
          <p:cNvPr id="14" name="Content Placeholder 13"/>
          <p:cNvSpPr>
            <a:spLocks noGrp="1"/>
          </p:cNvSpPr>
          <p:nvPr>
            <p:ph idx="1"/>
          </p:nvPr>
        </p:nvSpPr>
        <p:spPr/>
        <p:txBody>
          <a:bodyPr>
            <a:normAutofit/>
          </a:bodyPr>
          <a:lstStyle/>
          <a:p>
            <a:pPr>
              <a:buNone/>
            </a:pPr>
            <a:r>
              <a:rPr lang="en-GB" sz="1800" dirty="0" smtClean="0"/>
              <a:t>There are two basic criterion for a series to be classified as stationary series :</a:t>
            </a:r>
          </a:p>
          <a:p>
            <a:pPr>
              <a:buNone/>
            </a:pPr>
            <a:endParaRPr lang="en-GB" sz="1800" dirty="0" smtClean="0"/>
          </a:p>
          <a:p>
            <a:pPr>
              <a:buNone/>
            </a:pPr>
            <a:r>
              <a:rPr lang="en-GB" sz="1800" dirty="0" smtClean="0"/>
              <a:t>1.  The mean of the series should not be a</a:t>
            </a:r>
          </a:p>
          <a:p>
            <a:pPr>
              <a:buNone/>
            </a:pPr>
            <a:r>
              <a:rPr lang="en-GB" sz="1800" dirty="0" smtClean="0"/>
              <a:t>      function of time rather should be a constant.</a:t>
            </a:r>
          </a:p>
          <a:p>
            <a:endParaRPr lang="en-GB" sz="1800" dirty="0" smtClean="0"/>
          </a:p>
          <a:p>
            <a:pPr>
              <a:buNone/>
            </a:pPr>
            <a:r>
              <a:rPr lang="en-GB" sz="1800" dirty="0" smtClean="0"/>
              <a:t> </a:t>
            </a:r>
          </a:p>
          <a:p>
            <a:pPr>
              <a:buNone/>
            </a:pPr>
            <a:endParaRPr lang="en-GB" sz="1800" dirty="0" smtClean="0"/>
          </a:p>
          <a:p>
            <a:pPr>
              <a:buNone/>
            </a:pPr>
            <a:r>
              <a:rPr lang="en-GB" sz="1800" dirty="0" smtClean="0"/>
              <a:t>2. The variance of the series should not a</a:t>
            </a:r>
          </a:p>
          <a:p>
            <a:pPr>
              <a:buNone/>
            </a:pPr>
            <a:r>
              <a:rPr lang="en-GB" sz="1800" dirty="0" smtClean="0"/>
              <a:t>            be a function of time.</a:t>
            </a:r>
          </a:p>
          <a:p>
            <a:pPr>
              <a:buNone/>
            </a:pPr>
            <a:endParaRPr lang="en-GB" sz="1800" dirty="0" smtClean="0"/>
          </a:p>
          <a:p>
            <a:endParaRPr lang="en-US" sz="1800" dirty="0"/>
          </a:p>
        </p:txBody>
      </p:sp>
      <p:pic>
        <p:nvPicPr>
          <p:cNvPr id="15" name="Picture 14" descr="2.PNG"/>
          <p:cNvPicPr>
            <a:picLocks noChangeAspect="1"/>
          </p:cNvPicPr>
          <p:nvPr/>
        </p:nvPicPr>
        <p:blipFill>
          <a:blip r:embed="rId2"/>
          <a:stretch>
            <a:fillRect/>
          </a:stretch>
        </p:blipFill>
        <p:spPr>
          <a:xfrm>
            <a:off x="6215074" y="1928808"/>
            <a:ext cx="2505446" cy="1140472"/>
          </a:xfrm>
          <a:prstGeom prst="rect">
            <a:avLst/>
          </a:prstGeom>
        </p:spPr>
      </p:pic>
      <p:pic>
        <p:nvPicPr>
          <p:cNvPr id="16" name="Picture 15" descr="1.PNG"/>
          <p:cNvPicPr>
            <a:picLocks noChangeAspect="1"/>
          </p:cNvPicPr>
          <p:nvPr/>
        </p:nvPicPr>
        <p:blipFill>
          <a:blip r:embed="rId3"/>
          <a:stretch>
            <a:fillRect/>
          </a:stretch>
        </p:blipFill>
        <p:spPr>
          <a:xfrm>
            <a:off x="6215074" y="3571882"/>
            <a:ext cx="2481640" cy="1068545"/>
          </a:xfrm>
          <a:prstGeom prst="rect">
            <a:avLst/>
          </a:prstGeom>
        </p:spPr>
      </p:pic>
    </p:spTree>
    <p:extLst>
      <p:ext uri="{BB962C8B-B14F-4D97-AF65-F5344CB8AC3E}">
        <p14:creationId xmlns:p14="http://schemas.microsoft.com/office/powerpoint/2010/main" val="840295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1425" y="281175"/>
            <a:ext cx="6566315" cy="572644"/>
          </a:xfrm>
        </p:spPr>
        <p:txBody>
          <a:bodyPr>
            <a:normAutofit fontScale="90000"/>
          </a:bodyPr>
          <a:lstStyle/>
          <a:p>
            <a:r>
              <a:rPr lang="en-IN" dirty="0" smtClean="0"/>
              <a:t>STATIONARITY</a:t>
            </a:r>
            <a:endParaRPr lang="en-IN" dirty="0"/>
          </a:p>
        </p:txBody>
      </p:sp>
      <p:sp>
        <p:nvSpPr>
          <p:cNvPr id="3" name="Content Placeholder 2"/>
          <p:cNvSpPr>
            <a:spLocks noGrp="1"/>
          </p:cNvSpPr>
          <p:nvPr>
            <p:ph idx="1"/>
          </p:nvPr>
        </p:nvSpPr>
        <p:spPr>
          <a:xfrm>
            <a:off x="2281425" y="739290"/>
            <a:ext cx="6710175" cy="4123035"/>
          </a:xfrm>
        </p:spPr>
        <p:txBody>
          <a:bodyPr>
            <a:noAutofit/>
          </a:bodyPr>
          <a:lstStyle/>
          <a:p>
            <a:pPr algn="just">
              <a:buNone/>
            </a:pPr>
            <a:r>
              <a:rPr lang="en-GB" sz="1400" dirty="0" smtClean="0">
                <a:solidFill>
                  <a:srgbClr val="7030A0"/>
                </a:solidFill>
              </a:rPr>
              <a:t>Why do we need ‘</a:t>
            </a:r>
            <a:r>
              <a:rPr lang="en-GB" sz="1400" dirty="0" err="1" smtClean="0">
                <a:solidFill>
                  <a:srgbClr val="7030A0"/>
                </a:solidFill>
              </a:rPr>
              <a:t>stationarity</a:t>
            </a:r>
            <a:r>
              <a:rPr lang="en-GB" sz="1400" dirty="0" smtClean="0">
                <a:solidFill>
                  <a:srgbClr val="7030A0"/>
                </a:solidFill>
              </a:rPr>
              <a:t>’ of a time series?</a:t>
            </a:r>
          </a:p>
          <a:p>
            <a:pPr algn="just">
              <a:buNone/>
            </a:pPr>
            <a:r>
              <a:rPr lang="en-GB" sz="1400" dirty="0" smtClean="0">
                <a:solidFill>
                  <a:srgbClr val="7030A0"/>
                </a:solidFill>
              </a:rPr>
              <a:t>       </a:t>
            </a:r>
            <a:r>
              <a:rPr lang="en-GB" sz="1400" dirty="0" smtClean="0"/>
              <a:t> Here until unless your time series is stationary, we cannot build a time series model. In cases where the stationary criterion are violated, the first requisite becomes to </a:t>
            </a:r>
            <a:r>
              <a:rPr lang="en-GB" sz="1400" dirty="0" err="1" smtClean="0"/>
              <a:t>stationarize</a:t>
            </a:r>
            <a:r>
              <a:rPr lang="en-GB" sz="1400" dirty="0" smtClean="0"/>
              <a:t> the time series and then try stochastic models to predict this time series. </a:t>
            </a:r>
          </a:p>
          <a:p>
            <a:pPr marL="0" indent="0" algn="just">
              <a:buNone/>
            </a:pPr>
            <a:r>
              <a:rPr lang="en-GB" sz="1400" dirty="0" smtClean="0">
                <a:solidFill>
                  <a:srgbClr val="003296"/>
                </a:solidFill>
              </a:rPr>
              <a:t> </a:t>
            </a:r>
          </a:p>
          <a:p>
            <a:pPr marL="0" indent="0" algn="just">
              <a:buNone/>
            </a:pPr>
            <a:r>
              <a:rPr lang="en-GB" sz="1400" dirty="0" smtClean="0">
                <a:solidFill>
                  <a:srgbClr val="003296"/>
                </a:solidFill>
              </a:rPr>
              <a:t> Dickey Fuller Test of </a:t>
            </a:r>
            <a:r>
              <a:rPr lang="en-GB" sz="1400" dirty="0" err="1" smtClean="0">
                <a:solidFill>
                  <a:srgbClr val="003296"/>
                </a:solidFill>
              </a:rPr>
              <a:t>Stationarity</a:t>
            </a:r>
            <a:endParaRPr lang="en-GB" sz="1400" dirty="0" smtClean="0">
              <a:solidFill>
                <a:srgbClr val="003296"/>
              </a:solidFill>
            </a:endParaRPr>
          </a:p>
          <a:p>
            <a:pPr marL="0" indent="0" algn="just">
              <a:buNone/>
            </a:pPr>
            <a:r>
              <a:rPr lang="en-GB" sz="1400" dirty="0" smtClean="0"/>
              <a:t> Here is a small tweak which is made for our equation to convert it to a Dickey Fuller test:</a:t>
            </a:r>
          </a:p>
          <a:p>
            <a:pPr marL="0" indent="0" algn="just">
              <a:buNone/>
            </a:pPr>
            <a:r>
              <a:rPr lang="en-GB" sz="1400" dirty="0" smtClean="0"/>
              <a:t>         </a:t>
            </a:r>
            <a:r>
              <a:rPr lang="en-US" sz="1400" dirty="0" smtClean="0"/>
              <a:t>Y(t) = Rho * Y(t-1) + </a:t>
            </a:r>
            <a:r>
              <a:rPr lang="en-US" sz="1400" dirty="0" err="1" smtClean="0"/>
              <a:t>Er</a:t>
            </a:r>
            <a:r>
              <a:rPr lang="en-US" sz="1400" dirty="0" smtClean="0"/>
              <a:t>(t)</a:t>
            </a:r>
          </a:p>
          <a:p>
            <a:pPr marL="0" indent="0" algn="just">
              <a:buNone/>
            </a:pPr>
            <a:r>
              <a:rPr lang="de-DE" sz="1400" dirty="0" smtClean="0"/>
              <a:t>         Y(t) - Y(t-1) = (Rho - 1) Y(t - 1) + Er(t)</a:t>
            </a:r>
          </a:p>
          <a:p>
            <a:pPr algn="just"/>
            <a:r>
              <a:rPr lang="en-GB" sz="1400" dirty="0" smtClean="0"/>
              <a:t>We have to test if Rho – 1 is significantly different than zero or not. If the null hypothesis gets rejected, we’ll get a stationary time series.</a:t>
            </a:r>
          </a:p>
          <a:p>
            <a:pPr algn="just">
              <a:buNone/>
            </a:pPr>
            <a:r>
              <a:rPr lang="en-GB" sz="1400" dirty="0" smtClean="0"/>
              <a:t>        </a:t>
            </a:r>
            <a:r>
              <a:rPr lang="en-US" sz="1400" dirty="0" smtClean="0"/>
              <a:t>The value of Rho to see if we can make the series stationary.</a:t>
            </a:r>
            <a:endParaRPr lang="en-GB" sz="1400" dirty="0" smtClean="0"/>
          </a:p>
          <a:p>
            <a:pPr marL="0" indent="0" algn="just">
              <a:buNone/>
            </a:pPr>
            <a:r>
              <a:rPr lang="en-IN" sz="1400" dirty="0" smtClean="0"/>
              <a:t>        </a:t>
            </a:r>
            <a:r>
              <a:rPr lang="en-US" sz="1400" dirty="0" smtClean="0"/>
              <a:t>perfectly stationary series with Rho = 0 .</a:t>
            </a:r>
          </a:p>
          <a:p>
            <a:pPr marL="0" indent="0" algn="just">
              <a:buNone/>
            </a:pPr>
            <a:r>
              <a:rPr lang="en-IN" sz="1400" dirty="0" smtClean="0"/>
              <a:t>        </a:t>
            </a:r>
            <a:r>
              <a:rPr lang="en-US" sz="1400" dirty="0" smtClean="0"/>
              <a:t>Rho = 1 a special case which comes out badly in stationary test.</a:t>
            </a:r>
            <a:endParaRPr lang="en-IN" sz="1400" dirty="0"/>
          </a:p>
        </p:txBody>
      </p:sp>
    </p:spTree>
    <p:extLst>
      <p:ext uri="{BB962C8B-B14F-4D97-AF65-F5344CB8AC3E}">
        <p14:creationId xmlns:p14="http://schemas.microsoft.com/office/powerpoint/2010/main" val="3792105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t> </a:t>
            </a:r>
            <a:r>
              <a:rPr lang="en-US" sz="1800" dirty="0"/>
              <a:t>C</a:t>
            </a:r>
            <a:r>
              <a:rPr lang="en-US" sz="1800" dirty="0" smtClean="0"/>
              <a:t>ommonly used technique to make a time series stationary:</a:t>
            </a:r>
            <a:endParaRPr lang="en-US" sz="1800" dirty="0"/>
          </a:p>
        </p:txBody>
      </p:sp>
      <p:sp>
        <p:nvSpPr>
          <p:cNvPr id="3" name="Content Placeholder 2"/>
          <p:cNvSpPr>
            <a:spLocks noGrp="1"/>
          </p:cNvSpPr>
          <p:nvPr>
            <p:ph idx="1"/>
          </p:nvPr>
        </p:nvSpPr>
        <p:spPr/>
        <p:txBody>
          <a:bodyPr>
            <a:normAutofit fontScale="85000" lnSpcReduction="20000"/>
          </a:bodyPr>
          <a:lstStyle/>
          <a:p>
            <a:pPr algn="just">
              <a:buNone/>
            </a:pPr>
            <a:r>
              <a:rPr lang="en-US" sz="2200" dirty="0" smtClean="0"/>
              <a:t>1. </a:t>
            </a:r>
            <a:r>
              <a:rPr lang="en-US" sz="2200" b="1" dirty="0" err="1" smtClean="0"/>
              <a:t>Detrending</a:t>
            </a:r>
            <a:r>
              <a:rPr lang="en-US" sz="2200" dirty="0" smtClean="0"/>
              <a:t> : Here, we simply remove the trend component from the time series. For instance, the equation of my time series is:</a:t>
            </a:r>
          </a:p>
          <a:p>
            <a:pPr algn="just"/>
            <a:r>
              <a:rPr lang="en-US" sz="2200" b="1" dirty="0" smtClean="0"/>
              <a:t>Y(t) = (mean + trend * t) + error</a:t>
            </a:r>
            <a:endParaRPr lang="en-US" sz="2200" dirty="0" smtClean="0"/>
          </a:p>
          <a:p>
            <a:pPr algn="just"/>
            <a:r>
              <a:rPr lang="en-US" sz="2200" dirty="0" smtClean="0"/>
              <a:t>We’ll simply remove the part in the parentheses and build model for the rest. </a:t>
            </a:r>
          </a:p>
          <a:p>
            <a:pPr algn="just">
              <a:buNone/>
            </a:pPr>
            <a:r>
              <a:rPr lang="en-US" sz="2200" dirty="0" smtClean="0"/>
              <a:t>2. </a:t>
            </a:r>
            <a:r>
              <a:rPr lang="en-US" sz="2200" b="1" dirty="0" smtClean="0"/>
              <a:t>Differencing</a:t>
            </a:r>
            <a:r>
              <a:rPr lang="en-US" sz="2200" dirty="0" smtClean="0"/>
              <a:t> : This is the commonly used technique to remove non-</a:t>
            </a:r>
            <a:r>
              <a:rPr lang="en-US" sz="2200" dirty="0" err="1" smtClean="0"/>
              <a:t>stationarity</a:t>
            </a:r>
            <a:r>
              <a:rPr lang="en-US" sz="2200" dirty="0" smtClean="0"/>
              <a:t>. Here we try to model the differences of the terms and not the actual term. For instance,</a:t>
            </a:r>
          </a:p>
          <a:p>
            <a:pPr algn="just">
              <a:buNone/>
            </a:pPr>
            <a:r>
              <a:rPr lang="en-US" sz="2200" b="1" dirty="0" smtClean="0"/>
              <a:t>      Y(t) – Y(t-1) = ARMA (p ,  q)</a:t>
            </a:r>
            <a:r>
              <a:rPr lang="en-US" sz="2400" dirty="0" smtClean="0"/>
              <a:t>  </a:t>
            </a:r>
          </a:p>
          <a:p>
            <a:pPr algn="just">
              <a:buNone/>
            </a:pPr>
            <a:r>
              <a:rPr lang="en-US" sz="2400" dirty="0" smtClean="0"/>
              <a:t>      This differencing is called as the Integration part in AR(I)MA. </a:t>
            </a:r>
            <a:endParaRPr lang="en-US" sz="2200" b="1" dirty="0" smtClean="0"/>
          </a:p>
          <a:p>
            <a:pPr algn="just">
              <a:buNone/>
            </a:pPr>
            <a:endParaRPr lang="en-US" sz="2200" dirty="0" smtClean="0"/>
          </a:p>
          <a:p>
            <a:pPr algn="just"/>
            <a:endParaRPr lang="en-US" sz="2200" dirty="0" smtClean="0"/>
          </a:p>
          <a:p>
            <a:pPr algn="just"/>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1560</TotalTime>
  <Words>1125</Words>
  <Application>Microsoft Office PowerPoint</Application>
  <PresentationFormat>On-screen Show (16:9)</PresentationFormat>
  <Paragraphs>131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Stock Price Prediction using Time Series analysis</vt:lpstr>
      <vt:lpstr>Table Of Contents</vt:lpstr>
      <vt:lpstr>INTRODUCTION</vt:lpstr>
      <vt:lpstr>Methodology</vt:lpstr>
      <vt:lpstr>Steps For Predicting Stock Prices </vt:lpstr>
      <vt:lpstr>COMPONENTS OF TIME SERIES</vt:lpstr>
      <vt:lpstr>Stationary Series</vt:lpstr>
      <vt:lpstr>STATIONARITY</vt:lpstr>
      <vt:lpstr> Commonly used technique to make a time series stationary:</vt:lpstr>
      <vt:lpstr>ACF/PACF CHARTS</vt:lpstr>
      <vt:lpstr> ARIMA model</vt:lpstr>
      <vt:lpstr>Parameters Of ARIMA</vt:lpstr>
      <vt:lpstr>Akaike’s Information Criterion (AIC) </vt:lpstr>
      <vt:lpstr>Data Set Description</vt:lpstr>
      <vt:lpstr>Result Analysis</vt:lpstr>
      <vt:lpstr>Conclusion</vt:lpstr>
      <vt:lpstr>FUTURE SCOPE</vt:lpstr>
      <vt:lpstr>REFERENCES</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KRS</cp:lastModifiedBy>
  <cp:revision>183</cp:revision>
  <dcterms:created xsi:type="dcterms:W3CDTF">2013-08-21T19:17:07Z</dcterms:created>
  <dcterms:modified xsi:type="dcterms:W3CDTF">2019-07-02T13:16:51Z</dcterms:modified>
</cp:coreProperties>
</file>