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b="0" i="0" sz="21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0BxyKqqgE2zU6RVVIVDBmUWhGQVo2QTVoRnpCbWlYU1NjWm1V/view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90525" y="336668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​Eye-Fi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Kevin | Shivakshit | Mehal | Saurabh​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503925" y="857000"/>
            <a:ext cx="6276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77650" y="617250"/>
            <a:ext cx="80859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Screening of eyelid </a:t>
            </a:r>
            <a:endParaRPr b="0" i="0" sz="4000" u="none" cap="none" strike="noStrike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retraction and </a:t>
            </a:r>
            <a:endParaRPr b="0" i="0" sz="4000" u="none" cap="none" strike="noStrike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" sz="4000" u="none" cap="none" strike="noStrike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overshooting of eyes</a:t>
            </a:r>
            <a:endParaRPr b="0" i="0" sz="4000" u="none" cap="none" strike="noStrike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900" y="4252550"/>
            <a:ext cx="1414099" cy="8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 title="InShot_20180708_031912481.mp4">
            <a:hlinkClick r:id="rId3"/>
          </p:cNvPr>
          <p:cNvSpPr/>
          <p:nvPr/>
        </p:nvSpPr>
        <p:spPr>
          <a:xfrm>
            <a:off x="87275" y="199275"/>
            <a:ext cx="8957550" cy="474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6600" y="239600"/>
            <a:ext cx="49911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159125" y="18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Reference::</a:t>
            </a:r>
            <a:endParaRPr b="1" i="0" sz="3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75" y="863350"/>
            <a:ext cx="8892148" cy="34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02725" y="2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How stuff works...</a:t>
            </a:r>
            <a:endParaRPr b="1" i="0" sz="3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5638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107650"/>
            <a:ext cx="8915400" cy="38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534075" y="4592175"/>
            <a:ext cx="1874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app/Website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3776400" y="4552875"/>
            <a:ext cx="159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6336825" y="4474275"/>
            <a:ext cx="23865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algorithm uses Face API for feature extraction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460950" y="4009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Data Flow</a:t>
            </a:r>
            <a:endParaRPr b="1" i="0" sz="3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674" y="1769600"/>
            <a:ext cx="4659125" cy="30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460950" y="4118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Scaling &amp; Impact</a:t>
            </a: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273150" y="1919075"/>
            <a:ext cx="8421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As the cost of APIs are low, Eye-fi is affordable to common public.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Approximately- 1312 specialty eye hospitals and 164 optometry institutes in India.[India Vision Institute report]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Eye-Fi can be used by the specialists in these institutes thus reducing their load.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Application is so simple, that even common people can use it to monitor and detect DRS.   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471900" y="4554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 b="1" i="0" sz="3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471900" y="2921600"/>
            <a:ext cx="8222100" cy="10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Cases of</a:t>
            </a:r>
            <a:r>
              <a:rPr b="0" i="0" lang="en" sz="1800" u="none" cap="none" strike="noStrike">
                <a:solidFill>
                  <a:srgbClr val="66666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0" i="0" lang="en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DRS type 1, 2 and 3 can be detected with high precision but in other cases, efficiency got reduced due to insufficient data.</a:t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460950" y="3028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Future Work</a:t>
            </a:r>
            <a:endParaRPr b="1" i="0" sz="3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Improving working algorithms and increasing accuracy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Measurement in real time videos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User feedback system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scaled to all grades of overshooting in accordance of the method proposed by Dr.Kekunnaya et al.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extended for data collection for future research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4294967295"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513" y="152400"/>
            <a:ext cx="750498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0" i="0" lang="e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Duane Retraction Syndrome(DRS)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Congenital eye movement anomaly characterized by variable horizontal duction deficits, with narrowing of the palpebral fissure and globe retraction on attempted adduction, occasionally accompanied by upshoot or down-shoot.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525" y="4078200"/>
            <a:ext cx="1414099" cy="8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63575" y="612025"/>
            <a:ext cx="394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Eyelid Retraction</a:t>
            </a:r>
            <a:endParaRPr b="1" i="0" sz="3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3700" y="2494338"/>
            <a:ext cx="4614900" cy="19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Exposure of the sclera above or below the limbus due to the displacement of the upper or lower eyelid.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400" y="2035104"/>
            <a:ext cx="4075550" cy="27923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4849400" y="310750"/>
            <a:ext cx="37542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56400" y="4336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Overshooting of the eyes</a:t>
            </a:r>
            <a:endParaRPr b="1" i="0" sz="3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75" y="2019057"/>
            <a:ext cx="4239324" cy="288371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267700" y="2745850"/>
            <a:ext cx="3426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It is a lack of coordination of movement typified by the undershoot or overshoot of intended position with the eye. 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30225" y="4554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</a:pPr>
            <a:r>
              <a:rPr b="1" i="0" lang="en" sz="32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Current Method</a:t>
            </a:r>
            <a:endParaRPr b="1" i="0" sz="32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57200" y="2384638"/>
            <a:ext cx="5082600" cy="1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Complete detection Method is done Manually.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Scale is used to measure distances.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0" i="0" lang="en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Manual measurement on pictures.</a:t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8325" y="2127900"/>
            <a:ext cx="3023975" cy="244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Roboto"/>
              <a:buChar char="●"/>
            </a:pPr>
            <a:r>
              <a:rPr b="0" i="0" lang="en" sz="18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Detection of these Disease is a manual process.​</a:t>
            </a:r>
            <a:endParaRPr b="0" i="0" sz="185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Roboto"/>
              <a:buChar char="●"/>
            </a:pPr>
            <a:r>
              <a:rPr b="0" i="0" lang="en" sz="18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Experienced Clinicians required​.</a:t>
            </a:r>
            <a:endParaRPr b="0" i="0" sz="185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Roboto"/>
              <a:buChar char="●"/>
            </a:pPr>
            <a:r>
              <a:rPr b="0" i="0" lang="en" sz="18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Lack of access to expert doctors in rural parts of India​.</a:t>
            </a:r>
            <a:endParaRPr b="0" i="0" sz="185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60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50"/>
              <a:buFont typeface="Roboto"/>
              <a:buChar char="●"/>
            </a:pPr>
            <a:r>
              <a:rPr b="0" i="0" lang="en" sz="18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Monitoring during treatment is manual and thus difficult.​​</a:t>
            </a:r>
            <a:endParaRPr b="0" i="0" sz="185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21225" y="606375"/>
            <a:ext cx="6276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Problems</a:t>
            </a:r>
            <a:endParaRPr b="1" i="0" sz="3000" u="none" cap="none" strike="noStrike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4294967295" type="body"/>
          </p:nvPr>
        </p:nvSpPr>
        <p:spPr>
          <a:xfrm>
            <a:off x="5688450" y="2277525"/>
            <a:ext cx="24351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3600" u="none" cap="none" strike="noStrik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We have a</a:t>
            </a:r>
            <a:endParaRPr b="1" i="0" sz="3600" u="none" cap="none" strike="noStrike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3600" u="none" cap="none" strike="noStrike">
                <a:solidFill>
                  <a:srgbClr val="93C47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3600" u="none" cap="none" strike="noStrike">
              <a:solidFill>
                <a:srgbClr val="93C47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85350" y="475625"/>
            <a:ext cx="6276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0" i="0" lang="en" sz="20000" u="none" cap="none" strike="noStrik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But..</a:t>
            </a:r>
            <a:endParaRPr b="0" i="0" sz="20000" u="none" cap="none" strike="noStrike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688450" y="1953800"/>
            <a:ext cx="6276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72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632125" y="1358300"/>
            <a:ext cx="7682700" cy="26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B6D7A8"/>
                </a:solidFill>
                <a:latin typeface="Arial"/>
                <a:ea typeface="Arial"/>
                <a:cs typeface="Arial"/>
                <a:sym typeface="Arial"/>
              </a:rPr>
              <a:t>Eye</a:t>
            </a:r>
            <a:r>
              <a:rPr b="0" i="0" lang="en" sz="12000" u="none" cap="none" strike="noStrike">
                <a:solidFill>
                  <a:srgbClr val="A4C2F4"/>
                </a:solidFill>
                <a:latin typeface="Arial"/>
                <a:ea typeface="Arial"/>
                <a:cs typeface="Arial"/>
                <a:sym typeface="Arial"/>
              </a:rPr>
              <a:t>-Fi</a:t>
            </a:r>
            <a:endParaRPr b="0" i="0" sz="12000" u="none" cap="none" strike="noStrike">
              <a:solidFill>
                <a:srgbClr val="A4C2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458375" y="1125925"/>
            <a:ext cx="365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60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JUST</a:t>
            </a:r>
            <a:endParaRPr b="1" i="0" sz="6000" u="none" cap="none" strike="noStrike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b="1" i="0" lang="en" sz="6000" u="none" cap="none" strike="noStrike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2 STEPS</a:t>
            </a:r>
            <a:endParaRPr b="1" i="0" sz="6000" u="none" cap="none" strike="noStrike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572000" y="1152475"/>
            <a:ext cx="4023600" cy="3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1 Click Picture</a:t>
            </a:r>
            <a:endParaRPr b="0" i="0" sz="3600" u="none" cap="none" strike="noStrike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2 Get the Report</a:t>
            </a:r>
            <a:endParaRPr b="0" i="0" sz="3600" u="none" cap="none" strike="noStrike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