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 id="2147483697" r:id="rId2"/>
    <p:sldMasterId id="2147483701" r:id="rId3"/>
  </p:sldMasterIdLst>
  <p:notesMasterIdLst>
    <p:notesMasterId r:id="rId37"/>
  </p:notesMasterIdLst>
  <p:handoutMasterIdLst>
    <p:handoutMasterId r:id="rId38"/>
  </p:handoutMasterIdLst>
  <p:sldIdLst>
    <p:sldId id="257" r:id="rId4"/>
    <p:sldId id="305" r:id="rId5"/>
    <p:sldId id="308" r:id="rId6"/>
    <p:sldId id="330" r:id="rId7"/>
    <p:sldId id="344" r:id="rId8"/>
    <p:sldId id="345" r:id="rId9"/>
    <p:sldId id="332" r:id="rId10"/>
    <p:sldId id="327" r:id="rId11"/>
    <p:sldId id="328" r:id="rId12"/>
    <p:sldId id="329" r:id="rId13"/>
    <p:sldId id="333" r:id="rId14"/>
    <p:sldId id="334" r:id="rId15"/>
    <p:sldId id="336" r:id="rId16"/>
    <p:sldId id="341" r:id="rId17"/>
    <p:sldId id="326" r:id="rId18"/>
    <p:sldId id="335" r:id="rId19"/>
    <p:sldId id="352" r:id="rId20"/>
    <p:sldId id="346" r:id="rId21"/>
    <p:sldId id="347" r:id="rId22"/>
    <p:sldId id="348" r:id="rId23"/>
    <p:sldId id="349" r:id="rId24"/>
    <p:sldId id="350" r:id="rId25"/>
    <p:sldId id="351" r:id="rId26"/>
    <p:sldId id="337" r:id="rId27"/>
    <p:sldId id="338" r:id="rId28"/>
    <p:sldId id="339" r:id="rId29"/>
    <p:sldId id="340" r:id="rId30"/>
    <p:sldId id="259" r:id="rId31"/>
    <p:sldId id="297" r:id="rId32"/>
    <p:sldId id="324" r:id="rId33"/>
    <p:sldId id="343" r:id="rId34"/>
    <p:sldId id="353" r:id="rId35"/>
    <p:sldId id="342" r:id="rId36"/>
  </p:sldIdLst>
  <p:sldSz cx="12188825" cy="6858000"/>
  <p:notesSz cx="7315200" cy="9601200"/>
  <p:defaultTextStyle>
    <a:defPPr>
      <a:defRPr lang="en-US"/>
    </a:defPPr>
    <a:lvl1pPr algn="l" rtl="0" fontAlgn="base">
      <a:spcBef>
        <a:spcPct val="0"/>
      </a:spcBef>
      <a:spcAft>
        <a:spcPct val="0"/>
      </a:spcAft>
      <a:defRPr sz="4799" kern="1200">
        <a:solidFill>
          <a:schemeClr val="tx1"/>
        </a:solidFill>
        <a:latin typeface="Arial" charset="0"/>
        <a:ea typeface="+mn-ea"/>
        <a:cs typeface="+mn-cs"/>
      </a:defRPr>
    </a:lvl1pPr>
    <a:lvl2pPr marL="609493" algn="l" rtl="0" fontAlgn="base">
      <a:spcBef>
        <a:spcPct val="0"/>
      </a:spcBef>
      <a:spcAft>
        <a:spcPct val="0"/>
      </a:spcAft>
      <a:defRPr sz="4799" kern="1200">
        <a:solidFill>
          <a:schemeClr val="tx1"/>
        </a:solidFill>
        <a:latin typeface="Arial" charset="0"/>
        <a:ea typeface="+mn-ea"/>
        <a:cs typeface="+mn-cs"/>
      </a:defRPr>
    </a:lvl2pPr>
    <a:lvl3pPr marL="1218987" algn="l" rtl="0" fontAlgn="base">
      <a:spcBef>
        <a:spcPct val="0"/>
      </a:spcBef>
      <a:spcAft>
        <a:spcPct val="0"/>
      </a:spcAft>
      <a:defRPr sz="4799" kern="1200">
        <a:solidFill>
          <a:schemeClr val="tx1"/>
        </a:solidFill>
        <a:latin typeface="Arial" charset="0"/>
        <a:ea typeface="+mn-ea"/>
        <a:cs typeface="+mn-cs"/>
      </a:defRPr>
    </a:lvl3pPr>
    <a:lvl4pPr marL="1828480" algn="l" rtl="0" fontAlgn="base">
      <a:spcBef>
        <a:spcPct val="0"/>
      </a:spcBef>
      <a:spcAft>
        <a:spcPct val="0"/>
      </a:spcAft>
      <a:defRPr sz="4799" kern="1200">
        <a:solidFill>
          <a:schemeClr val="tx1"/>
        </a:solidFill>
        <a:latin typeface="Arial" charset="0"/>
        <a:ea typeface="+mn-ea"/>
        <a:cs typeface="+mn-cs"/>
      </a:defRPr>
    </a:lvl4pPr>
    <a:lvl5pPr marL="2437973" algn="l" rtl="0" fontAlgn="base">
      <a:spcBef>
        <a:spcPct val="0"/>
      </a:spcBef>
      <a:spcAft>
        <a:spcPct val="0"/>
      </a:spcAft>
      <a:defRPr sz="4799" kern="1200">
        <a:solidFill>
          <a:schemeClr val="tx1"/>
        </a:solidFill>
        <a:latin typeface="Arial" charset="0"/>
        <a:ea typeface="+mn-ea"/>
        <a:cs typeface="+mn-cs"/>
      </a:defRPr>
    </a:lvl5pPr>
    <a:lvl6pPr marL="3047467" algn="l" defTabSz="1218987" rtl="0" eaLnBrk="1" latinLnBrk="0" hangingPunct="1">
      <a:defRPr sz="4799" kern="1200">
        <a:solidFill>
          <a:schemeClr val="tx1"/>
        </a:solidFill>
        <a:latin typeface="Arial" charset="0"/>
        <a:ea typeface="+mn-ea"/>
        <a:cs typeface="+mn-cs"/>
      </a:defRPr>
    </a:lvl6pPr>
    <a:lvl7pPr marL="3656960" algn="l" defTabSz="1218987" rtl="0" eaLnBrk="1" latinLnBrk="0" hangingPunct="1">
      <a:defRPr sz="4799" kern="1200">
        <a:solidFill>
          <a:schemeClr val="tx1"/>
        </a:solidFill>
        <a:latin typeface="Arial" charset="0"/>
        <a:ea typeface="+mn-ea"/>
        <a:cs typeface="+mn-cs"/>
      </a:defRPr>
    </a:lvl7pPr>
    <a:lvl8pPr marL="4266453" algn="l" defTabSz="1218987" rtl="0" eaLnBrk="1" latinLnBrk="0" hangingPunct="1">
      <a:defRPr sz="4799" kern="1200">
        <a:solidFill>
          <a:schemeClr val="tx1"/>
        </a:solidFill>
        <a:latin typeface="Arial" charset="0"/>
        <a:ea typeface="+mn-ea"/>
        <a:cs typeface="+mn-cs"/>
      </a:defRPr>
    </a:lvl8pPr>
    <a:lvl9pPr marL="4875947" algn="l" defTabSz="1218987" rtl="0" eaLnBrk="1" latinLnBrk="0" hangingPunct="1">
      <a:defRPr sz="47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orient="horz" pos="672" userDrawn="1">
          <p15:clr>
            <a:srgbClr val="A4A3A4"/>
          </p15:clr>
        </p15:guide>
        <p15:guide id="3" pos="256" userDrawn="1">
          <p15:clr>
            <a:srgbClr val="A4A3A4"/>
          </p15:clr>
        </p15:guide>
        <p15:guide id="4" pos="7422"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 Miller" initials="RM" lastIdx="2" clrIdx="0">
    <p:extLst>
      <p:ext uri="{19B8F6BF-5375-455C-9EA6-DF929625EA0E}">
        <p15:presenceInfo xmlns:p15="http://schemas.microsoft.com/office/powerpoint/2012/main" userId="S-1-5-21-1783026939-2436384249-325622171-31790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1E28"/>
    <a:srgbClr val="CBE3E8"/>
    <a:srgbClr val="F3C844"/>
    <a:srgbClr val="F57F18"/>
    <a:srgbClr val="00529B"/>
    <a:srgbClr val="CCECFF"/>
    <a:srgbClr val="FFFF99"/>
    <a:srgbClr val="85090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705" autoAdjust="0"/>
  </p:normalViewPr>
  <p:slideViewPr>
    <p:cSldViewPr snapToGrid="0" snapToObjects="1" showGuides="1">
      <p:cViewPr varScale="1">
        <p:scale>
          <a:sx n="88" d="100"/>
          <a:sy n="88" d="100"/>
        </p:scale>
        <p:origin x="672" y="53"/>
      </p:cViewPr>
      <p:guideLst>
        <p:guide orient="horz" pos="3936"/>
        <p:guide orient="horz" pos="672"/>
        <p:guide pos="256"/>
        <p:guide pos="742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62" d="100"/>
          <a:sy n="62" d="100"/>
        </p:scale>
        <p:origin x="3062" y="6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0T15:00:36.412" idx="2">
    <p:pos x="3207" y="3791"/>
    <p:text>to be updated for Kantar</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2DC30-71E3-43EB-AA86-2B5CAA6C5A2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517CE5F0-DBAF-4352-86E7-1554C7191F78}">
      <dgm:prSet/>
      <dgm:spPr/>
      <dgm:t>
        <a:bodyPr/>
        <a:lstStyle/>
        <a:p>
          <a:r>
            <a:rPr lang="en-US" dirty="0" smtClean="0"/>
            <a:t>Kantar Data Factory Objectives</a:t>
          </a:r>
          <a:endParaRPr lang="en-US" dirty="0"/>
        </a:p>
      </dgm:t>
    </dgm:pt>
    <dgm:pt modelId="{E4317F99-33E0-4691-95DE-8E4858C44A7E}" type="parTrans" cxnId="{43FBC5B8-9A81-4BFA-94CB-F3AFF31C9E69}">
      <dgm:prSet/>
      <dgm:spPr/>
      <dgm:t>
        <a:bodyPr/>
        <a:lstStyle/>
        <a:p>
          <a:endParaRPr lang="en-US"/>
        </a:p>
      </dgm:t>
    </dgm:pt>
    <dgm:pt modelId="{A98A6099-BF96-4055-916C-260AC6638667}" type="sibTrans" cxnId="{43FBC5B8-9A81-4BFA-94CB-F3AFF31C9E69}">
      <dgm:prSet/>
      <dgm:spPr/>
      <dgm:t>
        <a:bodyPr/>
        <a:lstStyle/>
        <a:p>
          <a:endParaRPr lang="en-US"/>
        </a:p>
      </dgm:t>
    </dgm:pt>
    <dgm:pt modelId="{AA76EF83-11D0-4A54-B1F5-4453CF5FFCC2}">
      <dgm:prSet/>
      <dgm:spPr/>
      <dgm:t>
        <a:bodyPr/>
        <a:lstStyle/>
        <a:p>
          <a:r>
            <a:rPr lang="en-US" dirty="0" smtClean="0"/>
            <a:t>Reference Architecture</a:t>
          </a:r>
          <a:endParaRPr lang="en-US" dirty="0"/>
        </a:p>
      </dgm:t>
    </dgm:pt>
    <dgm:pt modelId="{91CB36AC-53B2-4C5D-8E54-6769F1A606EB}" type="parTrans" cxnId="{E8A8A01B-BD41-4357-8C45-83C859EF9D5A}">
      <dgm:prSet/>
      <dgm:spPr/>
      <dgm:t>
        <a:bodyPr/>
        <a:lstStyle/>
        <a:p>
          <a:endParaRPr lang="en-US"/>
        </a:p>
      </dgm:t>
    </dgm:pt>
    <dgm:pt modelId="{7FC441C8-165E-46D9-9FE9-30DAD92D29A1}" type="sibTrans" cxnId="{E8A8A01B-BD41-4357-8C45-83C859EF9D5A}">
      <dgm:prSet/>
      <dgm:spPr/>
      <dgm:t>
        <a:bodyPr/>
        <a:lstStyle/>
        <a:p>
          <a:endParaRPr lang="en-US"/>
        </a:p>
      </dgm:t>
    </dgm:pt>
    <dgm:pt modelId="{8D11399F-DC56-4493-9D77-433BED712D2F}">
      <dgm:prSet/>
      <dgm:spPr/>
      <dgm:t>
        <a:bodyPr/>
        <a:lstStyle/>
        <a:p>
          <a:r>
            <a:rPr lang="en-US" dirty="0" smtClean="0"/>
            <a:t>Naming Conventions</a:t>
          </a:r>
          <a:endParaRPr lang="en-US" dirty="0"/>
        </a:p>
      </dgm:t>
    </dgm:pt>
    <dgm:pt modelId="{2D95302C-00C7-4146-BF08-F27CD08BF6F9}" type="parTrans" cxnId="{43315A0D-1C19-4057-A3FE-574E7E2681F3}">
      <dgm:prSet/>
      <dgm:spPr/>
      <dgm:t>
        <a:bodyPr/>
        <a:lstStyle/>
        <a:p>
          <a:endParaRPr lang="en-US"/>
        </a:p>
      </dgm:t>
    </dgm:pt>
    <dgm:pt modelId="{FA96BAEC-9662-4671-9E01-0CB2C0BFAD6B}" type="sibTrans" cxnId="{43315A0D-1C19-4057-A3FE-574E7E2681F3}">
      <dgm:prSet/>
      <dgm:spPr/>
      <dgm:t>
        <a:bodyPr/>
        <a:lstStyle/>
        <a:p>
          <a:endParaRPr lang="en-US"/>
        </a:p>
      </dgm:t>
    </dgm:pt>
    <dgm:pt modelId="{FBED5230-2A20-4F0D-A649-E340666FE349}">
      <dgm:prSet/>
      <dgm:spPr/>
      <dgm:t>
        <a:bodyPr/>
        <a:lstStyle/>
        <a:p>
          <a:r>
            <a:rPr lang="en-US" dirty="0" smtClean="0"/>
            <a:t>DevOps</a:t>
          </a:r>
          <a:endParaRPr lang="en-US" dirty="0"/>
        </a:p>
      </dgm:t>
    </dgm:pt>
    <dgm:pt modelId="{A2A29FF7-C828-4EC7-A018-723254723DC8}" type="parTrans" cxnId="{4F296B6A-5806-4ADD-A3D5-20537588ECC9}">
      <dgm:prSet/>
      <dgm:spPr/>
      <dgm:t>
        <a:bodyPr/>
        <a:lstStyle/>
        <a:p>
          <a:endParaRPr lang="en-US"/>
        </a:p>
      </dgm:t>
    </dgm:pt>
    <dgm:pt modelId="{86CE3FA6-AC47-429E-BC20-64A61F0473E3}" type="sibTrans" cxnId="{4F296B6A-5806-4ADD-A3D5-20537588ECC9}">
      <dgm:prSet/>
      <dgm:spPr/>
      <dgm:t>
        <a:bodyPr/>
        <a:lstStyle/>
        <a:p>
          <a:endParaRPr lang="en-US"/>
        </a:p>
      </dgm:t>
    </dgm:pt>
    <dgm:pt modelId="{09056692-9918-4FAD-B139-42DA7BF44FF3}">
      <dgm:prSet/>
      <dgm:spPr/>
      <dgm:t>
        <a:bodyPr/>
        <a:lstStyle/>
        <a:p>
          <a:r>
            <a:rPr lang="en-US" dirty="0" smtClean="0"/>
            <a:t>Kantar Data factory – azure Account hierarchy</a:t>
          </a:r>
          <a:endParaRPr lang="en-US" dirty="0"/>
        </a:p>
      </dgm:t>
    </dgm:pt>
    <dgm:pt modelId="{DA09134C-58E9-4792-9ECB-7700F7542F9F}" type="parTrans" cxnId="{6443BC3D-F08F-42D2-9025-87A73A0BEDC9}">
      <dgm:prSet/>
      <dgm:spPr/>
      <dgm:t>
        <a:bodyPr/>
        <a:lstStyle/>
        <a:p>
          <a:endParaRPr lang="en-US"/>
        </a:p>
      </dgm:t>
    </dgm:pt>
    <dgm:pt modelId="{CA8E925E-FE54-4B5B-B5B6-6255463E852B}" type="sibTrans" cxnId="{6443BC3D-F08F-42D2-9025-87A73A0BEDC9}">
      <dgm:prSet/>
      <dgm:spPr/>
      <dgm:t>
        <a:bodyPr/>
        <a:lstStyle/>
        <a:p>
          <a:endParaRPr lang="en-US"/>
        </a:p>
      </dgm:t>
    </dgm:pt>
    <dgm:pt modelId="{1486115B-E507-4FCA-94F0-D7C7A47072E6}">
      <dgm:prSet/>
      <dgm:spPr/>
      <dgm:t>
        <a:bodyPr/>
        <a:lstStyle/>
        <a:p>
          <a:r>
            <a:rPr lang="en-US" dirty="0" smtClean="0"/>
            <a:t>Appendix</a:t>
          </a:r>
          <a:endParaRPr lang="en-US" dirty="0"/>
        </a:p>
      </dgm:t>
    </dgm:pt>
    <dgm:pt modelId="{6C60F0D6-4875-4A3D-B668-91B174F63CC4}" type="parTrans" cxnId="{5FD64A2B-0242-4AC7-951F-07B5163C3BA8}">
      <dgm:prSet/>
      <dgm:spPr/>
      <dgm:t>
        <a:bodyPr/>
        <a:lstStyle/>
        <a:p>
          <a:endParaRPr lang="en-US"/>
        </a:p>
      </dgm:t>
    </dgm:pt>
    <dgm:pt modelId="{264E2DF3-DB23-4C8E-8231-3298D01AD130}" type="sibTrans" cxnId="{5FD64A2B-0242-4AC7-951F-07B5163C3BA8}">
      <dgm:prSet/>
      <dgm:spPr/>
      <dgm:t>
        <a:bodyPr/>
        <a:lstStyle/>
        <a:p>
          <a:endParaRPr lang="en-US"/>
        </a:p>
      </dgm:t>
    </dgm:pt>
    <dgm:pt modelId="{C80041A7-22E3-4090-A517-48ED082C6DF7}">
      <dgm:prSet/>
      <dgm:spPr/>
      <dgm:t>
        <a:bodyPr/>
        <a:lstStyle/>
        <a:p>
          <a:r>
            <a:rPr lang="en-GB" smtClean="0"/>
            <a:t>Azure Data Factory Basic Default Limits</a:t>
          </a:r>
          <a:endParaRPr lang="en-US" dirty="0"/>
        </a:p>
      </dgm:t>
    </dgm:pt>
    <dgm:pt modelId="{FA0A4D9C-AAAD-4CBE-BB5F-F7B269FA3D48}" type="parTrans" cxnId="{8398F155-67F4-4AE0-8DAD-F29C1C5827D4}">
      <dgm:prSet/>
      <dgm:spPr/>
      <dgm:t>
        <a:bodyPr/>
        <a:lstStyle/>
        <a:p>
          <a:endParaRPr lang="en-US"/>
        </a:p>
      </dgm:t>
    </dgm:pt>
    <dgm:pt modelId="{E8D0A76C-FC09-4335-AAEE-CC65C822A56E}" type="sibTrans" cxnId="{8398F155-67F4-4AE0-8DAD-F29C1C5827D4}">
      <dgm:prSet/>
      <dgm:spPr/>
      <dgm:t>
        <a:bodyPr/>
        <a:lstStyle/>
        <a:p>
          <a:endParaRPr lang="en-US"/>
        </a:p>
      </dgm:t>
    </dgm:pt>
    <dgm:pt modelId="{221FD079-6D3A-4588-9D4F-2E82952F3E1D}" type="pres">
      <dgm:prSet presAssocID="{3DF2DC30-71E3-43EB-AA86-2B5CAA6C5A28}" presName="Name0" presStyleCnt="0">
        <dgm:presLayoutVars>
          <dgm:chMax val="7"/>
          <dgm:chPref val="7"/>
          <dgm:dir/>
        </dgm:presLayoutVars>
      </dgm:prSet>
      <dgm:spPr/>
      <dgm:t>
        <a:bodyPr/>
        <a:lstStyle/>
        <a:p>
          <a:endParaRPr lang="en-US"/>
        </a:p>
      </dgm:t>
    </dgm:pt>
    <dgm:pt modelId="{8B3D9DD7-992F-4299-A47D-BC00BF31F67D}" type="pres">
      <dgm:prSet presAssocID="{3DF2DC30-71E3-43EB-AA86-2B5CAA6C5A28}" presName="Name1" presStyleCnt="0"/>
      <dgm:spPr/>
    </dgm:pt>
    <dgm:pt modelId="{153EA6B5-7022-477D-A1D6-A84886E255F0}" type="pres">
      <dgm:prSet presAssocID="{3DF2DC30-71E3-43EB-AA86-2B5CAA6C5A28}" presName="cycle" presStyleCnt="0"/>
      <dgm:spPr/>
    </dgm:pt>
    <dgm:pt modelId="{4561847F-83FA-4251-BF4C-440425FDE7DA}" type="pres">
      <dgm:prSet presAssocID="{3DF2DC30-71E3-43EB-AA86-2B5CAA6C5A28}" presName="srcNode" presStyleLbl="node1" presStyleIdx="0" presStyleCnt="7"/>
      <dgm:spPr/>
    </dgm:pt>
    <dgm:pt modelId="{98FF9F6E-33C4-4D0F-8BBF-A7F10C875ADD}" type="pres">
      <dgm:prSet presAssocID="{3DF2DC30-71E3-43EB-AA86-2B5CAA6C5A28}" presName="conn" presStyleLbl="parChTrans1D2" presStyleIdx="0" presStyleCnt="1"/>
      <dgm:spPr/>
      <dgm:t>
        <a:bodyPr/>
        <a:lstStyle/>
        <a:p>
          <a:endParaRPr lang="en-US"/>
        </a:p>
      </dgm:t>
    </dgm:pt>
    <dgm:pt modelId="{D373A50C-8601-4261-8FFF-E1A574DB9D8A}" type="pres">
      <dgm:prSet presAssocID="{3DF2DC30-71E3-43EB-AA86-2B5CAA6C5A28}" presName="extraNode" presStyleLbl="node1" presStyleIdx="0" presStyleCnt="7"/>
      <dgm:spPr/>
    </dgm:pt>
    <dgm:pt modelId="{5DC7C87B-4A2F-4314-A09D-103C96FAE08A}" type="pres">
      <dgm:prSet presAssocID="{3DF2DC30-71E3-43EB-AA86-2B5CAA6C5A28}" presName="dstNode" presStyleLbl="node1" presStyleIdx="0" presStyleCnt="7"/>
      <dgm:spPr/>
    </dgm:pt>
    <dgm:pt modelId="{0DFAC19E-380A-406D-BCA6-9BB12061692E}" type="pres">
      <dgm:prSet presAssocID="{517CE5F0-DBAF-4352-86E7-1554C7191F78}" presName="text_1" presStyleLbl="node1" presStyleIdx="0" presStyleCnt="7">
        <dgm:presLayoutVars>
          <dgm:bulletEnabled val="1"/>
        </dgm:presLayoutVars>
      </dgm:prSet>
      <dgm:spPr/>
      <dgm:t>
        <a:bodyPr/>
        <a:lstStyle/>
        <a:p>
          <a:endParaRPr lang="en-US"/>
        </a:p>
      </dgm:t>
    </dgm:pt>
    <dgm:pt modelId="{2033006D-BE27-4333-B69A-F0CE5EC9BC82}" type="pres">
      <dgm:prSet presAssocID="{517CE5F0-DBAF-4352-86E7-1554C7191F78}" presName="accent_1" presStyleCnt="0"/>
      <dgm:spPr/>
    </dgm:pt>
    <dgm:pt modelId="{A04C424D-7B55-43E8-B786-D2FFBD5E3EC6}" type="pres">
      <dgm:prSet presAssocID="{517CE5F0-DBAF-4352-86E7-1554C7191F78}" presName="accentRepeatNode" presStyleLbl="solidFgAcc1" presStyleIdx="0" presStyleCnt="7"/>
      <dgm:spPr/>
    </dgm:pt>
    <dgm:pt modelId="{CA1295D9-BAE1-4568-85D0-4BDE1BA4B461}" type="pres">
      <dgm:prSet presAssocID="{AA76EF83-11D0-4A54-B1F5-4453CF5FFCC2}" presName="text_2" presStyleLbl="node1" presStyleIdx="1" presStyleCnt="7">
        <dgm:presLayoutVars>
          <dgm:bulletEnabled val="1"/>
        </dgm:presLayoutVars>
      </dgm:prSet>
      <dgm:spPr/>
      <dgm:t>
        <a:bodyPr/>
        <a:lstStyle/>
        <a:p>
          <a:endParaRPr lang="en-US"/>
        </a:p>
      </dgm:t>
    </dgm:pt>
    <dgm:pt modelId="{4B5B27C9-58CA-47B8-BE7F-7C292B76E356}" type="pres">
      <dgm:prSet presAssocID="{AA76EF83-11D0-4A54-B1F5-4453CF5FFCC2}" presName="accent_2" presStyleCnt="0"/>
      <dgm:spPr/>
    </dgm:pt>
    <dgm:pt modelId="{5E9DD65C-B9F3-4A8B-8C48-07C84F9379EF}" type="pres">
      <dgm:prSet presAssocID="{AA76EF83-11D0-4A54-B1F5-4453CF5FFCC2}" presName="accentRepeatNode" presStyleLbl="solidFgAcc1" presStyleIdx="1" presStyleCnt="7"/>
      <dgm:spPr/>
    </dgm:pt>
    <dgm:pt modelId="{3EFCB77B-9C60-4F7B-A222-5CBBEA154CC6}" type="pres">
      <dgm:prSet presAssocID="{FBED5230-2A20-4F0D-A649-E340666FE349}" presName="text_3" presStyleLbl="node1" presStyleIdx="2" presStyleCnt="7">
        <dgm:presLayoutVars>
          <dgm:bulletEnabled val="1"/>
        </dgm:presLayoutVars>
      </dgm:prSet>
      <dgm:spPr/>
      <dgm:t>
        <a:bodyPr/>
        <a:lstStyle/>
        <a:p>
          <a:endParaRPr lang="en-US"/>
        </a:p>
      </dgm:t>
    </dgm:pt>
    <dgm:pt modelId="{C84AEB39-F30F-4780-881A-DE0A337FEF3A}" type="pres">
      <dgm:prSet presAssocID="{FBED5230-2A20-4F0D-A649-E340666FE349}" presName="accent_3" presStyleCnt="0"/>
      <dgm:spPr/>
    </dgm:pt>
    <dgm:pt modelId="{A89B9AE9-D239-4482-B67B-631EAE0CC262}" type="pres">
      <dgm:prSet presAssocID="{FBED5230-2A20-4F0D-A649-E340666FE349}" presName="accentRepeatNode" presStyleLbl="solidFgAcc1" presStyleIdx="2" presStyleCnt="7"/>
      <dgm:spPr/>
    </dgm:pt>
    <dgm:pt modelId="{D692EA2E-4611-4086-98EE-3B181DA2BEF7}" type="pres">
      <dgm:prSet presAssocID="{09056692-9918-4FAD-B139-42DA7BF44FF3}" presName="text_4" presStyleLbl="node1" presStyleIdx="3" presStyleCnt="7">
        <dgm:presLayoutVars>
          <dgm:bulletEnabled val="1"/>
        </dgm:presLayoutVars>
      </dgm:prSet>
      <dgm:spPr/>
      <dgm:t>
        <a:bodyPr/>
        <a:lstStyle/>
        <a:p>
          <a:endParaRPr lang="en-US"/>
        </a:p>
      </dgm:t>
    </dgm:pt>
    <dgm:pt modelId="{AB69ABEF-7FF7-4CB3-8936-89CE05A41295}" type="pres">
      <dgm:prSet presAssocID="{09056692-9918-4FAD-B139-42DA7BF44FF3}" presName="accent_4" presStyleCnt="0"/>
      <dgm:spPr/>
    </dgm:pt>
    <dgm:pt modelId="{FCE2D400-BE60-4A27-9EA3-8857DA19C111}" type="pres">
      <dgm:prSet presAssocID="{09056692-9918-4FAD-B139-42DA7BF44FF3}" presName="accentRepeatNode" presStyleLbl="solidFgAcc1" presStyleIdx="3" presStyleCnt="7"/>
      <dgm:spPr/>
    </dgm:pt>
    <dgm:pt modelId="{6D0C8727-0614-43A8-8F96-6CAF98281FFE}" type="pres">
      <dgm:prSet presAssocID="{C80041A7-22E3-4090-A517-48ED082C6DF7}" presName="text_5" presStyleLbl="node1" presStyleIdx="4" presStyleCnt="7">
        <dgm:presLayoutVars>
          <dgm:bulletEnabled val="1"/>
        </dgm:presLayoutVars>
      </dgm:prSet>
      <dgm:spPr/>
      <dgm:t>
        <a:bodyPr/>
        <a:lstStyle/>
        <a:p>
          <a:endParaRPr lang="en-US"/>
        </a:p>
      </dgm:t>
    </dgm:pt>
    <dgm:pt modelId="{848DF034-0019-4BDB-B699-06037BB16E54}" type="pres">
      <dgm:prSet presAssocID="{C80041A7-22E3-4090-A517-48ED082C6DF7}" presName="accent_5" presStyleCnt="0"/>
      <dgm:spPr/>
    </dgm:pt>
    <dgm:pt modelId="{F80CAEBF-D7DD-4A3D-9D6E-65D953A8F395}" type="pres">
      <dgm:prSet presAssocID="{C80041A7-22E3-4090-A517-48ED082C6DF7}" presName="accentRepeatNode" presStyleLbl="solidFgAcc1" presStyleIdx="4" presStyleCnt="7"/>
      <dgm:spPr/>
    </dgm:pt>
    <dgm:pt modelId="{B4F39820-573C-4224-99E3-12D70832B7F4}" type="pres">
      <dgm:prSet presAssocID="{8D11399F-DC56-4493-9D77-433BED712D2F}" presName="text_6" presStyleLbl="node1" presStyleIdx="5" presStyleCnt="7">
        <dgm:presLayoutVars>
          <dgm:bulletEnabled val="1"/>
        </dgm:presLayoutVars>
      </dgm:prSet>
      <dgm:spPr/>
      <dgm:t>
        <a:bodyPr/>
        <a:lstStyle/>
        <a:p>
          <a:endParaRPr lang="en-US"/>
        </a:p>
      </dgm:t>
    </dgm:pt>
    <dgm:pt modelId="{874FDEF9-F2B8-4691-A5E4-A95221092B3A}" type="pres">
      <dgm:prSet presAssocID="{8D11399F-DC56-4493-9D77-433BED712D2F}" presName="accent_6" presStyleCnt="0"/>
      <dgm:spPr/>
    </dgm:pt>
    <dgm:pt modelId="{B107C321-3250-4B22-BF36-B31671D7D5C3}" type="pres">
      <dgm:prSet presAssocID="{8D11399F-DC56-4493-9D77-433BED712D2F}" presName="accentRepeatNode" presStyleLbl="solidFgAcc1" presStyleIdx="5" presStyleCnt="7"/>
      <dgm:spPr/>
    </dgm:pt>
    <dgm:pt modelId="{57708551-CF3E-4557-8B24-D320603D082E}" type="pres">
      <dgm:prSet presAssocID="{1486115B-E507-4FCA-94F0-D7C7A47072E6}" presName="text_7" presStyleLbl="node1" presStyleIdx="6" presStyleCnt="7">
        <dgm:presLayoutVars>
          <dgm:bulletEnabled val="1"/>
        </dgm:presLayoutVars>
      </dgm:prSet>
      <dgm:spPr/>
      <dgm:t>
        <a:bodyPr/>
        <a:lstStyle/>
        <a:p>
          <a:endParaRPr lang="en-US"/>
        </a:p>
      </dgm:t>
    </dgm:pt>
    <dgm:pt modelId="{1592A912-4FFF-4B2C-BE96-8CFB9CBB6C51}" type="pres">
      <dgm:prSet presAssocID="{1486115B-E507-4FCA-94F0-D7C7A47072E6}" presName="accent_7" presStyleCnt="0"/>
      <dgm:spPr/>
    </dgm:pt>
    <dgm:pt modelId="{CE5CB9AB-8FA6-4F89-B106-D52E11079ECC}" type="pres">
      <dgm:prSet presAssocID="{1486115B-E507-4FCA-94F0-D7C7A47072E6}" presName="accentRepeatNode" presStyleLbl="solidFgAcc1" presStyleIdx="6" presStyleCnt="7"/>
      <dgm:spPr/>
    </dgm:pt>
  </dgm:ptLst>
  <dgm:cxnLst>
    <dgm:cxn modelId="{43FBC5B8-9A81-4BFA-94CB-F3AFF31C9E69}" srcId="{3DF2DC30-71E3-43EB-AA86-2B5CAA6C5A28}" destId="{517CE5F0-DBAF-4352-86E7-1554C7191F78}" srcOrd="0" destOrd="0" parTransId="{E4317F99-33E0-4691-95DE-8E4858C44A7E}" sibTransId="{A98A6099-BF96-4055-916C-260AC6638667}"/>
    <dgm:cxn modelId="{F93CD9A5-1803-4E41-A3CA-5EBD7CD87F28}" type="presOf" srcId="{517CE5F0-DBAF-4352-86E7-1554C7191F78}" destId="{0DFAC19E-380A-406D-BCA6-9BB12061692E}" srcOrd="0" destOrd="0" presId="urn:microsoft.com/office/officeart/2008/layout/VerticalCurvedList"/>
    <dgm:cxn modelId="{8B689B69-4672-4833-A651-6A3E41B28521}" type="presOf" srcId="{A98A6099-BF96-4055-916C-260AC6638667}" destId="{98FF9F6E-33C4-4D0F-8BBF-A7F10C875ADD}" srcOrd="0" destOrd="0" presId="urn:microsoft.com/office/officeart/2008/layout/VerticalCurvedList"/>
    <dgm:cxn modelId="{7DAB1264-8AB0-4138-8B4E-DD24CE418E35}" type="presOf" srcId="{C80041A7-22E3-4090-A517-48ED082C6DF7}" destId="{6D0C8727-0614-43A8-8F96-6CAF98281FFE}" srcOrd="0" destOrd="0" presId="urn:microsoft.com/office/officeart/2008/layout/VerticalCurvedList"/>
    <dgm:cxn modelId="{43315A0D-1C19-4057-A3FE-574E7E2681F3}" srcId="{3DF2DC30-71E3-43EB-AA86-2B5CAA6C5A28}" destId="{8D11399F-DC56-4493-9D77-433BED712D2F}" srcOrd="5" destOrd="0" parTransId="{2D95302C-00C7-4146-BF08-F27CD08BF6F9}" sibTransId="{FA96BAEC-9662-4671-9E01-0CB2C0BFAD6B}"/>
    <dgm:cxn modelId="{370C0DD7-C278-4A89-909A-5223B3EFF886}" type="presOf" srcId="{AA76EF83-11D0-4A54-B1F5-4453CF5FFCC2}" destId="{CA1295D9-BAE1-4568-85D0-4BDE1BA4B461}" srcOrd="0" destOrd="0" presId="urn:microsoft.com/office/officeart/2008/layout/VerticalCurvedList"/>
    <dgm:cxn modelId="{6443BC3D-F08F-42D2-9025-87A73A0BEDC9}" srcId="{3DF2DC30-71E3-43EB-AA86-2B5CAA6C5A28}" destId="{09056692-9918-4FAD-B139-42DA7BF44FF3}" srcOrd="3" destOrd="0" parTransId="{DA09134C-58E9-4792-9ECB-7700F7542F9F}" sibTransId="{CA8E925E-FE54-4B5B-B5B6-6255463E852B}"/>
    <dgm:cxn modelId="{35A36E06-ADE8-4AC3-B174-53DC9479DD5A}" type="presOf" srcId="{09056692-9918-4FAD-B139-42DA7BF44FF3}" destId="{D692EA2E-4611-4086-98EE-3B181DA2BEF7}" srcOrd="0" destOrd="0" presId="urn:microsoft.com/office/officeart/2008/layout/VerticalCurvedList"/>
    <dgm:cxn modelId="{C2BAF517-BEDC-4EB0-A77F-0A8BF3ED6989}" type="presOf" srcId="{8D11399F-DC56-4493-9D77-433BED712D2F}" destId="{B4F39820-573C-4224-99E3-12D70832B7F4}" srcOrd="0" destOrd="0" presId="urn:microsoft.com/office/officeart/2008/layout/VerticalCurvedList"/>
    <dgm:cxn modelId="{8398F155-67F4-4AE0-8DAD-F29C1C5827D4}" srcId="{3DF2DC30-71E3-43EB-AA86-2B5CAA6C5A28}" destId="{C80041A7-22E3-4090-A517-48ED082C6DF7}" srcOrd="4" destOrd="0" parTransId="{FA0A4D9C-AAAD-4CBE-BB5F-F7B269FA3D48}" sibTransId="{E8D0A76C-FC09-4335-AAEE-CC65C822A56E}"/>
    <dgm:cxn modelId="{4F296B6A-5806-4ADD-A3D5-20537588ECC9}" srcId="{3DF2DC30-71E3-43EB-AA86-2B5CAA6C5A28}" destId="{FBED5230-2A20-4F0D-A649-E340666FE349}" srcOrd="2" destOrd="0" parTransId="{A2A29FF7-C828-4EC7-A018-723254723DC8}" sibTransId="{86CE3FA6-AC47-429E-BC20-64A61F0473E3}"/>
    <dgm:cxn modelId="{E8A8A01B-BD41-4357-8C45-83C859EF9D5A}" srcId="{3DF2DC30-71E3-43EB-AA86-2B5CAA6C5A28}" destId="{AA76EF83-11D0-4A54-B1F5-4453CF5FFCC2}" srcOrd="1" destOrd="0" parTransId="{91CB36AC-53B2-4C5D-8E54-6769F1A606EB}" sibTransId="{7FC441C8-165E-46D9-9FE9-30DAD92D29A1}"/>
    <dgm:cxn modelId="{1BB022D5-2016-4793-9982-A4431DE82AFB}" type="presOf" srcId="{3DF2DC30-71E3-43EB-AA86-2B5CAA6C5A28}" destId="{221FD079-6D3A-4588-9D4F-2E82952F3E1D}" srcOrd="0" destOrd="0" presId="urn:microsoft.com/office/officeart/2008/layout/VerticalCurvedList"/>
    <dgm:cxn modelId="{5FD64A2B-0242-4AC7-951F-07B5163C3BA8}" srcId="{3DF2DC30-71E3-43EB-AA86-2B5CAA6C5A28}" destId="{1486115B-E507-4FCA-94F0-D7C7A47072E6}" srcOrd="6" destOrd="0" parTransId="{6C60F0D6-4875-4A3D-B668-91B174F63CC4}" sibTransId="{264E2DF3-DB23-4C8E-8231-3298D01AD130}"/>
    <dgm:cxn modelId="{1C3E8AF7-70DE-4727-AE38-8B9A901EECD6}" type="presOf" srcId="{1486115B-E507-4FCA-94F0-D7C7A47072E6}" destId="{57708551-CF3E-4557-8B24-D320603D082E}" srcOrd="0" destOrd="0" presId="urn:microsoft.com/office/officeart/2008/layout/VerticalCurvedList"/>
    <dgm:cxn modelId="{3437D713-C832-4B37-8E6F-678554106FF4}" type="presOf" srcId="{FBED5230-2A20-4F0D-A649-E340666FE349}" destId="{3EFCB77B-9C60-4F7B-A222-5CBBEA154CC6}" srcOrd="0" destOrd="0" presId="urn:microsoft.com/office/officeart/2008/layout/VerticalCurvedList"/>
    <dgm:cxn modelId="{F87FC0E2-A908-4669-AF4D-A8295B9A8A3A}" type="presParOf" srcId="{221FD079-6D3A-4588-9D4F-2E82952F3E1D}" destId="{8B3D9DD7-992F-4299-A47D-BC00BF31F67D}" srcOrd="0" destOrd="0" presId="urn:microsoft.com/office/officeart/2008/layout/VerticalCurvedList"/>
    <dgm:cxn modelId="{1C5BD4D9-156D-4F6A-B530-256E86597C97}" type="presParOf" srcId="{8B3D9DD7-992F-4299-A47D-BC00BF31F67D}" destId="{153EA6B5-7022-477D-A1D6-A84886E255F0}" srcOrd="0" destOrd="0" presId="urn:microsoft.com/office/officeart/2008/layout/VerticalCurvedList"/>
    <dgm:cxn modelId="{726D2178-6662-4670-9A85-155A963681D1}" type="presParOf" srcId="{153EA6B5-7022-477D-A1D6-A84886E255F0}" destId="{4561847F-83FA-4251-BF4C-440425FDE7DA}" srcOrd="0" destOrd="0" presId="urn:microsoft.com/office/officeart/2008/layout/VerticalCurvedList"/>
    <dgm:cxn modelId="{5E0D3B1B-40F3-4971-B11B-FE35EE855A6E}" type="presParOf" srcId="{153EA6B5-7022-477D-A1D6-A84886E255F0}" destId="{98FF9F6E-33C4-4D0F-8BBF-A7F10C875ADD}" srcOrd="1" destOrd="0" presId="urn:microsoft.com/office/officeart/2008/layout/VerticalCurvedList"/>
    <dgm:cxn modelId="{B9C1230E-F780-42A7-B72C-96189945402F}" type="presParOf" srcId="{153EA6B5-7022-477D-A1D6-A84886E255F0}" destId="{D373A50C-8601-4261-8FFF-E1A574DB9D8A}" srcOrd="2" destOrd="0" presId="urn:microsoft.com/office/officeart/2008/layout/VerticalCurvedList"/>
    <dgm:cxn modelId="{FAFDF17E-DA9E-4411-A5CB-F42BA869EA04}" type="presParOf" srcId="{153EA6B5-7022-477D-A1D6-A84886E255F0}" destId="{5DC7C87B-4A2F-4314-A09D-103C96FAE08A}" srcOrd="3" destOrd="0" presId="urn:microsoft.com/office/officeart/2008/layout/VerticalCurvedList"/>
    <dgm:cxn modelId="{A8B3D818-7018-42A4-B2C6-D7680669AD44}" type="presParOf" srcId="{8B3D9DD7-992F-4299-A47D-BC00BF31F67D}" destId="{0DFAC19E-380A-406D-BCA6-9BB12061692E}" srcOrd="1" destOrd="0" presId="urn:microsoft.com/office/officeart/2008/layout/VerticalCurvedList"/>
    <dgm:cxn modelId="{76CB021F-5855-4333-961D-04670FE1869E}" type="presParOf" srcId="{8B3D9DD7-992F-4299-A47D-BC00BF31F67D}" destId="{2033006D-BE27-4333-B69A-F0CE5EC9BC82}" srcOrd="2" destOrd="0" presId="urn:microsoft.com/office/officeart/2008/layout/VerticalCurvedList"/>
    <dgm:cxn modelId="{79748055-439C-4600-9812-E66EABC56D67}" type="presParOf" srcId="{2033006D-BE27-4333-B69A-F0CE5EC9BC82}" destId="{A04C424D-7B55-43E8-B786-D2FFBD5E3EC6}" srcOrd="0" destOrd="0" presId="urn:microsoft.com/office/officeart/2008/layout/VerticalCurvedList"/>
    <dgm:cxn modelId="{34805A22-E88F-4253-9B54-BDD28BA90E4E}" type="presParOf" srcId="{8B3D9DD7-992F-4299-A47D-BC00BF31F67D}" destId="{CA1295D9-BAE1-4568-85D0-4BDE1BA4B461}" srcOrd="3" destOrd="0" presId="urn:microsoft.com/office/officeart/2008/layout/VerticalCurvedList"/>
    <dgm:cxn modelId="{0EEC2071-A026-4D85-A719-72640BE57974}" type="presParOf" srcId="{8B3D9DD7-992F-4299-A47D-BC00BF31F67D}" destId="{4B5B27C9-58CA-47B8-BE7F-7C292B76E356}" srcOrd="4" destOrd="0" presId="urn:microsoft.com/office/officeart/2008/layout/VerticalCurvedList"/>
    <dgm:cxn modelId="{669F506D-FF2B-4C22-B7F0-B4714621C7A3}" type="presParOf" srcId="{4B5B27C9-58CA-47B8-BE7F-7C292B76E356}" destId="{5E9DD65C-B9F3-4A8B-8C48-07C84F9379EF}" srcOrd="0" destOrd="0" presId="urn:microsoft.com/office/officeart/2008/layout/VerticalCurvedList"/>
    <dgm:cxn modelId="{6D9F38E6-428C-4575-A183-96DBE08C046E}" type="presParOf" srcId="{8B3D9DD7-992F-4299-A47D-BC00BF31F67D}" destId="{3EFCB77B-9C60-4F7B-A222-5CBBEA154CC6}" srcOrd="5" destOrd="0" presId="urn:microsoft.com/office/officeart/2008/layout/VerticalCurvedList"/>
    <dgm:cxn modelId="{3350D639-BDF5-4C6D-9266-640BC46AEA11}" type="presParOf" srcId="{8B3D9DD7-992F-4299-A47D-BC00BF31F67D}" destId="{C84AEB39-F30F-4780-881A-DE0A337FEF3A}" srcOrd="6" destOrd="0" presId="urn:microsoft.com/office/officeart/2008/layout/VerticalCurvedList"/>
    <dgm:cxn modelId="{CF0FE6F5-80E7-4F40-8E81-00A67CEDA618}" type="presParOf" srcId="{C84AEB39-F30F-4780-881A-DE0A337FEF3A}" destId="{A89B9AE9-D239-4482-B67B-631EAE0CC262}" srcOrd="0" destOrd="0" presId="urn:microsoft.com/office/officeart/2008/layout/VerticalCurvedList"/>
    <dgm:cxn modelId="{7DFC9C0E-2449-4EF1-96AB-DA7666F732BC}" type="presParOf" srcId="{8B3D9DD7-992F-4299-A47D-BC00BF31F67D}" destId="{D692EA2E-4611-4086-98EE-3B181DA2BEF7}" srcOrd="7" destOrd="0" presId="urn:microsoft.com/office/officeart/2008/layout/VerticalCurvedList"/>
    <dgm:cxn modelId="{0CEE3152-EDED-49B8-B275-98E77B8BB668}" type="presParOf" srcId="{8B3D9DD7-992F-4299-A47D-BC00BF31F67D}" destId="{AB69ABEF-7FF7-4CB3-8936-89CE05A41295}" srcOrd="8" destOrd="0" presId="urn:microsoft.com/office/officeart/2008/layout/VerticalCurvedList"/>
    <dgm:cxn modelId="{0CA4CA2C-F25C-44B9-8FCF-E67CDFB3AE55}" type="presParOf" srcId="{AB69ABEF-7FF7-4CB3-8936-89CE05A41295}" destId="{FCE2D400-BE60-4A27-9EA3-8857DA19C111}" srcOrd="0" destOrd="0" presId="urn:microsoft.com/office/officeart/2008/layout/VerticalCurvedList"/>
    <dgm:cxn modelId="{174F3C1E-7CA9-44A0-9D76-03EB9EF1390B}" type="presParOf" srcId="{8B3D9DD7-992F-4299-A47D-BC00BF31F67D}" destId="{6D0C8727-0614-43A8-8F96-6CAF98281FFE}" srcOrd="9" destOrd="0" presId="urn:microsoft.com/office/officeart/2008/layout/VerticalCurvedList"/>
    <dgm:cxn modelId="{F69B6CCB-98DC-4269-BB9B-4DDB7FBD2B36}" type="presParOf" srcId="{8B3D9DD7-992F-4299-A47D-BC00BF31F67D}" destId="{848DF034-0019-4BDB-B699-06037BB16E54}" srcOrd="10" destOrd="0" presId="urn:microsoft.com/office/officeart/2008/layout/VerticalCurvedList"/>
    <dgm:cxn modelId="{AC1208C4-FDBC-4028-9315-753FE4431434}" type="presParOf" srcId="{848DF034-0019-4BDB-B699-06037BB16E54}" destId="{F80CAEBF-D7DD-4A3D-9D6E-65D953A8F395}" srcOrd="0" destOrd="0" presId="urn:microsoft.com/office/officeart/2008/layout/VerticalCurvedList"/>
    <dgm:cxn modelId="{F90A1387-2D80-43E8-B067-0F98BB906BBE}" type="presParOf" srcId="{8B3D9DD7-992F-4299-A47D-BC00BF31F67D}" destId="{B4F39820-573C-4224-99E3-12D70832B7F4}" srcOrd="11" destOrd="0" presId="urn:microsoft.com/office/officeart/2008/layout/VerticalCurvedList"/>
    <dgm:cxn modelId="{E77D9EE2-8D7C-422F-8E93-1774D79ABB68}" type="presParOf" srcId="{8B3D9DD7-992F-4299-A47D-BC00BF31F67D}" destId="{874FDEF9-F2B8-4691-A5E4-A95221092B3A}" srcOrd="12" destOrd="0" presId="urn:microsoft.com/office/officeart/2008/layout/VerticalCurvedList"/>
    <dgm:cxn modelId="{69075FA3-08BF-48F9-BE2A-BA2A9503D440}" type="presParOf" srcId="{874FDEF9-F2B8-4691-A5E4-A95221092B3A}" destId="{B107C321-3250-4B22-BF36-B31671D7D5C3}" srcOrd="0" destOrd="0" presId="urn:microsoft.com/office/officeart/2008/layout/VerticalCurvedList"/>
    <dgm:cxn modelId="{5E03E955-4223-4C6B-9EEB-39984669E976}" type="presParOf" srcId="{8B3D9DD7-992F-4299-A47D-BC00BF31F67D}" destId="{57708551-CF3E-4557-8B24-D320603D082E}" srcOrd="13" destOrd="0" presId="urn:microsoft.com/office/officeart/2008/layout/VerticalCurvedList"/>
    <dgm:cxn modelId="{7CF13FF5-AB77-480A-8D7D-B40BE5B51A25}" type="presParOf" srcId="{8B3D9DD7-992F-4299-A47D-BC00BF31F67D}" destId="{1592A912-4FFF-4B2C-BE96-8CFB9CBB6C51}" srcOrd="14" destOrd="0" presId="urn:microsoft.com/office/officeart/2008/layout/VerticalCurvedList"/>
    <dgm:cxn modelId="{6883685A-8360-4626-AC73-56B5E691459F}" type="presParOf" srcId="{1592A912-4FFF-4B2C-BE96-8CFB9CBB6C51}" destId="{CE5CB9AB-8FA6-4F89-B106-D52E11079EC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F9F6E-33C4-4D0F-8BBF-A7F10C875ADD}">
      <dsp:nvSpPr>
        <dsp:cNvPr id="0" name=""/>
        <dsp:cNvSpPr/>
      </dsp:nvSpPr>
      <dsp:spPr>
        <a:xfrm>
          <a:off x="-6610847" y="-1011776"/>
          <a:ext cx="7874581" cy="7874581"/>
        </a:xfrm>
        <a:prstGeom prst="blockArc">
          <a:avLst>
            <a:gd name="adj1" fmla="val 18900000"/>
            <a:gd name="adj2" fmla="val 2700000"/>
            <a:gd name="adj3" fmla="val 274"/>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AC19E-380A-406D-BCA6-9BB12061692E}">
      <dsp:nvSpPr>
        <dsp:cNvPr id="0" name=""/>
        <dsp:cNvSpPr/>
      </dsp:nvSpPr>
      <dsp:spPr>
        <a:xfrm>
          <a:off x="410449" y="265987"/>
          <a:ext cx="9005427" cy="53174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Kantar Data Factory Objectives</a:t>
          </a:r>
          <a:endParaRPr lang="en-US" sz="2700" kern="1200" dirty="0"/>
        </a:p>
      </dsp:txBody>
      <dsp:txXfrm>
        <a:off x="410449" y="265987"/>
        <a:ext cx="9005427" cy="531741"/>
      </dsp:txXfrm>
    </dsp:sp>
    <dsp:sp modelId="{A04C424D-7B55-43E8-B786-D2FFBD5E3EC6}">
      <dsp:nvSpPr>
        <dsp:cNvPr id="0" name=""/>
        <dsp:cNvSpPr/>
      </dsp:nvSpPr>
      <dsp:spPr>
        <a:xfrm>
          <a:off x="78111" y="199520"/>
          <a:ext cx="664676" cy="66467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1295D9-BAE1-4568-85D0-4BDE1BA4B461}">
      <dsp:nvSpPr>
        <dsp:cNvPr id="0" name=""/>
        <dsp:cNvSpPr/>
      </dsp:nvSpPr>
      <dsp:spPr>
        <a:xfrm>
          <a:off x="891989" y="1064067"/>
          <a:ext cx="8523887" cy="53174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Reference Architecture</a:t>
          </a:r>
          <a:endParaRPr lang="en-US" sz="2700" kern="1200" dirty="0"/>
        </a:p>
      </dsp:txBody>
      <dsp:txXfrm>
        <a:off x="891989" y="1064067"/>
        <a:ext cx="8523887" cy="531741"/>
      </dsp:txXfrm>
    </dsp:sp>
    <dsp:sp modelId="{5E9DD65C-B9F3-4A8B-8C48-07C84F9379EF}">
      <dsp:nvSpPr>
        <dsp:cNvPr id="0" name=""/>
        <dsp:cNvSpPr/>
      </dsp:nvSpPr>
      <dsp:spPr>
        <a:xfrm>
          <a:off x="559650" y="997600"/>
          <a:ext cx="664676" cy="66467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FCB77B-9C60-4F7B-A222-5CBBEA154CC6}">
      <dsp:nvSpPr>
        <dsp:cNvPr id="0" name=""/>
        <dsp:cNvSpPr/>
      </dsp:nvSpPr>
      <dsp:spPr>
        <a:xfrm>
          <a:off x="1155870" y="1861563"/>
          <a:ext cx="8260006" cy="53174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DevOps</a:t>
          </a:r>
          <a:endParaRPr lang="en-US" sz="2700" kern="1200" dirty="0"/>
        </a:p>
      </dsp:txBody>
      <dsp:txXfrm>
        <a:off x="1155870" y="1861563"/>
        <a:ext cx="8260006" cy="531741"/>
      </dsp:txXfrm>
    </dsp:sp>
    <dsp:sp modelId="{A89B9AE9-D239-4482-B67B-631EAE0CC262}">
      <dsp:nvSpPr>
        <dsp:cNvPr id="0" name=""/>
        <dsp:cNvSpPr/>
      </dsp:nvSpPr>
      <dsp:spPr>
        <a:xfrm>
          <a:off x="823532" y="1795095"/>
          <a:ext cx="664676" cy="66467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92EA2E-4611-4086-98EE-3B181DA2BEF7}">
      <dsp:nvSpPr>
        <dsp:cNvPr id="0" name=""/>
        <dsp:cNvSpPr/>
      </dsp:nvSpPr>
      <dsp:spPr>
        <a:xfrm>
          <a:off x="1240125" y="2659643"/>
          <a:ext cx="8175751" cy="53174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Kantar Data factory – azure Account hierarchy</a:t>
          </a:r>
          <a:endParaRPr lang="en-US" sz="2700" kern="1200" dirty="0"/>
        </a:p>
      </dsp:txBody>
      <dsp:txXfrm>
        <a:off x="1240125" y="2659643"/>
        <a:ext cx="8175751" cy="531741"/>
      </dsp:txXfrm>
    </dsp:sp>
    <dsp:sp modelId="{FCE2D400-BE60-4A27-9EA3-8857DA19C111}">
      <dsp:nvSpPr>
        <dsp:cNvPr id="0" name=""/>
        <dsp:cNvSpPr/>
      </dsp:nvSpPr>
      <dsp:spPr>
        <a:xfrm>
          <a:off x="907786" y="2593175"/>
          <a:ext cx="664676" cy="66467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0C8727-0614-43A8-8F96-6CAF98281FFE}">
      <dsp:nvSpPr>
        <dsp:cNvPr id="0" name=""/>
        <dsp:cNvSpPr/>
      </dsp:nvSpPr>
      <dsp:spPr>
        <a:xfrm>
          <a:off x="1155870" y="3457723"/>
          <a:ext cx="8260006" cy="53174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GB" sz="2700" kern="1200" smtClean="0"/>
            <a:t>Azure Data Factory Basic Default Limits</a:t>
          </a:r>
          <a:endParaRPr lang="en-US" sz="2700" kern="1200" dirty="0"/>
        </a:p>
      </dsp:txBody>
      <dsp:txXfrm>
        <a:off x="1155870" y="3457723"/>
        <a:ext cx="8260006" cy="531741"/>
      </dsp:txXfrm>
    </dsp:sp>
    <dsp:sp modelId="{F80CAEBF-D7DD-4A3D-9D6E-65D953A8F395}">
      <dsp:nvSpPr>
        <dsp:cNvPr id="0" name=""/>
        <dsp:cNvSpPr/>
      </dsp:nvSpPr>
      <dsp:spPr>
        <a:xfrm>
          <a:off x="823532" y="3391255"/>
          <a:ext cx="664676" cy="66467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F39820-573C-4224-99E3-12D70832B7F4}">
      <dsp:nvSpPr>
        <dsp:cNvPr id="0" name=""/>
        <dsp:cNvSpPr/>
      </dsp:nvSpPr>
      <dsp:spPr>
        <a:xfrm>
          <a:off x="891989" y="4255218"/>
          <a:ext cx="8523887" cy="53174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Naming Conventions</a:t>
          </a:r>
          <a:endParaRPr lang="en-US" sz="2700" kern="1200" dirty="0"/>
        </a:p>
      </dsp:txBody>
      <dsp:txXfrm>
        <a:off x="891989" y="4255218"/>
        <a:ext cx="8523887" cy="531741"/>
      </dsp:txXfrm>
    </dsp:sp>
    <dsp:sp modelId="{B107C321-3250-4B22-BF36-B31671D7D5C3}">
      <dsp:nvSpPr>
        <dsp:cNvPr id="0" name=""/>
        <dsp:cNvSpPr/>
      </dsp:nvSpPr>
      <dsp:spPr>
        <a:xfrm>
          <a:off x="559650" y="4188750"/>
          <a:ext cx="664676" cy="66467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08551-CF3E-4557-8B24-D320603D082E}">
      <dsp:nvSpPr>
        <dsp:cNvPr id="0" name=""/>
        <dsp:cNvSpPr/>
      </dsp:nvSpPr>
      <dsp:spPr>
        <a:xfrm>
          <a:off x="410449" y="5053298"/>
          <a:ext cx="9005427" cy="53174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2070"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Appendix</a:t>
          </a:r>
          <a:endParaRPr lang="en-US" sz="2700" kern="1200" dirty="0"/>
        </a:p>
      </dsp:txBody>
      <dsp:txXfrm>
        <a:off x="410449" y="5053298"/>
        <a:ext cx="9005427" cy="531741"/>
      </dsp:txXfrm>
    </dsp:sp>
    <dsp:sp modelId="{CE5CB9AB-8FA6-4F89-B106-D52E11079ECC}">
      <dsp:nvSpPr>
        <dsp:cNvPr id="0" name=""/>
        <dsp:cNvSpPr/>
      </dsp:nvSpPr>
      <dsp:spPr>
        <a:xfrm>
          <a:off x="78111" y="4986831"/>
          <a:ext cx="664676" cy="66467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5"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49156"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7"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6742F716-0326-4B36-8912-FC624362C3D5}" type="slidenum">
              <a:rPr lang="en-US"/>
              <a:pPr>
                <a:defRPr/>
              </a:pPr>
              <a:t>‹#›</a:t>
            </a:fld>
            <a:endParaRPr lang="en-US"/>
          </a:p>
        </p:txBody>
      </p:sp>
    </p:spTree>
    <p:extLst>
      <p:ext uri="{BB962C8B-B14F-4D97-AF65-F5344CB8AC3E}">
        <p14:creationId xmlns:p14="http://schemas.microsoft.com/office/powerpoint/2010/main" val="3192209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458788" y="719138"/>
            <a:ext cx="6397625"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AABDC78B-03EC-4896-B864-3D56C6E3FF48}" type="slidenum">
              <a:rPr lang="en-US"/>
              <a:pPr>
                <a:defRPr/>
              </a:pPr>
              <a:t>‹#›</a:t>
            </a:fld>
            <a:endParaRPr lang="en-US"/>
          </a:p>
        </p:txBody>
      </p:sp>
    </p:spTree>
    <p:extLst>
      <p:ext uri="{BB962C8B-B14F-4D97-AF65-F5344CB8AC3E}">
        <p14:creationId xmlns:p14="http://schemas.microsoft.com/office/powerpoint/2010/main" val="1363687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609493"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1218987"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82848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2437973"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9883" cy="6038055"/>
          </a:xfrm>
          <a:prstGeom prst="rect">
            <a:avLst/>
          </a:prstGeom>
        </p:spPr>
      </p:pic>
      <p:cxnSp>
        <p:nvCxnSpPr>
          <p:cNvPr id="7" name="Straight Connector 6"/>
          <p:cNvCxnSpPr/>
          <p:nvPr userDrawn="1"/>
        </p:nvCxnSpPr>
        <p:spPr bwMode="auto">
          <a:xfrm flipH="1">
            <a:off x="0" y="6054975"/>
            <a:ext cx="12188952"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433603" name="Rectangle 3"/>
          <p:cNvSpPr>
            <a:spLocks noGrp="1" noChangeArrowheads="1"/>
          </p:cNvSpPr>
          <p:nvPr>
            <p:ph type="ctrTitle"/>
          </p:nvPr>
        </p:nvSpPr>
        <p:spPr>
          <a:xfrm>
            <a:off x="402231" y="3756426"/>
            <a:ext cx="4354964" cy="1384995"/>
          </a:xfrm>
        </p:spPr>
        <p:txBody>
          <a:bodyPr wrap="square" lIns="0" tIns="0" rIns="0" bIns="0" anchor="t" anchorCtr="0">
            <a:spAutoFit/>
          </a:bodyPr>
          <a:lstStyle>
            <a:lvl1pPr>
              <a:lnSpc>
                <a:spcPct val="125000"/>
              </a:lnSpc>
              <a:defRPr sz="3600" b="1">
                <a:solidFill>
                  <a:schemeClr val="tx1"/>
                </a:solidFill>
                <a:latin typeface="Calibri" panose="020F0502020204030204" pitchFamily="34" charset="0"/>
              </a:defRPr>
            </a:lvl1pPr>
          </a:lstStyle>
          <a:p>
            <a:r>
              <a:rPr lang="en-US"/>
              <a:t>Click to edit Master title style</a:t>
            </a:r>
            <a:endParaRPr lang="en-US" dirty="0"/>
          </a:p>
        </p:txBody>
      </p:sp>
      <p:sp>
        <p:nvSpPr>
          <p:cNvPr id="1433605" name="Rectangle 5"/>
          <p:cNvSpPr>
            <a:spLocks noGrp="1" noChangeArrowheads="1"/>
          </p:cNvSpPr>
          <p:nvPr>
            <p:ph type="subTitle" sz="quarter" idx="1"/>
          </p:nvPr>
        </p:nvSpPr>
        <p:spPr>
          <a:xfrm>
            <a:off x="402232" y="5372650"/>
            <a:ext cx="4354964" cy="276999"/>
          </a:xfrm>
        </p:spPr>
        <p:txBody>
          <a:bodyPr wrap="square" lIns="0" tIns="0" rIns="0" bIns="0" anchor="t" anchorCtr="0">
            <a:spAutoFit/>
          </a:bodyPr>
          <a:lstStyle>
            <a:lvl1pPr marL="0" indent="0">
              <a:buFont typeface="Wingdings 2" pitchFamily="18" charset="2"/>
              <a:buNone/>
              <a:defRPr sz="1800" b="0">
                <a:solidFill>
                  <a:schemeClr val="tx1">
                    <a:lumMod val="75000"/>
                    <a:lumOff val="25000"/>
                  </a:schemeClr>
                </a:solidFill>
                <a:latin typeface="Calibri" panose="020F0502020204030204" pitchFamily="34" charset="0"/>
              </a:defRPr>
            </a:lvl1pPr>
          </a:lstStyle>
          <a:p>
            <a:r>
              <a:rPr lang="en-US"/>
              <a:t>Click to edit Master subtitle style</a:t>
            </a:r>
            <a:endParaRPr lang="en-US" dirty="0"/>
          </a:p>
        </p:txBody>
      </p:sp>
      <p:pic>
        <p:nvPicPr>
          <p:cNvPr id="8" name="Picture 7" descr="HCL logo-09.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708" t="28162" r="16433" b="25386"/>
          <a:stretch/>
        </p:blipFill>
        <p:spPr bwMode="auto">
          <a:xfrm>
            <a:off x="10638595" y="6287945"/>
            <a:ext cx="1349055"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9006924" y="6565685"/>
            <a:ext cx="2967159" cy="153888"/>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r>
              <a:rPr lang="en-US" sz="1000" dirty="0">
                <a:solidFill>
                  <a:schemeClr val="tx1">
                    <a:lumMod val="65000"/>
                    <a:lumOff val="35000"/>
                  </a:schemeClr>
                </a:solidFill>
                <a:latin typeface="Calibri" panose="020F0502020204030204" pitchFamily="34" charset="0"/>
                <a:cs typeface="Segoe UI" panose="020B0502040204020203" pitchFamily="34" charset="0"/>
              </a:rPr>
              <a:t>Copyright © 2016 HCL Technologies |  www.hcltech.com</a:t>
            </a:r>
          </a:p>
        </p:txBody>
      </p:sp>
    </p:spTree>
    <p:extLst>
      <p:ext uri="{BB962C8B-B14F-4D97-AF65-F5344CB8AC3E}">
        <p14:creationId xmlns:p14="http://schemas.microsoft.com/office/powerpoint/2010/main" val="42146810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Ref idx="1001">
        <a:schemeClr val="bg2"/>
      </p:bgRef>
    </p:bg>
    <p:spTree>
      <p:nvGrpSpPr>
        <p:cNvPr id="1" name=""/>
        <p:cNvGrpSpPr/>
        <p:nvPr/>
      </p:nvGrpSpPr>
      <p:grpSpPr>
        <a:xfrm>
          <a:off x="0" y="0"/>
          <a:ext cx="0" cy="0"/>
          <a:chOff x="0" y="0"/>
          <a:chExt cx="0" cy="0"/>
        </a:xfrm>
      </p:grpSpPr>
      <p:pic>
        <p:nvPicPr>
          <p:cNvPr id="5" name="Picture 15" descr="D:\RAVI\2014\April\30-4-14\theme\SECOND-SLIDE-03-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83720"/>
          <a:stretch>
            <a:fillRect/>
          </a:stretch>
        </p:blipFill>
        <p:spPr bwMode="auto">
          <a:xfrm>
            <a:off x="0" y="-107949"/>
            <a:ext cx="121888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9085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72360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5423" y="4841877"/>
            <a:ext cx="10360501" cy="1470025"/>
          </a:xfrm>
        </p:spPr>
        <p:txBody>
          <a:bodyPr>
            <a:normAutofit/>
          </a:bodyPr>
          <a:lstStyle>
            <a:lvl1pPr algn="l">
              <a:defRPr sz="2399">
                <a:solidFill>
                  <a:srgbClr val="0066B3"/>
                </a:solidFill>
                <a:latin typeface="Arial" pitchFamily="34" charset="0"/>
                <a:cs typeface="Arial" pitchFamily="34" charset="0"/>
              </a:defRPr>
            </a:lvl1pPr>
          </a:lstStyle>
          <a:p>
            <a:r>
              <a:rPr lang="en-US" smtClean="0"/>
              <a:t>Click to edit Master title style</a:t>
            </a:r>
            <a:endParaRPr lang="en-US"/>
          </a:p>
        </p:txBody>
      </p:sp>
      <p:grpSp>
        <p:nvGrpSpPr>
          <p:cNvPr id="3" name="Group 14"/>
          <p:cNvGrpSpPr>
            <a:grpSpLocks noChangeAspect="1"/>
          </p:cNvGrpSpPr>
          <p:nvPr userDrawn="1"/>
        </p:nvGrpSpPr>
        <p:grpSpPr bwMode="auto">
          <a:xfrm>
            <a:off x="10517096" y="6596065"/>
            <a:ext cx="1256973" cy="160337"/>
            <a:chOff x="5094" y="3939"/>
            <a:chExt cx="1488" cy="255"/>
          </a:xfrm>
        </p:grpSpPr>
        <p:sp>
          <p:nvSpPr>
            <p:cNvPr id="4"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 name="Freeform 1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 name="Freeform 17"/>
            <p:cNvSpPr>
              <a:spLocks/>
            </p:cNvSpPr>
            <p:nvPr userDrawn="1"/>
          </p:nvSpPr>
          <p:spPr bwMode="auto">
            <a:xfrm>
              <a:off x="5649" y="3949"/>
              <a:ext cx="524" cy="222"/>
            </a:xfrm>
            <a:custGeom>
              <a:avLst/>
              <a:gdLst>
                <a:gd name="T0" fmla="*/ 2147483647 w 222"/>
                <a:gd name="T1" fmla="*/ 2147483647 h 94"/>
                <a:gd name="T2" fmla="*/ 2147483647 w 222"/>
                <a:gd name="T3" fmla="*/ 2147483647 h 94"/>
                <a:gd name="T4" fmla="*/ 2147483647 w 222"/>
                <a:gd name="T5" fmla="*/ 2147483647 h 94"/>
                <a:gd name="T6" fmla="*/ 2147483647 w 222"/>
                <a:gd name="T7" fmla="*/ 2147483647 h 94"/>
                <a:gd name="T8" fmla="*/ 2147483647 w 222"/>
                <a:gd name="T9" fmla="*/ 2147483647 h 94"/>
                <a:gd name="T10" fmla="*/ 2147483647 w 222"/>
                <a:gd name="T11" fmla="*/ 2147483647 h 94"/>
                <a:gd name="T12" fmla="*/ 2147483647 w 222"/>
                <a:gd name="T13" fmla="*/ 2147483647 h 94"/>
                <a:gd name="T14" fmla="*/ 2147483647 w 222"/>
                <a:gd name="T15" fmla="*/ 2147483647 h 94"/>
                <a:gd name="T16" fmla="*/ 2147483647 w 222"/>
                <a:gd name="T17" fmla="*/ 2147483647 h 94"/>
                <a:gd name="T18" fmla="*/ 2147483647 w 222"/>
                <a:gd name="T19" fmla="*/ 2147483647 h 94"/>
                <a:gd name="T20" fmla="*/ 2147483647 w 222"/>
                <a:gd name="T21" fmla="*/ 2147483647 h 94"/>
                <a:gd name="T22" fmla="*/ 2147483647 w 222"/>
                <a:gd name="T23" fmla="*/ 2147483647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 name="Freeform 1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grpSp>
      <p:pic>
        <p:nvPicPr>
          <p:cNvPr id="10" name="Picture 9"/>
          <p:cNvPicPr/>
          <p:nvPr userDrawn="1"/>
        </p:nvPicPr>
        <p:blipFill>
          <a:blip r:embed="rId2" cstate="print">
            <a:extLst>
              <a:ext uri="{28A0092B-C50C-407E-A947-70E740481C1C}">
                <a14:useLocalDpi xmlns:a14="http://schemas.microsoft.com/office/drawing/2010/main" val="0"/>
              </a:ext>
            </a:extLst>
          </a:blip>
          <a:srcRect b="29465"/>
          <a:stretch>
            <a:fillRect/>
          </a:stretch>
        </p:blipFill>
        <p:spPr bwMode="auto">
          <a:xfrm>
            <a:off x="-1" y="-4482"/>
            <a:ext cx="12188826" cy="4836307"/>
          </a:xfrm>
          <a:prstGeom prst="rect">
            <a:avLst/>
          </a:prstGeom>
          <a:noFill/>
          <a:ln>
            <a:noFill/>
          </a:ln>
          <a:extLst/>
        </p:spPr>
      </p:pic>
    </p:spTree>
    <p:extLst>
      <p:ext uri="{BB962C8B-B14F-4D97-AF65-F5344CB8AC3E}">
        <p14:creationId xmlns:p14="http://schemas.microsoft.com/office/powerpoint/2010/main" val="25277395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299731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323944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File Slide">
    <p:spTree>
      <p:nvGrpSpPr>
        <p:cNvPr id="1" name=""/>
        <p:cNvGrpSpPr/>
        <p:nvPr/>
      </p:nvGrpSpPr>
      <p:grpSpPr>
        <a:xfrm>
          <a:off x="0" y="0"/>
          <a:ext cx="0" cy="0"/>
          <a:chOff x="0" y="0"/>
          <a:chExt cx="0" cy="0"/>
        </a:xfrm>
      </p:grpSpPr>
      <p:sp>
        <p:nvSpPr>
          <p:cNvPr id="3" name="Freeform 74"/>
          <p:cNvSpPr>
            <a:spLocks/>
          </p:cNvSpPr>
          <p:nvPr userDrawn="1"/>
        </p:nvSpPr>
        <p:spPr bwMode="auto">
          <a:xfrm>
            <a:off x="5389749" y="5999165"/>
            <a:ext cx="249702" cy="149225"/>
          </a:xfrm>
          <a:custGeom>
            <a:avLst/>
            <a:gdLst>
              <a:gd name="T0" fmla="*/ 2147483647 w 60"/>
              <a:gd name="T1" fmla="*/ 0 h 47"/>
              <a:gd name="T2" fmla="*/ 2147483647 w 60"/>
              <a:gd name="T3" fmla="*/ 2147483647 h 47"/>
              <a:gd name="T4" fmla="*/ 2147483647 w 60"/>
              <a:gd name="T5" fmla="*/ 2147483647 h 47"/>
              <a:gd name="T6" fmla="*/ 2147483647 w 60"/>
              <a:gd name="T7" fmla="*/ 2147483647 h 47"/>
              <a:gd name="T8" fmla="*/ 2147483647 w 60"/>
              <a:gd name="T9" fmla="*/ 2147483647 h 47"/>
              <a:gd name="T10" fmla="*/ 2147483647 w 60"/>
              <a:gd name="T11" fmla="*/ 2147483647 h 47"/>
              <a:gd name="T12" fmla="*/ 2147483647 w 60"/>
              <a:gd name="T13" fmla="*/ 2147483647 h 47"/>
              <a:gd name="T14" fmla="*/ 2147483647 w 60"/>
              <a:gd name="T15" fmla="*/ 2147483647 h 47"/>
              <a:gd name="T16" fmla="*/ 2147483647 w 60"/>
              <a:gd name="T17" fmla="*/ 2147483647 h 47"/>
              <a:gd name="T18" fmla="*/ 0 w 60"/>
              <a:gd name="T19" fmla="*/ 0 h 47"/>
              <a:gd name="T20" fmla="*/ 2147483647 w 60"/>
              <a:gd name="T21" fmla="*/ 0 h 47"/>
              <a:gd name="T22" fmla="*/ 2147483647 w 60"/>
              <a:gd name="T23" fmla="*/ 2147483647 h 47"/>
              <a:gd name="T24" fmla="*/ 2147483647 w 60"/>
              <a:gd name="T25" fmla="*/ 2147483647 h 47"/>
              <a:gd name="T26" fmla="*/ 2147483647 w 60"/>
              <a:gd name="T27" fmla="*/ 2147483647 h 47"/>
              <a:gd name="T28" fmla="*/ 2147483647 w 60"/>
              <a:gd name="T29" fmla="*/ 2147483647 h 47"/>
              <a:gd name="T30" fmla="*/ 2147483647 w 60"/>
              <a:gd name="T31" fmla="*/ 2147483647 h 47"/>
              <a:gd name="T32" fmla="*/ 2147483647 w 60"/>
              <a:gd name="T33" fmla="*/ 2147483647 h 47"/>
              <a:gd name="T34" fmla="*/ 2147483647 w 60"/>
              <a:gd name="T35" fmla="*/ 2147483647 h 47"/>
              <a:gd name="T36" fmla="*/ 2147483647 w 60"/>
              <a:gd name="T37" fmla="*/ 2147483647 h 47"/>
              <a:gd name="T38" fmla="*/ 2147483647 w 60"/>
              <a:gd name="T39" fmla="*/ 2147483647 h 47"/>
              <a:gd name="T40" fmla="*/ 2147483647 w 60"/>
              <a:gd name="T41" fmla="*/ 2147483647 h 47"/>
              <a:gd name="T42" fmla="*/ 2147483647 w 60"/>
              <a:gd name="T43" fmla="*/ 0 h 47"/>
              <a:gd name="T44" fmla="*/ 2147483647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 name="Freeform 75"/>
          <p:cNvSpPr>
            <a:spLocks noEditPoints="1"/>
          </p:cNvSpPr>
          <p:nvPr userDrawn="1"/>
        </p:nvSpPr>
        <p:spPr bwMode="auto">
          <a:xfrm>
            <a:off x="5624637" y="5999165"/>
            <a:ext cx="181986" cy="149225"/>
          </a:xfrm>
          <a:custGeom>
            <a:avLst/>
            <a:gdLst>
              <a:gd name="T0" fmla="*/ 2147483647 w 43"/>
              <a:gd name="T1" fmla="*/ 2147483647 h 47"/>
              <a:gd name="T2" fmla="*/ 2147483647 w 43"/>
              <a:gd name="T3" fmla="*/ 2147483647 h 47"/>
              <a:gd name="T4" fmla="*/ 2147483647 w 43"/>
              <a:gd name="T5" fmla="*/ 2147483647 h 47"/>
              <a:gd name="T6" fmla="*/ 0 w 43"/>
              <a:gd name="T7" fmla="*/ 2147483647 h 47"/>
              <a:gd name="T8" fmla="*/ 2147483647 w 43"/>
              <a:gd name="T9" fmla="*/ 0 h 47"/>
              <a:gd name="T10" fmla="*/ 2147483647 w 43"/>
              <a:gd name="T11" fmla="*/ 0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2147483647 w 43"/>
              <a:gd name="T29" fmla="*/ 2147483647 h 47"/>
              <a:gd name="T30" fmla="*/ 2147483647 w 43"/>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 name="Freeform 76"/>
          <p:cNvSpPr>
            <a:spLocks/>
          </p:cNvSpPr>
          <p:nvPr userDrawn="1"/>
        </p:nvSpPr>
        <p:spPr bwMode="auto">
          <a:xfrm>
            <a:off x="5793924" y="5999165"/>
            <a:ext cx="146013"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 name="Freeform 77"/>
          <p:cNvSpPr>
            <a:spLocks/>
          </p:cNvSpPr>
          <p:nvPr userDrawn="1"/>
        </p:nvSpPr>
        <p:spPr bwMode="auto">
          <a:xfrm>
            <a:off x="5948401" y="5995989"/>
            <a:ext cx="175637" cy="153987"/>
          </a:xfrm>
          <a:custGeom>
            <a:avLst/>
            <a:gdLst>
              <a:gd name="T0" fmla="*/ 2147483647 w 42"/>
              <a:gd name="T1" fmla="*/ 2147483647 h 49"/>
              <a:gd name="T2" fmla="*/ 2147483647 w 42"/>
              <a:gd name="T3" fmla="*/ 2147483647 h 49"/>
              <a:gd name="T4" fmla="*/ 2147483647 w 42"/>
              <a:gd name="T5" fmla="*/ 2147483647 h 49"/>
              <a:gd name="T6" fmla="*/ 2147483647 w 42"/>
              <a:gd name="T7" fmla="*/ 2147483647 h 49"/>
              <a:gd name="T8" fmla="*/ 2147483647 w 42"/>
              <a:gd name="T9" fmla="*/ 2147483647 h 49"/>
              <a:gd name="T10" fmla="*/ 2147483647 w 42"/>
              <a:gd name="T11" fmla="*/ 2147483647 h 49"/>
              <a:gd name="T12" fmla="*/ 2147483647 w 42"/>
              <a:gd name="T13" fmla="*/ 2147483647 h 49"/>
              <a:gd name="T14" fmla="*/ 0 w 42"/>
              <a:gd name="T15" fmla="*/ 2147483647 h 49"/>
              <a:gd name="T16" fmla="*/ 2147483647 w 42"/>
              <a:gd name="T17" fmla="*/ 0 h 49"/>
              <a:gd name="T18" fmla="*/ 2147483647 w 42"/>
              <a:gd name="T19" fmla="*/ 2147483647 h 49"/>
              <a:gd name="T20" fmla="*/ 2147483647 w 42"/>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 name="Freeform 78"/>
          <p:cNvSpPr>
            <a:spLocks/>
          </p:cNvSpPr>
          <p:nvPr userDrawn="1"/>
        </p:nvSpPr>
        <p:spPr bwMode="auto">
          <a:xfrm>
            <a:off x="6155783" y="5999165"/>
            <a:ext cx="146011"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 name="Freeform 79"/>
          <p:cNvSpPr>
            <a:spLocks/>
          </p:cNvSpPr>
          <p:nvPr userDrawn="1"/>
        </p:nvSpPr>
        <p:spPr bwMode="auto">
          <a:xfrm>
            <a:off x="6392787" y="5999165"/>
            <a:ext cx="148128" cy="149225"/>
          </a:xfrm>
          <a:custGeom>
            <a:avLst/>
            <a:gdLst>
              <a:gd name="T0" fmla="*/ 2147483647 w 83"/>
              <a:gd name="T1" fmla="*/ 0 h 111"/>
              <a:gd name="T2" fmla="*/ 2147483647 w 83"/>
              <a:gd name="T3" fmla="*/ 2147483647 h 111"/>
              <a:gd name="T4" fmla="*/ 2147483647 w 83"/>
              <a:gd name="T5" fmla="*/ 2147483647 h 111"/>
              <a:gd name="T6" fmla="*/ 2147483647 w 83"/>
              <a:gd name="T7" fmla="*/ 2147483647 h 111"/>
              <a:gd name="T8" fmla="*/ 2147483647 w 83"/>
              <a:gd name="T9" fmla="*/ 2147483647 h 111"/>
              <a:gd name="T10" fmla="*/ 2147483647 w 83"/>
              <a:gd name="T11" fmla="*/ 2147483647 h 111"/>
              <a:gd name="T12" fmla="*/ 0 w 83"/>
              <a:gd name="T13" fmla="*/ 2147483647 h 111"/>
              <a:gd name="T14" fmla="*/ 0 w 83"/>
              <a:gd name="T15" fmla="*/ 0 h 111"/>
              <a:gd name="T16" fmla="*/ 214748364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9" name="Freeform 80"/>
          <p:cNvSpPr>
            <a:spLocks/>
          </p:cNvSpPr>
          <p:nvPr userDrawn="1"/>
        </p:nvSpPr>
        <p:spPr bwMode="auto">
          <a:xfrm>
            <a:off x="6570540" y="5999165"/>
            <a:ext cx="146011"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0" name="Freeform 81"/>
          <p:cNvSpPr>
            <a:spLocks/>
          </p:cNvSpPr>
          <p:nvPr userDrawn="1"/>
        </p:nvSpPr>
        <p:spPr bwMode="auto">
          <a:xfrm>
            <a:off x="6763105" y="5999165"/>
            <a:ext cx="126967" cy="149225"/>
          </a:xfrm>
          <a:custGeom>
            <a:avLst/>
            <a:gdLst>
              <a:gd name="T0" fmla="*/ 2147483647 w 71"/>
              <a:gd name="T1" fmla="*/ 2147483647 h 111"/>
              <a:gd name="T2" fmla="*/ 2147483647 w 71"/>
              <a:gd name="T3" fmla="*/ 2147483647 h 111"/>
              <a:gd name="T4" fmla="*/ 0 w 71"/>
              <a:gd name="T5" fmla="*/ 2147483647 h 111"/>
              <a:gd name="T6" fmla="*/ 0 w 71"/>
              <a:gd name="T7" fmla="*/ 0 h 111"/>
              <a:gd name="T8" fmla="*/ 2147483647 w 71"/>
              <a:gd name="T9" fmla="*/ 0 h 111"/>
              <a:gd name="T10" fmla="*/ 2147483647 w 71"/>
              <a:gd name="T11" fmla="*/ 2147483647 h 111"/>
              <a:gd name="T12" fmla="*/ 2147483647 w 71"/>
              <a:gd name="T13" fmla="*/ 2147483647 h 111"/>
              <a:gd name="T14" fmla="*/ 2147483647 w 71"/>
              <a:gd name="T15" fmla="*/ 2147483647 h 111"/>
              <a:gd name="T16" fmla="*/ 2147483647 w 71"/>
              <a:gd name="T17" fmla="*/ 2147483647 h 111"/>
              <a:gd name="T18" fmla="*/ 2147483647 w 71"/>
              <a:gd name="T19" fmla="*/ 2147483647 h 111"/>
              <a:gd name="T20" fmla="*/ 2147483647 w 71"/>
              <a:gd name="T21" fmla="*/ 2147483647 h 111"/>
              <a:gd name="T22" fmla="*/ 2147483647 w 71"/>
              <a:gd name="T23" fmla="*/ 2147483647 h 111"/>
              <a:gd name="T24" fmla="*/ 2147483647 w 71"/>
              <a:gd name="T25" fmla="*/ 2147483647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1" name="Freeform 82"/>
          <p:cNvSpPr>
            <a:spLocks/>
          </p:cNvSpPr>
          <p:nvPr userDrawn="1"/>
        </p:nvSpPr>
        <p:spPr bwMode="auto">
          <a:xfrm>
            <a:off x="6991645" y="5999165"/>
            <a:ext cx="126967" cy="149225"/>
          </a:xfrm>
          <a:custGeom>
            <a:avLst/>
            <a:gdLst>
              <a:gd name="T0" fmla="*/ 2147483647 w 71"/>
              <a:gd name="T1" fmla="*/ 2147483647 h 111"/>
              <a:gd name="T2" fmla="*/ 2147483647 w 71"/>
              <a:gd name="T3" fmla="*/ 2147483647 h 111"/>
              <a:gd name="T4" fmla="*/ 2147483647 w 71"/>
              <a:gd name="T5" fmla="*/ 2147483647 h 111"/>
              <a:gd name="T6" fmla="*/ 2147483647 w 71"/>
              <a:gd name="T7" fmla="*/ 2147483647 h 111"/>
              <a:gd name="T8" fmla="*/ 2147483647 w 71"/>
              <a:gd name="T9" fmla="*/ 2147483647 h 111"/>
              <a:gd name="T10" fmla="*/ 2147483647 w 71"/>
              <a:gd name="T11" fmla="*/ 2147483647 h 111"/>
              <a:gd name="T12" fmla="*/ 0 w 71"/>
              <a:gd name="T13" fmla="*/ 2147483647 h 111"/>
              <a:gd name="T14" fmla="*/ 0 w 71"/>
              <a:gd name="T15" fmla="*/ 0 h 111"/>
              <a:gd name="T16" fmla="*/ 2147483647 w 71"/>
              <a:gd name="T17" fmla="*/ 0 h 111"/>
              <a:gd name="T18" fmla="*/ 2147483647 w 71"/>
              <a:gd name="T19" fmla="*/ 2147483647 h 111"/>
              <a:gd name="T20" fmla="*/ 2147483647 w 71"/>
              <a:gd name="T21" fmla="*/ 2147483647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2" name="Rectangle 83"/>
          <p:cNvSpPr>
            <a:spLocks noChangeArrowheads="1"/>
          </p:cNvSpPr>
          <p:nvPr userDrawn="1"/>
        </p:nvSpPr>
        <p:spPr bwMode="auto">
          <a:xfrm>
            <a:off x="7152470" y="5999165"/>
            <a:ext cx="35975"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altLang="en-US" sz="3599" b="0" i="0" u="none" strike="noStrike" kern="1200" cap="none" spc="0" normalizeH="0" baseline="0" noProof="0" dirty="0" smtClean="0">
              <a:ln>
                <a:noFill/>
              </a:ln>
              <a:solidFill>
                <a:srgbClr val="FFFFFF"/>
              </a:solidFill>
              <a:effectLst/>
              <a:uLnTx/>
              <a:uFillTx/>
              <a:latin typeface="Arial" pitchFamily="34" charset="0"/>
              <a:ea typeface="MS PGothic" pitchFamily="34" charset="-128"/>
              <a:cs typeface="+mn-cs"/>
            </a:endParaRPr>
          </a:p>
        </p:txBody>
      </p:sp>
      <p:sp>
        <p:nvSpPr>
          <p:cNvPr id="13" name="Freeform 84"/>
          <p:cNvSpPr>
            <a:spLocks/>
          </p:cNvSpPr>
          <p:nvPr userDrawn="1"/>
        </p:nvSpPr>
        <p:spPr bwMode="auto">
          <a:xfrm>
            <a:off x="7232882" y="5999165"/>
            <a:ext cx="129084" cy="149225"/>
          </a:xfrm>
          <a:custGeom>
            <a:avLst/>
            <a:gdLst>
              <a:gd name="T0" fmla="*/ 2147483647 w 73"/>
              <a:gd name="T1" fmla="*/ 2147483647 h 111"/>
              <a:gd name="T2" fmla="*/ 2147483647 w 73"/>
              <a:gd name="T3" fmla="*/ 2147483647 h 111"/>
              <a:gd name="T4" fmla="*/ 0 w 73"/>
              <a:gd name="T5" fmla="*/ 2147483647 h 111"/>
              <a:gd name="T6" fmla="*/ 0 w 73"/>
              <a:gd name="T7" fmla="*/ 0 h 111"/>
              <a:gd name="T8" fmla="*/ 2147483647 w 73"/>
              <a:gd name="T9" fmla="*/ 0 h 111"/>
              <a:gd name="T10" fmla="*/ 2147483647 w 73"/>
              <a:gd name="T11" fmla="*/ 2147483647 h 111"/>
              <a:gd name="T12" fmla="*/ 2147483647 w 73"/>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4" name="Freeform 85"/>
          <p:cNvSpPr>
            <a:spLocks/>
          </p:cNvSpPr>
          <p:nvPr userDrawn="1"/>
        </p:nvSpPr>
        <p:spPr bwMode="auto">
          <a:xfrm>
            <a:off x="7387362" y="5999165"/>
            <a:ext cx="181986"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2147483647 w 43"/>
              <a:gd name="T11" fmla="*/ 2147483647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0 w 43"/>
              <a:gd name="T29" fmla="*/ 2147483647 h 47"/>
              <a:gd name="T30" fmla="*/ 0 w 43"/>
              <a:gd name="T31" fmla="*/ 0 h 47"/>
              <a:gd name="T32" fmla="*/ 2147483647 w 43"/>
              <a:gd name="T33" fmla="*/ 0 h 47"/>
              <a:gd name="T34" fmla="*/ 2147483647 w 43"/>
              <a:gd name="T35" fmla="*/ 2147483647 h 47"/>
              <a:gd name="T36" fmla="*/ 2147483647 w 43"/>
              <a:gd name="T37" fmla="*/ 2147483647 h 47"/>
              <a:gd name="T38" fmla="*/ 2147483647 w 43"/>
              <a:gd name="T39" fmla="*/ 2147483647 h 47"/>
              <a:gd name="T40" fmla="*/ 2147483647 w 43"/>
              <a:gd name="T41" fmla="*/ 2147483647 h 47"/>
              <a:gd name="T42" fmla="*/ 2147483647 w 43"/>
              <a:gd name="T43" fmla="*/ 0 h 47"/>
              <a:gd name="T44" fmla="*/ 2147483647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5" name="Oval 86"/>
          <p:cNvSpPr>
            <a:spLocks noChangeArrowheads="1"/>
          </p:cNvSpPr>
          <p:nvPr userDrawn="1"/>
        </p:nvSpPr>
        <p:spPr bwMode="auto">
          <a:xfrm>
            <a:off x="4710473" y="5853114"/>
            <a:ext cx="586165" cy="43815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altLang="en-US" sz="3599" b="0"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endParaRPr>
          </a:p>
        </p:txBody>
      </p:sp>
      <p:sp>
        <p:nvSpPr>
          <p:cNvPr id="16" name="Freeform 87"/>
          <p:cNvSpPr>
            <a:spLocks/>
          </p:cNvSpPr>
          <p:nvPr userDrawn="1"/>
        </p:nvSpPr>
        <p:spPr bwMode="auto">
          <a:xfrm>
            <a:off x="4951710" y="5926139"/>
            <a:ext cx="188335" cy="290512"/>
          </a:xfrm>
          <a:custGeom>
            <a:avLst/>
            <a:gdLst>
              <a:gd name="T0" fmla="*/ 0 w 106"/>
              <a:gd name="T1" fmla="*/ 2147483647 h 218"/>
              <a:gd name="T2" fmla="*/ 0 w 106"/>
              <a:gd name="T3" fmla="*/ 0 h 218"/>
              <a:gd name="T4" fmla="*/ 2147483647 w 106"/>
              <a:gd name="T5" fmla="*/ 2147483647 h 218"/>
              <a:gd name="T6" fmla="*/ 0 w 106"/>
              <a:gd name="T7" fmla="*/ 2147483647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7" name="AutoShape 72">
            <a:hlinkClick r:id="rId2"/>
          </p:cNvPr>
          <p:cNvSpPr>
            <a:spLocks noChangeAspect="1" noChangeArrowheads="1" noTextEdit="1"/>
          </p:cNvSpPr>
          <p:nvPr userDrawn="1"/>
        </p:nvSpPr>
        <p:spPr bwMode="auto">
          <a:xfrm>
            <a:off x="4562347" y="5821363"/>
            <a:ext cx="31530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8" name="Rectangle 6"/>
          <p:cNvSpPr>
            <a:spLocks noChangeArrowheads="1"/>
          </p:cNvSpPr>
          <p:nvPr userDrawn="1"/>
        </p:nvSpPr>
        <p:spPr bwMode="auto">
          <a:xfrm>
            <a:off x="-16929" y="-139700"/>
            <a:ext cx="12205754" cy="7010400"/>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grpSp>
        <p:nvGrpSpPr>
          <p:cNvPr id="19" name="Group 28"/>
          <p:cNvGrpSpPr>
            <a:grpSpLocks/>
          </p:cNvGrpSpPr>
          <p:nvPr userDrawn="1"/>
        </p:nvGrpSpPr>
        <p:grpSpPr bwMode="auto">
          <a:xfrm>
            <a:off x="2763647" y="823913"/>
            <a:ext cx="6602280" cy="3481387"/>
            <a:chOff x="2073275" y="823913"/>
            <a:chExt cx="4953000" cy="3481387"/>
          </a:xfrm>
        </p:grpSpPr>
        <p:grpSp>
          <p:nvGrpSpPr>
            <p:cNvPr id="20" name="Group 12"/>
            <p:cNvGrpSpPr>
              <a:grpSpLocks/>
            </p:cNvGrpSpPr>
            <p:nvPr userDrawn="1"/>
          </p:nvGrpSpPr>
          <p:grpSpPr bwMode="auto">
            <a:xfrm>
              <a:off x="2073275" y="823913"/>
              <a:ext cx="4953000" cy="3481387"/>
              <a:chOff x="-11947525" y="-1446213"/>
              <a:chExt cx="4953000" cy="3481388"/>
            </a:xfrm>
          </p:grpSpPr>
          <p:sp>
            <p:nvSpPr>
              <p:cNvPr id="22" name="Freeform 7"/>
              <p:cNvSpPr>
                <a:spLocks/>
              </p:cNvSpPr>
              <p:nvPr userDrawn="1"/>
            </p:nvSpPr>
            <p:spPr bwMode="auto">
              <a:xfrm>
                <a:off x="-10594975" y="-1420813"/>
                <a:ext cx="917575" cy="320675"/>
              </a:xfrm>
              <a:custGeom>
                <a:avLst/>
                <a:gdLst>
                  <a:gd name="T0" fmla="*/ 0 w 578"/>
                  <a:gd name="T1" fmla="*/ 2147483647 h 202"/>
                  <a:gd name="T2" fmla="*/ 2147483647 w 578"/>
                  <a:gd name="T3" fmla="*/ 2147483647 h 202"/>
                  <a:gd name="T4" fmla="*/ 2147483647 w 578"/>
                  <a:gd name="T5" fmla="*/ 2147483647 h 202"/>
                  <a:gd name="T6" fmla="*/ 2147483647 w 578"/>
                  <a:gd name="T7" fmla="*/ 2147483647 h 202"/>
                  <a:gd name="T8" fmla="*/ 2147483647 w 578"/>
                  <a:gd name="T9" fmla="*/ 2147483647 h 202"/>
                  <a:gd name="T10" fmla="*/ 2147483647 w 578"/>
                  <a:gd name="T11" fmla="*/ 2147483647 h 202"/>
                  <a:gd name="T12" fmla="*/ 2147483647 w 578"/>
                  <a:gd name="T13" fmla="*/ 0 h 202"/>
                  <a:gd name="T14" fmla="*/ 2147483647 w 578"/>
                  <a:gd name="T15" fmla="*/ 0 h 202"/>
                  <a:gd name="T16" fmla="*/ 2147483647 w 578"/>
                  <a:gd name="T17" fmla="*/ 2147483647 h 202"/>
                  <a:gd name="T18" fmla="*/ 2147483647 w 578"/>
                  <a:gd name="T19" fmla="*/ 2147483647 h 202"/>
                  <a:gd name="T20" fmla="*/ 2147483647 w 578"/>
                  <a:gd name="T21" fmla="*/ 0 h 202"/>
                  <a:gd name="T22" fmla="*/ 2147483647 w 578"/>
                  <a:gd name="T23" fmla="*/ 0 h 202"/>
                  <a:gd name="T24" fmla="*/ 0 w 578"/>
                  <a:gd name="T25" fmla="*/ 2147483647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23" name="Freeform 8"/>
              <p:cNvSpPr>
                <a:spLocks/>
              </p:cNvSpPr>
              <p:nvPr userDrawn="1"/>
            </p:nvSpPr>
            <p:spPr bwMode="auto">
              <a:xfrm>
                <a:off x="-9721850" y="-1446213"/>
                <a:ext cx="866775" cy="365125"/>
              </a:xfrm>
              <a:custGeom>
                <a:avLst/>
                <a:gdLst>
                  <a:gd name="T0" fmla="*/ 2147483647 w 273"/>
                  <a:gd name="T1" fmla="*/ 2147483647 h 115"/>
                  <a:gd name="T2" fmla="*/ 2147483647 w 273"/>
                  <a:gd name="T3" fmla="*/ 2147483647 h 115"/>
                  <a:gd name="T4" fmla="*/ 2147483647 w 273"/>
                  <a:gd name="T5" fmla="*/ 2147483647 h 115"/>
                  <a:gd name="T6" fmla="*/ 2147483647 w 273"/>
                  <a:gd name="T7" fmla="*/ 2147483647 h 115"/>
                  <a:gd name="T8" fmla="*/ 2147483647 w 273"/>
                  <a:gd name="T9" fmla="*/ 2147483647 h 115"/>
                  <a:gd name="T10" fmla="*/ 2147483647 w 273"/>
                  <a:gd name="T11" fmla="*/ 2147483647 h 115"/>
                  <a:gd name="T12" fmla="*/ 2147483647 w 273"/>
                  <a:gd name="T13" fmla="*/ 2147483647 h 115"/>
                  <a:gd name="T14" fmla="*/ 2147483647 w 273"/>
                  <a:gd name="T15" fmla="*/ 2147483647 h 115"/>
                  <a:gd name="T16" fmla="*/ 2147483647 w 273"/>
                  <a:gd name="T17" fmla="*/ 2147483647 h 115"/>
                  <a:gd name="T18" fmla="*/ 2147483647 w 273"/>
                  <a:gd name="T19" fmla="*/ 2147483647 h 115"/>
                  <a:gd name="T20" fmla="*/ 2147483647 w 273"/>
                  <a:gd name="T21" fmla="*/ 2147483647 h 115"/>
                  <a:gd name="T22" fmla="*/ 2147483647 w 273"/>
                  <a:gd name="T23" fmla="*/ 2147483647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24" name="Freeform 9"/>
              <p:cNvSpPr>
                <a:spLocks/>
              </p:cNvSpPr>
              <p:nvPr userDrawn="1"/>
            </p:nvSpPr>
            <p:spPr bwMode="auto">
              <a:xfrm>
                <a:off x="-8874125" y="-1420813"/>
                <a:ext cx="669925" cy="320675"/>
              </a:xfrm>
              <a:custGeom>
                <a:avLst/>
                <a:gdLst>
                  <a:gd name="T0" fmla="*/ 2147483647 w 422"/>
                  <a:gd name="T1" fmla="*/ 0 h 202"/>
                  <a:gd name="T2" fmla="*/ 2147483647 w 422"/>
                  <a:gd name="T3" fmla="*/ 2147483647 h 202"/>
                  <a:gd name="T4" fmla="*/ 2147483647 w 422"/>
                  <a:gd name="T5" fmla="*/ 2147483647 h 202"/>
                  <a:gd name="T6" fmla="*/ 2147483647 w 422"/>
                  <a:gd name="T7" fmla="*/ 2147483647 h 202"/>
                  <a:gd name="T8" fmla="*/ 0 w 422"/>
                  <a:gd name="T9" fmla="*/ 2147483647 h 202"/>
                  <a:gd name="T10" fmla="*/ 2147483647 w 422"/>
                  <a:gd name="T11" fmla="*/ 0 h 202"/>
                  <a:gd name="T12" fmla="*/ 2147483647 w 422"/>
                  <a:gd name="T13" fmla="*/ 0 h 2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25" name="Freeform 10"/>
              <p:cNvSpPr>
                <a:spLocks/>
              </p:cNvSpPr>
              <p:nvPr userDrawn="1"/>
            </p:nvSpPr>
            <p:spPr bwMode="auto">
              <a:xfrm>
                <a:off x="-11861800" y="1854200"/>
                <a:ext cx="111125" cy="174625"/>
              </a:xfrm>
              <a:custGeom>
                <a:avLst/>
                <a:gdLst>
                  <a:gd name="T0" fmla="*/ 2147483647 w 35"/>
                  <a:gd name="T1" fmla="*/ 2147483647 h 55"/>
                  <a:gd name="T2" fmla="*/ 2147483647 w 35"/>
                  <a:gd name="T3" fmla="*/ 2147483647 h 55"/>
                  <a:gd name="T4" fmla="*/ 2147483647 w 35"/>
                  <a:gd name="T5" fmla="*/ 2147483647 h 55"/>
                  <a:gd name="T6" fmla="*/ 2147483647 w 35"/>
                  <a:gd name="T7" fmla="*/ 2147483647 h 55"/>
                  <a:gd name="T8" fmla="*/ 2147483647 w 35"/>
                  <a:gd name="T9" fmla="*/ 2147483647 h 55"/>
                  <a:gd name="T10" fmla="*/ 2147483647 w 35"/>
                  <a:gd name="T11" fmla="*/ 2147483647 h 55"/>
                  <a:gd name="T12" fmla="*/ 2147483647 w 35"/>
                  <a:gd name="T13" fmla="*/ 2147483647 h 55"/>
                  <a:gd name="T14" fmla="*/ 2147483647 w 35"/>
                  <a:gd name="T15" fmla="*/ 2147483647 h 55"/>
                  <a:gd name="T16" fmla="*/ 2147483647 w 35"/>
                  <a:gd name="T17" fmla="*/ 2147483647 h 55"/>
                  <a:gd name="T18" fmla="*/ 0 w 35"/>
                  <a:gd name="T19" fmla="*/ 2147483647 h 55"/>
                  <a:gd name="T20" fmla="*/ 2147483647 w 35"/>
                  <a:gd name="T21" fmla="*/ 2147483647 h 55"/>
                  <a:gd name="T22" fmla="*/ 2147483647 w 35"/>
                  <a:gd name="T23" fmla="*/ 2147483647 h 55"/>
                  <a:gd name="T24" fmla="*/ 2147483647 w 35"/>
                  <a:gd name="T25" fmla="*/ 2147483647 h 55"/>
                  <a:gd name="T26" fmla="*/ 2147483647 w 35"/>
                  <a:gd name="T27" fmla="*/ 2147483647 h 55"/>
                  <a:gd name="T28" fmla="*/ 2147483647 w 35"/>
                  <a:gd name="T29" fmla="*/ 2147483647 h 55"/>
                  <a:gd name="T30" fmla="*/ 2147483647 w 35"/>
                  <a:gd name="T31" fmla="*/ 2147483647 h 55"/>
                  <a:gd name="T32" fmla="*/ 2147483647 w 35"/>
                  <a:gd name="T33" fmla="*/ 0 h 55"/>
                  <a:gd name="T34" fmla="*/ 2147483647 w 35"/>
                  <a:gd name="T35" fmla="*/ 0 h 55"/>
                  <a:gd name="T36" fmla="*/ 2147483647 w 35"/>
                  <a:gd name="T37" fmla="*/ 2147483647 h 55"/>
                  <a:gd name="T38" fmla="*/ 2147483647 w 35"/>
                  <a:gd name="T39" fmla="*/ 2147483647 h 55"/>
                  <a:gd name="T40" fmla="*/ 2147483647 w 35"/>
                  <a:gd name="T41" fmla="*/ 2147483647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55">
                    <a:moveTo>
                      <a:pt x="25" y="19"/>
                    </a:moveTo>
                    <a:cubicBezTo>
                      <a:pt x="24" y="15"/>
                      <a:pt x="21" y="14"/>
                      <a:pt x="17" y="14"/>
                    </a:cubicBezTo>
                    <a:cubicBezTo>
                      <a:pt x="14" y="14"/>
                      <a:pt x="13" y="15"/>
                      <a:pt x="13" y="17"/>
                    </a:cubicBezTo>
                    <a:cubicBezTo>
                      <a:pt x="13" y="20"/>
                      <a:pt x="17" y="21"/>
                      <a:pt x="22" y="23"/>
                    </a:cubicBezTo>
                    <a:cubicBezTo>
                      <a:pt x="29" y="25"/>
                      <a:pt x="35" y="29"/>
                      <a:pt x="35" y="36"/>
                    </a:cubicBezTo>
                    <a:cubicBezTo>
                      <a:pt x="35" y="43"/>
                      <a:pt x="31" y="48"/>
                      <a:pt x="24" y="49"/>
                    </a:cubicBezTo>
                    <a:cubicBezTo>
                      <a:pt x="24" y="55"/>
                      <a:pt x="24" y="55"/>
                      <a:pt x="24" y="55"/>
                    </a:cubicBezTo>
                    <a:cubicBezTo>
                      <a:pt x="13" y="55"/>
                      <a:pt x="13" y="55"/>
                      <a:pt x="13" y="55"/>
                    </a:cubicBezTo>
                    <a:cubicBezTo>
                      <a:pt x="13" y="49"/>
                      <a:pt x="13" y="49"/>
                      <a:pt x="13" y="49"/>
                    </a:cubicBezTo>
                    <a:cubicBezTo>
                      <a:pt x="7" y="48"/>
                      <a:pt x="2" y="43"/>
                      <a:pt x="0" y="37"/>
                    </a:cubicBezTo>
                    <a:cubicBezTo>
                      <a:pt x="10" y="34"/>
                      <a:pt x="10" y="34"/>
                      <a:pt x="10" y="34"/>
                    </a:cubicBezTo>
                    <a:cubicBezTo>
                      <a:pt x="11" y="37"/>
                      <a:pt x="14" y="41"/>
                      <a:pt x="19" y="41"/>
                    </a:cubicBezTo>
                    <a:cubicBezTo>
                      <a:pt x="23" y="41"/>
                      <a:pt x="24" y="39"/>
                      <a:pt x="24" y="37"/>
                    </a:cubicBezTo>
                    <a:cubicBezTo>
                      <a:pt x="24" y="33"/>
                      <a:pt x="19" y="32"/>
                      <a:pt x="13" y="30"/>
                    </a:cubicBezTo>
                    <a:cubicBezTo>
                      <a:pt x="8" y="28"/>
                      <a:pt x="2" y="25"/>
                      <a:pt x="2" y="18"/>
                    </a:cubicBezTo>
                    <a:cubicBezTo>
                      <a:pt x="2" y="12"/>
                      <a:pt x="6" y="7"/>
                      <a:pt x="13" y="5"/>
                    </a:cubicBezTo>
                    <a:cubicBezTo>
                      <a:pt x="13" y="0"/>
                      <a:pt x="13" y="0"/>
                      <a:pt x="13" y="0"/>
                    </a:cubicBezTo>
                    <a:cubicBezTo>
                      <a:pt x="24" y="0"/>
                      <a:pt x="24" y="0"/>
                      <a:pt x="24" y="0"/>
                    </a:cubicBezTo>
                    <a:cubicBezTo>
                      <a:pt x="24" y="5"/>
                      <a:pt x="24" y="5"/>
                      <a:pt x="24" y="5"/>
                    </a:cubicBezTo>
                    <a:cubicBezTo>
                      <a:pt x="29" y="7"/>
                      <a:pt x="34" y="11"/>
                      <a:pt x="35" y="17"/>
                    </a:cubicBezTo>
                    <a:lnTo>
                      <a:pt x="25"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26" name="Freeform 11"/>
              <p:cNvSpPr>
                <a:spLocks noEditPoints="1"/>
              </p:cNvSpPr>
              <p:nvPr userDrawn="1"/>
            </p:nvSpPr>
            <p:spPr bwMode="auto">
              <a:xfrm>
                <a:off x="-11737975" y="1870075"/>
                <a:ext cx="107950" cy="142875"/>
              </a:xfrm>
              <a:custGeom>
                <a:avLst/>
                <a:gdLst>
                  <a:gd name="T0" fmla="*/ 2147483647 w 34"/>
                  <a:gd name="T1" fmla="*/ 2147483647 h 45"/>
                  <a:gd name="T2" fmla="*/ 2147483647 w 34"/>
                  <a:gd name="T3" fmla="*/ 2147483647 h 45"/>
                  <a:gd name="T4" fmla="*/ 2147483647 w 34"/>
                  <a:gd name="T5" fmla="*/ 2147483647 h 45"/>
                  <a:gd name="T6" fmla="*/ 2147483647 w 34"/>
                  <a:gd name="T7" fmla="*/ 2147483647 h 45"/>
                  <a:gd name="T8" fmla="*/ 2147483647 w 34"/>
                  <a:gd name="T9" fmla="*/ 2147483647 h 45"/>
                  <a:gd name="T10" fmla="*/ 0 w 34"/>
                  <a:gd name="T11" fmla="*/ 2147483647 h 45"/>
                  <a:gd name="T12" fmla="*/ 2147483647 w 34"/>
                  <a:gd name="T13" fmla="*/ 2147483647 h 45"/>
                  <a:gd name="T14" fmla="*/ 2147483647 w 34"/>
                  <a:gd name="T15" fmla="*/ 0 h 45"/>
                  <a:gd name="T16" fmla="*/ 2147483647 w 34"/>
                  <a:gd name="T17" fmla="*/ 0 h 45"/>
                  <a:gd name="T18" fmla="*/ 2147483647 w 34"/>
                  <a:gd name="T19" fmla="*/ 2147483647 h 45"/>
                  <a:gd name="T20" fmla="*/ 2147483647 w 34"/>
                  <a:gd name="T21" fmla="*/ 2147483647 h 45"/>
                  <a:gd name="T22" fmla="*/ 2147483647 w 34"/>
                  <a:gd name="T23" fmla="*/ 2147483647 h 45"/>
                  <a:gd name="T24" fmla="*/ 2147483647 w 34"/>
                  <a:gd name="T25" fmla="*/ 2147483647 h 45"/>
                  <a:gd name="T26" fmla="*/ 2147483647 w 34"/>
                  <a:gd name="T27" fmla="*/ 2147483647 h 45"/>
                  <a:gd name="T28" fmla="*/ 2147483647 w 34"/>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5">
                    <a:moveTo>
                      <a:pt x="16" y="16"/>
                    </a:moveTo>
                    <a:cubicBezTo>
                      <a:pt x="16" y="16"/>
                      <a:pt x="16" y="16"/>
                      <a:pt x="16" y="16"/>
                    </a:cubicBezTo>
                    <a:cubicBezTo>
                      <a:pt x="17" y="15"/>
                      <a:pt x="17" y="15"/>
                      <a:pt x="20" y="15"/>
                    </a:cubicBezTo>
                    <a:cubicBezTo>
                      <a:pt x="29" y="15"/>
                      <a:pt x="34" y="22"/>
                      <a:pt x="34" y="30"/>
                    </a:cubicBezTo>
                    <a:cubicBezTo>
                      <a:pt x="34" y="39"/>
                      <a:pt x="27" y="45"/>
                      <a:pt x="17" y="45"/>
                    </a:cubicBezTo>
                    <a:cubicBezTo>
                      <a:pt x="8" y="45"/>
                      <a:pt x="0" y="39"/>
                      <a:pt x="0" y="29"/>
                    </a:cubicBezTo>
                    <a:cubicBezTo>
                      <a:pt x="0" y="23"/>
                      <a:pt x="3" y="18"/>
                      <a:pt x="8" y="12"/>
                    </a:cubicBezTo>
                    <a:cubicBezTo>
                      <a:pt x="16" y="0"/>
                      <a:pt x="16" y="0"/>
                      <a:pt x="16" y="0"/>
                    </a:cubicBezTo>
                    <a:cubicBezTo>
                      <a:pt x="28" y="0"/>
                      <a:pt x="28" y="0"/>
                      <a:pt x="28" y="0"/>
                    </a:cubicBezTo>
                    <a:lnTo>
                      <a:pt x="16" y="16"/>
                    </a:lnTo>
                    <a:close/>
                    <a:moveTo>
                      <a:pt x="24" y="29"/>
                    </a:moveTo>
                    <a:cubicBezTo>
                      <a:pt x="24" y="26"/>
                      <a:pt x="22" y="23"/>
                      <a:pt x="18" y="23"/>
                    </a:cubicBezTo>
                    <a:cubicBezTo>
                      <a:pt x="13" y="23"/>
                      <a:pt x="11" y="26"/>
                      <a:pt x="11" y="29"/>
                    </a:cubicBezTo>
                    <a:cubicBezTo>
                      <a:pt x="11" y="33"/>
                      <a:pt x="14" y="36"/>
                      <a:pt x="18" y="36"/>
                    </a:cubicBezTo>
                    <a:cubicBezTo>
                      <a:pt x="22" y="36"/>
                      <a:pt x="24" y="33"/>
                      <a:pt x="2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27" name="Oval 12"/>
              <p:cNvSpPr>
                <a:spLocks noChangeArrowheads="1"/>
              </p:cNvSpPr>
              <p:nvPr userDrawn="1"/>
            </p:nvSpPr>
            <p:spPr bwMode="auto">
              <a:xfrm>
                <a:off x="-11614150" y="1981200"/>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sp>
            <p:nvSpPr>
              <p:cNvPr id="28" name="Freeform 14"/>
              <p:cNvSpPr>
                <a:spLocks noEditPoints="1"/>
              </p:cNvSpPr>
              <p:nvPr userDrawn="1"/>
            </p:nvSpPr>
            <p:spPr bwMode="auto">
              <a:xfrm>
                <a:off x="-11372850" y="1870075"/>
                <a:ext cx="101600" cy="139700"/>
              </a:xfrm>
              <a:custGeom>
                <a:avLst/>
                <a:gdLst>
                  <a:gd name="T0" fmla="*/ 2147483647 w 32"/>
                  <a:gd name="T1" fmla="*/ 0 h 44"/>
                  <a:gd name="T2" fmla="*/ 2147483647 w 32"/>
                  <a:gd name="T3" fmla="*/ 2147483647 h 44"/>
                  <a:gd name="T4" fmla="*/ 2147483647 w 32"/>
                  <a:gd name="T5" fmla="*/ 2147483647 h 44"/>
                  <a:gd name="T6" fmla="*/ 2147483647 w 32"/>
                  <a:gd name="T7" fmla="*/ 2147483647 h 44"/>
                  <a:gd name="T8" fmla="*/ 2147483647 w 32"/>
                  <a:gd name="T9" fmla="*/ 2147483647 h 44"/>
                  <a:gd name="T10" fmla="*/ 2147483647 w 32"/>
                  <a:gd name="T11" fmla="*/ 2147483647 h 44"/>
                  <a:gd name="T12" fmla="*/ 0 w 32"/>
                  <a:gd name="T13" fmla="*/ 2147483647 h 44"/>
                  <a:gd name="T14" fmla="*/ 0 w 32"/>
                  <a:gd name="T15" fmla="*/ 0 h 44"/>
                  <a:gd name="T16" fmla="*/ 2147483647 w 32"/>
                  <a:gd name="T17" fmla="*/ 0 h 44"/>
                  <a:gd name="T18" fmla="*/ 2147483647 w 32"/>
                  <a:gd name="T19" fmla="*/ 2147483647 h 44"/>
                  <a:gd name="T20" fmla="*/ 2147483647 w 32"/>
                  <a:gd name="T21" fmla="*/ 2147483647 h 44"/>
                  <a:gd name="T22" fmla="*/ 2147483647 w 32"/>
                  <a:gd name="T23" fmla="*/ 2147483647 h 44"/>
                  <a:gd name="T24" fmla="*/ 2147483647 w 32"/>
                  <a:gd name="T25" fmla="*/ 2147483647 h 44"/>
                  <a:gd name="T26" fmla="*/ 2147483647 w 32"/>
                  <a:gd name="T27" fmla="*/ 2147483647 h 44"/>
                  <a:gd name="T28" fmla="*/ 2147483647 w 32"/>
                  <a:gd name="T29" fmla="*/ 2147483647 h 44"/>
                  <a:gd name="T30" fmla="*/ 2147483647 w 32"/>
                  <a:gd name="T31" fmla="*/ 2147483647 h 44"/>
                  <a:gd name="T32" fmla="*/ 2147483647 w 32"/>
                  <a:gd name="T33" fmla="*/ 2147483647 h 44"/>
                  <a:gd name="T34" fmla="*/ 2147483647 w 32"/>
                  <a:gd name="T35" fmla="*/ 2147483647 h 44"/>
                  <a:gd name="T36" fmla="*/ 2147483647 w 32"/>
                  <a:gd name="T37" fmla="*/ 2147483647 h 44"/>
                  <a:gd name="T38" fmla="*/ 2147483647 w 32"/>
                  <a:gd name="T39" fmla="*/ 2147483647 h 44"/>
                  <a:gd name="T40" fmla="*/ 2147483647 w 32"/>
                  <a:gd name="T41" fmla="*/ 2147483647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 h="44">
                    <a:moveTo>
                      <a:pt x="16" y="0"/>
                    </a:moveTo>
                    <a:cubicBezTo>
                      <a:pt x="24" y="0"/>
                      <a:pt x="29" y="5"/>
                      <a:pt x="29" y="11"/>
                    </a:cubicBezTo>
                    <a:cubicBezTo>
                      <a:pt x="29" y="16"/>
                      <a:pt x="25" y="19"/>
                      <a:pt x="22" y="20"/>
                    </a:cubicBezTo>
                    <a:cubicBezTo>
                      <a:pt x="22" y="20"/>
                      <a:pt x="22" y="20"/>
                      <a:pt x="22" y="20"/>
                    </a:cubicBezTo>
                    <a:cubicBezTo>
                      <a:pt x="26" y="21"/>
                      <a:pt x="32" y="25"/>
                      <a:pt x="32" y="31"/>
                    </a:cubicBezTo>
                    <a:cubicBezTo>
                      <a:pt x="32" y="39"/>
                      <a:pt x="27" y="44"/>
                      <a:pt x="17" y="44"/>
                    </a:cubicBezTo>
                    <a:cubicBezTo>
                      <a:pt x="0" y="44"/>
                      <a:pt x="0" y="44"/>
                      <a:pt x="0" y="44"/>
                    </a:cubicBezTo>
                    <a:cubicBezTo>
                      <a:pt x="0" y="0"/>
                      <a:pt x="0" y="0"/>
                      <a:pt x="0" y="0"/>
                    </a:cubicBezTo>
                    <a:lnTo>
                      <a:pt x="16" y="0"/>
                    </a:lnTo>
                    <a:close/>
                    <a:moveTo>
                      <a:pt x="15" y="19"/>
                    </a:moveTo>
                    <a:cubicBezTo>
                      <a:pt x="20" y="19"/>
                      <a:pt x="24" y="15"/>
                      <a:pt x="24" y="12"/>
                    </a:cubicBezTo>
                    <a:cubicBezTo>
                      <a:pt x="24" y="8"/>
                      <a:pt x="20" y="5"/>
                      <a:pt x="15" y="5"/>
                    </a:cubicBezTo>
                    <a:cubicBezTo>
                      <a:pt x="5" y="5"/>
                      <a:pt x="5" y="5"/>
                      <a:pt x="5" y="5"/>
                    </a:cubicBezTo>
                    <a:cubicBezTo>
                      <a:pt x="5" y="19"/>
                      <a:pt x="5" y="19"/>
                      <a:pt x="5" y="19"/>
                    </a:cubicBezTo>
                    <a:lnTo>
                      <a:pt x="15" y="19"/>
                    </a:lnTo>
                    <a:close/>
                    <a:moveTo>
                      <a:pt x="17" y="40"/>
                    </a:moveTo>
                    <a:cubicBezTo>
                      <a:pt x="22" y="40"/>
                      <a:pt x="27" y="36"/>
                      <a:pt x="27" y="31"/>
                    </a:cubicBezTo>
                    <a:cubicBezTo>
                      <a:pt x="27" y="26"/>
                      <a:pt x="22" y="23"/>
                      <a:pt x="17" y="23"/>
                    </a:cubicBezTo>
                    <a:cubicBezTo>
                      <a:pt x="5" y="23"/>
                      <a:pt x="5" y="23"/>
                      <a:pt x="5" y="23"/>
                    </a:cubicBezTo>
                    <a:cubicBezTo>
                      <a:pt x="5" y="40"/>
                      <a:pt x="5" y="40"/>
                      <a:pt x="5" y="40"/>
                    </a:cubicBezTo>
                    <a:lnTo>
                      <a:pt x="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29" name="Rectangle 15"/>
              <p:cNvSpPr>
                <a:spLocks noChangeArrowheads="1"/>
              </p:cNvSpPr>
              <p:nvPr userDrawn="1"/>
            </p:nvSpPr>
            <p:spPr bwMode="auto">
              <a:xfrm>
                <a:off x="-11245850" y="1870075"/>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sp>
            <p:nvSpPr>
              <p:cNvPr id="30" name="Freeform 16"/>
              <p:cNvSpPr>
                <a:spLocks/>
              </p:cNvSpPr>
              <p:nvPr userDrawn="1"/>
            </p:nvSpPr>
            <p:spPr bwMode="auto">
              <a:xfrm>
                <a:off x="-11191875" y="1870075"/>
                <a:ext cx="88900" cy="139700"/>
              </a:xfrm>
              <a:custGeom>
                <a:avLst/>
                <a:gdLst>
                  <a:gd name="T0" fmla="*/ 2147483647 w 56"/>
                  <a:gd name="T1" fmla="*/ 2147483647 h 88"/>
                  <a:gd name="T2" fmla="*/ 2147483647 w 56"/>
                  <a:gd name="T3" fmla="*/ 2147483647 h 88"/>
                  <a:gd name="T4" fmla="*/ 0 w 56"/>
                  <a:gd name="T5" fmla="*/ 2147483647 h 88"/>
                  <a:gd name="T6" fmla="*/ 0 w 56"/>
                  <a:gd name="T7" fmla="*/ 0 h 88"/>
                  <a:gd name="T8" fmla="*/ 2147483647 w 56"/>
                  <a:gd name="T9" fmla="*/ 0 h 88"/>
                  <a:gd name="T10" fmla="*/ 2147483647 w 56"/>
                  <a:gd name="T11" fmla="*/ 2147483647 h 88"/>
                  <a:gd name="T12" fmla="*/ 2147483647 w 56"/>
                  <a:gd name="T13" fmla="*/ 2147483647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88">
                    <a:moveTo>
                      <a:pt x="56" y="78"/>
                    </a:moveTo>
                    <a:lnTo>
                      <a:pt x="56" y="88"/>
                    </a:lnTo>
                    <a:lnTo>
                      <a:pt x="0" y="88"/>
                    </a:lnTo>
                    <a:lnTo>
                      <a:pt x="0" y="0"/>
                    </a:lnTo>
                    <a:lnTo>
                      <a:pt x="10" y="0"/>
                    </a:lnTo>
                    <a:lnTo>
                      <a:pt x="10" y="78"/>
                    </a:lnTo>
                    <a:lnTo>
                      <a:pt x="5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1" name="Freeform 17"/>
              <p:cNvSpPr>
                <a:spLocks/>
              </p:cNvSpPr>
              <p:nvPr userDrawn="1"/>
            </p:nvSpPr>
            <p:spPr bwMode="auto">
              <a:xfrm>
                <a:off x="-11080750"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88">
                    <a:moveTo>
                      <a:pt x="58" y="78"/>
                    </a:moveTo>
                    <a:lnTo>
                      <a:pt x="58" y="88"/>
                    </a:lnTo>
                    <a:lnTo>
                      <a:pt x="0" y="88"/>
                    </a:lnTo>
                    <a:lnTo>
                      <a:pt x="0" y="0"/>
                    </a:lnTo>
                    <a:lnTo>
                      <a:pt x="10" y="0"/>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2" name="Rectangle 18"/>
              <p:cNvSpPr>
                <a:spLocks noChangeArrowheads="1"/>
              </p:cNvSpPr>
              <p:nvPr userDrawn="1"/>
            </p:nvSpPr>
            <p:spPr bwMode="auto">
              <a:xfrm>
                <a:off x="-10966450" y="1870075"/>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sp>
            <p:nvSpPr>
              <p:cNvPr id="33" name="Freeform 19"/>
              <p:cNvSpPr>
                <a:spLocks noEditPoints="1"/>
              </p:cNvSpPr>
              <p:nvPr userDrawn="1"/>
            </p:nvSpPr>
            <p:spPr bwMode="auto">
              <a:xfrm>
                <a:off x="-10925175" y="1870075"/>
                <a:ext cx="142875" cy="142875"/>
              </a:xfrm>
              <a:custGeom>
                <a:avLst/>
                <a:gdLst>
                  <a:gd name="T0" fmla="*/ 2147483647 w 45"/>
                  <a:gd name="T1" fmla="*/ 0 h 45"/>
                  <a:gd name="T2" fmla="*/ 2147483647 w 45"/>
                  <a:gd name="T3" fmla="*/ 2147483647 h 45"/>
                  <a:gd name="T4" fmla="*/ 2147483647 w 45"/>
                  <a:gd name="T5" fmla="*/ 2147483647 h 45"/>
                  <a:gd name="T6" fmla="*/ 0 w 45"/>
                  <a:gd name="T7" fmla="*/ 2147483647 h 45"/>
                  <a:gd name="T8" fmla="*/ 2147483647 w 45"/>
                  <a:gd name="T9" fmla="*/ 0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3" y="0"/>
                    </a:moveTo>
                    <a:cubicBezTo>
                      <a:pt x="35" y="0"/>
                      <a:pt x="45" y="9"/>
                      <a:pt x="45" y="22"/>
                    </a:cubicBezTo>
                    <a:cubicBezTo>
                      <a:pt x="45" y="35"/>
                      <a:pt x="35" y="45"/>
                      <a:pt x="23" y="45"/>
                    </a:cubicBezTo>
                    <a:cubicBezTo>
                      <a:pt x="10" y="45"/>
                      <a:pt x="0" y="35"/>
                      <a:pt x="0" y="22"/>
                    </a:cubicBezTo>
                    <a:cubicBezTo>
                      <a:pt x="0" y="9"/>
                      <a:pt x="10" y="0"/>
                      <a:pt x="23" y="0"/>
                    </a:cubicBezTo>
                    <a:close/>
                    <a:moveTo>
                      <a:pt x="23" y="40"/>
                    </a:moveTo>
                    <a:cubicBezTo>
                      <a:pt x="33" y="40"/>
                      <a:pt x="40" y="33"/>
                      <a:pt x="40" y="22"/>
                    </a:cubicBezTo>
                    <a:cubicBezTo>
                      <a:pt x="40" y="12"/>
                      <a:pt x="33" y="5"/>
                      <a:pt x="23" y="5"/>
                    </a:cubicBezTo>
                    <a:cubicBezTo>
                      <a:pt x="13" y="5"/>
                      <a:pt x="5" y="12"/>
                      <a:pt x="5" y="22"/>
                    </a:cubicBezTo>
                    <a:cubicBezTo>
                      <a:pt x="5"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4" name="Freeform 20"/>
              <p:cNvSpPr>
                <a:spLocks/>
              </p:cNvSpPr>
              <p:nvPr userDrawn="1"/>
            </p:nvSpPr>
            <p:spPr bwMode="auto">
              <a:xfrm>
                <a:off x="-10756900" y="1870075"/>
                <a:ext cx="114300" cy="139700"/>
              </a:xfrm>
              <a:custGeom>
                <a:avLst/>
                <a:gdLst>
                  <a:gd name="T0" fmla="*/ 2147483647 w 36"/>
                  <a:gd name="T1" fmla="*/ 0 h 44"/>
                  <a:gd name="T2" fmla="*/ 2147483647 w 36"/>
                  <a:gd name="T3" fmla="*/ 2147483647 h 44"/>
                  <a:gd name="T4" fmla="*/ 2147483647 w 36"/>
                  <a:gd name="T5" fmla="*/ 2147483647 h 44"/>
                  <a:gd name="T6" fmla="*/ 2147483647 w 36"/>
                  <a:gd name="T7" fmla="*/ 2147483647 h 44"/>
                  <a:gd name="T8" fmla="*/ 2147483647 w 36"/>
                  <a:gd name="T9" fmla="*/ 2147483647 h 44"/>
                  <a:gd name="T10" fmla="*/ 2147483647 w 36"/>
                  <a:gd name="T11" fmla="*/ 2147483647 h 44"/>
                  <a:gd name="T12" fmla="*/ 2147483647 w 36"/>
                  <a:gd name="T13" fmla="*/ 2147483647 h 44"/>
                  <a:gd name="T14" fmla="*/ 2147483647 w 36"/>
                  <a:gd name="T15" fmla="*/ 2147483647 h 44"/>
                  <a:gd name="T16" fmla="*/ 0 w 36"/>
                  <a:gd name="T17" fmla="*/ 2147483647 h 44"/>
                  <a:gd name="T18" fmla="*/ 0 w 36"/>
                  <a:gd name="T19" fmla="*/ 0 h 44"/>
                  <a:gd name="T20" fmla="*/ 2147483647 w 36"/>
                  <a:gd name="T21" fmla="*/ 0 h 44"/>
                  <a:gd name="T22" fmla="*/ 2147483647 w 36"/>
                  <a:gd name="T23" fmla="*/ 2147483647 h 44"/>
                  <a:gd name="T24" fmla="*/ 2147483647 w 36"/>
                  <a:gd name="T25" fmla="*/ 2147483647 h 44"/>
                  <a:gd name="T26" fmla="*/ 2147483647 w 36"/>
                  <a:gd name="T27" fmla="*/ 2147483647 h 44"/>
                  <a:gd name="T28" fmla="*/ 2147483647 w 36"/>
                  <a:gd name="T29" fmla="*/ 2147483647 h 44"/>
                  <a:gd name="T30" fmla="*/ 2147483647 w 36"/>
                  <a:gd name="T31" fmla="*/ 0 h 44"/>
                  <a:gd name="T32" fmla="*/ 2147483647 w 36"/>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4">
                    <a:moveTo>
                      <a:pt x="36" y="0"/>
                    </a:moveTo>
                    <a:cubicBezTo>
                      <a:pt x="36" y="44"/>
                      <a:pt x="36" y="44"/>
                      <a:pt x="36" y="44"/>
                    </a:cubicBezTo>
                    <a:cubicBezTo>
                      <a:pt x="31" y="44"/>
                      <a:pt x="31" y="44"/>
                      <a:pt x="31" y="44"/>
                    </a:cubicBezTo>
                    <a:cubicBezTo>
                      <a:pt x="12" y="18"/>
                      <a:pt x="12" y="18"/>
                      <a:pt x="12" y="18"/>
                    </a:cubicBezTo>
                    <a:cubicBezTo>
                      <a:pt x="8" y="13"/>
                      <a:pt x="5" y="9"/>
                      <a:pt x="5" y="9"/>
                    </a:cubicBezTo>
                    <a:cubicBezTo>
                      <a:pt x="5" y="9"/>
                      <a:pt x="5" y="9"/>
                      <a:pt x="5" y="9"/>
                    </a:cubicBezTo>
                    <a:cubicBezTo>
                      <a:pt x="5" y="9"/>
                      <a:pt x="5" y="14"/>
                      <a:pt x="5" y="21"/>
                    </a:cubicBezTo>
                    <a:cubicBezTo>
                      <a:pt x="5" y="44"/>
                      <a:pt x="5" y="44"/>
                      <a:pt x="5" y="44"/>
                    </a:cubicBezTo>
                    <a:cubicBezTo>
                      <a:pt x="0" y="44"/>
                      <a:pt x="0" y="44"/>
                      <a:pt x="0" y="44"/>
                    </a:cubicBezTo>
                    <a:cubicBezTo>
                      <a:pt x="0" y="0"/>
                      <a:pt x="0" y="0"/>
                      <a:pt x="0" y="0"/>
                    </a:cubicBezTo>
                    <a:cubicBezTo>
                      <a:pt x="5" y="0"/>
                      <a:pt x="5" y="0"/>
                      <a:pt x="5" y="0"/>
                    </a:cubicBezTo>
                    <a:cubicBezTo>
                      <a:pt x="24" y="26"/>
                      <a:pt x="24" y="26"/>
                      <a:pt x="24" y="26"/>
                    </a:cubicBezTo>
                    <a:cubicBezTo>
                      <a:pt x="28" y="31"/>
                      <a:pt x="31" y="35"/>
                      <a:pt x="31" y="35"/>
                    </a:cubicBezTo>
                    <a:cubicBezTo>
                      <a:pt x="31" y="35"/>
                      <a:pt x="31" y="35"/>
                      <a:pt x="31" y="35"/>
                    </a:cubicBezTo>
                    <a:cubicBezTo>
                      <a:pt x="31" y="35"/>
                      <a:pt x="31" y="30"/>
                      <a:pt x="31" y="23"/>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5" name="Rectangle 21"/>
              <p:cNvSpPr>
                <a:spLocks noChangeArrowheads="1"/>
              </p:cNvSpPr>
              <p:nvPr userDrawn="1"/>
            </p:nvSpPr>
            <p:spPr bwMode="auto">
              <a:xfrm>
                <a:off x="-10556875" y="1857375"/>
                <a:ext cx="127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sp>
            <p:nvSpPr>
              <p:cNvPr id="36" name="Freeform 22"/>
              <p:cNvSpPr>
                <a:spLocks noEditPoints="1"/>
              </p:cNvSpPr>
              <p:nvPr userDrawn="1"/>
            </p:nvSpPr>
            <p:spPr bwMode="auto">
              <a:xfrm>
                <a:off x="-10471150" y="1870075"/>
                <a:ext cx="107950" cy="139700"/>
              </a:xfrm>
              <a:custGeom>
                <a:avLst/>
                <a:gdLst>
                  <a:gd name="T0" fmla="*/ 2147483647 w 34"/>
                  <a:gd name="T1" fmla="*/ 2147483647 h 44"/>
                  <a:gd name="T2" fmla="*/ 2147483647 w 34"/>
                  <a:gd name="T3" fmla="*/ 2147483647 h 44"/>
                  <a:gd name="T4" fmla="*/ 2147483647 w 34"/>
                  <a:gd name="T5" fmla="*/ 2147483647 h 44"/>
                  <a:gd name="T6" fmla="*/ 0 w 34"/>
                  <a:gd name="T7" fmla="*/ 2147483647 h 44"/>
                  <a:gd name="T8" fmla="*/ 2147483647 w 34"/>
                  <a:gd name="T9" fmla="*/ 0 h 44"/>
                  <a:gd name="T10" fmla="*/ 2147483647 w 34"/>
                  <a:gd name="T11" fmla="*/ 2147483647 h 44"/>
                  <a:gd name="T12" fmla="*/ 2147483647 w 34"/>
                  <a:gd name="T13" fmla="*/ 2147483647 h 44"/>
                  <a:gd name="T14" fmla="*/ 2147483647 w 34"/>
                  <a:gd name="T15" fmla="*/ 2147483647 h 44"/>
                  <a:gd name="T16" fmla="*/ 2147483647 w 34"/>
                  <a:gd name="T17" fmla="*/ 2147483647 h 44"/>
                  <a:gd name="T18" fmla="*/ 2147483647 w 34"/>
                  <a:gd name="T19" fmla="*/ 2147483647 h 44"/>
                  <a:gd name="T20" fmla="*/ 2147483647 w 34"/>
                  <a:gd name="T21" fmla="*/ 2147483647 h 44"/>
                  <a:gd name="T22" fmla="*/ 2147483647 w 34"/>
                  <a:gd name="T23" fmla="*/ 2147483647 h 44"/>
                  <a:gd name="T24" fmla="*/ 2147483647 w 34"/>
                  <a:gd name="T25" fmla="*/ 2147483647 h 44"/>
                  <a:gd name="T26" fmla="*/ 2147483647 w 34"/>
                  <a:gd name="T27" fmla="*/ 2147483647 h 44"/>
                  <a:gd name="T28" fmla="*/ 2147483647 w 34"/>
                  <a:gd name="T29" fmla="*/ 2147483647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4">
                    <a:moveTo>
                      <a:pt x="18" y="29"/>
                    </a:moveTo>
                    <a:cubicBezTo>
                      <a:pt x="18" y="29"/>
                      <a:pt x="18" y="29"/>
                      <a:pt x="18" y="29"/>
                    </a:cubicBezTo>
                    <a:cubicBezTo>
                      <a:pt x="17" y="29"/>
                      <a:pt x="16" y="30"/>
                      <a:pt x="15" y="30"/>
                    </a:cubicBezTo>
                    <a:cubicBezTo>
                      <a:pt x="5" y="30"/>
                      <a:pt x="0" y="23"/>
                      <a:pt x="0" y="14"/>
                    </a:cubicBezTo>
                    <a:cubicBezTo>
                      <a:pt x="0" y="5"/>
                      <a:pt x="7" y="0"/>
                      <a:pt x="17" y="0"/>
                    </a:cubicBezTo>
                    <a:cubicBezTo>
                      <a:pt x="26" y="0"/>
                      <a:pt x="34" y="5"/>
                      <a:pt x="34" y="15"/>
                    </a:cubicBezTo>
                    <a:cubicBezTo>
                      <a:pt x="34" y="20"/>
                      <a:pt x="32" y="26"/>
                      <a:pt x="27" y="32"/>
                    </a:cubicBezTo>
                    <a:cubicBezTo>
                      <a:pt x="17" y="44"/>
                      <a:pt x="17" y="44"/>
                      <a:pt x="17" y="44"/>
                    </a:cubicBezTo>
                    <a:cubicBezTo>
                      <a:pt x="5" y="44"/>
                      <a:pt x="5" y="44"/>
                      <a:pt x="5" y="44"/>
                    </a:cubicBezTo>
                    <a:lnTo>
                      <a:pt x="18" y="29"/>
                    </a:lnTo>
                    <a:close/>
                    <a:moveTo>
                      <a:pt x="10" y="15"/>
                    </a:moveTo>
                    <a:cubicBezTo>
                      <a:pt x="10" y="19"/>
                      <a:pt x="13" y="21"/>
                      <a:pt x="17" y="21"/>
                    </a:cubicBezTo>
                    <a:cubicBezTo>
                      <a:pt x="21" y="21"/>
                      <a:pt x="24" y="19"/>
                      <a:pt x="24" y="15"/>
                    </a:cubicBezTo>
                    <a:cubicBezTo>
                      <a:pt x="24" y="11"/>
                      <a:pt x="21" y="9"/>
                      <a:pt x="17" y="9"/>
                    </a:cubicBezTo>
                    <a:cubicBezTo>
                      <a:pt x="13" y="9"/>
                      <a:pt x="10" y="11"/>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7" name="Freeform 23"/>
              <p:cNvSpPr>
                <a:spLocks/>
              </p:cNvSpPr>
              <p:nvPr userDrawn="1"/>
            </p:nvSpPr>
            <p:spPr bwMode="auto">
              <a:xfrm>
                <a:off x="-10344150" y="1870075"/>
                <a:ext cx="104775" cy="142875"/>
              </a:xfrm>
              <a:custGeom>
                <a:avLst/>
                <a:gdLst>
                  <a:gd name="T0" fmla="*/ 2147483647 w 33"/>
                  <a:gd name="T1" fmla="*/ 2147483647 h 45"/>
                  <a:gd name="T2" fmla="*/ 2147483647 w 33"/>
                  <a:gd name="T3" fmla="*/ 2147483647 h 45"/>
                  <a:gd name="T4" fmla="*/ 2147483647 w 33"/>
                  <a:gd name="T5" fmla="*/ 2147483647 h 45"/>
                  <a:gd name="T6" fmla="*/ 2147483647 w 33"/>
                  <a:gd name="T7" fmla="*/ 2147483647 h 45"/>
                  <a:gd name="T8" fmla="*/ 0 w 33"/>
                  <a:gd name="T9" fmla="*/ 2147483647 h 45"/>
                  <a:gd name="T10" fmla="*/ 2147483647 w 33"/>
                  <a:gd name="T11" fmla="*/ 2147483647 h 45"/>
                  <a:gd name="T12" fmla="*/ 2147483647 w 33"/>
                  <a:gd name="T13" fmla="*/ 2147483647 h 45"/>
                  <a:gd name="T14" fmla="*/ 2147483647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0 h 45"/>
                  <a:gd name="T24" fmla="*/ 2147483647 w 33"/>
                  <a:gd name="T25" fmla="*/ 0 h 45"/>
                  <a:gd name="T26" fmla="*/ 2147483647 w 33"/>
                  <a:gd name="T27" fmla="*/ 2147483647 h 45"/>
                  <a:gd name="T28" fmla="*/ 2147483647 w 33"/>
                  <a:gd name="T29" fmla="*/ 2147483647 h 45"/>
                  <a:gd name="T30" fmla="*/ 2147483647 w 33"/>
                  <a:gd name="T31" fmla="*/ 2147483647 h 45"/>
                  <a:gd name="T32" fmla="*/ 2147483647 w 33"/>
                  <a:gd name="T33" fmla="*/ 2147483647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45">
                    <a:moveTo>
                      <a:pt x="12" y="16"/>
                    </a:moveTo>
                    <a:cubicBezTo>
                      <a:pt x="13" y="16"/>
                      <a:pt x="15" y="15"/>
                      <a:pt x="17" y="15"/>
                    </a:cubicBezTo>
                    <a:cubicBezTo>
                      <a:pt x="26" y="15"/>
                      <a:pt x="33" y="21"/>
                      <a:pt x="33" y="30"/>
                    </a:cubicBezTo>
                    <a:cubicBezTo>
                      <a:pt x="33" y="38"/>
                      <a:pt x="26" y="45"/>
                      <a:pt x="17" y="45"/>
                    </a:cubicBezTo>
                    <a:cubicBezTo>
                      <a:pt x="8" y="45"/>
                      <a:pt x="2" y="40"/>
                      <a:pt x="0" y="34"/>
                    </a:cubicBezTo>
                    <a:cubicBezTo>
                      <a:pt x="10" y="31"/>
                      <a:pt x="10" y="31"/>
                      <a:pt x="10" y="31"/>
                    </a:cubicBezTo>
                    <a:cubicBezTo>
                      <a:pt x="11" y="33"/>
                      <a:pt x="13" y="36"/>
                      <a:pt x="17" y="36"/>
                    </a:cubicBezTo>
                    <a:cubicBezTo>
                      <a:pt x="20" y="36"/>
                      <a:pt x="23" y="33"/>
                      <a:pt x="23" y="30"/>
                    </a:cubicBezTo>
                    <a:cubicBezTo>
                      <a:pt x="23" y="26"/>
                      <a:pt x="20" y="23"/>
                      <a:pt x="17" y="23"/>
                    </a:cubicBezTo>
                    <a:cubicBezTo>
                      <a:pt x="13" y="23"/>
                      <a:pt x="11" y="25"/>
                      <a:pt x="11" y="27"/>
                    </a:cubicBezTo>
                    <a:cubicBezTo>
                      <a:pt x="2" y="24"/>
                      <a:pt x="2" y="24"/>
                      <a:pt x="2" y="24"/>
                    </a:cubicBezTo>
                    <a:cubicBezTo>
                      <a:pt x="6" y="0"/>
                      <a:pt x="6" y="0"/>
                      <a:pt x="6" y="0"/>
                    </a:cubicBezTo>
                    <a:cubicBezTo>
                      <a:pt x="31" y="0"/>
                      <a:pt x="31" y="0"/>
                      <a:pt x="31" y="0"/>
                    </a:cubicBezTo>
                    <a:cubicBezTo>
                      <a:pt x="31" y="10"/>
                      <a:pt x="31" y="10"/>
                      <a:pt x="31" y="10"/>
                    </a:cubicBezTo>
                    <a:cubicBezTo>
                      <a:pt x="13" y="10"/>
                      <a:pt x="13" y="10"/>
                      <a:pt x="13" y="10"/>
                    </a:cubicBezTo>
                    <a:cubicBezTo>
                      <a:pt x="13" y="11"/>
                      <a:pt x="13" y="11"/>
                      <a:pt x="13" y="11"/>
                    </a:cubicBezTo>
                    <a:cubicBezTo>
                      <a:pt x="12" y="15"/>
                      <a:pt x="12" y="16"/>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8" name="Freeform 24"/>
              <p:cNvSpPr>
                <a:spLocks/>
              </p:cNvSpPr>
              <p:nvPr userDrawn="1"/>
            </p:nvSpPr>
            <p:spPr bwMode="auto">
              <a:xfrm>
                <a:off x="-10233025" y="1981200"/>
                <a:ext cx="34925" cy="53975"/>
              </a:xfrm>
              <a:custGeom>
                <a:avLst/>
                <a:gdLst>
                  <a:gd name="T0" fmla="*/ 2147483647 w 11"/>
                  <a:gd name="T1" fmla="*/ 2147483647 h 17"/>
                  <a:gd name="T2" fmla="*/ 2147483647 w 11"/>
                  <a:gd name="T3" fmla="*/ 2147483647 h 17"/>
                  <a:gd name="T4" fmla="*/ 2147483647 w 11"/>
                  <a:gd name="T5" fmla="*/ 2147483647 h 17"/>
                  <a:gd name="T6" fmla="*/ 2147483647 w 11"/>
                  <a:gd name="T7" fmla="*/ 0 h 17"/>
                  <a:gd name="T8" fmla="*/ 2147483647 w 11"/>
                  <a:gd name="T9" fmla="*/ 2147483647 h 17"/>
                  <a:gd name="T10" fmla="*/ 2147483647 w 11"/>
                  <a:gd name="T11" fmla="*/ 2147483647 h 17"/>
                  <a:gd name="T12" fmla="*/ 0 w 11"/>
                  <a:gd name="T13" fmla="*/ 2147483647 h 17"/>
                  <a:gd name="T14" fmla="*/ 2147483647 w 11"/>
                  <a:gd name="T15" fmla="*/ 2147483647 h 17"/>
                  <a:gd name="T16" fmla="*/ 2147483647 w 11"/>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7">
                    <a:moveTo>
                      <a:pt x="5" y="9"/>
                    </a:moveTo>
                    <a:cubicBezTo>
                      <a:pt x="4" y="9"/>
                      <a:pt x="4" y="9"/>
                      <a:pt x="4" y="9"/>
                    </a:cubicBezTo>
                    <a:cubicBezTo>
                      <a:pt x="3" y="9"/>
                      <a:pt x="1" y="7"/>
                      <a:pt x="1" y="5"/>
                    </a:cubicBezTo>
                    <a:cubicBezTo>
                      <a:pt x="1" y="2"/>
                      <a:pt x="3" y="0"/>
                      <a:pt x="6" y="0"/>
                    </a:cubicBezTo>
                    <a:cubicBezTo>
                      <a:pt x="8" y="0"/>
                      <a:pt x="11" y="2"/>
                      <a:pt x="11" y="5"/>
                    </a:cubicBezTo>
                    <a:cubicBezTo>
                      <a:pt x="11" y="9"/>
                      <a:pt x="7" y="14"/>
                      <a:pt x="4" y="17"/>
                    </a:cubicBezTo>
                    <a:cubicBezTo>
                      <a:pt x="0" y="17"/>
                      <a:pt x="0" y="17"/>
                      <a:pt x="0" y="17"/>
                    </a:cubicBezTo>
                    <a:cubicBezTo>
                      <a:pt x="2" y="16"/>
                      <a:pt x="4" y="12"/>
                      <a:pt x="4" y="10"/>
                    </a:cubicBez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39" name="Freeform 25"/>
              <p:cNvSpPr>
                <a:spLocks noEditPoints="1"/>
              </p:cNvSpPr>
              <p:nvPr userDrawn="1"/>
            </p:nvSpPr>
            <p:spPr bwMode="auto">
              <a:xfrm>
                <a:off x="-10191750" y="1870075"/>
                <a:ext cx="127000" cy="142875"/>
              </a:xfrm>
              <a:custGeom>
                <a:avLst/>
                <a:gdLst>
                  <a:gd name="T0" fmla="*/ 2147483647 w 40"/>
                  <a:gd name="T1" fmla="*/ 2147483647 h 45"/>
                  <a:gd name="T2" fmla="*/ 2147483647 w 40"/>
                  <a:gd name="T3" fmla="*/ 2147483647 h 45"/>
                  <a:gd name="T4" fmla="*/ 0 w 40"/>
                  <a:gd name="T5" fmla="*/ 2147483647 h 45"/>
                  <a:gd name="T6" fmla="*/ 2147483647 w 40"/>
                  <a:gd name="T7" fmla="*/ 0 h 45"/>
                  <a:gd name="T8" fmla="*/ 2147483647 w 40"/>
                  <a:gd name="T9" fmla="*/ 2147483647 h 45"/>
                  <a:gd name="T10" fmla="*/ 2147483647 w 40"/>
                  <a:gd name="T11" fmla="*/ 2147483647 h 45"/>
                  <a:gd name="T12" fmla="*/ 2147483647 w 40"/>
                  <a:gd name="T13" fmla="*/ 2147483647 h 45"/>
                  <a:gd name="T14" fmla="*/ 2147483647 w 40"/>
                  <a:gd name="T15" fmla="*/ 2147483647 h 45"/>
                  <a:gd name="T16" fmla="*/ 2147483647 w 40"/>
                  <a:gd name="T17" fmla="*/ 2147483647 h 45"/>
                  <a:gd name="T18" fmla="*/ 2147483647 w 40"/>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2" y="45"/>
                      <a:pt x="20" y="45"/>
                    </a:cubicBezTo>
                    <a:cubicBezTo>
                      <a:pt x="7" y="45"/>
                      <a:pt x="0" y="35"/>
                      <a:pt x="0" y="22"/>
                    </a:cubicBezTo>
                    <a:cubicBezTo>
                      <a:pt x="0" y="10"/>
                      <a:pt x="7" y="0"/>
                      <a:pt x="20" y="0"/>
                    </a:cubicBezTo>
                    <a:cubicBezTo>
                      <a:pt x="32" y="0"/>
                      <a:pt x="40" y="10"/>
                      <a:pt x="40" y="22"/>
                    </a:cubicBezTo>
                    <a:close/>
                    <a:moveTo>
                      <a:pt x="11" y="22"/>
                    </a:moveTo>
                    <a:cubicBezTo>
                      <a:pt x="11" y="29"/>
                      <a:pt x="13" y="35"/>
                      <a:pt x="20" y="35"/>
                    </a:cubicBezTo>
                    <a:cubicBezTo>
                      <a:pt x="26" y="35"/>
                      <a:pt x="29" y="29"/>
                      <a:pt x="29" y="22"/>
                    </a:cubicBezTo>
                    <a:cubicBezTo>
                      <a:pt x="29" y="15"/>
                      <a:pt x="26" y="10"/>
                      <a:pt x="20" y="10"/>
                    </a:cubicBezTo>
                    <a:cubicBezTo>
                      <a:pt x="13"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0" name="Freeform 26"/>
              <p:cNvSpPr>
                <a:spLocks noEditPoints="1"/>
              </p:cNvSpPr>
              <p:nvPr userDrawn="1"/>
            </p:nvSpPr>
            <p:spPr bwMode="auto">
              <a:xfrm>
                <a:off x="-10048875" y="1870075"/>
                <a:ext cx="127000" cy="142875"/>
              </a:xfrm>
              <a:custGeom>
                <a:avLst/>
                <a:gdLst>
                  <a:gd name="T0" fmla="*/ 2147483647 w 40"/>
                  <a:gd name="T1" fmla="*/ 2147483647 h 45"/>
                  <a:gd name="T2" fmla="*/ 2147483647 w 40"/>
                  <a:gd name="T3" fmla="*/ 2147483647 h 45"/>
                  <a:gd name="T4" fmla="*/ 0 w 40"/>
                  <a:gd name="T5" fmla="*/ 2147483647 h 45"/>
                  <a:gd name="T6" fmla="*/ 2147483647 w 40"/>
                  <a:gd name="T7" fmla="*/ 0 h 45"/>
                  <a:gd name="T8" fmla="*/ 2147483647 w 40"/>
                  <a:gd name="T9" fmla="*/ 2147483647 h 45"/>
                  <a:gd name="T10" fmla="*/ 2147483647 w 40"/>
                  <a:gd name="T11" fmla="*/ 2147483647 h 45"/>
                  <a:gd name="T12" fmla="*/ 2147483647 w 40"/>
                  <a:gd name="T13" fmla="*/ 2147483647 h 45"/>
                  <a:gd name="T14" fmla="*/ 2147483647 w 40"/>
                  <a:gd name="T15" fmla="*/ 2147483647 h 45"/>
                  <a:gd name="T16" fmla="*/ 2147483647 w 40"/>
                  <a:gd name="T17" fmla="*/ 2147483647 h 45"/>
                  <a:gd name="T18" fmla="*/ 2147483647 w 40"/>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3" y="45"/>
                      <a:pt x="20" y="45"/>
                    </a:cubicBezTo>
                    <a:cubicBezTo>
                      <a:pt x="8" y="45"/>
                      <a:pt x="0" y="35"/>
                      <a:pt x="0" y="22"/>
                    </a:cubicBezTo>
                    <a:cubicBezTo>
                      <a:pt x="0" y="10"/>
                      <a:pt x="8" y="0"/>
                      <a:pt x="20" y="0"/>
                    </a:cubicBezTo>
                    <a:cubicBezTo>
                      <a:pt x="33" y="0"/>
                      <a:pt x="40" y="10"/>
                      <a:pt x="40" y="22"/>
                    </a:cubicBezTo>
                    <a:close/>
                    <a:moveTo>
                      <a:pt x="11" y="22"/>
                    </a:moveTo>
                    <a:cubicBezTo>
                      <a:pt x="11" y="29"/>
                      <a:pt x="14" y="35"/>
                      <a:pt x="20" y="35"/>
                    </a:cubicBezTo>
                    <a:cubicBezTo>
                      <a:pt x="27" y="35"/>
                      <a:pt x="30" y="29"/>
                      <a:pt x="30" y="22"/>
                    </a:cubicBezTo>
                    <a:cubicBezTo>
                      <a:pt x="30" y="15"/>
                      <a:pt x="27" y="10"/>
                      <a:pt x="20" y="10"/>
                    </a:cubicBezTo>
                    <a:cubicBezTo>
                      <a:pt x="14"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1" name="Freeform 27"/>
              <p:cNvSpPr>
                <a:spLocks noEditPoints="1"/>
              </p:cNvSpPr>
              <p:nvPr userDrawn="1"/>
            </p:nvSpPr>
            <p:spPr bwMode="auto">
              <a:xfrm>
                <a:off x="-9902825" y="1870075"/>
                <a:ext cx="127000" cy="142875"/>
              </a:xfrm>
              <a:custGeom>
                <a:avLst/>
                <a:gdLst>
                  <a:gd name="T0" fmla="*/ 2147483647 w 40"/>
                  <a:gd name="T1" fmla="*/ 2147483647 h 45"/>
                  <a:gd name="T2" fmla="*/ 2147483647 w 40"/>
                  <a:gd name="T3" fmla="*/ 2147483647 h 45"/>
                  <a:gd name="T4" fmla="*/ 0 w 40"/>
                  <a:gd name="T5" fmla="*/ 2147483647 h 45"/>
                  <a:gd name="T6" fmla="*/ 2147483647 w 40"/>
                  <a:gd name="T7" fmla="*/ 0 h 45"/>
                  <a:gd name="T8" fmla="*/ 2147483647 w 40"/>
                  <a:gd name="T9" fmla="*/ 2147483647 h 45"/>
                  <a:gd name="T10" fmla="*/ 2147483647 w 40"/>
                  <a:gd name="T11" fmla="*/ 2147483647 h 45"/>
                  <a:gd name="T12" fmla="*/ 2147483647 w 40"/>
                  <a:gd name="T13" fmla="*/ 2147483647 h 45"/>
                  <a:gd name="T14" fmla="*/ 2147483647 w 40"/>
                  <a:gd name="T15" fmla="*/ 2147483647 h 45"/>
                  <a:gd name="T16" fmla="*/ 2147483647 w 40"/>
                  <a:gd name="T17" fmla="*/ 2147483647 h 45"/>
                  <a:gd name="T18" fmla="*/ 2147483647 w 40"/>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2" y="45"/>
                      <a:pt x="20" y="45"/>
                    </a:cubicBezTo>
                    <a:cubicBezTo>
                      <a:pt x="7" y="45"/>
                      <a:pt x="0" y="35"/>
                      <a:pt x="0" y="22"/>
                    </a:cubicBezTo>
                    <a:cubicBezTo>
                      <a:pt x="0" y="10"/>
                      <a:pt x="7" y="0"/>
                      <a:pt x="20" y="0"/>
                    </a:cubicBezTo>
                    <a:cubicBezTo>
                      <a:pt x="32" y="0"/>
                      <a:pt x="40" y="10"/>
                      <a:pt x="40" y="22"/>
                    </a:cubicBezTo>
                    <a:close/>
                    <a:moveTo>
                      <a:pt x="11" y="22"/>
                    </a:moveTo>
                    <a:cubicBezTo>
                      <a:pt x="11" y="29"/>
                      <a:pt x="13" y="35"/>
                      <a:pt x="20" y="35"/>
                    </a:cubicBezTo>
                    <a:cubicBezTo>
                      <a:pt x="26" y="35"/>
                      <a:pt x="29" y="29"/>
                      <a:pt x="29" y="22"/>
                    </a:cubicBezTo>
                    <a:cubicBezTo>
                      <a:pt x="29" y="15"/>
                      <a:pt x="26" y="10"/>
                      <a:pt x="20" y="10"/>
                    </a:cubicBezTo>
                    <a:cubicBezTo>
                      <a:pt x="13"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2" name="Freeform 28"/>
              <p:cNvSpPr>
                <a:spLocks/>
              </p:cNvSpPr>
              <p:nvPr userDrawn="1"/>
            </p:nvSpPr>
            <p:spPr bwMode="auto">
              <a:xfrm>
                <a:off x="-9702800" y="1870075"/>
                <a:ext cx="95250" cy="139700"/>
              </a:xfrm>
              <a:custGeom>
                <a:avLst/>
                <a:gdLst>
                  <a:gd name="T0" fmla="*/ 2147483647 w 60"/>
                  <a:gd name="T1" fmla="*/ 2147483647 h 88"/>
                  <a:gd name="T2" fmla="*/ 2147483647 w 60"/>
                  <a:gd name="T3" fmla="*/ 2147483647 h 88"/>
                  <a:gd name="T4" fmla="*/ 0 w 60"/>
                  <a:gd name="T5" fmla="*/ 2147483647 h 88"/>
                  <a:gd name="T6" fmla="*/ 0 w 60"/>
                  <a:gd name="T7" fmla="*/ 0 h 88"/>
                  <a:gd name="T8" fmla="*/ 2147483647 w 60"/>
                  <a:gd name="T9" fmla="*/ 0 h 88"/>
                  <a:gd name="T10" fmla="*/ 2147483647 w 60"/>
                  <a:gd name="T11" fmla="*/ 2147483647 h 88"/>
                  <a:gd name="T12" fmla="*/ 2147483647 w 60"/>
                  <a:gd name="T13" fmla="*/ 2147483647 h 88"/>
                  <a:gd name="T14" fmla="*/ 2147483647 w 60"/>
                  <a:gd name="T15" fmla="*/ 2147483647 h 88"/>
                  <a:gd name="T16" fmla="*/ 2147483647 w 60"/>
                  <a:gd name="T17" fmla="*/ 2147483647 h 88"/>
                  <a:gd name="T18" fmla="*/ 2147483647 w 60"/>
                  <a:gd name="T19" fmla="*/ 2147483647 h 88"/>
                  <a:gd name="T20" fmla="*/ 2147483647 w 60"/>
                  <a:gd name="T21" fmla="*/ 2147483647 h 88"/>
                  <a:gd name="T22" fmla="*/ 2147483647 w 60"/>
                  <a:gd name="T23" fmla="*/ 2147483647 h 88"/>
                  <a:gd name="T24" fmla="*/ 2147483647 w 60"/>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88">
                    <a:moveTo>
                      <a:pt x="60" y="78"/>
                    </a:moveTo>
                    <a:lnTo>
                      <a:pt x="60" y="88"/>
                    </a:lnTo>
                    <a:lnTo>
                      <a:pt x="0" y="88"/>
                    </a:lnTo>
                    <a:lnTo>
                      <a:pt x="0" y="0"/>
                    </a:lnTo>
                    <a:lnTo>
                      <a:pt x="58" y="0"/>
                    </a:lnTo>
                    <a:lnTo>
                      <a:pt x="58" y="10"/>
                    </a:lnTo>
                    <a:lnTo>
                      <a:pt x="10" y="10"/>
                    </a:lnTo>
                    <a:lnTo>
                      <a:pt x="10" y="38"/>
                    </a:lnTo>
                    <a:lnTo>
                      <a:pt x="50" y="38"/>
                    </a:lnTo>
                    <a:lnTo>
                      <a:pt x="50" y="46"/>
                    </a:lnTo>
                    <a:lnTo>
                      <a:pt x="10" y="46"/>
                    </a:lnTo>
                    <a:lnTo>
                      <a:pt x="10" y="78"/>
                    </a:lnTo>
                    <a:lnTo>
                      <a:pt x="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3" name="Freeform 29"/>
              <p:cNvSpPr>
                <a:spLocks/>
              </p:cNvSpPr>
              <p:nvPr userDrawn="1"/>
            </p:nvSpPr>
            <p:spPr bwMode="auto">
              <a:xfrm>
                <a:off x="-9578975" y="1870075"/>
                <a:ext cx="130175" cy="139700"/>
              </a:xfrm>
              <a:custGeom>
                <a:avLst/>
                <a:gdLst>
                  <a:gd name="T0" fmla="*/ 2147483647 w 41"/>
                  <a:gd name="T1" fmla="*/ 0 h 44"/>
                  <a:gd name="T2" fmla="*/ 2147483647 w 41"/>
                  <a:gd name="T3" fmla="*/ 2147483647 h 44"/>
                  <a:gd name="T4" fmla="*/ 2147483647 w 41"/>
                  <a:gd name="T5" fmla="*/ 2147483647 h 44"/>
                  <a:gd name="T6" fmla="*/ 2147483647 w 41"/>
                  <a:gd name="T7" fmla="*/ 2147483647 h 44"/>
                  <a:gd name="T8" fmla="*/ 2147483647 w 41"/>
                  <a:gd name="T9" fmla="*/ 2147483647 h 44"/>
                  <a:gd name="T10" fmla="*/ 2147483647 w 41"/>
                  <a:gd name="T11" fmla="*/ 2147483647 h 44"/>
                  <a:gd name="T12" fmla="*/ 2147483647 w 41"/>
                  <a:gd name="T13" fmla="*/ 2147483647 h 44"/>
                  <a:gd name="T14" fmla="*/ 2147483647 w 41"/>
                  <a:gd name="T15" fmla="*/ 2147483647 h 44"/>
                  <a:gd name="T16" fmla="*/ 2147483647 w 41"/>
                  <a:gd name="T17" fmla="*/ 2147483647 h 44"/>
                  <a:gd name="T18" fmla="*/ 2147483647 w 41"/>
                  <a:gd name="T19" fmla="*/ 2147483647 h 44"/>
                  <a:gd name="T20" fmla="*/ 2147483647 w 41"/>
                  <a:gd name="T21" fmla="*/ 2147483647 h 44"/>
                  <a:gd name="T22" fmla="*/ 2147483647 w 41"/>
                  <a:gd name="T23" fmla="*/ 2147483647 h 44"/>
                  <a:gd name="T24" fmla="*/ 2147483647 w 41"/>
                  <a:gd name="T25" fmla="*/ 2147483647 h 44"/>
                  <a:gd name="T26" fmla="*/ 2147483647 w 41"/>
                  <a:gd name="T27" fmla="*/ 2147483647 h 44"/>
                  <a:gd name="T28" fmla="*/ 0 w 41"/>
                  <a:gd name="T29" fmla="*/ 2147483647 h 44"/>
                  <a:gd name="T30" fmla="*/ 0 w 41"/>
                  <a:gd name="T31" fmla="*/ 0 h 44"/>
                  <a:gd name="T32" fmla="*/ 2147483647 w 41"/>
                  <a:gd name="T33" fmla="*/ 0 h 44"/>
                  <a:gd name="T34" fmla="*/ 2147483647 w 41"/>
                  <a:gd name="T35" fmla="*/ 2147483647 h 44"/>
                  <a:gd name="T36" fmla="*/ 2147483647 w 41"/>
                  <a:gd name="T37" fmla="*/ 2147483647 h 44"/>
                  <a:gd name="T38" fmla="*/ 2147483647 w 41"/>
                  <a:gd name="T39" fmla="*/ 2147483647 h 44"/>
                  <a:gd name="T40" fmla="*/ 2147483647 w 41"/>
                  <a:gd name="T41" fmla="*/ 2147483647 h 44"/>
                  <a:gd name="T42" fmla="*/ 2147483647 w 41"/>
                  <a:gd name="T43" fmla="*/ 0 h 44"/>
                  <a:gd name="T44" fmla="*/ 2147483647 w 41"/>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1" h="44">
                    <a:moveTo>
                      <a:pt x="41" y="0"/>
                    </a:moveTo>
                    <a:cubicBezTo>
                      <a:pt x="41" y="44"/>
                      <a:pt x="41" y="44"/>
                      <a:pt x="41" y="44"/>
                    </a:cubicBezTo>
                    <a:cubicBezTo>
                      <a:pt x="36" y="44"/>
                      <a:pt x="36" y="44"/>
                      <a:pt x="36" y="44"/>
                    </a:cubicBezTo>
                    <a:cubicBezTo>
                      <a:pt x="36" y="24"/>
                      <a:pt x="36" y="24"/>
                      <a:pt x="36" y="24"/>
                    </a:cubicBezTo>
                    <a:cubicBezTo>
                      <a:pt x="36" y="18"/>
                      <a:pt x="36" y="9"/>
                      <a:pt x="36" y="9"/>
                    </a:cubicBezTo>
                    <a:cubicBezTo>
                      <a:pt x="36" y="9"/>
                      <a:pt x="36" y="9"/>
                      <a:pt x="36" y="9"/>
                    </a:cubicBezTo>
                    <a:cubicBezTo>
                      <a:pt x="36" y="9"/>
                      <a:pt x="34" y="13"/>
                      <a:pt x="32" y="16"/>
                    </a:cubicBezTo>
                    <a:cubicBezTo>
                      <a:pt x="22" y="33"/>
                      <a:pt x="22" y="33"/>
                      <a:pt x="22" y="33"/>
                    </a:cubicBezTo>
                    <a:cubicBezTo>
                      <a:pt x="19" y="33"/>
                      <a:pt x="19" y="33"/>
                      <a:pt x="19" y="33"/>
                    </a:cubicBezTo>
                    <a:cubicBezTo>
                      <a:pt x="9" y="16"/>
                      <a:pt x="9" y="16"/>
                      <a:pt x="9" y="16"/>
                    </a:cubicBezTo>
                    <a:cubicBezTo>
                      <a:pt x="8" y="13"/>
                      <a:pt x="5" y="9"/>
                      <a:pt x="5" y="9"/>
                    </a:cubicBezTo>
                    <a:cubicBezTo>
                      <a:pt x="5" y="9"/>
                      <a:pt x="5" y="9"/>
                      <a:pt x="5" y="9"/>
                    </a:cubicBezTo>
                    <a:cubicBezTo>
                      <a:pt x="5" y="9"/>
                      <a:pt x="6" y="18"/>
                      <a:pt x="6" y="24"/>
                    </a:cubicBezTo>
                    <a:cubicBezTo>
                      <a:pt x="6" y="44"/>
                      <a:pt x="6" y="44"/>
                      <a:pt x="6" y="44"/>
                    </a:cubicBezTo>
                    <a:cubicBezTo>
                      <a:pt x="0" y="44"/>
                      <a:pt x="0" y="44"/>
                      <a:pt x="0" y="44"/>
                    </a:cubicBezTo>
                    <a:cubicBezTo>
                      <a:pt x="0" y="0"/>
                      <a:pt x="0" y="0"/>
                      <a:pt x="0" y="0"/>
                    </a:cubicBezTo>
                    <a:cubicBezTo>
                      <a:pt x="5" y="0"/>
                      <a:pt x="5" y="0"/>
                      <a:pt x="5" y="0"/>
                    </a:cubicBezTo>
                    <a:cubicBezTo>
                      <a:pt x="16" y="19"/>
                      <a:pt x="16" y="19"/>
                      <a:pt x="16" y="19"/>
                    </a:cubicBezTo>
                    <a:cubicBezTo>
                      <a:pt x="20" y="25"/>
                      <a:pt x="21" y="27"/>
                      <a:pt x="21" y="27"/>
                    </a:cubicBezTo>
                    <a:cubicBezTo>
                      <a:pt x="21" y="27"/>
                      <a:pt x="21" y="27"/>
                      <a:pt x="21" y="27"/>
                    </a:cubicBezTo>
                    <a:cubicBezTo>
                      <a:pt x="21" y="27"/>
                      <a:pt x="21" y="25"/>
                      <a:pt x="25" y="19"/>
                    </a:cubicBezTo>
                    <a:cubicBezTo>
                      <a:pt x="36" y="0"/>
                      <a:pt x="36" y="0"/>
                      <a:pt x="36" y="0"/>
                    </a:cubicBez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4" name="Freeform 30"/>
              <p:cNvSpPr>
                <a:spLocks noEditPoints="1"/>
              </p:cNvSpPr>
              <p:nvPr userDrawn="1"/>
            </p:nvSpPr>
            <p:spPr bwMode="auto">
              <a:xfrm>
                <a:off x="-9413875" y="1870075"/>
                <a:ext cx="95250" cy="139700"/>
              </a:xfrm>
              <a:custGeom>
                <a:avLst/>
                <a:gdLst>
                  <a:gd name="T0" fmla="*/ 2147483647 w 30"/>
                  <a:gd name="T1" fmla="*/ 0 h 44"/>
                  <a:gd name="T2" fmla="*/ 2147483647 w 30"/>
                  <a:gd name="T3" fmla="*/ 2147483647 h 44"/>
                  <a:gd name="T4" fmla="*/ 2147483647 w 30"/>
                  <a:gd name="T5" fmla="*/ 2147483647 h 44"/>
                  <a:gd name="T6" fmla="*/ 2147483647 w 30"/>
                  <a:gd name="T7" fmla="*/ 2147483647 h 44"/>
                  <a:gd name="T8" fmla="*/ 2147483647 w 30"/>
                  <a:gd name="T9" fmla="*/ 2147483647 h 44"/>
                  <a:gd name="T10" fmla="*/ 0 w 30"/>
                  <a:gd name="T11" fmla="*/ 2147483647 h 44"/>
                  <a:gd name="T12" fmla="*/ 0 w 30"/>
                  <a:gd name="T13" fmla="*/ 0 h 44"/>
                  <a:gd name="T14" fmla="*/ 2147483647 w 30"/>
                  <a:gd name="T15" fmla="*/ 0 h 44"/>
                  <a:gd name="T16" fmla="*/ 2147483647 w 30"/>
                  <a:gd name="T17" fmla="*/ 2147483647 h 44"/>
                  <a:gd name="T18" fmla="*/ 2147483647 w 30"/>
                  <a:gd name="T19" fmla="*/ 2147483647 h 44"/>
                  <a:gd name="T20" fmla="*/ 2147483647 w 30"/>
                  <a:gd name="T21" fmla="*/ 2147483647 h 44"/>
                  <a:gd name="T22" fmla="*/ 2147483647 w 30"/>
                  <a:gd name="T23" fmla="*/ 2147483647 h 44"/>
                  <a:gd name="T24" fmla="*/ 2147483647 w 30"/>
                  <a:gd name="T25" fmla="*/ 2147483647 h 44"/>
                  <a:gd name="T26" fmla="*/ 2147483647 w 30"/>
                  <a:gd name="T27" fmla="*/ 2147483647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 h="44">
                    <a:moveTo>
                      <a:pt x="14" y="0"/>
                    </a:moveTo>
                    <a:cubicBezTo>
                      <a:pt x="24" y="0"/>
                      <a:pt x="30" y="6"/>
                      <a:pt x="30" y="14"/>
                    </a:cubicBezTo>
                    <a:cubicBezTo>
                      <a:pt x="30" y="23"/>
                      <a:pt x="24" y="28"/>
                      <a:pt x="14" y="28"/>
                    </a:cubicBezTo>
                    <a:cubicBezTo>
                      <a:pt x="5" y="28"/>
                      <a:pt x="5" y="28"/>
                      <a:pt x="5" y="28"/>
                    </a:cubicBezTo>
                    <a:cubicBezTo>
                      <a:pt x="5" y="44"/>
                      <a:pt x="5" y="44"/>
                      <a:pt x="5" y="44"/>
                    </a:cubicBezTo>
                    <a:cubicBezTo>
                      <a:pt x="0" y="44"/>
                      <a:pt x="0" y="44"/>
                      <a:pt x="0" y="44"/>
                    </a:cubicBezTo>
                    <a:cubicBezTo>
                      <a:pt x="0" y="0"/>
                      <a:pt x="0" y="0"/>
                      <a:pt x="0" y="0"/>
                    </a:cubicBezTo>
                    <a:lnTo>
                      <a:pt x="14" y="0"/>
                    </a:lnTo>
                    <a:close/>
                    <a:moveTo>
                      <a:pt x="14" y="23"/>
                    </a:moveTo>
                    <a:cubicBezTo>
                      <a:pt x="21" y="23"/>
                      <a:pt x="25" y="20"/>
                      <a:pt x="25" y="14"/>
                    </a:cubicBezTo>
                    <a:cubicBezTo>
                      <a:pt x="25" y="8"/>
                      <a:pt x="20" y="5"/>
                      <a:pt x="14" y="5"/>
                    </a:cubicBezTo>
                    <a:cubicBezTo>
                      <a:pt x="5" y="5"/>
                      <a:pt x="5" y="5"/>
                      <a:pt x="5" y="5"/>
                    </a:cubicBezTo>
                    <a:cubicBezTo>
                      <a:pt x="5" y="23"/>
                      <a:pt x="5" y="23"/>
                      <a:pt x="5" y="23"/>
                    </a:cubicBezTo>
                    <a:lnTo>
                      <a:pt x="1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5" name="Freeform 31"/>
              <p:cNvSpPr>
                <a:spLocks/>
              </p:cNvSpPr>
              <p:nvPr userDrawn="1"/>
            </p:nvSpPr>
            <p:spPr bwMode="auto">
              <a:xfrm>
                <a:off x="-9296400"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88">
                    <a:moveTo>
                      <a:pt x="58" y="78"/>
                    </a:moveTo>
                    <a:lnTo>
                      <a:pt x="58" y="88"/>
                    </a:lnTo>
                    <a:lnTo>
                      <a:pt x="0" y="88"/>
                    </a:lnTo>
                    <a:lnTo>
                      <a:pt x="0" y="0"/>
                    </a:lnTo>
                    <a:lnTo>
                      <a:pt x="10" y="0"/>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6" name="Freeform 32"/>
              <p:cNvSpPr>
                <a:spLocks noEditPoints="1"/>
              </p:cNvSpPr>
              <p:nvPr userDrawn="1"/>
            </p:nvSpPr>
            <p:spPr bwMode="auto">
              <a:xfrm>
                <a:off x="-9197975" y="1870075"/>
                <a:ext cx="142875" cy="142875"/>
              </a:xfrm>
              <a:custGeom>
                <a:avLst/>
                <a:gdLst>
                  <a:gd name="T0" fmla="*/ 2147483647 w 45"/>
                  <a:gd name="T1" fmla="*/ 0 h 45"/>
                  <a:gd name="T2" fmla="*/ 2147483647 w 45"/>
                  <a:gd name="T3" fmla="*/ 2147483647 h 45"/>
                  <a:gd name="T4" fmla="*/ 2147483647 w 45"/>
                  <a:gd name="T5" fmla="*/ 2147483647 h 45"/>
                  <a:gd name="T6" fmla="*/ 0 w 45"/>
                  <a:gd name="T7" fmla="*/ 2147483647 h 45"/>
                  <a:gd name="T8" fmla="*/ 2147483647 w 45"/>
                  <a:gd name="T9" fmla="*/ 0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2" y="0"/>
                    </a:moveTo>
                    <a:cubicBezTo>
                      <a:pt x="35" y="0"/>
                      <a:pt x="45" y="9"/>
                      <a:pt x="45" y="22"/>
                    </a:cubicBezTo>
                    <a:cubicBezTo>
                      <a:pt x="45" y="35"/>
                      <a:pt x="35" y="45"/>
                      <a:pt x="22" y="45"/>
                    </a:cubicBezTo>
                    <a:cubicBezTo>
                      <a:pt x="10" y="45"/>
                      <a:pt x="0" y="35"/>
                      <a:pt x="0" y="22"/>
                    </a:cubicBezTo>
                    <a:cubicBezTo>
                      <a:pt x="0" y="9"/>
                      <a:pt x="10" y="0"/>
                      <a:pt x="22" y="0"/>
                    </a:cubicBezTo>
                    <a:close/>
                    <a:moveTo>
                      <a:pt x="22" y="40"/>
                    </a:moveTo>
                    <a:cubicBezTo>
                      <a:pt x="32" y="40"/>
                      <a:pt x="40" y="33"/>
                      <a:pt x="40" y="22"/>
                    </a:cubicBezTo>
                    <a:cubicBezTo>
                      <a:pt x="40" y="12"/>
                      <a:pt x="32" y="5"/>
                      <a:pt x="22" y="5"/>
                    </a:cubicBezTo>
                    <a:cubicBezTo>
                      <a:pt x="12" y="5"/>
                      <a:pt x="5" y="12"/>
                      <a:pt x="5" y="22"/>
                    </a:cubicBezTo>
                    <a:cubicBezTo>
                      <a:pt x="5" y="33"/>
                      <a:pt x="12" y="40"/>
                      <a:pt x="22"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7" name="Freeform 33"/>
              <p:cNvSpPr>
                <a:spLocks/>
              </p:cNvSpPr>
              <p:nvPr userDrawn="1"/>
            </p:nvSpPr>
            <p:spPr bwMode="auto">
              <a:xfrm>
                <a:off x="-9055100" y="1870075"/>
                <a:ext cx="120650" cy="139700"/>
              </a:xfrm>
              <a:custGeom>
                <a:avLst/>
                <a:gdLst>
                  <a:gd name="T0" fmla="*/ 2147483647 w 38"/>
                  <a:gd name="T1" fmla="*/ 0 h 44"/>
                  <a:gd name="T2" fmla="*/ 2147483647 w 38"/>
                  <a:gd name="T3" fmla="*/ 2147483647 h 44"/>
                  <a:gd name="T4" fmla="*/ 2147483647 w 38"/>
                  <a:gd name="T5" fmla="*/ 2147483647 h 44"/>
                  <a:gd name="T6" fmla="*/ 2147483647 w 38"/>
                  <a:gd name="T7" fmla="*/ 2147483647 h 44"/>
                  <a:gd name="T8" fmla="*/ 2147483647 w 38"/>
                  <a:gd name="T9" fmla="*/ 2147483647 h 44"/>
                  <a:gd name="T10" fmla="*/ 0 w 38"/>
                  <a:gd name="T11" fmla="*/ 0 h 44"/>
                  <a:gd name="T12" fmla="*/ 2147483647 w 38"/>
                  <a:gd name="T13" fmla="*/ 0 h 44"/>
                  <a:gd name="T14" fmla="*/ 2147483647 w 38"/>
                  <a:gd name="T15" fmla="*/ 2147483647 h 44"/>
                  <a:gd name="T16" fmla="*/ 2147483647 w 38"/>
                  <a:gd name="T17" fmla="*/ 2147483647 h 44"/>
                  <a:gd name="T18" fmla="*/ 2147483647 w 38"/>
                  <a:gd name="T19" fmla="*/ 2147483647 h 44"/>
                  <a:gd name="T20" fmla="*/ 2147483647 w 38"/>
                  <a:gd name="T21" fmla="*/ 2147483647 h 44"/>
                  <a:gd name="T22" fmla="*/ 2147483647 w 38"/>
                  <a:gd name="T23" fmla="*/ 0 h 44"/>
                  <a:gd name="T24" fmla="*/ 2147483647 w 38"/>
                  <a:gd name="T25" fmla="*/ 0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44">
                    <a:moveTo>
                      <a:pt x="38" y="0"/>
                    </a:moveTo>
                    <a:cubicBezTo>
                      <a:pt x="22" y="23"/>
                      <a:pt x="22" y="23"/>
                      <a:pt x="22" y="23"/>
                    </a:cubicBezTo>
                    <a:cubicBezTo>
                      <a:pt x="22" y="44"/>
                      <a:pt x="22" y="44"/>
                      <a:pt x="22" y="44"/>
                    </a:cubicBezTo>
                    <a:cubicBezTo>
                      <a:pt x="16" y="44"/>
                      <a:pt x="16" y="44"/>
                      <a:pt x="16" y="44"/>
                    </a:cubicBezTo>
                    <a:cubicBezTo>
                      <a:pt x="16" y="23"/>
                      <a:pt x="16" y="23"/>
                      <a:pt x="16" y="23"/>
                    </a:cubicBezTo>
                    <a:cubicBezTo>
                      <a:pt x="0" y="0"/>
                      <a:pt x="0" y="0"/>
                      <a:pt x="0" y="0"/>
                    </a:cubicBezTo>
                    <a:cubicBezTo>
                      <a:pt x="5" y="0"/>
                      <a:pt x="5" y="0"/>
                      <a:pt x="5" y="0"/>
                    </a:cubicBezTo>
                    <a:cubicBezTo>
                      <a:pt x="16" y="15"/>
                      <a:pt x="16" y="15"/>
                      <a:pt x="16" y="15"/>
                    </a:cubicBezTo>
                    <a:cubicBezTo>
                      <a:pt x="17" y="16"/>
                      <a:pt x="19" y="18"/>
                      <a:pt x="19" y="18"/>
                    </a:cubicBezTo>
                    <a:cubicBezTo>
                      <a:pt x="19" y="18"/>
                      <a:pt x="19" y="18"/>
                      <a:pt x="19" y="18"/>
                    </a:cubicBezTo>
                    <a:cubicBezTo>
                      <a:pt x="19" y="18"/>
                      <a:pt x="21" y="16"/>
                      <a:pt x="22" y="15"/>
                    </a:cubicBezTo>
                    <a:cubicBezTo>
                      <a:pt x="33" y="0"/>
                      <a:pt x="33" y="0"/>
                      <a:pt x="33" y="0"/>
                    </a:cubicBez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8" name="Freeform 34"/>
              <p:cNvSpPr>
                <a:spLocks/>
              </p:cNvSpPr>
              <p:nvPr userDrawn="1"/>
            </p:nvSpPr>
            <p:spPr bwMode="auto">
              <a:xfrm>
                <a:off x="-8912225"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2147483647 w 58"/>
                  <a:gd name="T15" fmla="*/ 2147483647 h 88"/>
                  <a:gd name="T16" fmla="*/ 2147483647 w 58"/>
                  <a:gd name="T17" fmla="*/ 2147483647 h 88"/>
                  <a:gd name="T18" fmla="*/ 2147483647 w 58"/>
                  <a:gd name="T19" fmla="*/ 2147483647 h 88"/>
                  <a:gd name="T20" fmla="*/ 2147483647 w 58"/>
                  <a:gd name="T21" fmla="*/ 2147483647 h 88"/>
                  <a:gd name="T22" fmla="*/ 2147483647 w 58"/>
                  <a:gd name="T23" fmla="*/ 2147483647 h 88"/>
                  <a:gd name="T24" fmla="*/ 2147483647 w 58"/>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49" name="Freeform 35"/>
              <p:cNvSpPr>
                <a:spLocks/>
              </p:cNvSpPr>
              <p:nvPr userDrawn="1"/>
            </p:nvSpPr>
            <p:spPr bwMode="auto">
              <a:xfrm>
                <a:off x="-8788400"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2147483647 w 58"/>
                  <a:gd name="T15" fmla="*/ 2147483647 h 88"/>
                  <a:gd name="T16" fmla="*/ 2147483647 w 58"/>
                  <a:gd name="T17" fmla="*/ 2147483647 h 88"/>
                  <a:gd name="T18" fmla="*/ 2147483647 w 58"/>
                  <a:gd name="T19" fmla="*/ 2147483647 h 88"/>
                  <a:gd name="T20" fmla="*/ 2147483647 w 58"/>
                  <a:gd name="T21" fmla="*/ 2147483647 h 88"/>
                  <a:gd name="T22" fmla="*/ 2147483647 w 58"/>
                  <a:gd name="T23" fmla="*/ 2147483647 h 88"/>
                  <a:gd name="T24" fmla="*/ 2147483647 w 58"/>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0" name="Freeform 36"/>
              <p:cNvSpPr>
                <a:spLocks/>
              </p:cNvSpPr>
              <p:nvPr userDrawn="1"/>
            </p:nvSpPr>
            <p:spPr bwMode="auto">
              <a:xfrm>
                <a:off x="-8680450" y="1870075"/>
                <a:ext cx="101600" cy="142875"/>
              </a:xfrm>
              <a:custGeom>
                <a:avLst/>
                <a:gdLst>
                  <a:gd name="T0" fmla="*/ 2147483647 w 32"/>
                  <a:gd name="T1" fmla="*/ 2147483647 h 45"/>
                  <a:gd name="T2" fmla="*/ 2147483647 w 32"/>
                  <a:gd name="T3" fmla="*/ 2147483647 h 45"/>
                  <a:gd name="T4" fmla="*/ 2147483647 w 32"/>
                  <a:gd name="T5" fmla="*/ 2147483647 h 45"/>
                  <a:gd name="T6" fmla="*/ 2147483647 w 32"/>
                  <a:gd name="T7" fmla="*/ 2147483647 h 45"/>
                  <a:gd name="T8" fmla="*/ 2147483647 w 32"/>
                  <a:gd name="T9" fmla="*/ 2147483647 h 45"/>
                  <a:gd name="T10" fmla="*/ 2147483647 w 32"/>
                  <a:gd name="T11" fmla="*/ 2147483647 h 45"/>
                  <a:gd name="T12" fmla="*/ 0 w 32"/>
                  <a:gd name="T13" fmla="*/ 2147483647 h 45"/>
                  <a:gd name="T14" fmla="*/ 2147483647 w 32"/>
                  <a:gd name="T15" fmla="*/ 2147483647 h 45"/>
                  <a:gd name="T16" fmla="*/ 2147483647 w 32"/>
                  <a:gd name="T17" fmla="*/ 2147483647 h 45"/>
                  <a:gd name="T18" fmla="*/ 2147483647 w 32"/>
                  <a:gd name="T19" fmla="*/ 2147483647 h 45"/>
                  <a:gd name="T20" fmla="*/ 2147483647 w 32"/>
                  <a:gd name="T21" fmla="*/ 2147483647 h 45"/>
                  <a:gd name="T22" fmla="*/ 2147483647 w 32"/>
                  <a:gd name="T23" fmla="*/ 2147483647 h 45"/>
                  <a:gd name="T24" fmla="*/ 2147483647 w 32"/>
                  <a:gd name="T25" fmla="*/ 0 h 45"/>
                  <a:gd name="T26" fmla="*/ 2147483647 w 32"/>
                  <a:gd name="T27" fmla="*/ 2147483647 h 45"/>
                  <a:gd name="T28" fmla="*/ 2147483647 w 32"/>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45">
                    <a:moveTo>
                      <a:pt x="27" y="13"/>
                    </a:moveTo>
                    <a:cubicBezTo>
                      <a:pt x="26" y="7"/>
                      <a:pt x="21" y="4"/>
                      <a:pt x="16" y="4"/>
                    </a:cubicBezTo>
                    <a:cubicBezTo>
                      <a:pt x="10" y="4"/>
                      <a:pt x="6" y="7"/>
                      <a:pt x="6" y="11"/>
                    </a:cubicBezTo>
                    <a:cubicBezTo>
                      <a:pt x="6" y="16"/>
                      <a:pt x="12" y="17"/>
                      <a:pt x="18" y="19"/>
                    </a:cubicBezTo>
                    <a:cubicBezTo>
                      <a:pt x="24" y="21"/>
                      <a:pt x="32" y="24"/>
                      <a:pt x="32" y="32"/>
                    </a:cubicBezTo>
                    <a:cubicBezTo>
                      <a:pt x="32" y="40"/>
                      <a:pt x="26" y="45"/>
                      <a:pt x="16" y="45"/>
                    </a:cubicBezTo>
                    <a:cubicBezTo>
                      <a:pt x="7" y="45"/>
                      <a:pt x="1" y="39"/>
                      <a:pt x="0" y="32"/>
                    </a:cubicBezTo>
                    <a:cubicBezTo>
                      <a:pt x="5" y="31"/>
                      <a:pt x="5" y="31"/>
                      <a:pt x="5" y="31"/>
                    </a:cubicBezTo>
                    <a:cubicBezTo>
                      <a:pt x="5" y="36"/>
                      <a:pt x="9" y="40"/>
                      <a:pt x="16" y="40"/>
                    </a:cubicBezTo>
                    <a:cubicBezTo>
                      <a:pt x="23" y="40"/>
                      <a:pt x="27" y="37"/>
                      <a:pt x="27" y="32"/>
                    </a:cubicBezTo>
                    <a:cubicBezTo>
                      <a:pt x="27" y="26"/>
                      <a:pt x="19" y="25"/>
                      <a:pt x="13" y="23"/>
                    </a:cubicBezTo>
                    <a:cubicBezTo>
                      <a:pt x="8" y="21"/>
                      <a:pt x="1" y="19"/>
                      <a:pt x="1" y="11"/>
                    </a:cubicBezTo>
                    <a:cubicBezTo>
                      <a:pt x="1" y="5"/>
                      <a:pt x="7" y="0"/>
                      <a:pt x="16" y="0"/>
                    </a:cubicBezTo>
                    <a:cubicBezTo>
                      <a:pt x="24" y="0"/>
                      <a:pt x="30" y="4"/>
                      <a:pt x="31"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1" name="Rectangle 37"/>
              <p:cNvSpPr>
                <a:spLocks noChangeArrowheads="1"/>
              </p:cNvSpPr>
              <p:nvPr userDrawn="1"/>
            </p:nvSpPr>
            <p:spPr bwMode="auto">
              <a:xfrm>
                <a:off x="-8502650" y="1857375"/>
                <a:ext cx="127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sp>
            <p:nvSpPr>
              <p:cNvPr id="52" name="Freeform 38"/>
              <p:cNvSpPr>
                <a:spLocks/>
              </p:cNvSpPr>
              <p:nvPr userDrawn="1"/>
            </p:nvSpPr>
            <p:spPr bwMode="auto">
              <a:xfrm>
                <a:off x="-8413750" y="1870075"/>
                <a:ext cx="104775" cy="142875"/>
              </a:xfrm>
              <a:custGeom>
                <a:avLst/>
                <a:gdLst>
                  <a:gd name="T0" fmla="*/ 0 w 33"/>
                  <a:gd name="T1" fmla="*/ 2147483647 h 45"/>
                  <a:gd name="T2" fmla="*/ 2147483647 w 33"/>
                  <a:gd name="T3" fmla="*/ 0 h 45"/>
                  <a:gd name="T4" fmla="*/ 2147483647 w 33"/>
                  <a:gd name="T5" fmla="*/ 2147483647 h 45"/>
                  <a:gd name="T6" fmla="*/ 2147483647 w 33"/>
                  <a:gd name="T7" fmla="*/ 2147483647 h 45"/>
                  <a:gd name="T8" fmla="*/ 2147483647 w 33"/>
                  <a:gd name="T9" fmla="*/ 2147483647 h 45"/>
                  <a:gd name="T10" fmla="*/ 2147483647 w 33"/>
                  <a:gd name="T11" fmla="*/ 2147483647 h 45"/>
                  <a:gd name="T12" fmla="*/ 2147483647 w 33"/>
                  <a:gd name="T13" fmla="*/ 2147483647 h 45"/>
                  <a:gd name="T14" fmla="*/ 0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2147483647 h 45"/>
                  <a:gd name="T24" fmla="*/ 2147483647 w 33"/>
                  <a:gd name="T25" fmla="*/ 2147483647 h 45"/>
                  <a:gd name="T26" fmla="*/ 2147483647 w 33"/>
                  <a:gd name="T27" fmla="*/ 2147483647 h 45"/>
                  <a:gd name="T28" fmla="*/ 2147483647 w 33"/>
                  <a:gd name="T29" fmla="*/ 2147483647 h 45"/>
                  <a:gd name="T30" fmla="*/ 2147483647 w 33"/>
                  <a:gd name="T31" fmla="*/ 2147483647 h 45"/>
                  <a:gd name="T32" fmla="*/ 2147483647 w 33"/>
                  <a:gd name="T33" fmla="*/ 2147483647 h 45"/>
                  <a:gd name="T34" fmla="*/ 2147483647 w 33"/>
                  <a:gd name="T35" fmla="*/ 2147483647 h 45"/>
                  <a:gd name="T36" fmla="*/ 0 w 33"/>
                  <a:gd name="T37" fmla="*/ 214748364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5">
                    <a:moveTo>
                      <a:pt x="0" y="12"/>
                    </a:moveTo>
                    <a:cubicBezTo>
                      <a:pt x="2" y="4"/>
                      <a:pt x="8" y="0"/>
                      <a:pt x="17" y="0"/>
                    </a:cubicBezTo>
                    <a:cubicBezTo>
                      <a:pt x="27" y="0"/>
                      <a:pt x="33" y="5"/>
                      <a:pt x="33" y="12"/>
                    </a:cubicBezTo>
                    <a:cubicBezTo>
                      <a:pt x="33" y="18"/>
                      <a:pt x="28" y="21"/>
                      <a:pt x="24" y="21"/>
                    </a:cubicBezTo>
                    <a:cubicBezTo>
                      <a:pt x="24" y="22"/>
                      <a:pt x="24" y="22"/>
                      <a:pt x="24" y="22"/>
                    </a:cubicBezTo>
                    <a:cubicBezTo>
                      <a:pt x="29" y="22"/>
                      <a:pt x="33" y="25"/>
                      <a:pt x="33" y="31"/>
                    </a:cubicBezTo>
                    <a:cubicBezTo>
                      <a:pt x="33" y="39"/>
                      <a:pt x="27" y="45"/>
                      <a:pt x="17" y="45"/>
                    </a:cubicBezTo>
                    <a:cubicBezTo>
                      <a:pt x="9" y="45"/>
                      <a:pt x="1" y="40"/>
                      <a:pt x="0" y="33"/>
                    </a:cubicBezTo>
                    <a:cubicBezTo>
                      <a:pt x="9" y="30"/>
                      <a:pt x="9" y="30"/>
                      <a:pt x="9" y="30"/>
                    </a:cubicBezTo>
                    <a:cubicBezTo>
                      <a:pt x="10" y="33"/>
                      <a:pt x="13" y="36"/>
                      <a:pt x="16" y="36"/>
                    </a:cubicBezTo>
                    <a:cubicBezTo>
                      <a:pt x="20" y="36"/>
                      <a:pt x="23" y="34"/>
                      <a:pt x="23" y="30"/>
                    </a:cubicBezTo>
                    <a:cubicBezTo>
                      <a:pt x="23" y="28"/>
                      <a:pt x="20" y="26"/>
                      <a:pt x="16" y="26"/>
                    </a:cubicBezTo>
                    <a:cubicBezTo>
                      <a:pt x="13" y="26"/>
                      <a:pt x="13" y="26"/>
                      <a:pt x="13" y="26"/>
                    </a:cubicBezTo>
                    <a:cubicBezTo>
                      <a:pt x="13" y="18"/>
                      <a:pt x="13" y="18"/>
                      <a:pt x="13" y="18"/>
                    </a:cubicBezTo>
                    <a:cubicBezTo>
                      <a:pt x="16" y="18"/>
                      <a:pt x="16" y="18"/>
                      <a:pt x="16" y="18"/>
                    </a:cubicBezTo>
                    <a:cubicBezTo>
                      <a:pt x="20" y="18"/>
                      <a:pt x="22" y="16"/>
                      <a:pt x="22" y="13"/>
                    </a:cubicBezTo>
                    <a:cubicBezTo>
                      <a:pt x="22" y="11"/>
                      <a:pt x="20" y="9"/>
                      <a:pt x="16" y="9"/>
                    </a:cubicBezTo>
                    <a:cubicBezTo>
                      <a:pt x="13" y="9"/>
                      <a:pt x="11" y="10"/>
                      <a:pt x="10" y="14"/>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3" name="Freeform 39"/>
              <p:cNvSpPr>
                <a:spLocks/>
              </p:cNvSpPr>
              <p:nvPr userDrawn="1"/>
            </p:nvSpPr>
            <p:spPr bwMode="auto">
              <a:xfrm>
                <a:off x="-8302625" y="1870075"/>
                <a:ext cx="69850" cy="139700"/>
              </a:xfrm>
              <a:custGeom>
                <a:avLst/>
                <a:gdLst>
                  <a:gd name="T0" fmla="*/ 2147483647 w 22"/>
                  <a:gd name="T1" fmla="*/ 0 h 44"/>
                  <a:gd name="T2" fmla="*/ 2147483647 w 22"/>
                  <a:gd name="T3" fmla="*/ 2147483647 h 44"/>
                  <a:gd name="T4" fmla="*/ 2147483647 w 22"/>
                  <a:gd name="T5" fmla="*/ 2147483647 h 44"/>
                  <a:gd name="T6" fmla="*/ 2147483647 w 22"/>
                  <a:gd name="T7" fmla="*/ 2147483647 h 44"/>
                  <a:gd name="T8" fmla="*/ 2147483647 w 22"/>
                  <a:gd name="T9" fmla="*/ 2147483647 h 44"/>
                  <a:gd name="T10" fmla="*/ 2147483647 w 22"/>
                  <a:gd name="T11" fmla="*/ 2147483647 h 44"/>
                  <a:gd name="T12" fmla="*/ 2147483647 w 22"/>
                  <a:gd name="T13" fmla="*/ 2147483647 h 44"/>
                  <a:gd name="T14" fmla="*/ 2147483647 w 22"/>
                  <a:gd name="T15" fmla="*/ 2147483647 h 44"/>
                  <a:gd name="T16" fmla="*/ 0 w 22"/>
                  <a:gd name="T17" fmla="*/ 2147483647 h 44"/>
                  <a:gd name="T18" fmla="*/ 2147483647 w 22"/>
                  <a:gd name="T19" fmla="*/ 0 h 44"/>
                  <a:gd name="T20" fmla="*/ 2147483647 w 2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44">
                    <a:moveTo>
                      <a:pt x="22" y="0"/>
                    </a:moveTo>
                    <a:cubicBezTo>
                      <a:pt x="22" y="44"/>
                      <a:pt x="22" y="44"/>
                      <a:pt x="22" y="44"/>
                    </a:cubicBezTo>
                    <a:cubicBezTo>
                      <a:pt x="12" y="44"/>
                      <a:pt x="12" y="44"/>
                      <a:pt x="12" y="44"/>
                    </a:cubicBezTo>
                    <a:cubicBezTo>
                      <a:pt x="12" y="23"/>
                      <a:pt x="12" y="23"/>
                      <a:pt x="12" y="23"/>
                    </a:cubicBezTo>
                    <a:cubicBezTo>
                      <a:pt x="12" y="20"/>
                      <a:pt x="12" y="16"/>
                      <a:pt x="12" y="16"/>
                    </a:cubicBezTo>
                    <a:cubicBezTo>
                      <a:pt x="12" y="16"/>
                      <a:pt x="12" y="16"/>
                      <a:pt x="12" y="16"/>
                    </a:cubicBezTo>
                    <a:cubicBezTo>
                      <a:pt x="12" y="16"/>
                      <a:pt x="10" y="18"/>
                      <a:pt x="9" y="20"/>
                    </a:cubicBezTo>
                    <a:cubicBezTo>
                      <a:pt x="7" y="22"/>
                      <a:pt x="7" y="22"/>
                      <a:pt x="7" y="22"/>
                    </a:cubicBezTo>
                    <a:cubicBezTo>
                      <a:pt x="0" y="15"/>
                      <a:pt x="0" y="15"/>
                      <a:pt x="0" y="15"/>
                    </a:cubicBezTo>
                    <a:cubicBezTo>
                      <a:pt x="15" y="0"/>
                      <a:pt x="15" y="0"/>
                      <a:pt x="15" y="0"/>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4" name="Freeform 40"/>
              <p:cNvSpPr>
                <a:spLocks/>
              </p:cNvSpPr>
              <p:nvPr userDrawn="1"/>
            </p:nvSpPr>
            <p:spPr bwMode="auto">
              <a:xfrm>
                <a:off x="-8156575" y="1870075"/>
                <a:ext cx="136525" cy="142875"/>
              </a:xfrm>
              <a:custGeom>
                <a:avLst/>
                <a:gdLst>
                  <a:gd name="T0" fmla="*/ 2147483647 w 43"/>
                  <a:gd name="T1" fmla="*/ 2147483647 h 45"/>
                  <a:gd name="T2" fmla="*/ 2147483647 w 43"/>
                  <a:gd name="T3" fmla="*/ 2147483647 h 45"/>
                  <a:gd name="T4" fmla="*/ 2147483647 w 43"/>
                  <a:gd name="T5" fmla="*/ 2147483647 h 45"/>
                  <a:gd name="T6" fmla="*/ 2147483647 w 43"/>
                  <a:gd name="T7" fmla="*/ 2147483647 h 45"/>
                  <a:gd name="T8" fmla="*/ 2147483647 w 43"/>
                  <a:gd name="T9" fmla="*/ 2147483647 h 45"/>
                  <a:gd name="T10" fmla="*/ 2147483647 w 43"/>
                  <a:gd name="T11" fmla="*/ 2147483647 h 45"/>
                  <a:gd name="T12" fmla="*/ 2147483647 w 43"/>
                  <a:gd name="T13" fmla="*/ 2147483647 h 45"/>
                  <a:gd name="T14" fmla="*/ 0 w 43"/>
                  <a:gd name="T15" fmla="*/ 2147483647 h 45"/>
                  <a:gd name="T16" fmla="*/ 2147483647 w 43"/>
                  <a:gd name="T17" fmla="*/ 0 h 45"/>
                  <a:gd name="T18" fmla="*/ 2147483647 w 43"/>
                  <a:gd name="T19" fmla="*/ 2147483647 h 45"/>
                  <a:gd name="T20" fmla="*/ 2147483647 w 43"/>
                  <a:gd name="T21" fmla="*/ 2147483647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5">
                    <a:moveTo>
                      <a:pt x="37" y="12"/>
                    </a:moveTo>
                    <a:cubicBezTo>
                      <a:pt x="34" y="8"/>
                      <a:pt x="28" y="5"/>
                      <a:pt x="22" y="5"/>
                    </a:cubicBezTo>
                    <a:cubicBezTo>
                      <a:pt x="12" y="5"/>
                      <a:pt x="5" y="12"/>
                      <a:pt x="5" y="22"/>
                    </a:cubicBezTo>
                    <a:cubicBezTo>
                      <a:pt x="5" y="33"/>
                      <a:pt x="12" y="40"/>
                      <a:pt x="22" y="40"/>
                    </a:cubicBezTo>
                    <a:cubicBezTo>
                      <a:pt x="29" y="40"/>
                      <a:pt x="35" y="36"/>
                      <a:pt x="38" y="31"/>
                    </a:cubicBezTo>
                    <a:cubicBezTo>
                      <a:pt x="43" y="32"/>
                      <a:pt x="43" y="32"/>
                      <a:pt x="43" y="32"/>
                    </a:cubicBezTo>
                    <a:cubicBezTo>
                      <a:pt x="39" y="40"/>
                      <a:pt x="31" y="45"/>
                      <a:pt x="22" y="45"/>
                    </a:cubicBezTo>
                    <a:cubicBezTo>
                      <a:pt x="10" y="45"/>
                      <a:pt x="0" y="35"/>
                      <a:pt x="0" y="22"/>
                    </a:cubicBezTo>
                    <a:cubicBezTo>
                      <a:pt x="0" y="9"/>
                      <a:pt x="10" y="0"/>
                      <a:pt x="22" y="0"/>
                    </a:cubicBezTo>
                    <a:cubicBezTo>
                      <a:pt x="31" y="0"/>
                      <a:pt x="38" y="4"/>
                      <a:pt x="42" y="11"/>
                    </a:cubicBezTo>
                    <a:lnTo>
                      <a:pt x="3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5" name="Freeform 41"/>
              <p:cNvSpPr>
                <a:spLocks noEditPoints="1"/>
              </p:cNvSpPr>
              <p:nvPr userDrawn="1"/>
            </p:nvSpPr>
            <p:spPr bwMode="auto">
              <a:xfrm>
                <a:off x="-8007350" y="1870075"/>
                <a:ext cx="142875" cy="142875"/>
              </a:xfrm>
              <a:custGeom>
                <a:avLst/>
                <a:gdLst>
                  <a:gd name="T0" fmla="*/ 2147483647 w 45"/>
                  <a:gd name="T1" fmla="*/ 0 h 45"/>
                  <a:gd name="T2" fmla="*/ 2147483647 w 45"/>
                  <a:gd name="T3" fmla="*/ 2147483647 h 45"/>
                  <a:gd name="T4" fmla="*/ 2147483647 w 45"/>
                  <a:gd name="T5" fmla="*/ 2147483647 h 45"/>
                  <a:gd name="T6" fmla="*/ 0 w 45"/>
                  <a:gd name="T7" fmla="*/ 2147483647 h 45"/>
                  <a:gd name="T8" fmla="*/ 2147483647 w 45"/>
                  <a:gd name="T9" fmla="*/ 0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3" y="0"/>
                    </a:moveTo>
                    <a:cubicBezTo>
                      <a:pt x="35" y="0"/>
                      <a:pt x="45" y="9"/>
                      <a:pt x="45" y="22"/>
                    </a:cubicBezTo>
                    <a:cubicBezTo>
                      <a:pt x="45" y="35"/>
                      <a:pt x="35" y="45"/>
                      <a:pt x="23" y="45"/>
                    </a:cubicBezTo>
                    <a:cubicBezTo>
                      <a:pt x="10" y="45"/>
                      <a:pt x="0" y="35"/>
                      <a:pt x="0" y="22"/>
                    </a:cubicBezTo>
                    <a:cubicBezTo>
                      <a:pt x="0" y="9"/>
                      <a:pt x="10" y="0"/>
                      <a:pt x="23" y="0"/>
                    </a:cubicBezTo>
                    <a:close/>
                    <a:moveTo>
                      <a:pt x="23" y="40"/>
                    </a:moveTo>
                    <a:cubicBezTo>
                      <a:pt x="33" y="40"/>
                      <a:pt x="40" y="33"/>
                      <a:pt x="40" y="22"/>
                    </a:cubicBezTo>
                    <a:cubicBezTo>
                      <a:pt x="40" y="12"/>
                      <a:pt x="33" y="5"/>
                      <a:pt x="23" y="5"/>
                    </a:cubicBezTo>
                    <a:cubicBezTo>
                      <a:pt x="13" y="5"/>
                      <a:pt x="5" y="12"/>
                      <a:pt x="5" y="22"/>
                    </a:cubicBezTo>
                    <a:cubicBezTo>
                      <a:pt x="5"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6" name="Freeform 42"/>
              <p:cNvSpPr>
                <a:spLocks/>
              </p:cNvSpPr>
              <p:nvPr userDrawn="1"/>
            </p:nvSpPr>
            <p:spPr bwMode="auto">
              <a:xfrm>
                <a:off x="-7839075" y="1870075"/>
                <a:ext cx="111125" cy="142875"/>
              </a:xfrm>
              <a:custGeom>
                <a:avLst/>
                <a:gdLst>
                  <a:gd name="T0" fmla="*/ 2147483647 w 35"/>
                  <a:gd name="T1" fmla="*/ 0 h 45"/>
                  <a:gd name="T2" fmla="*/ 2147483647 w 35"/>
                  <a:gd name="T3" fmla="*/ 2147483647 h 45"/>
                  <a:gd name="T4" fmla="*/ 2147483647 w 35"/>
                  <a:gd name="T5" fmla="*/ 2147483647 h 45"/>
                  <a:gd name="T6" fmla="*/ 0 w 35"/>
                  <a:gd name="T7" fmla="*/ 2147483647 h 45"/>
                  <a:gd name="T8" fmla="*/ 0 w 35"/>
                  <a:gd name="T9" fmla="*/ 0 h 45"/>
                  <a:gd name="T10" fmla="*/ 2147483647 w 35"/>
                  <a:gd name="T11" fmla="*/ 0 h 45"/>
                  <a:gd name="T12" fmla="*/ 2147483647 w 35"/>
                  <a:gd name="T13" fmla="*/ 2147483647 h 45"/>
                  <a:gd name="T14" fmla="*/ 2147483647 w 35"/>
                  <a:gd name="T15" fmla="*/ 2147483647 h 45"/>
                  <a:gd name="T16" fmla="*/ 2147483647 w 35"/>
                  <a:gd name="T17" fmla="*/ 2147483647 h 45"/>
                  <a:gd name="T18" fmla="*/ 2147483647 w 35"/>
                  <a:gd name="T19" fmla="*/ 0 h 45"/>
                  <a:gd name="T20" fmla="*/ 2147483647 w 35"/>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 h="45">
                    <a:moveTo>
                      <a:pt x="35" y="0"/>
                    </a:moveTo>
                    <a:cubicBezTo>
                      <a:pt x="35" y="26"/>
                      <a:pt x="35" y="26"/>
                      <a:pt x="35" y="26"/>
                    </a:cubicBezTo>
                    <a:cubicBezTo>
                      <a:pt x="35" y="38"/>
                      <a:pt x="29" y="45"/>
                      <a:pt x="17" y="45"/>
                    </a:cubicBezTo>
                    <a:cubicBezTo>
                      <a:pt x="6" y="45"/>
                      <a:pt x="0" y="38"/>
                      <a:pt x="0" y="26"/>
                    </a:cubicBezTo>
                    <a:cubicBezTo>
                      <a:pt x="0" y="0"/>
                      <a:pt x="0" y="0"/>
                      <a:pt x="0" y="0"/>
                    </a:cubicBezTo>
                    <a:cubicBezTo>
                      <a:pt x="5" y="0"/>
                      <a:pt x="5" y="0"/>
                      <a:pt x="5" y="0"/>
                    </a:cubicBezTo>
                    <a:cubicBezTo>
                      <a:pt x="5" y="26"/>
                      <a:pt x="5" y="26"/>
                      <a:pt x="5" y="26"/>
                    </a:cubicBezTo>
                    <a:cubicBezTo>
                      <a:pt x="5" y="35"/>
                      <a:pt x="9" y="40"/>
                      <a:pt x="17" y="40"/>
                    </a:cubicBezTo>
                    <a:cubicBezTo>
                      <a:pt x="26" y="40"/>
                      <a:pt x="30" y="35"/>
                      <a:pt x="30" y="26"/>
                    </a:cubicBezTo>
                    <a:cubicBezTo>
                      <a:pt x="30" y="0"/>
                      <a:pt x="30" y="0"/>
                      <a:pt x="30" y="0"/>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7" name="Freeform 43"/>
              <p:cNvSpPr>
                <a:spLocks/>
              </p:cNvSpPr>
              <p:nvPr userDrawn="1"/>
            </p:nvSpPr>
            <p:spPr bwMode="auto">
              <a:xfrm>
                <a:off x="-7696200" y="1870075"/>
                <a:ext cx="114300" cy="139700"/>
              </a:xfrm>
              <a:custGeom>
                <a:avLst/>
                <a:gdLst>
                  <a:gd name="T0" fmla="*/ 2147483647 w 36"/>
                  <a:gd name="T1" fmla="*/ 0 h 44"/>
                  <a:gd name="T2" fmla="*/ 2147483647 w 36"/>
                  <a:gd name="T3" fmla="*/ 2147483647 h 44"/>
                  <a:gd name="T4" fmla="*/ 2147483647 w 36"/>
                  <a:gd name="T5" fmla="*/ 2147483647 h 44"/>
                  <a:gd name="T6" fmla="*/ 2147483647 w 36"/>
                  <a:gd name="T7" fmla="*/ 2147483647 h 44"/>
                  <a:gd name="T8" fmla="*/ 2147483647 w 36"/>
                  <a:gd name="T9" fmla="*/ 2147483647 h 44"/>
                  <a:gd name="T10" fmla="*/ 2147483647 w 36"/>
                  <a:gd name="T11" fmla="*/ 2147483647 h 44"/>
                  <a:gd name="T12" fmla="*/ 2147483647 w 36"/>
                  <a:gd name="T13" fmla="*/ 2147483647 h 44"/>
                  <a:gd name="T14" fmla="*/ 2147483647 w 36"/>
                  <a:gd name="T15" fmla="*/ 2147483647 h 44"/>
                  <a:gd name="T16" fmla="*/ 0 w 36"/>
                  <a:gd name="T17" fmla="*/ 2147483647 h 44"/>
                  <a:gd name="T18" fmla="*/ 0 w 36"/>
                  <a:gd name="T19" fmla="*/ 0 h 44"/>
                  <a:gd name="T20" fmla="*/ 2147483647 w 36"/>
                  <a:gd name="T21" fmla="*/ 0 h 44"/>
                  <a:gd name="T22" fmla="*/ 2147483647 w 36"/>
                  <a:gd name="T23" fmla="*/ 2147483647 h 44"/>
                  <a:gd name="T24" fmla="*/ 2147483647 w 36"/>
                  <a:gd name="T25" fmla="*/ 2147483647 h 44"/>
                  <a:gd name="T26" fmla="*/ 2147483647 w 36"/>
                  <a:gd name="T27" fmla="*/ 2147483647 h 44"/>
                  <a:gd name="T28" fmla="*/ 2147483647 w 36"/>
                  <a:gd name="T29" fmla="*/ 2147483647 h 44"/>
                  <a:gd name="T30" fmla="*/ 2147483647 w 36"/>
                  <a:gd name="T31" fmla="*/ 0 h 44"/>
                  <a:gd name="T32" fmla="*/ 2147483647 w 36"/>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4">
                    <a:moveTo>
                      <a:pt x="36" y="0"/>
                    </a:moveTo>
                    <a:cubicBezTo>
                      <a:pt x="36" y="44"/>
                      <a:pt x="36" y="44"/>
                      <a:pt x="36" y="44"/>
                    </a:cubicBezTo>
                    <a:cubicBezTo>
                      <a:pt x="31" y="44"/>
                      <a:pt x="31" y="44"/>
                      <a:pt x="31" y="44"/>
                    </a:cubicBezTo>
                    <a:cubicBezTo>
                      <a:pt x="12" y="18"/>
                      <a:pt x="12" y="18"/>
                      <a:pt x="12" y="18"/>
                    </a:cubicBezTo>
                    <a:cubicBezTo>
                      <a:pt x="8" y="13"/>
                      <a:pt x="5" y="9"/>
                      <a:pt x="5" y="9"/>
                    </a:cubicBezTo>
                    <a:cubicBezTo>
                      <a:pt x="5" y="9"/>
                      <a:pt x="5" y="9"/>
                      <a:pt x="5" y="9"/>
                    </a:cubicBezTo>
                    <a:cubicBezTo>
                      <a:pt x="5" y="9"/>
                      <a:pt x="5" y="14"/>
                      <a:pt x="5" y="21"/>
                    </a:cubicBezTo>
                    <a:cubicBezTo>
                      <a:pt x="5" y="44"/>
                      <a:pt x="5" y="44"/>
                      <a:pt x="5" y="44"/>
                    </a:cubicBezTo>
                    <a:cubicBezTo>
                      <a:pt x="0" y="44"/>
                      <a:pt x="0" y="44"/>
                      <a:pt x="0" y="44"/>
                    </a:cubicBezTo>
                    <a:cubicBezTo>
                      <a:pt x="0" y="0"/>
                      <a:pt x="0" y="0"/>
                      <a:pt x="0" y="0"/>
                    </a:cubicBezTo>
                    <a:cubicBezTo>
                      <a:pt x="5" y="0"/>
                      <a:pt x="5" y="0"/>
                      <a:pt x="5" y="0"/>
                    </a:cubicBezTo>
                    <a:cubicBezTo>
                      <a:pt x="24" y="26"/>
                      <a:pt x="24" y="26"/>
                      <a:pt x="24" y="26"/>
                    </a:cubicBezTo>
                    <a:cubicBezTo>
                      <a:pt x="27" y="31"/>
                      <a:pt x="31" y="35"/>
                      <a:pt x="31" y="35"/>
                    </a:cubicBezTo>
                    <a:cubicBezTo>
                      <a:pt x="31" y="35"/>
                      <a:pt x="31" y="35"/>
                      <a:pt x="31" y="35"/>
                    </a:cubicBezTo>
                    <a:cubicBezTo>
                      <a:pt x="31" y="35"/>
                      <a:pt x="31" y="30"/>
                      <a:pt x="31" y="23"/>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8" name="Freeform 44"/>
              <p:cNvSpPr>
                <a:spLocks/>
              </p:cNvSpPr>
              <p:nvPr userDrawn="1"/>
            </p:nvSpPr>
            <p:spPr bwMode="auto">
              <a:xfrm>
                <a:off x="-7559675" y="1870075"/>
                <a:ext cx="107950" cy="139700"/>
              </a:xfrm>
              <a:custGeom>
                <a:avLst/>
                <a:gdLst>
                  <a:gd name="T0" fmla="*/ 2147483647 w 68"/>
                  <a:gd name="T1" fmla="*/ 0 h 88"/>
                  <a:gd name="T2" fmla="*/ 2147483647 w 68"/>
                  <a:gd name="T3" fmla="*/ 2147483647 h 88"/>
                  <a:gd name="T4" fmla="*/ 2147483647 w 68"/>
                  <a:gd name="T5" fmla="*/ 2147483647 h 88"/>
                  <a:gd name="T6" fmla="*/ 2147483647 w 68"/>
                  <a:gd name="T7" fmla="*/ 2147483647 h 88"/>
                  <a:gd name="T8" fmla="*/ 2147483647 w 68"/>
                  <a:gd name="T9" fmla="*/ 2147483647 h 88"/>
                  <a:gd name="T10" fmla="*/ 2147483647 w 68"/>
                  <a:gd name="T11" fmla="*/ 2147483647 h 88"/>
                  <a:gd name="T12" fmla="*/ 0 w 68"/>
                  <a:gd name="T13" fmla="*/ 2147483647 h 88"/>
                  <a:gd name="T14" fmla="*/ 0 w 68"/>
                  <a:gd name="T15" fmla="*/ 0 h 88"/>
                  <a:gd name="T16" fmla="*/ 2147483647 w 68"/>
                  <a:gd name="T17" fmla="*/ 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 h="88">
                    <a:moveTo>
                      <a:pt x="68" y="0"/>
                    </a:moveTo>
                    <a:lnTo>
                      <a:pt x="68" y="10"/>
                    </a:lnTo>
                    <a:lnTo>
                      <a:pt x="38" y="10"/>
                    </a:lnTo>
                    <a:lnTo>
                      <a:pt x="38" y="88"/>
                    </a:lnTo>
                    <a:lnTo>
                      <a:pt x="28" y="88"/>
                    </a:lnTo>
                    <a:lnTo>
                      <a:pt x="28" y="10"/>
                    </a:lnTo>
                    <a:lnTo>
                      <a:pt x="0" y="10"/>
                    </a:lnTo>
                    <a:lnTo>
                      <a:pt x="0" y="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59" name="Freeform 45"/>
              <p:cNvSpPr>
                <a:spLocks noEditPoints="1"/>
              </p:cNvSpPr>
              <p:nvPr userDrawn="1"/>
            </p:nvSpPr>
            <p:spPr bwMode="auto">
              <a:xfrm>
                <a:off x="-7429500" y="1870075"/>
                <a:ext cx="98425" cy="139700"/>
              </a:xfrm>
              <a:custGeom>
                <a:avLst/>
                <a:gdLst>
                  <a:gd name="T0" fmla="*/ 2147483647 w 31"/>
                  <a:gd name="T1" fmla="*/ 2147483647 h 44"/>
                  <a:gd name="T2" fmla="*/ 2147483647 w 31"/>
                  <a:gd name="T3" fmla="*/ 2147483647 h 44"/>
                  <a:gd name="T4" fmla="*/ 2147483647 w 31"/>
                  <a:gd name="T5" fmla="*/ 2147483647 h 44"/>
                  <a:gd name="T6" fmla="*/ 2147483647 w 31"/>
                  <a:gd name="T7" fmla="*/ 2147483647 h 44"/>
                  <a:gd name="T8" fmla="*/ 2147483647 w 31"/>
                  <a:gd name="T9" fmla="*/ 2147483647 h 44"/>
                  <a:gd name="T10" fmla="*/ 0 w 31"/>
                  <a:gd name="T11" fmla="*/ 2147483647 h 44"/>
                  <a:gd name="T12" fmla="*/ 0 w 31"/>
                  <a:gd name="T13" fmla="*/ 0 h 44"/>
                  <a:gd name="T14" fmla="*/ 2147483647 w 31"/>
                  <a:gd name="T15" fmla="*/ 0 h 44"/>
                  <a:gd name="T16" fmla="*/ 2147483647 w 31"/>
                  <a:gd name="T17" fmla="*/ 2147483647 h 44"/>
                  <a:gd name="T18" fmla="*/ 2147483647 w 31"/>
                  <a:gd name="T19" fmla="*/ 2147483647 h 44"/>
                  <a:gd name="T20" fmla="*/ 2147483647 w 31"/>
                  <a:gd name="T21" fmla="*/ 2147483647 h 44"/>
                  <a:gd name="T22" fmla="*/ 2147483647 w 31"/>
                  <a:gd name="T23" fmla="*/ 2147483647 h 44"/>
                  <a:gd name="T24" fmla="*/ 2147483647 w 31"/>
                  <a:gd name="T25" fmla="*/ 2147483647 h 44"/>
                  <a:gd name="T26" fmla="*/ 2147483647 w 31"/>
                  <a:gd name="T27" fmla="*/ 2147483647 h 44"/>
                  <a:gd name="T28" fmla="*/ 2147483647 w 31"/>
                  <a:gd name="T29" fmla="*/ 2147483647 h 44"/>
                  <a:gd name="T30" fmla="*/ 2147483647 w 31"/>
                  <a:gd name="T31" fmla="*/ 2147483647 h 44"/>
                  <a:gd name="T32" fmla="*/ 2147483647 w 31"/>
                  <a:gd name="T33" fmla="*/ 2147483647 h 44"/>
                  <a:gd name="T34" fmla="*/ 2147483647 w 31"/>
                  <a:gd name="T35" fmla="*/ 2147483647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4">
                    <a:moveTo>
                      <a:pt x="26" y="44"/>
                    </a:moveTo>
                    <a:cubicBezTo>
                      <a:pt x="16" y="28"/>
                      <a:pt x="16" y="28"/>
                      <a:pt x="16" y="28"/>
                    </a:cubicBezTo>
                    <a:cubicBezTo>
                      <a:pt x="15" y="28"/>
                      <a:pt x="14" y="28"/>
                      <a:pt x="13" y="28"/>
                    </a:cubicBezTo>
                    <a:cubicBezTo>
                      <a:pt x="5" y="28"/>
                      <a:pt x="5" y="28"/>
                      <a:pt x="5" y="28"/>
                    </a:cubicBezTo>
                    <a:cubicBezTo>
                      <a:pt x="5" y="44"/>
                      <a:pt x="5" y="44"/>
                      <a:pt x="5" y="44"/>
                    </a:cubicBezTo>
                    <a:cubicBezTo>
                      <a:pt x="0" y="44"/>
                      <a:pt x="0" y="44"/>
                      <a:pt x="0" y="44"/>
                    </a:cubicBezTo>
                    <a:cubicBezTo>
                      <a:pt x="0" y="0"/>
                      <a:pt x="0" y="0"/>
                      <a:pt x="0" y="0"/>
                    </a:cubicBezTo>
                    <a:cubicBezTo>
                      <a:pt x="13" y="0"/>
                      <a:pt x="13" y="0"/>
                      <a:pt x="13" y="0"/>
                    </a:cubicBezTo>
                    <a:cubicBezTo>
                      <a:pt x="24" y="0"/>
                      <a:pt x="30" y="6"/>
                      <a:pt x="30" y="14"/>
                    </a:cubicBezTo>
                    <a:cubicBezTo>
                      <a:pt x="30" y="20"/>
                      <a:pt x="26" y="25"/>
                      <a:pt x="21" y="27"/>
                    </a:cubicBezTo>
                    <a:cubicBezTo>
                      <a:pt x="31" y="44"/>
                      <a:pt x="31" y="44"/>
                      <a:pt x="31" y="44"/>
                    </a:cubicBezTo>
                    <a:lnTo>
                      <a:pt x="26" y="44"/>
                    </a:lnTo>
                    <a:close/>
                    <a:moveTo>
                      <a:pt x="14" y="23"/>
                    </a:moveTo>
                    <a:cubicBezTo>
                      <a:pt x="21" y="23"/>
                      <a:pt x="25" y="19"/>
                      <a:pt x="25" y="14"/>
                    </a:cubicBezTo>
                    <a:cubicBezTo>
                      <a:pt x="25" y="9"/>
                      <a:pt x="21" y="5"/>
                      <a:pt x="14" y="5"/>
                    </a:cubicBezTo>
                    <a:cubicBezTo>
                      <a:pt x="5" y="5"/>
                      <a:pt x="5" y="5"/>
                      <a:pt x="5" y="5"/>
                    </a:cubicBezTo>
                    <a:cubicBezTo>
                      <a:pt x="5" y="23"/>
                      <a:pt x="5" y="23"/>
                      <a:pt x="5" y="23"/>
                    </a:cubicBezTo>
                    <a:lnTo>
                      <a:pt x="1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0" name="Rectangle 46"/>
              <p:cNvSpPr>
                <a:spLocks noChangeArrowheads="1"/>
              </p:cNvSpPr>
              <p:nvPr userDrawn="1"/>
            </p:nvSpPr>
            <p:spPr bwMode="auto">
              <a:xfrm>
                <a:off x="-7302500" y="1870075"/>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itchFamily="34" charset="-128"/>
                  <a:cs typeface="+mn-cs"/>
                </a:endParaRPr>
              </a:p>
            </p:txBody>
          </p:sp>
          <p:sp>
            <p:nvSpPr>
              <p:cNvPr id="61" name="Freeform 47"/>
              <p:cNvSpPr>
                <a:spLocks/>
              </p:cNvSpPr>
              <p:nvPr userDrawn="1"/>
            </p:nvSpPr>
            <p:spPr bwMode="auto">
              <a:xfrm>
                <a:off x="-7251700" y="1870075"/>
                <a:ext cx="95250" cy="139700"/>
              </a:xfrm>
              <a:custGeom>
                <a:avLst/>
                <a:gdLst>
                  <a:gd name="T0" fmla="*/ 2147483647 w 60"/>
                  <a:gd name="T1" fmla="*/ 2147483647 h 88"/>
                  <a:gd name="T2" fmla="*/ 2147483647 w 60"/>
                  <a:gd name="T3" fmla="*/ 2147483647 h 88"/>
                  <a:gd name="T4" fmla="*/ 0 w 60"/>
                  <a:gd name="T5" fmla="*/ 2147483647 h 88"/>
                  <a:gd name="T6" fmla="*/ 0 w 60"/>
                  <a:gd name="T7" fmla="*/ 0 h 88"/>
                  <a:gd name="T8" fmla="*/ 2147483647 w 60"/>
                  <a:gd name="T9" fmla="*/ 0 h 88"/>
                  <a:gd name="T10" fmla="*/ 2147483647 w 60"/>
                  <a:gd name="T11" fmla="*/ 2147483647 h 88"/>
                  <a:gd name="T12" fmla="*/ 2147483647 w 60"/>
                  <a:gd name="T13" fmla="*/ 2147483647 h 88"/>
                  <a:gd name="T14" fmla="*/ 2147483647 w 60"/>
                  <a:gd name="T15" fmla="*/ 2147483647 h 88"/>
                  <a:gd name="T16" fmla="*/ 2147483647 w 60"/>
                  <a:gd name="T17" fmla="*/ 2147483647 h 88"/>
                  <a:gd name="T18" fmla="*/ 2147483647 w 60"/>
                  <a:gd name="T19" fmla="*/ 2147483647 h 88"/>
                  <a:gd name="T20" fmla="*/ 2147483647 w 60"/>
                  <a:gd name="T21" fmla="*/ 2147483647 h 88"/>
                  <a:gd name="T22" fmla="*/ 2147483647 w 60"/>
                  <a:gd name="T23" fmla="*/ 2147483647 h 88"/>
                  <a:gd name="T24" fmla="*/ 2147483647 w 60"/>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88">
                    <a:moveTo>
                      <a:pt x="60" y="78"/>
                    </a:moveTo>
                    <a:lnTo>
                      <a:pt x="60" y="88"/>
                    </a:lnTo>
                    <a:lnTo>
                      <a:pt x="0" y="88"/>
                    </a:lnTo>
                    <a:lnTo>
                      <a:pt x="0" y="0"/>
                    </a:lnTo>
                    <a:lnTo>
                      <a:pt x="60" y="0"/>
                    </a:lnTo>
                    <a:lnTo>
                      <a:pt x="60" y="10"/>
                    </a:lnTo>
                    <a:lnTo>
                      <a:pt x="12" y="10"/>
                    </a:lnTo>
                    <a:lnTo>
                      <a:pt x="12" y="38"/>
                    </a:lnTo>
                    <a:lnTo>
                      <a:pt x="50" y="38"/>
                    </a:lnTo>
                    <a:lnTo>
                      <a:pt x="50" y="46"/>
                    </a:lnTo>
                    <a:lnTo>
                      <a:pt x="12" y="46"/>
                    </a:lnTo>
                    <a:lnTo>
                      <a:pt x="12" y="78"/>
                    </a:lnTo>
                    <a:lnTo>
                      <a:pt x="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2" name="Freeform 48"/>
              <p:cNvSpPr>
                <a:spLocks/>
              </p:cNvSpPr>
              <p:nvPr userDrawn="1"/>
            </p:nvSpPr>
            <p:spPr bwMode="auto">
              <a:xfrm>
                <a:off x="-7143750" y="1870075"/>
                <a:ext cx="104775" cy="142875"/>
              </a:xfrm>
              <a:custGeom>
                <a:avLst/>
                <a:gdLst>
                  <a:gd name="T0" fmla="*/ 2147483647 w 33"/>
                  <a:gd name="T1" fmla="*/ 2147483647 h 45"/>
                  <a:gd name="T2" fmla="*/ 2147483647 w 33"/>
                  <a:gd name="T3" fmla="*/ 2147483647 h 45"/>
                  <a:gd name="T4" fmla="*/ 2147483647 w 33"/>
                  <a:gd name="T5" fmla="*/ 2147483647 h 45"/>
                  <a:gd name="T6" fmla="*/ 2147483647 w 33"/>
                  <a:gd name="T7" fmla="*/ 2147483647 h 45"/>
                  <a:gd name="T8" fmla="*/ 2147483647 w 33"/>
                  <a:gd name="T9" fmla="*/ 2147483647 h 45"/>
                  <a:gd name="T10" fmla="*/ 2147483647 w 33"/>
                  <a:gd name="T11" fmla="*/ 2147483647 h 45"/>
                  <a:gd name="T12" fmla="*/ 0 w 33"/>
                  <a:gd name="T13" fmla="*/ 2147483647 h 45"/>
                  <a:gd name="T14" fmla="*/ 2147483647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2147483647 h 45"/>
                  <a:gd name="T24" fmla="*/ 2147483647 w 33"/>
                  <a:gd name="T25" fmla="*/ 0 h 45"/>
                  <a:gd name="T26" fmla="*/ 2147483647 w 33"/>
                  <a:gd name="T27" fmla="*/ 2147483647 h 45"/>
                  <a:gd name="T28" fmla="*/ 2147483647 w 33"/>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 h="45">
                    <a:moveTo>
                      <a:pt x="27" y="13"/>
                    </a:moveTo>
                    <a:cubicBezTo>
                      <a:pt x="26" y="7"/>
                      <a:pt x="22" y="4"/>
                      <a:pt x="16" y="4"/>
                    </a:cubicBezTo>
                    <a:cubicBezTo>
                      <a:pt x="11" y="4"/>
                      <a:pt x="7" y="7"/>
                      <a:pt x="7" y="11"/>
                    </a:cubicBezTo>
                    <a:cubicBezTo>
                      <a:pt x="7" y="16"/>
                      <a:pt x="13" y="17"/>
                      <a:pt x="18" y="19"/>
                    </a:cubicBezTo>
                    <a:cubicBezTo>
                      <a:pt x="25" y="21"/>
                      <a:pt x="33" y="24"/>
                      <a:pt x="33" y="32"/>
                    </a:cubicBezTo>
                    <a:cubicBezTo>
                      <a:pt x="33" y="40"/>
                      <a:pt x="26" y="45"/>
                      <a:pt x="17" y="45"/>
                    </a:cubicBezTo>
                    <a:cubicBezTo>
                      <a:pt x="8" y="45"/>
                      <a:pt x="2" y="39"/>
                      <a:pt x="0" y="32"/>
                    </a:cubicBezTo>
                    <a:cubicBezTo>
                      <a:pt x="5" y="31"/>
                      <a:pt x="5" y="31"/>
                      <a:pt x="5" y="31"/>
                    </a:cubicBezTo>
                    <a:cubicBezTo>
                      <a:pt x="6" y="36"/>
                      <a:pt x="10" y="40"/>
                      <a:pt x="17" y="40"/>
                    </a:cubicBezTo>
                    <a:cubicBezTo>
                      <a:pt x="24" y="40"/>
                      <a:pt x="27" y="37"/>
                      <a:pt x="27" y="32"/>
                    </a:cubicBezTo>
                    <a:cubicBezTo>
                      <a:pt x="27" y="26"/>
                      <a:pt x="20" y="25"/>
                      <a:pt x="14" y="23"/>
                    </a:cubicBezTo>
                    <a:cubicBezTo>
                      <a:pt x="9" y="21"/>
                      <a:pt x="1" y="19"/>
                      <a:pt x="1" y="11"/>
                    </a:cubicBezTo>
                    <a:cubicBezTo>
                      <a:pt x="1" y="5"/>
                      <a:pt x="8" y="0"/>
                      <a:pt x="17" y="0"/>
                    </a:cubicBezTo>
                    <a:cubicBezTo>
                      <a:pt x="24" y="0"/>
                      <a:pt x="31" y="4"/>
                      <a:pt x="32"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3" name="Line 49"/>
              <p:cNvSpPr>
                <a:spLocks noChangeShapeType="1"/>
              </p:cNvSpPr>
              <p:nvPr userDrawn="1"/>
            </p:nvSpPr>
            <p:spPr bwMode="auto">
              <a:xfrm>
                <a:off x="-11880850" y="1746250"/>
                <a:ext cx="4864100" cy="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4" name="Freeform 50"/>
              <p:cNvSpPr>
                <a:spLocks noEditPoints="1"/>
              </p:cNvSpPr>
              <p:nvPr userDrawn="1"/>
            </p:nvSpPr>
            <p:spPr bwMode="auto">
              <a:xfrm>
                <a:off x="-10995025" y="1177925"/>
                <a:ext cx="111125" cy="149225"/>
              </a:xfrm>
              <a:custGeom>
                <a:avLst/>
                <a:gdLst>
                  <a:gd name="T0" fmla="*/ 2147483647 w 35"/>
                  <a:gd name="T1" fmla="*/ 0 h 47"/>
                  <a:gd name="T2" fmla="*/ 2147483647 w 35"/>
                  <a:gd name="T3" fmla="*/ 2147483647 h 47"/>
                  <a:gd name="T4" fmla="*/ 2147483647 w 35"/>
                  <a:gd name="T5" fmla="*/ 2147483647 h 47"/>
                  <a:gd name="T6" fmla="*/ 2147483647 w 35"/>
                  <a:gd name="T7" fmla="*/ 2147483647 h 47"/>
                  <a:gd name="T8" fmla="*/ 2147483647 w 35"/>
                  <a:gd name="T9" fmla="*/ 2147483647 h 47"/>
                  <a:gd name="T10" fmla="*/ 2147483647 w 35"/>
                  <a:gd name="T11" fmla="*/ 2147483647 h 47"/>
                  <a:gd name="T12" fmla="*/ 0 w 35"/>
                  <a:gd name="T13" fmla="*/ 2147483647 h 47"/>
                  <a:gd name="T14" fmla="*/ 0 w 35"/>
                  <a:gd name="T15" fmla="*/ 0 h 47"/>
                  <a:gd name="T16" fmla="*/ 2147483647 w 35"/>
                  <a:gd name="T17" fmla="*/ 0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2147483647 w 35"/>
                  <a:gd name="T37" fmla="*/ 2147483647 h 47"/>
                  <a:gd name="T38" fmla="*/ 2147483647 w 35"/>
                  <a:gd name="T39" fmla="*/ 2147483647 h 47"/>
                  <a:gd name="T40" fmla="*/ 2147483647 w 35"/>
                  <a:gd name="T41" fmla="*/ 21474836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5" name="Freeform 51"/>
              <p:cNvSpPr>
                <a:spLocks/>
              </p:cNvSpPr>
              <p:nvPr userDrawn="1"/>
            </p:nvSpPr>
            <p:spPr bwMode="auto">
              <a:xfrm>
                <a:off x="-10848975" y="1177925"/>
                <a:ext cx="104775" cy="149225"/>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6" name="Freeform 52"/>
              <p:cNvSpPr>
                <a:spLocks/>
              </p:cNvSpPr>
              <p:nvPr userDrawn="1"/>
            </p:nvSpPr>
            <p:spPr bwMode="auto">
              <a:xfrm>
                <a:off x="-10718800" y="1177925"/>
                <a:ext cx="136525"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0 w 43"/>
                  <a:gd name="T11" fmla="*/ 0 h 47"/>
                  <a:gd name="T12" fmla="*/ 2147483647 w 43"/>
                  <a:gd name="T13" fmla="*/ 0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0 h 47"/>
                  <a:gd name="T24" fmla="*/ 2147483647 w 43"/>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7" name="Freeform 53"/>
              <p:cNvSpPr>
                <a:spLocks noEditPoints="1"/>
              </p:cNvSpPr>
              <p:nvPr userDrawn="1"/>
            </p:nvSpPr>
            <p:spPr bwMode="auto">
              <a:xfrm>
                <a:off x="-10575925" y="1174750"/>
                <a:ext cx="152400" cy="155575"/>
              </a:xfrm>
              <a:custGeom>
                <a:avLst/>
                <a:gdLst>
                  <a:gd name="T0" fmla="*/ 2147483647 w 48"/>
                  <a:gd name="T1" fmla="*/ 0 h 49"/>
                  <a:gd name="T2" fmla="*/ 2147483647 w 48"/>
                  <a:gd name="T3" fmla="*/ 2147483647 h 49"/>
                  <a:gd name="T4" fmla="*/ 2147483647 w 48"/>
                  <a:gd name="T5" fmla="*/ 2147483647 h 49"/>
                  <a:gd name="T6" fmla="*/ 0 w 48"/>
                  <a:gd name="T7" fmla="*/ 2147483647 h 49"/>
                  <a:gd name="T8" fmla="*/ 2147483647 w 48"/>
                  <a:gd name="T9" fmla="*/ 0 h 49"/>
                  <a:gd name="T10" fmla="*/ 2147483647 w 48"/>
                  <a:gd name="T11" fmla="*/ 2147483647 h 49"/>
                  <a:gd name="T12" fmla="*/ 2147483647 w 48"/>
                  <a:gd name="T13" fmla="*/ 2147483647 h 49"/>
                  <a:gd name="T14" fmla="*/ 2147483647 w 48"/>
                  <a:gd name="T15" fmla="*/ 2147483647 h 49"/>
                  <a:gd name="T16" fmla="*/ 2147483647 w 48"/>
                  <a:gd name="T17" fmla="*/ 2147483647 h 49"/>
                  <a:gd name="T18" fmla="*/ 2147483647 w 48"/>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8" name="Freeform 54"/>
              <p:cNvSpPr>
                <a:spLocks/>
              </p:cNvSpPr>
              <p:nvPr userDrawn="1"/>
            </p:nvSpPr>
            <p:spPr bwMode="auto">
              <a:xfrm>
                <a:off x="-10388600" y="1177925"/>
                <a:ext cx="123825" cy="149225"/>
              </a:xfrm>
              <a:custGeom>
                <a:avLst/>
                <a:gdLst>
                  <a:gd name="T0" fmla="*/ 2147483647 w 39"/>
                  <a:gd name="T1" fmla="*/ 0 h 47"/>
                  <a:gd name="T2" fmla="*/ 2147483647 w 39"/>
                  <a:gd name="T3" fmla="*/ 2147483647 h 47"/>
                  <a:gd name="T4" fmla="*/ 2147483647 w 39"/>
                  <a:gd name="T5" fmla="*/ 2147483647 h 47"/>
                  <a:gd name="T6" fmla="*/ 2147483647 w 39"/>
                  <a:gd name="T7" fmla="*/ 2147483647 h 47"/>
                  <a:gd name="T8" fmla="*/ 2147483647 w 39"/>
                  <a:gd name="T9" fmla="*/ 2147483647 h 47"/>
                  <a:gd name="T10" fmla="*/ 2147483647 w 39"/>
                  <a:gd name="T11" fmla="*/ 2147483647 h 47"/>
                  <a:gd name="T12" fmla="*/ 2147483647 w 39"/>
                  <a:gd name="T13" fmla="*/ 2147483647 h 47"/>
                  <a:gd name="T14" fmla="*/ 2147483647 w 39"/>
                  <a:gd name="T15" fmla="*/ 2147483647 h 47"/>
                  <a:gd name="T16" fmla="*/ 0 w 39"/>
                  <a:gd name="T17" fmla="*/ 2147483647 h 47"/>
                  <a:gd name="T18" fmla="*/ 0 w 39"/>
                  <a:gd name="T19" fmla="*/ 0 h 47"/>
                  <a:gd name="T20" fmla="*/ 2147483647 w 39"/>
                  <a:gd name="T21" fmla="*/ 0 h 47"/>
                  <a:gd name="T22" fmla="*/ 2147483647 w 39"/>
                  <a:gd name="T23" fmla="*/ 2147483647 h 47"/>
                  <a:gd name="T24" fmla="*/ 2147483647 w 39"/>
                  <a:gd name="T25" fmla="*/ 2147483647 h 47"/>
                  <a:gd name="T26" fmla="*/ 2147483647 w 39"/>
                  <a:gd name="T27" fmla="*/ 2147483647 h 47"/>
                  <a:gd name="T28" fmla="*/ 2147483647 w 39"/>
                  <a:gd name="T29" fmla="*/ 2147483647 h 47"/>
                  <a:gd name="T30" fmla="*/ 2147483647 w 39"/>
                  <a:gd name="T31" fmla="*/ 0 h 47"/>
                  <a:gd name="T32" fmla="*/ 2147483647 w 39"/>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69" name="Freeform 55"/>
              <p:cNvSpPr>
                <a:spLocks noEditPoints="1"/>
              </p:cNvSpPr>
              <p:nvPr userDrawn="1"/>
            </p:nvSpPr>
            <p:spPr bwMode="auto">
              <a:xfrm>
                <a:off x="-10217150" y="1177925"/>
                <a:ext cx="139700" cy="149225"/>
              </a:xfrm>
              <a:custGeom>
                <a:avLst/>
                <a:gdLst>
                  <a:gd name="T0" fmla="*/ 2147483647 w 44"/>
                  <a:gd name="T1" fmla="*/ 0 h 47"/>
                  <a:gd name="T2" fmla="*/ 2147483647 w 44"/>
                  <a:gd name="T3" fmla="*/ 2147483647 h 47"/>
                  <a:gd name="T4" fmla="*/ 2147483647 w 44"/>
                  <a:gd name="T5" fmla="*/ 2147483647 h 47"/>
                  <a:gd name="T6" fmla="*/ 0 w 44"/>
                  <a:gd name="T7" fmla="*/ 2147483647 h 47"/>
                  <a:gd name="T8" fmla="*/ 0 w 44"/>
                  <a:gd name="T9" fmla="*/ 0 h 47"/>
                  <a:gd name="T10" fmla="*/ 2147483647 w 44"/>
                  <a:gd name="T11" fmla="*/ 0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2147483647 w 44"/>
                  <a:gd name="T21" fmla="*/ 2147483647 h 47"/>
                  <a:gd name="T22" fmla="*/ 2147483647 w 44"/>
                  <a:gd name="T23" fmla="*/ 2147483647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0" name="Freeform 56"/>
              <p:cNvSpPr>
                <a:spLocks/>
              </p:cNvSpPr>
              <p:nvPr userDrawn="1"/>
            </p:nvSpPr>
            <p:spPr bwMode="auto">
              <a:xfrm>
                <a:off x="-9994900" y="1177925"/>
                <a:ext cx="117475" cy="149225"/>
              </a:xfrm>
              <a:custGeom>
                <a:avLst/>
                <a:gdLst>
                  <a:gd name="T0" fmla="*/ 2147483647 w 74"/>
                  <a:gd name="T1" fmla="*/ 0 h 94"/>
                  <a:gd name="T2" fmla="*/ 2147483647 w 74"/>
                  <a:gd name="T3" fmla="*/ 2147483647 h 94"/>
                  <a:gd name="T4" fmla="*/ 2147483647 w 74"/>
                  <a:gd name="T5" fmla="*/ 2147483647 h 94"/>
                  <a:gd name="T6" fmla="*/ 2147483647 w 74"/>
                  <a:gd name="T7" fmla="*/ 2147483647 h 94"/>
                  <a:gd name="T8" fmla="*/ 2147483647 w 74"/>
                  <a:gd name="T9" fmla="*/ 2147483647 h 94"/>
                  <a:gd name="T10" fmla="*/ 2147483647 w 74"/>
                  <a:gd name="T11" fmla="*/ 2147483647 h 94"/>
                  <a:gd name="T12" fmla="*/ 0 w 74"/>
                  <a:gd name="T13" fmla="*/ 2147483647 h 94"/>
                  <a:gd name="T14" fmla="*/ 0 w 74"/>
                  <a:gd name="T15" fmla="*/ 0 h 94"/>
                  <a:gd name="T16" fmla="*/ 2147483647 w 74"/>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1" name="Freeform 57"/>
              <p:cNvSpPr>
                <a:spLocks/>
              </p:cNvSpPr>
              <p:nvPr userDrawn="1"/>
            </p:nvSpPr>
            <p:spPr bwMode="auto">
              <a:xfrm>
                <a:off x="-9845675" y="1177925"/>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2147483647 w 76"/>
                  <a:gd name="T19" fmla="*/ 2147483647 h 94"/>
                  <a:gd name="T20" fmla="*/ 2147483647 w 76"/>
                  <a:gd name="T21" fmla="*/ 2147483647 h 94"/>
                  <a:gd name="T22" fmla="*/ 2147483647 w 76"/>
                  <a:gd name="T23" fmla="*/ 0 h 94"/>
                  <a:gd name="T24" fmla="*/ 2147483647 w 7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2" name="Freeform 58"/>
              <p:cNvSpPr>
                <a:spLocks/>
              </p:cNvSpPr>
              <p:nvPr userDrawn="1"/>
            </p:nvSpPr>
            <p:spPr bwMode="auto">
              <a:xfrm>
                <a:off x="-9680575" y="1177925"/>
                <a:ext cx="104775" cy="149225"/>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3" name="Freeform 59"/>
              <p:cNvSpPr>
                <a:spLocks/>
              </p:cNvSpPr>
              <p:nvPr userDrawn="1"/>
            </p:nvSpPr>
            <p:spPr bwMode="auto">
              <a:xfrm>
                <a:off x="-9483725" y="1174750"/>
                <a:ext cx="146050" cy="155575"/>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4" name="Freeform 60"/>
              <p:cNvSpPr>
                <a:spLocks noEditPoints="1"/>
              </p:cNvSpPr>
              <p:nvPr userDrawn="1"/>
            </p:nvSpPr>
            <p:spPr bwMode="auto">
              <a:xfrm>
                <a:off x="-9315450" y="1174750"/>
                <a:ext cx="155575" cy="155575"/>
              </a:xfrm>
              <a:custGeom>
                <a:avLst/>
                <a:gdLst>
                  <a:gd name="T0" fmla="*/ 2147483647 w 49"/>
                  <a:gd name="T1" fmla="*/ 0 h 49"/>
                  <a:gd name="T2" fmla="*/ 2147483647 w 49"/>
                  <a:gd name="T3" fmla="*/ 2147483647 h 49"/>
                  <a:gd name="T4" fmla="*/ 2147483647 w 49"/>
                  <a:gd name="T5" fmla="*/ 2147483647 h 49"/>
                  <a:gd name="T6" fmla="*/ 0 w 49"/>
                  <a:gd name="T7" fmla="*/ 2147483647 h 49"/>
                  <a:gd name="T8" fmla="*/ 2147483647 w 49"/>
                  <a:gd name="T9" fmla="*/ 0 h 49"/>
                  <a:gd name="T10" fmla="*/ 2147483647 w 49"/>
                  <a:gd name="T11" fmla="*/ 2147483647 h 49"/>
                  <a:gd name="T12" fmla="*/ 2147483647 w 49"/>
                  <a:gd name="T13" fmla="*/ 2147483647 h 49"/>
                  <a:gd name="T14" fmla="*/ 2147483647 w 49"/>
                  <a:gd name="T15" fmla="*/ 2147483647 h 49"/>
                  <a:gd name="T16" fmla="*/ 2147483647 w 49"/>
                  <a:gd name="T17" fmla="*/ 2147483647 h 49"/>
                  <a:gd name="T18" fmla="*/ 2147483647 w 49"/>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5" name="Freeform 61"/>
              <p:cNvSpPr>
                <a:spLocks/>
              </p:cNvSpPr>
              <p:nvPr userDrawn="1"/>
            </p:nvSpPr>
            <p:spPr bwMode="auto">
              <a:xfrm>
                <a:off x="-9128125" y="1177925"/>
                <a:ext cx="127000" cy="149225"/>
              </a:xfrm>
              <a:custGeom>
                <a:avLst/>
                <a:gdLst>
                  <a:gd name="T0" fmla="*/ 2147483647 w 40"/>
                  <a:gd name="T1" fmla="*/ 0 h 47"/>
                  <a:gd name="T2" fmla="*/ 2147483647 w 40"/>
                  <a:gd name="T3" fmla="*/ 2147483647 h 47"/>
                  <a:gd name="T4" fmla="*/ 2147483647 w 40"/>
                  <a:gd name="T5" fmla="*/ 2147483647 h 47"/>
                  <a:gd name="T6" fmla="*/ 2147483647 w 40"/>
                  <a:gd name="T7" fmla="*/ 2147483647 h 47"/>
                  <a:gd name="T8" fmla="*/ 2147483647 w 40"/>
                  <a:gd name="T9" fmla="*/ 2147483647 h 47"/>
                  <a:gd name="T10" fmla="*/ 2147483647 w 40"/>
                  <a:gd name="T11" fmla="*/ 2147483647 h 47"/>
                  <a:gd name="T12" fmla="*/ 2147483647 w 40"/>
                  <a:gd name="T13" fmla="*/ 2147483647 h 47"/>
                  <a:gd name="T14" fmla="*/ 2147483647 w 40"/>
                  <a:gd name="T15" fmla="*/ 2147483647 h 47"/>
                  <a:gd name="T16" fmla="*/ 0 w 40"/>
                  <a:gd name="T17" fmla="*/ 2147483647 h 47"/>
                  <a:gd name="T18" fmla="*/ 0 w 40"/>
                  <a:gd name="T19" fmla="*/ 0 h 47"/>
                  <a:gd name="T20" fmla="*/ 2147483647 w 40"/>
                  <a:gd name="T21" fmla="*/ 0 h 47"/>
                  <a:gd name="T22" fmla="*/ 2147483647 w 40"/>
                  <a:gd name="T23" fmla="*/ 2147483647 h 47"/>
                  <a:gd name="T24" fmla="*/ 2147483647 w 40"/>
                  <a:gd name="T25" fmla="*/ 2147483647 h 47"/>
                  <a:gd name="T26" fmla="*/ 2147483647 w 40"/>
                  <a:gd name="T27" fmla="*/ 2147483647 h 47"/>
                  <a:gd name="T28" fmla="*/ 2147483647 w 40"/>
                  <a:gd name="T29" fmla="*/ 2147483647 h 47"/>
                  <a:gd name="T30" fmla="*/ 2147483647 w 40"/>
                  <a:gd name="T31" fmla="*/ 0 h 47"/>
                  <a:gd name="T32" fmla="*/ 2147483647 w 40"/>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6" name="Freeform 62"/>
              <p:cNvSpPr>
                <a:spLocks/>
              </p:cNvSpPr>
              <p:nvPr userDrawn="1"/>
            </p:nvSpPr>
            <p:spPr bwMode="auto">
              <a:xfrm>
                <a:off x="-8972550" y="1177925"/>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7" name="Freeform 63"/>
              <p:cNvSpPr>
                <a:spLocks noEditPoints="1"/>
              </p:cNvSpPr>
              <p:nvPr userDrawn="1"/>
            </p:nvSpPr>
            <p:spPr bwMode="auto">
              <a:xfrm>
                <a:off x="-8820150" y="1177925"/>
                <a:ext cx="111125" cy="149225"/>
              </a:xfrm>
              <a:custGeom>
                <a:avLst/>
                <a:gdLst>
                  <a:gd name="T0" fmla="*/ 2147483647 w 35"/>
                  <a:gd name="T1" fmla="*/ 2147483647 h 47"/>
                  <a:gd name="T2" fmla="*/ 2147483647 w 35"/>
                  <a:gd name="T3" fmla="*/ 2147483647 h 47"/>
                  <a:gd name="T4" fmla="*/ 2147483647 w 35"/>
                  <a:gd name="T5" fmla="*/ 2147483647 h 47"/>
                  <a:gd name="T6" fmla="*/ 2147483647 w 35"/>
                  <a:gd name="T7" fmla="*/ 2147483647 h 47"/>
                  <a:gd name="T8" fmla="*/ 2147483647 w 35"/>
                  <a:gd name="T9" fmla="*/ 2147483647 h 47"/>
                  <a:gd name="T10" fmla="*/ 0 w 35"/>
                  <a:gd name="T11" fmla="*/ 2147483647 h 47"/>
                  <a:gd name="T12" fmla="*/ 0 w 35"/>
                  <a:gd name="T13" fmla="*/ 0 h 47"/>
                  <a:gd name="T14" fmla="*/ 2147483647 w 35"/>
                  <a:gd name="T15" fmla="*/ 0 h 47"/>
                  <a:gd name="T16" fmla="*/ 2147483647 w 35"/>
                  <a:gd name="T17" fmla="*/ 2147483647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8" name="Freeform 64"/>
              <p:cNvSpPr>
                <a:spLocks noEditPoints="1"/>
              </p:cNvSpPr>
              <p:nvPr userDrawn="1"/>
            </p:nvSpPr>
            <p:spPr bwMode="auto">
              <a:xfrm>
                <a:off x="-8689975" y="1177925"/>
                <a:ext cx="146050" cy="149225"/>
              </a:xfrm>
              <a:custGeom>
                <a:avLst/>
                <a:gdLst>
                  <a:gd name="T0" fmla="*/ 2147483647 w 46"/>
                  <a:gd name="T1" fmla="*/ 2147483647 h 47"/>
                  <a:gd name="T2" fmla="*/ 2147483647 w 46"/>
                  <a:gd name="T3" fmla="*/ 2147483647 h 47"/>
                  <a:gd name="T4" fmla="*/ 2147483647 w 46"/>
                  <a:gd name="T5" fmla="*/ 2147483647 h 47"/>
                  <a:gd name="T6" fmla="*/ 0 w 46"/>
                  <a:gd name="T7" fmla="*/ 2147483647 h 47"/>
                  <a:gd name="T8" fmla="*/ 2147483647 w 46"/>
                  <a:gd name="T9" fmla="*/ 0 h 47"/>
                  <a:gd name="T10" fmla="*/ 2147483647 w 46"/>
                  <a:gd name="T11" fmla="*/ 0 h 47"/>
                  <a:gd name="T12" fmla="*/ 2147483647 w 46"/>
                  <a:gd name="T13" fmla="*/ 2147483647 h 47"/>
                  <a:gd name="T14" fmla="*/ 2147483647 w 46"/>
                  <a:gd name="T15" fmla="*/ 2147483647 h 47"/>
                  <a:gd name="T16" fmla="*/ 2147483647 w 46"/>
                  <a:gd name="T17" fmla="*/ 2147483647 h 47"/>
                  <a:gd name="T18" fmla="*/ 2147483647 w 46"/>
                  <a:gd name="T19" fmla="*/ 2147483647 h 47"/>
                  <a:gd name="T20" fmla="*/ 2147483647 w 46"/>
                  <a:gd name="T21" fmla="*/ 2147483647 h 47"/>
                  <a:gd name="T22" fmla="*/ 2147483647 w 46"/>
                  <a:gd name="T23" fmla="*/ 2147483647 h 47"/>
                  <a:gd name="T24" fmla="*/ 2147483647 w 46"/>
                  <a:gd name="T25" fmla="*/ 2147483647 h 47"/>
                  <a:gd name="T26" fmla="*/ 2147483647 w 46"/>
                  <a:gd name="T27" fmla="*/ 2147483647 h 47"/>
                  <a:gd name="T28" fmla="*/ 2147483647 w 46"/>
                  <a:gd name="T29" fmla="*/ 2147483647 h 47"/>
                  <a:gd name="T30" fmla="*/ 2147483647 w 46"/>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79" name="Freeform 65"/>
              <p:cNvSpPr>
                <a:spLocks/>
              </p:cNvSpPr>
              <p:nvPr userDrawn="1"/>
            </p:nvSpPr>
            <p:spPr bwMode="auto">
              <a:xfrm>
                <a:off x="-8531225" y="1174750"/>
                <a:ext cx="146050" cy="155575"/>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0" name="Freeform 66"/>
              <p:cNvSpPr>
                <a:spLocks/>
              </p:cNvSpPr>
              <p:nvPr userDrawn="1"/>
            </p:nvSpPr>
            <p:spPr bwMode="auto">
              <a:xfrm>
                <a:off x="-8369300" y="1177925"/>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1" name="Freeform 67"/>
              <p:cNvSpPr>
                <a:spLocks/>
              </p:cNvSpPr>
              <p:nvPr userDrawn="1"/>
            </p:nvSpPr>
            <p:spPr bwMode="auto">
              <a:xfrm>
                <a:off x="-9620250" y="528637"/>
                <a:ext cx="60325" cy="88900"/>
              </a:xfrm>
              <a:custGeom>
                <a:avLst/>
                <a:gdLst>
                  <a:gd name="T0" fmla="*/ 2147483647 w 19"/>
                  <a:gd name="T1" fmla="*/ 2147483647 h 28"/>
                  <a:gd name="T2" fmla="*/ 2147483647 w 19"/>
                  <a:gd name="T3" fmla="*/ 2147483647 h 28"/>
                  <a:gd name="T4" fmla="*/ 2147483647 w 19"/>
                  <a:gd name="T5" fmla="*/ 2147483647 h 28"/>
                  <a:gd name="T6" fmla="*/ 2147483647 w 19"/>
                  <a:gd name="T7" fmla="*/ 2147483647 h 28"/>
                  <a:gd name="T8" fmla="*/ 2147483647 w 19"/>
                  <a:gd name="T9" fmla="*/ 2147483647 h 28"/>
                  <a:gd name="T10" fmla="*/ 2147483647 w 19"/>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2" name="Freeform 68"/>
              <p:cNvSpPr>
                <a:spLocks/>
              </p:cNvSpPr>
              <p:nvPr userDrawn="1"/>
            </p:nvSpPr>
            <p:spPr bwMode="auto">
              <a:xfrm>
                <a:off x="-7702550" y="512762"/>
                <a:ext cx="60325" cy="85725"/>
              </a:xfrm>
              <a:custGeom>
                <a:avLst/>
                <a:gdLst>
                  <a:gd name="T0" fmla="*/ 2147483647 w 19"/>
                  <a:gd name="T1" fmla="*/ 2147483647 h 27"/>
                  <a:gd name="T2" fmla="*/ 2147483647 w 19"/>
                  <a:gd name="T3" fmla="*/ 2147483647 h 27"/>
                  <a:gd name="T4" fmla="*/ 2147483647 w 19"/>
                  <a:gd name="T5" fmla="*/ 2147483647 h 27"/>
                  <a:gd name="T6" fmla="*/ 2147483647 w 19"/>
                  <a:gd name="T7" fmla="*/ 2147483647 h 27"/>
                  <a:gd name="T8" fmla="*/ 2147483647 w 19"/>
                  <a:gd name="T9" fmla="*/ 2147483647 h 27"/>
                  <a:gd name="T10" fmla="*/ 2147483647 w 19"/>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3" name="Freeform 69"/>
              <p:cNvSpPr>
                <a:spLocks noEditPoints="1"/>
              </p:cNvSpPr>
              <p:nvPr userDrawn="1"/>
            </p:nvSpPr>
            <p:spPr bwMode="auto">
              <a:xfrm>
                <a:off x="-11947525" y="496887"/>
                <a:ext cx="1362075" cy="650875"/>
              </a:xfrm>
              <a:custGeom>
                <a:avLst/>
                <a:gdLst>
                  <a:gd name="T0" fmla="*/ 2147483647 w 429"/>
                  <a:gd name="T1" fmla="*/ 2147483647 h 205"/>
                  <a:gd name="T2" fmla="*/ 2147483647 w 429"/>
                  <a:gd name="T3" fmla="*/ 2147483647 h 205"/>
                  <a:gd name="T4" fmla="*/ 2147483647 w 429"/>
                  <a:gd name="T5" fmla="*/ 2147483647 h 205"/>
                  <a:gd name="T6" fmla="*/ 2147483647 w 429"/>
                  <a:gd name="T7" fmla="*/ 2147483647 h 205"/>
                  <a:gd name="T8" fmla="*/ 2147483647 w 429"/>
                  <a:gd name="T9" fmla="*/ 2147483647 h 205"/>
                  <a:gd name="T10" fmla="*/ 2147483647 w 429"/>
                  <a:gd name="T11" fmla="*/ 2147483647 h 205"/>
                  <a:gd name="T12" fmla="*/ 2147483647 w 429"/>
                  <a:gd name="T13" fmla="*/ 2147483647 h 205"/>
                  <a:gd name="T14" fmla="*/ 2147483647 w 429"/>
                  <a:gd name="T15" fmla="*/ 2147483647 h 205"/>
                  <a:gd name="T16" fmla="*/ 2147483647 w 429"/>
                  <a:gd name="T17" fmla="*/ 2147483647 h 205"/>
                  <a:gd name="T18" fmla="*/ 2147483647 w 429"/>
                  <a:gd name="T19" fmla="*/ 2147483647 h 205"/>
                  <a:gd name="T20" fmla="*/ 2147483647 w 429"/>
                  <a:gd name="T21" fmla="*/ 2147483647 h 205"/>
                  <a:gd name="T22" fmla="*/ 2147483647 w 429"/>
                  <a:gd name="T23" fmla="*/ 2147483647 h 205"/>
                  <a:gd name="T24" fmla="*/ 2147483647 w 429"/>
                  <a:gd name="T25" fmla="*/ 2147483647 h 205"/>
                  <a:gd name="T26" fmla="*/ 2147483647 w 429"/>
                  <a:gd name="T27" fmla="*/ 2147483647 h 205"/>
                  <a:gd name="T28" fmla="*/ 2147483647 w 429"/>
                  <a:gd name="T29" fmla="*/ 2147483647 h 205"/>
                  <a:gd name="T30" fmla="*/ 2147483647 w 429"/>
                  <a:gd name="T31" fmla="*/ 2147483647 h 205"/>
                  <a:gd name="T32" fmla="*/ 2147483647 w 429"/>
                  <a:gd name="T33" fmla="*/ 2147483647 h 205"/>
                  <a:gd name="T34" fmla="*/ 2147483647 w 429"/>
                  <a:gd name="T35" fmla="*/ 2147483647 h 205"/>
                  <a:gd name="T36" fmla="*/ 2147483647 w 429"/>
                  <a:gd name="T37" fmla="*/ 2147483647 h 205"/>
                  <a:gd name="T38" fmla="*/ 2147483647 w 429"/>
                  <a:gd name="T39" fmla="*/ 2147483647 h 205"/>
                  <a:gd name="T40" fmla="*/ 2147483647 w 429"/>
                  <a:gd name="T41" fmla="*/ 2147483647 h 205"/>
                  <a:gd name="T42" fmla="*/ 2147483647 w 429"/>
                  <a:gd name="T43" fmla="*/ 2147483647 h 205"/>
                  <a:gd name="T44" fmla="*/ 2147483647 w 429"/>
                  <a:gd name="T45" fmla="*/ 2147483647 h 205"/>
                  <a:gd name="T46" fmla="*/ 2147483647 w 429"/>
                  <a:gd name="T47" fmla="*/ 2147483647 h 205"/>
                  <a:gd name="T48" fmla="*/ 2147483647 w 429"/>
                  <a:gd name="T49" fmla="*/ 2147483647 h 205"/>
                  <a:gd name="T50" fmla="*/ 2147483647 w 429"/>
                  <a:gd name="T51" fmla="*/ 2147483647 h 205"/>
                  <a:gd name="T52" fmla="*/ 2147483647 w 429"/>
                  <a:gd name="T53" fmla="*/ 2147483647 h 205"/>
                  <a:gd name="T54" fmla="*/ 2147483647 w 429"/>
                  <a:gd name="T55" fmla="*/ 2147483647 h 205"/>
                  <a:gd name="T56" fmla="*/ 2147483647 w 429"/>
                  <a:gd name="T57" fmla="*/ 2147483647 h 205"/>
                  <a:gd name="T58" fmla="*/ 2147483647 w 429"/>
                  <a:gd name="T59" fmla="*/ 2147483647 h 205"/>
                  <a:gd name="T60" fmla="*/ 2147483647 w 429"/>
                  <a:gd name="T61" fmla="*/ 2147483647 h 205"/>
                  <a:gd name="T62" fmla="*/ 2147483647 w 429"/>
                  <a:gd name="T63" fmla="*/ 2147483647 h 205"/>
                  <a:gd name="T64" fmla="*/ 2147483647 w 429"/>
                  <a:gd name="T65" fmla="*/ 2147483647 h 205"/>
                  <a:gd name="T66" fmla="*/ 2147483647 w 429"/>
                  <a:gd name="T67" fmla="*/ 2147483647 h 205"/>
                  <a:gd name="T68" fmla="*/ 2147483647 w 429"/>
                  <a:gd name="T69" fmla="*/ 2147483647 h 205"/>
                  <a:gd name="T70" fmla="*/ 2147483647 w 429"/>
                  <a:gd name="T71" fmla="*/ 2147483647 h 205"/>
                  <a:gd name="T72" fmla="*/ 2147483647 w 429"/>
                  <a:gd name="T73" fmla="*/ 2147483647 h 205"/>
                  <a:gd name="T74" fmla="*/ 2147483647 w 429"/>
                  <a:gd name="T75" fmla="*/ 2147483647 h 205"/>
                  <a:gd name="T76" fmla="*/ 2147483647 w 429"/>
                  <a:gd name="T77" fmla="*/ 2147483647 h 205"/>
                  <a:gd name="T78" fmla="*/ 2147483647 w 429"/>
                  <a:gd name="T79" fmla="*/ 2147483647 h 205"/>
                  <a:gd name="T80" fmla="*/ 2147483647 w 429"/>
                  <a:gd name="T81" fmla="*/ 2147483647 h 205"/>
                  <a:gd name="T82" fmla="*/ 2147483647 w 429"/>
                  <a:gd name="T83" fmla="*/ 2147483647 h 205"/>
                  <a:gd name="T84" fmla="*/ 2147483647 w 429"/>
                  <a:gd name="T85" fmla="*/ 2147483647 h 205"/>
                  <a:gd name="T86" fmla="*/ 2147483647 w 429"/>
                  <a:gd name="T87" fmla="*/ 2147483647 h 205"/>
                  <a:gd name="T88" fmla="*/ 2147483647 w 429"/>
                  <a:gd name="T89" fmla="*/ 2147483647 h 205"/>
                  <a:gd name="T90" fmla="*/ 2147483647 w 429"/>
                  <a:gd name="T91" fmla="*/ 2147483647 h 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4" name="Freeform 70"/>
              <p:cNvSpPr>
                <a:spLocks noEditPoints="1"/>
              </p:cNvSpPr>
              <p:nvPr userDrawn="1"/>
            </p:nvSpPr>
            <p:spPr bwMode="auto">
              <a:xfrm>
                <a:off x="-10629900" y="544512"/>
                <a:ext cx="1863725" cy="542925"/>
              </a:xfrm>
              <a:custGeom>
                <a:avLst/>
                <a:gdLst>
                  <a:gd name="T0" fmla="*/ 2147483647 w 587"/>
                  <a:gd name="T1" fmla="*/ 2147483647 h 171"/>
                  <a:gd name="T2" fmla="*/ 2147483647 w 587"/>
                  <a:gd name="T3" fmla="*/ 2147483647 h 171"/>
                  <a:gd name="T4" fmla="*/ 2147483647 w 587"/>
                  <a:gd name="T5" fmla="*/ 2147483647 h 171"/>
                  <a:gd name="T6" fmla="*/ 2147483647 w 587"/>
                  <a:gd name="T7" fmla="*/ 2147483647 h 171"/>
                  <a:gd name="T8" fmla="*/ 2147483647 w 587"/>
                  <a:gd name="T9" fmla="*/ 2147483647 h 171"/>
                  <a:gd name="T10" fmla="*/ 2147483647 w 587"/>
                  <a:gd name="T11" fmla="*/ 2147483647 h 171"/>
                  <a:gd name="T12" fmla="*/ 2147483647 w 587"/>
                  <a:gd name="T13" fmla="*/ 2147483647 h 171"/>
                  <a:gd name="T14" fmla="*/ 2147483647 w 587"/>
                  <a:gd name="T15" fmla="*/ 2147483647 h 171"/>
                  <a:gd name="T16" fmla="*/ 2147483647 w 587"/>
                  <a:gd name="T17" fmla="*/ 2147483647 h 171"/>
                  <a:gd name="T18" fmla="*/ 2147483647 w 587"/>
                  <a:gd name="T19" fmla="*/ 2147483647 h 171"/>
                  <a:gd name="T20" fmla="*/ 2147483647 w 587"/>
                  <a:gd name="T21" fmla="*/ 2147483647 h 171"/>
                  <a:gd name="T22" fmla="*/ 2147483647 w 587"/>
                  <a:gd name="T23" fmla="*/ 2147483647 h 171"/>
                  <a:gd name="T24" fmla="*/ 2147483647 w 587"/>
                  <a:gd name="T25" fmla="*/ 2147483647 h 171"/>
                  <a:gd name="T26" fmla="*/ 2147483647 w 587"/>
                  <a:gd name="T27" fmla="*/ 2147483647 h 171"/>
                  <a:gd name="T28" fmla="*/ 2147483647 w 587"/>
                  <a:gd name="T29" fmla="*/ 2147483647 h 171"/>
                  <a:gd name="T30" fmla="*/ 2147483647 w 587"/>
                  <a:gd name="T31" fmla="*/ 2147483647 h 171"/>
                  <a:gd name="T32" fmla="*/ 2147483647 w 587"/>
                  <a:gd name="T33" fmla="*/ 2147483647 h 171"/>
                  <a:gd name="T34" fmla="*/ 2147483647 w 587"/>
                  <a:gd name="T35" fmla="*/ 2147483647 h 171"/>
                  <a:gd name="T36" fmla="*/ 2147483647 w 587"/>
                  <a:gd name="T37" fmla="*/ 2147483647 h 171"/>
                  <a:gd name="T38" fmla="*/ 2147483647 w 587"/>
                  <a:gd name="T39" fmla="*/ 2147483647 h 171"/>
                  <a:gd name="T40" fmla="*/ 2147483647 w 587"/>
                  <a:gd name="T41" fmla="*/ 2147483647 h 171"/>
                  <a:gd name="T42" fmla="*/ 2147483647 w 587"/>
                  <a:gd name="T43" fmla="*/ 2147483647 h 171"/>
                  <a:gd name="T44" fmla="*/ 2147483647 w 587"/>
                  <a:gd name="T45" fmla="*/ 2147483647 h 171"/>
                  <a:gd name="T46" fmla="*/ 2147483647 w 587"/>
                  <a:gd name="T47" fmla="*/ 2147483647 h 171"/>
                  <a:gd name="T48" fmla="*/ 2147483647 w 587"/>
                  <a:gd name="T49" fmla="*/ 2147483647 h 171"/>
                  <a:gd name="T50" fmla="*/ 2147483647 w 587"/>
                  <a:gd name="T51" fmla="*/ 2147483647 h 171"/>
                  <a:gd name="T52" fmla="*/ 2147483647 w 587"/>
                  <a:gd name="T53" fmla="*/ 2147483647 h 171"/>
                  <a:gd name="T54" fmla="*/ 2147483647 w 587"/>
                  <a:gd name="T55" fmla="*/ 2147483647 h 171"/>
                  <a:gd name="T56" fmla="*/ 2147483647 w 587"/>
                  <a:gd name="T57" fmla="*/ 2147483647 h 171"/>
                  <a:gd name="T58" fmla="*/ 2147483647 w 587"/>
                  <a:gd name="T59" fmla="*/ 2147483647 h 171"/>
                  <a:gd name="T60" fmla="*/ 2147483647 w 587"/>
                  <a:gd name="T61" fmla="*/ 2147483647 h 171"/>
                  <a:gd name="T62" fmla="*/ 2147483647 w 587"/>
                  <a:gd name="T63" fmla="*/ 2147483647 h 171"/>
                  <a:gd name="T64" fmla="*/ 2147483647 w 587"/>
                  <a:gd name="T65" fmla="*/ 2147483647 h 171"/>
                  <a:gd name="T66" fmla="*/ 2147483647 w 587"/>
                  <a:gd name="T67" fmla="*/ 2147483647 h 171"/>
                  <a:gd name="T68" fmla="*/ 2147483647 w 587"/>
                  <a:gd name="T69" fmla="*/ 2147483647 h 171"/>
                  <a:gd name="T70" fmla="*/ 2147483647 w 587"/>
                  <a:gd name="T71" fmla="*/ 2147483647 h 171"/>
                  <a:gd name="T72" fmla="*/ 2147483647 w 587"/>
                  <a:gd name="T73" fmla="*/ 2147483647 h 171"/>
                  <a:gd name="T74" fmla="*/ 2147483647 w 587"/>
                  <a:gd name="T75" fmla="*/ 2147483647 h 171"/>
                  <a:gd name="T76" fmla="*/ 2147483647 w 587"/>
                  <a:gd name="T77" fmla="*/ 2147483647 h 171"/>
                  <a:gd name="T78" fmla="*/ 2147483647 w 587"/>
                  <a:gd name="T79" fmla="*/ 2147483647 h 171"/>
                  <a:gd name="T80" fmla="*/ 2147483647 w 587"/>
                  <a:gd name="T81" fmla="*/ 2147483647 h 171"/>
                  <a:gd name="T82" fmla="*/ 2147483647 w 587"/>
                  <a:gd name="T83" fmla="*/ 2147483647 h 171"/>
                  <a:gd name="T84" fmla="*/ 2147483647 w 587"/>
                  <a:gd name="T85" fmla="*/ 2147483647 h 171"/>
                  <a:gd name="T86" fmla="*/ 2147483647 w 587"/>
                  <a:gd name="T87" fmla="*/ 2147483647 h 171"/>
                  <a:gd name="T88" fmla="*/ 2147483647 w 587"/>
                  <a:gd name="T89" fmla="*/ 2147483647 h 171"/>
                  <a:gd name="T90" fmla="*/ 2147483647 w 587"/>
                  <a:gd name="T91" fmla="*/ 2147483647 h 171"/>
                  <a:gd name="T92" fmla="*/ 2147483647 w 587"/>
                  <a:gd name="T93" fmla="*/ 2147483647 h 171"/>
                  <a:gd name="T94" fmla="*/ 2147483647 w 587"/>
                  <a:gd name="T95" fmla="*/ 2147483647 h 171"/>
                  <a:gd name="T96" fmla="*/ 2147483647 w 587"/>
                  <a:gd name="T97" fmla="*/ 2147483647 h 171"/>
                  <a:gd name="T98" fmla="*/ 2147483647 w 587"/>
                  <a:gd name="T99" fmla="*/ 2147483647 h 171"/>
                  <a:gd name="T100" fmla="*/ 2147483647 w 587"/>
                  <a:gd name="T101" fmla="*/ 2147483647 h 171"/>
                  <a:gd name="T102" fmla="*/ 2147483647 w 587"/>
                  <a:gd name="T103" fmla="*/ 2147483647 h 171"/>
                  <a:gd name="T104" fmla="*/ 2147483647 w 587"/>
                  <a:gd name="T105" fmla="*/ 2147483647 h 171"/>
                  <a:gd name="T106" fmla="*/ 2147483647 w 587"/>
                  <a:gd name="T107" fmla="*/ 2147483647 h 171"/>
                  <a:gd name="T108" fmla="*/ 2147483647 w 587"/>
                  <a:gd name="T109" fmla="*/ 2147483647 h 171"/>
                  <a:gd name="T110" fmla="*/ 2147483647 w 587"/>
                  <a:gd name="T111" fmla="*/ 2147483647 h 1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5" name="Freeform 71"/>
              <p:cNvSpPr>
                <a:spLocks noEditPoints="1"/>
              </p:cNvSpPr>
              <p:nvPr userDrawn="1"/>
            </p:nvSpPr>
            <p:spPr bwMode="auto">
              <a:xfrm>
                <a:off x="-8772525" y="373062"/>
                <a:ext cx="1736725" cy="1058863"/>
              </a:xfrm>
              <a:custGeom>
                <a:avLst/>
                <a:gdLst>
                  <a:gd name="T0" fmla="*/ 2147483647 w 547"/>
                  <a:gd name="T1" fmla="*/ 2147483647 h 334"/>
                  <a:gd name="T2" fmla="*/ 2147483647 w 547"/>
                  <a:gd name="T3" fmla="*/ 2147483647 h 334"/>
                  <a:gd name="T4" fmla="*/ 2147483647 w 547"/>
                  <a:gd name="T5" fmla="*/ 2147483647 h 334"/>
                  <a:gd name="T6" fmla="*/ 2147483647 w 547"/>
                  <a:gd name="T7" fmla="*/ 2147483647 h 334"/>
                  <a:gd name="T8" fmla="*/ 2147483647 w 547"/>
                  <a:gd name="T9" fmla="*/ 2147483647 h 334"/>
                  <a:gd name="T10" fmla="*/ 2147483647 w 547"/>
                  <a:gd name="T11" fmla="*/ 2147483647 h 334"/>
                  <a:gd name="T12" fmla="*/ 2147483647 w 547"/>
                  <a:gd name="T13" fmla="*/ 2147483647 h 334"/>
                  <a:gd name="T14" fmla="*/ 2147483647 w 547"/>
                  <a:gd name="T15" fmla="*/ 2147483647 h 334"/>
                  <a:gd name="T16" fmla="*/ 2147483647 w 547"/>
                  <a:gd name="T17" fmla="*/ 2147483647 h 334"/>
                  <a:gd name="T18" fmla="*/ 2147483647 w 547"/>
                  <a:gd name="T19" fmla="*/ 2147483647 h 334"/>
                  <a:gd name="T20" fmla="*/ 2147483647 w 547"/>
                  <a:gd name="T21" fmla="*/ 2147483647 h 334"/>
                  <a:gd name="T22" fmla="*/ 2147483647 w 547"/>
                  <a:gd name="T23" fmla="*/ 2147483647 h 334"/>
                  <a:gd name="T24" fmla="*/ 2147483647 w 547"/>
                  <a:gd name="T25" fmla="*/ 2147483647 h 334"/>
                  <a:gd name="T26" fmla="*/ 2147483647 w 547"/>
                  <a:gd name="T27" fmla="*/ 2147483647 h 334"/>
                  <a:gd name="T28" fmla="*/ 2147483647 w 547"/>
                  <a:gd name="T29" fmla="*/ 2147483647 h 334"/>
                  <a:gd name="T30" fmla="*/ 2147483647 w 547"/>
                  <a:gd name="T31" fmla="*/ 2147483647 h 334"/>
                  <a:gd name="T32" fmla="*/ 2147483647 w 547"/>
                  <a:gd name="T33" fmla="*/ 2147483647 h 334"/>
                  <a:gd name="T34" fmla="*/ 2147483647 w 547"/>
                  <a:gd name="T35" fmla="*/ 2147483647 h 334"/>
                  <a:gd name="T36" fmla="*/ 2147483647 w 547"/>
                  <a:gd name="T37" fmla="*/ 2147483647 h 334"/>
                  <a:gd name="T38" fmla="*/ 2147483647 w 547"/>
                  <a:gd name="T39" fmla="*/ 2147483647 h 334"/>
                  <a:gd name="T40" fmla="*/ 2147483647 w 547"/>
                  <a:gd name="T41" fmla="*/ 2147483647 h 334"/>
                  <a:gd name="T42" fmla="*/ 2147483647 w 547"/>
                  <a:gd name="T43" fmla="*/ 2147483647 h 334"/>
                  <a:gd name="T44" fmla="*/ 2147483647 w 547"/>
                  <a:gd name="T45" fmla="*/ 2147483647 h 334"/>
                  <a:gd name="T46" fmla="*/ 2147483647 w 547"/>
                  <a:gd name="T47" fmla="*/ 2147483647 h 334"/>
                  <a:gd name="T48" fmla="*/ 2147483647 w 547"/>
                  <a:gd name="T49" fmla="*/ 2147483647 h 334"/>
                  <a:gd name="T50" fmla="*/ 2147483647 w 547"/>
                  <a:gd name="T51" fmla="*/ 2147483647 h 334"/>
                  <a:gd name="T52" fmla="*/ 2147483647 w 547"/>
                  <a:gd name="T53" fmla="*/ 2147483647 h 334"/>
                  <a:gd name="T54" fmla="*/ 2147483647 w 547"/>
                  <a:gd name="T55" fmla="*/ 2147483647 h 334"/>
                  <a:gd name="T56" fmla="*/ 2147483647 w 547"/>
                  <a:gd name="T57" fmla="*/ 2147483647 h 334"/>
                  <a:gd name="T58" fmla="*/ 2147483647 w 547"/>
                  <a:gd name="T59" fmla="*/ 2147483647 h 334"/>
                  <a:gd name="T60" fmla="*/ 2147483647 w 547"/>
                  <a:gd name="T61" fmla="*/ 2147483647 h 334"/>
                  <a:gd name="T62" fmla="*/ 2147483647 w 547"/>
                  <a:gd name="T63" fmla="*/ 2147483647 h 334"/>
                  <a:gd name="T64" fmla="*/ 2147483647 w 547"/>
                  <a:gd name="T65" fmla="*/ 2147483647 h 334"/>
                  <a:gd name="T66" fmla="*/ 2147483647 w 547"/>
                  <a:gd name="T67" fmla="*/ 2147483647 h 334"/>
                  <a:gd name="T68" fmla="*/ 2147483647 w 547"/>
                  <a:gd name="T69" fmla="*/ 2147483647 h 334"/>
                  <a:gd name="T70" fmla="*/ 2147483647 w 547"/>
                  <a:gd name="T71" fmla="*/ 2147483647 h 334"/>
                  <a:gd name="T72" fmla="*/ 2147483647 w 547"/>
                  <a:gd name="T73" fmla="*/ 2147483647 h 334"/>
                  <a:gd name="T74" fmla="*/ 2147483647 w 547"/>
                  <a:gd name="T75" fmla="*/ 2147483647 h 334"/>
                  <a:gd name="T76" fmla="*/ 2147483647 w 547"/>
                  <a:gd name="T77" fmla="*/ 2147483647 h 334"/>
                  <a:gd name="T78" fmla="*/ 2147483647 w 547"/>
                  <a:gd name="T79" fmla="*/ 2147483647 h 334"/>
                  <a:gd name="T80" fmla="*/ 2147483647 w 547"/>
                  <a:gd name="T81" fmla="*/ 2147483647 h 334"/>
                  <a:gd name="T82" fmla="*/ 2147483647 w 547"/>
                  <a:gd name="T83" fmla="*/ 2147483647 h 334"/>
                  <a:gd name="T84" fmla="*/ 2147483647 w 547"/>
                  <a:gd name="T85" fmla="*/ 2147483647 h 334"/>
                  <a:gd name="T86" fmla="*/ 2147483647 w 547"/>
                  <a:gd name="T87" fmla="*/ 2147483647 h 334"/>
                  <a:gd name="T88" fmla="*/ 2147483647 w 547"/>
                  <a:gd name="T89" fmla="*/ 2147483647 h 334"/>
                  <a:gd name="T90" fmla="*/ 2147483647 w 547"/>
                  <a:gd name="T91" fmla="*/ 2147483647 h 334"/>
                  <a:gd name="T92" fmla="*/ 2147483647 w 547"/>
                  <a:gd name="T93" fmla="*/ 2147483647 h 334"/>
                  <a:gd name="T94" fmla="*/ 2147483647 w 547"/>
                  <a:gd name="T95" fmla="*/ 2147483647 h 334"/>
                  <a:gd name="T96" fmla="*/ 2147483647 w 547"/>
                  <a:gd name="T97" fmla="*/ 2147483647 h 334"/>
                  <a:gd name="T98" fmla="*/ 2147483647 w 547"/>
                  <a:gd name="T99" fmla="*/ 2147483647 h 334"/>
                  <a:gd name="T100" fmla="*/ 2147483647 w 547"/>
                  <a:gd name="T101" fmla="*/ 2147483647 h 334"/>
                  <a:gd name="T102" fmla="*/ 2147483647 w 547"/>
                  <a:gd name="T103" fmla="*/ 2147483647 h 334"/>
                  <a:gd name="T104" fmla="*/ 2147483647 w 547"/>
                  <a:gd name="T105" fmla="*/ 2147483647 h 334"/>
                  <a:gd name="T106" fmla="*/ 2147483647 w 547"/>
                  <a:gd name="T107" fmla="*/ 2147483647 h 334"/>
                  <a:gd name="T108" fmla="*/ 2147483647 w 547"/>
                  <a:gd name="T109" fmla="*/ 2147483647 h 334"/>
                  <a:gd name="T110" fmla="*/ 2147483647 w 547"/>
                  <a:gd name="T111" fmla="*/ 2147483647 h 334"/>
                  <a:gd name="T112" fmla="*/ 2147483647 w 547"/>
                  <a:gd name="T113" fmla="*/ 2147483647 h 334"/>
                  <a:gd name="T114" fmla="*/ 2147483647 w 547"/>
                  <a:gd name="T115" fmla="*/ 2147483647 h 334"/>
                  <a:gd name="T116" fmla="*/ 2147483647 w 547"/>
                  <a:gd name="T117" fmla="*/ 2147483647 h 334"/>
                  <a:gd name="T118" fmla="*/ 2147483647 w 547"/>
                  <a:gd name="T119" fmla="*/ 2147483647 h 334"/>
                  <a:gd name="T120" fmla="*/ 2147483647 w 547"/>
                  <a:gd name="T121" fmla="*/ 2147483647 h 334"/>
                  <a:gd name="T122" fmla="*/ 2147483647 w 547"/>
                  <a:gd name="T123" fmla="*/ 2147483647 h 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6" name="Freeform 72"/>
              <p:cNvSpPr>
                <a:spLocks/>
              </p:cNvSpPr>
              <p:nvPr userDrawn="1"/>
            </p:nvSpPr>
            <p:spPr bwMode="auto">
              <a:xfrm>
                <a:off x="-11436350" y="941387"/>
                <a:ext cx="3708400" cy="165100"/>
              </a:xfrm>
              <a:custGeom>
                <a:avLst/>
                <a:gdLst>
                  <a:gd name="T0" fmla="*/ 0 w 1168"/>
                  <a:gd name="T1" fmla="*/ 2147483647 h 52"/>
                  <a:gd name="T2" fmla="*/ 2147483647 w 1168"/>
                  <a:gd name="T3" fmla="*/ 2147483647 h 52"/>
                  <a:gd name="T4" fmla="*/ 2147483647 w 1168"/>
                  <a:gd name="T5" fmla="*/ 2147483647 h 52"/>
                  <a:gd name="T6" fmla="*/ 2147483647 w 1168"/>
                  <a:gd name="T7" fmla="*/ 2147483647 h 52"/>
                  <a:gd name="T8" fmla="*/ 2147483647 w 1168"/>
                  <a:gd name="T9" fmla="*/ 2147483647 h 52"/>
                  <a:gd name="T10" fmla="*/ 2147483647 w 1168"/>
                  <a:gd name="T11" fmla="*/ 2147483647 h 52"/>
                  <a:gd name="T12" fmla="*/ 0 w 1168"/>
                  <a:gd name="T13" fmla="*/ 2147483647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7" name="Freeform 73"/>
              <p:cNvSpPr>
                <a:spLocks/>
              </p:cNvSpPr>
              <p:nvPr userDrawn="1"/>
            </p:nvSpPr>
            <p:spPr bwMode="auto">
              <a:xfrm>
                <a:off x="-7169150" y="455612"/>
                <a:ext cx="76200" cy="92075"/>
              </a:xfrm>
              <a:custGeom>
                <a:avLst/>
                <a:gdLst>
                  <a:gd name="T0" fmla="*/ 2147483647 w 48"/>
                  <a:gd name="T1" fmla="*/ 0 h 58"/>
                  <a:gd name="T2" fmla="*/ 2147483647 w 48"/>
                  <a:gd name="T3" fmla="*/ 2147483647 h 58"/>
                  <a:gd name="T4" fmla="*/ 2147483647 w 48"/>
                  <a:gd name="T5" fmla="*/ 2147483647 h 58"/>
                  <a:gd name="T6" fmla="*/ 2147483647 w 48"/>
                  <a:gd name="T7" fmla="*/ 2147483647 h 58"/>
                  <a:gd name="T8" fmla="*/ 2147483647 w 48"/>
                  <a:gd name="T9" fmla="*/ 2147483647 h 58"/>
                  <a:gd name="T10" fmla="*/ 2147483647 w 48"/>
                  <a:gd name="T11" fmla="*/ 2147483647 h 58"/>
                  <a:gd name="T12" fmla="*/ 0 w 48"/>
                  <a:gd name="T13" fmla="*/ 2147483647 h 58"/>
                  <a:gd name="T14" fmla="*/ 0 w 48"/>
                  <a:gd name="T15" fmla="*/ 0 h 58"/>
                  <a:gd name="T16" fmla="*/ 2147483647 w 48"/>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88" name="Freeform 74"/>
              <p:cNvSpPr>
                <a:spLocks/>
              </p:cNvSpPr>
              <p:nvPr userDrawn="1"/>
            </p:nvSpPr>
            <p:spPr bwMode="auto">
              <a:xfrm>
                <a:off x="-7083425" y="455612"/>
                <a:ext cx="88900" cy="92075"/>
              </a:xfrm>
              <a:custGeom>
                <a:avLst/>
                <a:gdLst>
                  <a:gd name="T0" fmla="*/ 2147483647 w 28"/>
                  <a:gd name="T1" fmla="*/ 0 h 29"/>
                  <a:gd name="T2" fmla="*/ 2147483647 w 28"/>
                  <a:gd name="T3" fmla="*/ 2147483647 h 29"/>
                  <a:gd name="T4" fmla="*/ 2147483647 w 28"/>
                  <a:gd name="T5" fmla="*/ 2147483647 h 29"/>
                  <a:gd name="T6" fmla="*/ 2147483647 w 28"/>
                  <a:gd name="T7" fmla="*/ 2147483647 h 29"/>
                  <a:gd name="T8" fmla="*/ 2147483647 w 28"/>
                  <a:gd name="T9" fmla="*/ 2147483647 h 29"/>
                  <a:gd name="T10" fmla="*/ 2147483647 w 28"/>
                  <a:gd name="T11" fmla="*/ 2147483647 h 29"/>
                  <a:gd name="T12" fmla="*/ 2147483647 w 28"/>
                  <a:gd name="T13" fmla="*/ 2147483647 h 29"/>
                  <a:gd name="T14" fmla="*/ 2147483647 w 28"/>
                  <a:gd name="T15" fmla="*/ 2147483647 h 29"/>
                  <a:gd name="T16" fmla="*/ 2147483647 w 28"/>
                  <a:gd name="T17" fmla="*/ 2147483647 h 29"/>
                  <a:gd name="T18" fmla="*/ 2147483647 w 28"/>
                  <a:gd name="T19" fmla="*/ 2147483647 h 29"/>
                  <a:gd name="T20" fmla="*/ 2147483647 w 28"/>
                  <a:gd name="T21" fmla="*/ 2147483647 h 29"/>
                  <a:gd name="T22" fmla="*/ 2147483647 w 28"/>
                  <a:gd name="T23" fmla="*/ 2147483647 h 29"/>
                  <a:gd name="T24" fmla="*/ 2147483647 w 28"/>
                  <a:gd name="T25" fmla="*/ 2147483647 h 29"/>
                  <a:gd name="T26" fmla="*/ 2147483647 w 28"/>
                  <a:gd name="T27" fmla="*/ 2147483647 h 29"/>
                  <a:gd name="T28" fmla="*/ 0 w 28"/>
                  <a:gd name="T29" fmla="*/ 2147483647 h 29"/>
                  <a:gd name="T30" fmla="*/ 0 w 28"/>
                  <a:gd name="T31" fmla="*/ 0 h 29"/>
                  <a:gd name="T32" fmla="*/ 2147483647 w 28"/>
                  <a:gd name="T33" fmla="*/ 0 h 29"/>
                  <a:gd name="T34" fmla="*/ 2147483647 w 28"/>
                  <a:gd name="T35" fmla="*/ 2147483647 h 29"/>
                  <a:gd name="T36" fmla="*/ 2147483647 w 28"/>
                  <a:gd name="T37" fmla="*/ 2147483647 h 29"/>
                  <a:gd name="T38" fmla="*/ 2147483647 w 28"/>
                  <a:gd name="T39" fmla="*/ 2147483647 h 29"/>
                  <a:gd name="T40" fmla="*/ 2147483647 w 28"/>
                  <a:gd name="T41" fmla="*/ 2147483647 h 29"/>
                  <a:gd name="T42" fmla="*/ 2147483647 w 28"/>
                  <a:gd name="T43" fmla="*/ 0 h 29"/>
                  <a:gd name="T44" fmla="*/ 2147483647 w 28"/>
                  <a:gd name="T45" fmla="*/ 0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grpSp>
        <p:sp>
          <p:nvSpPr>
            <p:cNvPr id="21" name="Freeform 23"/>
            <p:cNvSpPr>
              <a:spLocks/>
            </p:cNvSpPr>
            <p:nvPr userDrawn="1"/>
          </p:nvSpPr>
          <p:spPr bwMode="auto">
            <a:xfrm>
              <a:off x="2486025" y="4129088"/>
              <a:ext cx="104775" cy="142875"/>
            </a:xfrm>
            <a:custGeom>
              <a:avLst/>
              <a:gdLst>
                <a:gd name="T0" fmla="*/ 2147483647 w 33"/>
                <a:gd name="T1" fmla="*/ 2147483647 h 45"/>
                <a:gd name="T2" fmla="*/ 2147483647 w 33"/>
                <a:gd name="T3" fmla="*/ 2147483647 h 45"/>
                <a:gd name="T4" fmla="*/ 2147483647 w 33"/>
                <a:gd name="T5" fmla="*/ 2147483647 h 45"/>
                <a:gd name="T6" fmla="*/ 2147483647 w 33"/>
                <a:gd name="T7" fmla="*/ 2147483647 h 45"/>
                <a:gd name="T8" fmla="*/ 0 w 33"/>
                <a:gd name="T9" fmla="*/ 2147483647 h 45"/>
                <a:gd name="T10" fmla="*/ 2147483647 w 33"/>
                <a:gd name="T11" fmla="*/ 2147483647 h 45"/>
                <a:gd name="T12" fmla="*/ 2147483647 w 33"/>
                <a:gd name="T13" fmla="*/ 2147483647 h 45"/>
                <a:gd name="T14" fmla="*/ 2147483647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0 h 45"/>
                <a:gd name="T24" fmla="*/ 2147483647 w 33"/>
                <a:gd name="T25" fmla="*/ 0 h 45"/>
                <a:gd name="T26" fmla="*/ 2147483647 w 33"/>
                <a:gd name="T27" fmla="*/ 2147483647 h 45"/>
                <a:gd name="T28" fmla="*/ 2147483647 w 33"/>
                <a:gd name="T29" fmla="*/ 2147483647 h 45"/>
                <a:gd name="T30" fmla="*/ 2147483647 w 33"/>
                <a:gd name="T31" fmla="*/ 2147483647 h 45"/>
                <a:gd name="T32" fmla="*/ 2147483647 w 33"/>
                <a:gd name="T33" fmla="*/ 2147483647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45">
                  <a:moveTo>
                    <a:pt x="12" y="16"/>
                  </a:moveTo>
                  <a:cubicBezTo>
                    <a:pt x="13" y="16"/>
                    <a:pt x="15" y="15"/>
                    <a:pt x="17" y="15"/>
                  </a:cubicBezTo>
                  <a:cubicBezTo>
                    <a:pt x="26" y="15"/>
                    <a:pt x="33" y="21"/>
                    <a:pt x="33" y="30"/>
                  </a:cubicBezTo>
                  <a:cubicBezTo>
                    <a:pt x="33" y="38"/>
                    <a:pt x="26" y="45"/>
                    <a:pt x="17" y="45"/>
                  </a:cubicBezTo>
                  <a:cubicBezTo>
                    <a:pt x="8" y="45"/>
                    <a:pt x="2" y="40"/>
                    <a:pt x="0" y="34"/>
                  </a:cubicBezTo>
                  <a:cubicBezTo>
                    <a:pt x="10" y="31"/>
                    <a:pt x="10" y="31"/>
                    <a:pt x="10" y="31"/>
                  </a:cubicBezTo>
                  <a:cubicBezTo>
                    <a:pt x="11" y="33"/>
                    <a:pt x="13" y="36"/>
                    <a:pt x="17" y="36"/>
                  </a:cubicBezTo>
                  <a:cubicBezTo>
                    <a:pt x="20" y="36"/>
                    <a:pt x="23" y="33"/>
                    <a:pt x="23" y="30"/>
                  </a:cubicBezTo>
                  <a:cubicBezTo>
                    <a:pt x="23" y="26"/>
                    <a:pt x="20" y="23"/>
                    <a:pt x="17" y="23"/>
                  </a:cubicBezTo>
                  <a:cubicBezTo>
                    <a:pt x="13" y="23"/>
                    <a:pt x="11" y="25"/>
                    <a:pt x="11" y="27"/>
                  </a:cubicBezTo>
                  <a:cubicBezTo>
                    <a:pt x="2" y="24"/>
                    <a:pt x="2" y="24"/>
                    <a:pt x="2" y="24"/>
                  </a:cubicBezTo>
                  <a:cubicBezTo>
                    <a:pt x="6" y="0"/>
                    <a:pt x="6" y="0"/>
                    <a:pt x="6" y="0"/>
                  </a:cubicBezTo>
                  <a:cubicBezTo>
                    <a:pt x="31" y="0"/>
                    <a:pt x="31" y="0"/>
                    <a:pt x="31" y="0"/>
                  </a:cubicBezTo>
                  <a:cubicBezTo>
                    <a:pt x="31" y="10"/>
                    <a:pt x="31" y="10"/>
                    <a:pt x="31" y="10"/>
                  </a:cubicBezTo>
                  <a:cubicBezTo>
                    <a:pt x="13" y="10"/>
                    <a:pt x="13" y="10"/>
                    <a:pt x="13" y="10"/>
                  </a:cubicBezTo>
                  <a:cubicBezTo>
                    <a:pt x="13" y="11"/>
                    <a:pt x="13" y="11"/>
                    <a:pt x="13" y="11"/>
                  </a:cubicBezTo>
                  <a:cubicBezTo>
                    <a:pt x="12" y="15"/>
                    <a:pt x="12" y="16"/>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grpSp>
      <p:sp>
        <p:nvSpPr>
          <p:cNvPr id="89" name="Title 1"/>
          <p:cNvSpPr>
            <a:spLocks noGrp="1"/>
          </p:cNvSpPr>
          <p:nvPr>
            <p:ph type="title"/>
          </p:nvPr>
        </p:nvSpPr>
        <p:spPr>
          <a:xfrm>
            <a:off x="304721" y="1"/>
            <a:ext cx="11579384" cy="692151"/>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lang="en-US"/>
          </a:p>
        </p:txBody>
      </p:sp>
    </p:spTree>
    <p:extLst>
      <p:ext uri="{BB962C8B-B14F-4D97-AF65-F5344CB8AC3E}">
        <p14:creationId xmlns:p14="http://schemas.microsoft.com/office/powerpoint/2010/main" val="52439317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ication Icon Slide">
    <p:spTree>
      <p:nvGrpSpPr>
        <p:cNvPr id="1" name=""/>
        <p:cNvGrpSpPr/>
        <p:nvPr/>
      </p:nvGrpSpPr>
      <p:grpSpPr>
        <a:xfrm>
          <a:off x="0" y="0"/>
          <a:ext cx="0" cy="0"/>
          <a:chOff x="0" y="0"/>
          <a:chExt cx="0" cy="0"/>
        </a:xfrm>
      </p:grpSpPr>
      <p:pic>
        <p:nvPicPr>
          <p:cNvPr id="3" name="Picture 12" descr="D:\RAVI\2014\May\RBTC\template\slide-4-0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7249"/>
          <a:stretch>
            <a:fillRect/>
          </a:stretch>
        </p:blipFill>
        <p:spPr bwMode="auto">
          <a:xfrm>
            <a:off x="-2116" y="-90487"/>
            <a:ext cx="12188826" cy="636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175732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307488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7475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052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9899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2"/>
        </a:solidFill>
        <a:effectLst/>
      </p:bgPr>
    </p:bg>
    <p:spTree>
      <p:nvGrpSpPr>
        <p:cNvPr id="1" name=""/>
        <p:cNvGrpSpPr/>
        <p:nvPr/>
      </p:nvGrpSpPr>
      <p:grpSpPr>
        <a:xfrm>
          <a:off x="0" y="0"/>
          <a:ext cx="0" cy="0"/>
          <a:chOff x="0" y="0"/>
          <a:chExt cx="0" cy="0"/>
        </a:xfrm>
      </p:grpSpPr>
      <p:grpSp>
        <p:nvGrpSpPr>
          <p:cNvPr id="5" name="Group 13"/>
          <p:cNvGrpSpPr>
            <a:grpSpLocks/>
          </p:cNvGrpSpPr>
          <p:nvPr userDrawn="1"/>
        </p:nvGrpSpPr>
        <p:grpSpPr bwMode="auto">
          <a:xfrm>
            <a:off x="5021135" y="5859673"/>
            <a:ext cx="2146557" cy="438641"/>
            <a:chOff x="3533775" y="5853113"/>
            <a:chExt cx="2144713" cy="438150"/>
          </a:xfrm>
        </p:grpSpPr>
        <p:sp>
          <p:nvSpPr>
            <p:cNvPr id="6"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7"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8"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9"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0"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1"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2"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3"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4"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5"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solidFill>
                  <a:schemeClr val="bg1"/>
                </a:solidFill>
              </a:endParaRPr>
            </a:p>
          </p:txBody>
        </p:sp>
        <p:sp>
          <p:nvSpPr>
            <p:cNvPr id="16"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7"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8"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4799"/>
            </a:p>
          </p:txBody>
        </p:sp>
        <p:sp>
          <p:nvSpPr>
            <p:cNvPr id="19"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grpSp>
      <p:sp>
        <p:nvSpPr>
          <p:cNvPr id="20" name="AutoShape 72">
            <a:hlinkClick r:id="rId2"/>
          </p:cNvPr>
          <p:cNvSpPr>
            <a:spLocks noChangeAspect="1" noChangeArrowheads="1" noTextEdit="1"/>
          </p:cNvSpPr>
          <p:nvPr userDrawn="1"/>
        </p:nvSpPr>
        <p:spPr bwMode="auto">
          <a:xfrm>
            <a:off x="4910709" y="5827887"/>
            <a:ext cx="2367409" cy="50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p>
        </p:txBody>
      </p:sp>
      <p:grpSp>
        <p:nvGrpSpPr>
          <p:cNvPr id="21" name="Group 20"/>
          <p:cNvGrpSpPr/>
          <p:nvPr userDrawn="1"/>
        </p:nvGrpSpPr>
        <p:grpSpPr>
          <a:xfrm>
            <a:off x="4897998" y="823247"/>
            <a:ext cx="2392831" cy="365535"/>
            <a:chOff x="3712598" y="617435"/>
            <a:chExt cx="1795091" cy="274151"/>
          </a:xfrm>
        </p:grpSpPr>
        <p:sp>
          <p:nvSpPr>
            <p:cNvPr id="22" name="Freeform 7"/>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3" name="Freeform 8"/>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4"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grpSp>
        <p:nvGrpSpPr>
          <p:cNvPr id="25" name="Group 24"/>
          <p:cNvGrpSpPr/>
          <p:nvPr userDrawn="1"/>
        </p:nvGrpSpPr>
        <p:grpSpPr>
          <a:xfrm>
            <a:off x="3615784" y="2644562"/>
            <a:ext cx="4957259" cy="1061639"/>
            <a:chOff x="2697049" y="1983421"/>
            <a:chExt cx="3718913" cy="796229"/>
          </a:xfrm>
        </p:grpSpPr>
        <p:sp>
          <p:nvSpPr>
            <p:cNvPr id="26" name="Freeform 51"/>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7" name="Freeform 52"/>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8" name="Freeform 53"/>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9" name="Freeform 54"/>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0" name="Freeform 55"/>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1" name="Freeform 56"/>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2" name="Freeform 57"/>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3" name="Freeform 58"/>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4" name="Freeform 59"/>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5" name="Freeform 60"/>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6" name="Freeform 61"/>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7" name="Freeform 62"/>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8" name="Freeform 63"/>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9" name="Freeform 64"/>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0" name="Freeform 65"/>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1" name="Freeform 66"/>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2" name="Freeform 67"/>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3" name="Freeform 68"/>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4" name="Freeform 69"/>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5" name="Freeform 70"/>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6" name="Freeform 71"/>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7" name="Freeform 72"/>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9" name="Freeform 73"/>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0" name="Freeform 74"/>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3" name="Freeform 75"/>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sp>
        <p:nvSpPr>
          <p:cNvPr id="54" name="TextBox 48"/>
          <p:cNvSpPr txBox="1">
            <a:spLocks noChangeArrowheads="1"/>
          </p:cNvSpPr>
          <p:nvPr userDrawn="1"/>
        </p:nvSpPr>
        <p:spPr bwMode="auto">
          <a:xfrm>
            <a:off x="3082338" y="4052465"/>
            <a:ext cx="602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400" b="1" dirty="0">
                <a:solidFill>
                  <a:schemeClr val="bg1"/>
                </a:solidFill>
              </a:rPr>
              <a:t>$7 </a:t>
            </a:r>
            <a:r>
              <a:rPr lang="en-US" sz="1400" dirty="0">
                <a:solidFill>
                  <a:schemeClr val="bg1"/>
                </a:solidFill>
              </a:rPr>
              <a:t>BILLION ENTERPRISE | </a:t>
            </a:r>
            <a:r>
              <a:rPr lang="en-US" sz="1400" b="1" dirty="0">
                <a:solidFill>
                  <a:schemeClr val="bg1"/>
                </a:solidFill>
              </a:rPr>
              <a:t>110,000</a:t>
            </a:r>
            <a:r>
              <a:rPr lang="en-US" sz="1400" dirty="0">
                <a:solidFill>
                  <a:schemeClr val="bg1"/>
                </a:solidFill>
              </a:rPr>
              <a:t> IDEAPRENEURS | </a:t>
            </a:r>
            <a:r>
              <a:rPr lang="en-US" sz="1400" b="1" dirty="0">
                <a:solidFill>
                  <a:schemeClr val="bg1"/>
                </a:solidFill>
              </a:rPr>
              <a:t>31</a:t>
            </a:r>
            <a:r>
              <a:rPr lang="en-US" sz="1400" dirty="0">
                <a:solidFill>
                  <a:schemeClr val="bg1"/>
                </a:solidFill>
              </a:rPr>
              <a:t> COUNTRIES</a:t>
            </a:r>
          </a:p>
        </p:txBody>
      </p:sp>
    </p:spTree>
    <p:extLst>
      <p:ext uri="{BB962C8B-B14F-4D97-AF65-F5344CB8AC3E}">
        <p14:creationId xmlns:p14="http://schemas.microsoft.com/office/powerpoint/2010/main" val="17967482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3_Blank">
    <p:bg>
      <p:bgPr>
        <a:solidFill>
          <a:schemeClr val="tx1"/>
        </a:solidFill>
        <a:effectLst/>
      </p:bgPr>
    </p:bg>
    <p:spTree>
      <p:nvGrpSpPr>
        <p:cNvPr id="1" name=""/>
        <p:cNvGrpSpPr/>
        <p:nvPr/>
      </p:nvGrpSpPr>
      <p:grpSpPr>
        <a:xfrm>
          <a:off x="0" y="0"/>
          <a:ext cx="0" cy="0"/>
          <a:chOff x="0" y="0"/>
          <a:chExt cx="0" cy="0"/>
        </a:xfrm>
      </p:grpSpPr>
      <p:grpSp>
        <p:nvGrpSpPr>
          <p:cNvPr id="5" name="Group 13"/>
          <p:cNvGrpSpPr>
            <a:grpSpLocks/>
          </p:cNvGrpSpPr>
          <p:nvPr userDrawn="1"/>
        </p:nvGrpSpPr>
        <p:grpSpPr bwMode="auto">
          <a:xfrm>
            <a:off x="5021135" y="5859673"/>
            <a:ext cx="2146557" cy="438641"/>
            <a:chOff x="3533775" y="5853113"/>
            <a:chExt cx="2144713" cy="438150"/>
          </a:xfrm>
        </p:grpSpPr>
        <p:sp>
          <p:nvSpPr>
            <p:cNvPr id="6"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7"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8"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9"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0"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1"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2"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3"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4"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5"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solidFill>
                  <a:schemeClr val="bg1"/>
                </a:solidFill>
              </a:endParaRPr>
            </a:p>
          </p:txBody>
        </p:sp>
        <p:sp>
          <p:nvSpPr>
            <p:cNvPr id="16"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7"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8"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4799"/>
            </a:p>
          </p:txBody>
        </p:sp>
        <p:sp>
          <p:nvSpPr>
            <p:cNvPr id="19"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grpSp>
      <p:sp>
        <p:nvSpPr>
          <p:cNvPr id="20" name="AutoShape 72">
            <a:hlinkClick r:id="rId2"/>
          </p:cNvPr>
          <p:cNvSpPr>
            <a:spLocks noChangeAspect="1" noChangeArrowheads="1" noTextEdit="1"/>
          </p:cNvSpPr>
          <p:nvPr userDrawn="1"/>
        </p:nvSpPr>
        <p:spPr bwMode="auto">
          <a:xfrm>
            <a:off x="4910709" y="5827887"/>
            <a:ext cx="2367409" cy="50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p>
        </p:txBody>
      </p:sp>
      <p:grpSp>
        <p:nvGrpSpPr>
          <p:cNvPr id="21" name="Group 20"/>
          <p:cNvGrpSpPr/>
          <p:nvPr userDrawn="1"/>
        </p:nvGrpSpPr>
        <p:grpSpPr>
          <a:xfrm>
            <a:off x="4897998" y="823247"/>
            <a:ext cx="2392831" cy="365535"/>
            <a:chOff x="3712598" y="617435"/>
            <a:chExt cx="1795091" cy="274151"/>
          </a:xfrm>
        </p:grpSpPr>
        <p:sp>
          <p:nvSpPr>
            <p:cNvPr id="22" name="Freeform 7"/>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3" name="Freeform 8"/>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4"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grpSp>
        <p:nvGrpSpPr>
          <p:cNvPr id="25" name="Group 24"/>
          <p:cNvGrpSpPr/>
          <p:nvPr userDrawn="1"/>
        </p:nvGrpSpPr>
        <p:grpSpPr>
          <a:xfrm>
            <a:off x="3615784" y="2644562"/>
            <a:ext cx="4957259" cy="1061639"/>
            <a:chOff x="2697049" y="1983421"/>
            <a:chExt cx="3718913" cy="796229"/>
          </a:xfrm>
        </p:grpSpPr>
        <p:sp>
          <p:nvSpPr>
            <p:cNvPr id="26" name="Freeform 51"/>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7" name="Freeform 52"/>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8" name="Freeform 53"/>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9" name="Freeform 54"/>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0" name="Freeform 55"/>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1" name="Freeform 56"/>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2" name="Freeform 57"/>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3" name="Freeform 58"/>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4" name="Freeform 59"/>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5" name="Freeform 60"/>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6" name="Freeform 61"/>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7" name="Freeform 62"/>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8" name="Freeform 63"/>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9" name="Freeform 64"/>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0" name="Freeform 65"/>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1" name="Freeform 66"/>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2" name="Freeform 67"/>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3" name="Freeform 68"/>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4" name="Freeform 69"/>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5" name="Freeform 70"/>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6" name="Freeform 71"/>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7" name="Freeform 72"/>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9" name="Freeform 73"/>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0" name="Freeform 74"/>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3" name="Freeform 75"/>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sp>
        <p:nvSpPr>
          <p:cNvPr id="54" name="TextBox 48"/>
          <p:cNvSpPr txBox="1">
            <a:spLocks noChangeArrowheads="1"/>
          </p:cNvSpPr>
          <p:nvPr userDrawn="1"/>
        </p:nvSpPr>
        <p:spPr bwMode="auto">
          <a:xfrm>
            <a:off x="3082338" y="4052465"/>
            <a:ext cx="602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400" b="1" dirty="0">
                <a:solidFill>
                  <a:schemeClr val="bg1"/>
                </a:solidFill>
              </a:rPr>
              <a:t>$7 </a:t>
            </a:r>
            <a:r>
              <a:rPr lang="en-US" sz="1400" dirty="0">
                <a:solidFill>
                  <a:schemeClr val="bg1"/>
                </a:solidFill>
              </a:rPr>
              <a:t>BILLION ENTERPRISE | </a:t>
            </a:r>
            <a:r>
              <a:rPr lang="en-US" sz="1400" b="1" dirty="0">
                <a:solidFill>
                  <a:schemeClr val="bg1"/>
                </a:solidFill>
              </a:rPr>
              <a:t>110,000</a:t>
            </a:r>
            <a:r>
              <a:rPr lang="en-US" sz="1400" dirty="0">
                <a:solidFill>
                  <a:schemeClr val="bg1"/>
                </a:solidFill>
              </a:rPr>
              <a:t> IDEAPRENEURS | </a:t>
            </a:r>
            <a:r>
              <a:rPr lang="en-US" sz="1400" b="1" dirty="0">
                <a:solidFill>
                  <a:schemeClr val="bg1"/>
                </a:solidFill>
              </a:rPr>
              <a:t>31</a:t>
            </a:r>
            <a:r>
              <a:rPr lang="en-US" sz="1400" dirty="0">
                <a:solidFill>
                  <a:schemeClr val="bg1"/>
                </a:solidFill>
              </a:rPr>
              <a:t> COUNTRIES</a:t>
            </a:r>
          </a:p>
        </p:txBody>
      </p:sp>
    </p:spTree>
    <p:extLst>
      <p:ext uri="{BB962C8B-B14F-4D97-AF65-F5344CB8AC3E}">
        <p14:creationId xmlns:p14="http://schemas.microsoft.com/office/powerpoint/2010/main" val="280493237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4034BEE3-566C-4068-A777-C3A4762E861B}" type="slidenum">
              <a:rPr lang="en-GB" smtClean="0"/>
              <a:pPr/>
              <a:t>‹#›</a:t>
            </a:fld>
            <a:endParaRPr lang="en-GB"/>
          </a:p>
        </p:txBody>
      </p:sp>
      <p:sp>
        <p:nvSpPr>
          <p:cNvPr id="7" name="Title 1"/>
          <p:cNvSpPr>
            <a:spLocks noGrp="1"/>
          </p:cNvSpPr>
          <p:nvPr>
            <p:ph type="title"/>
          </p:nvPr>
        </p:nvSpPr>
        <p:spPr>
          <a:xfrm>
            <a:off x="359906" y="853200"/>
            <a:ext cx="11463888" cy="838800"/>
          </a:xfrm>
        </p:spPr>
        <p:txBody>
          <a:bodyPr>
            <a:noAutofit/>
          </a:bodyPr>
          <a:lstStyle>
            <a:lvl1pPr>
              <a:defRPr>
                <a:solidFill>
                  <a:schemeClr val="tx1"/>
                </a:solidFill>
              </a:defRPr>
            </a:lvl1pPr>
          </a:lstStyle>
          <a:p>
            <a:r>
              <a:rPr lang="en-US" dirty="0" smtClean="0"/>
              <a:t>Click to edit Master title style</a:t>
            </a:r>
            <a:endParaRPr lang="en-GB" dirty="0"/>
          </a:p>
        </p:txBody>
      </p:sp>
      <p:sp>
        <p:nvSpPr>
          <p:cNvPr id="12" name="Content Placeholder 4"/>
          <p:cNvSpPr>
            <a:spLocks noGrp="1"/>
          </p:cNvSpPr>
          <p:nvPr>
            <p:ph sz="quarter" idx="14" hasCustomPrompt="1"/>
          </p:nvPr>
        </p:nvSpPr>
        <p:spPr>
          <a:xfrm>
            <a:off x="359907" y="1219826"/>
            <a:ext cx="11463887" cy="472175"/>
          </a:xfrm>
        </p:spPr>
        <p:txBody>
          <a:bodyPr>
            <a:noAutofit/>
          </a:bodyPr>
          <a:lstStyle>
            <a:lvl1pPr>
              <a:spcBef>
                <a:spcPts val="0"/>
              </a:spcBef>
              <a:defRPr sz="2199" b="0">
                <a:solidFill>
                  <a:schemeClr val="tx1"/>
                </a:solidFill>
              </a:defRPr>
            </a:lvl1pPr>
          </a:lstStyle>
          <a:p>
            <a:pPr lvl="0"/>
            <a:r>
              <a:rPr lang="en-US" dirty="0" smtClean="0"/>
              <a:t>Click to add sub-title</a:t>
            </a:r>
          </a:p>
        </p:txBody>
      </p:sp>
      <p:sp>
        <p:nvSpPr>
          <p:cNvPr id="9" name="Text Placeholder 17"/>
          <p:cNvSpPr>
            <a:spLocks noGrp="1"/>
          </p:cNvSpPr>
          <p:nvPr>
            <p:ph type="body" sz="quarter" idx="15" hasCustomPrompt="1"/>
          </p:nvPr>
        </p:nvSpPr>
        <p:spPr>
          <a:xfrm>
            <a:off x="359906" y="6286501"/>
            <a:ext cx="11463889" cy="264675"/>
          </a:xfrm>
        </p:spPr>
        <p:txBody>
          <a:bodyPr anchor="b">
            <a:noAutofit/>
          </a:bodyPr>
          <a:lstStyle>
            <a:lvl1pPr>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28993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9701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294" y="1219201"/>
            <a:ext cx="11376237"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294" y="57076"/>
            <a:ext cx="11376237"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a:t>Click to edit Master title style</a:t>
            </a:r>
            <a:endParaRPr lang="en-US" dirty="0"/>
          </a:p>
        </p:txBody>
      </p:sp>
      <p:pic>
        <p:nvPicPr>
          <p:cNvPr id="15" name="Picture 14" descr="HCL logo-09.png"/>
          <p:cNvPicPr>
            <a:picLocks noChangeAspect="1"/>
          </p:cNvPicPr>
          <p:nvPr userDrawn="1"/>
        </p:nvPicPr>
        <p:blipFill rotWithShape="1">
          <a:blip r:embed="rId10" cstate="print">
            <a:extLst>
              <a:ext uri="{28A0092B-C50C-407E-A947-70E740481C1C}">
                <a14:useLocalDpi xmlns:a14="http://schemas.microsoft.com/office/drawing/2010/main" val="0"/>
              </a:ext>
            </a:extLst>
          </a:blip>
          <a:srcRect l="17708" t="28162" r="16433" b="25386"/>
          <a:stretch/>
        </p:blipFill>
        <p:spPr bwMode="auto">
          <a:xfrm>
            <a:off x="10638595" y="6287945"/>
            <a:ext cx="1349055"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406294" y="6565685"/>
            <a:ext cx="267702" cy="153888"/>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fld id="{6859F80E-620D-49A1-BE04-AB53E30ABC2A}" type="slidenum">
              <a:rPr lang="it-IT" sz="1000">
                <a:solidFill>
                  <a:srgbClr val="404040"/>
                </a:solidFill>
                <a:latin typeface="Calibri" panose="020F0502020204030204" pitchFamily="34" charset="0"/>
                <a:cs typeface="Segoe UI" panose="020B0502040204020203" pitchFamily="34" charset="0"/>
              </a:rPr>
              <a:pPr eaLnBrk="1" hangingPunct="1"/>
              <a:t>‹#›</a:t>
            </a:fld>
            <a:r>
              <a:rPr lang="it-IT" sz="1000" dirty="0">
                <a:solidFill>
                  <a:srgbClr val="404040"/>
                </a:solidFill>
                <a:latin typeface="Calibri" panose="020F0502020204030204" pitchFamily="34" charset="0"/>
                <a:cs typeface="Segoe UI" panose="020B0502040204020203" pitchFamily="34" charset="0"/>
              </a:rPr>
              <a:t>  |</a:t>
            </a:r>
            <a:endParaRPr lang="en-US" sz="1000" dirty="0">
              <a:solidFill>
                <a:srgbClr val="404040"/>
              </a:solidFill>
              <a:latin typeface="Calibri" panose="020F0502020204030204" pitchFamily="34" charset="0"/>
              <a:cs typeface="Segoe UI" panose="020B0502040204020203" pitchFamily="34" charset="0"/>
            </a:endParaRPr>
          </a:p>
        </p:txBody>
      </p:sp>
      <p:cxnSp>
        <p:nvCxnSpPr>
          <p:cNvPr id="3" name="Straight Connector 2"/>
          <p:cNvCxnSpPr/>
          <p:nvPr userDrawn="1"/>
        </p:nvCxnSpPr>
        <p:spPr bwMode="auto">
          <a:xfrm>
            <a:off x="0" y="868680"/>
            <a:ext cx="12188952"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
        <p:nvSpPr>
          <p:cNvPr id="10" name="Rectangle 9"/>
          <p:cNvSpPr/>
          <p:nvPr userDrawn="1"/>
        </p:nvSpPr>
        <p:spPr>
          <a:xfrm>
            <a:off x="9006924" y="6565685"/>
            <a:ext cx="2967159" cy="153888"/>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r>
              <a:rPr lang="en-US" sz="1000" dirty="0">
                <a:solidFill>
                  <a:schemeClr val="tx1">
                    <a:lumMod val="65000"/>
                    <a:lumOff val="35000"/>
                  </a:schemeClr>
                </a:solidFill>
                <a:latin typeface="Calibri" panose="020F0502020204030204" pitchFamily="34" charset="0"/>
                <a:cs typeface="Segoe UI" panose="020B0502040204020203" pitchFamily="34" charset="0"/>
              </a:rPr>
              <a:t>Copyright © 2016 HCL Technologies |  www.hcltech.com</a:t>
            </a:r>
          </a:p>
        </p:txBody>
      </p:sp>
    </p:spTree>
    <p:extLst>
      <p:ext uri="{BB962C8B-B14F-4D97-AF65-F5344CB8AC3E}">
        <p14:creationId xmlns:p14="http://schemas.microsoft.com/office/powerpoint/2010/main" val="41593862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707" r:id="rId8"/>
  </p:sldLayoutIdLst>
  <p:transition/>
  <p:hf hdr="0" ftr="0" dt="0"/>
  <p:txStyles>
    <p:titleStyle>
      <a:lvl1pPr algn="l" rtl="0" eaLnBrk="1" fontAlgn="base" hangingPunct="1">
        <a:spcBef>
          <a:spcPct val="0"/>
        </a:spcBef>
        <a:spcAft>
          <a:spcPct val="0"/>
        </a:spcAft>
        <a:defRPr sz="2800" b="0" cap="none" baseline="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346075" indent="-346075" algn="l" rtl="0" eaLnBrk="1" fontAlgn="base" hangingPunct="1">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1" fontAlgn="base" hangingPunct="1">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1" fontAlgn="base" hangingPunct="1">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4"/>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9"/>
            <a:ext cx="11650485" cy="211733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962112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Lst>
  <p:transition>
    <p:fade/>
  </p:transition>
  <p:timing>
    <p:tnLst>
      <p:par>
        <p:cTn id="1" dur="indefinite" restart="never" nodeType="tmRoot"/>
      </p:par>
    </p:tnLst>
  </p:timing>
  <p:txStyles>
    <p:titleStyle>
      <a:lvl1pPr algn="l" defTabSz="914126"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6" marR="0" indent="-336056" algn="l" defTabSz="914126"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539" marR="0" indent="-236485" algn="l" defTabSz="91412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33" marR="0" indent="-224037" algn="l" defTabSz="91412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169" marR="0" indent="-224037" algn="l" defTabSz="91412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08" marR="0" indent="-224037" algn="l" defTabSz="91412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847" indent="-228532" algn="l" defTabSz="91412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912" indent="-228532" algn="l" defTabSz="91412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975" indent="-228532" algn="l" defTabSz="91412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039" indent="-228532" algn="l" defTabSz="91412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26" rtl="0" eaLnBrk="1" latinLnBrk="0" hangingPunct="1">
        <a:defRPr sz="1765" kern="1200">
          <a:solidFill>
            <a:schemeClr val="tx1"/>
          </a:solidFill>
          <a:latin typeface="+mn-lt"/>
          <a:ea typeface="+mn-ea"/>
          <a:cs typeface="+mn-cs"/>
        </a:defRPr>
      </a:lvl1pPr>
      <a:lvl2pPr marL="457064" algn="l" defTabSz="914126" rtl="0" eaLnBrk="1" latinLnBrk="0" hangingPunct="1">
        <a:defRPr sz="1765" kern="1200">
          <a:solidFill>
            <a:schemeClr val="tx1"/>
          </a:solidFill>
          <a:latin typeface="+mn-lt"/>
          <a:ea typeface="+mn-ea"/>
          <a:cs typeface="+mn-cs"/>
        </a:defRPr>
      </a:lvl2pPr>
      <a:lvl3pPr marL="914126" algn="l" defTabSz="914126" rtl="0" eaLnBrk="1" latinLnBrk="0" hangingPunct="1">
        <a:defRPr sz="1765" kern="1200">
          <a:solidFill>
            <a:schemeClr val="tx1"/>
          </a:solidFill>
          <a:latin typeface="+mn-lt"/>
          <a:ea typeface="+mn-ea"/>
          <a:cs typeface="+mn-cs"/>
        </a:defRPr>
      </a:lvl3pPr>
      <a:lvl4pPr marL="1371189" algn="l" defTabSz="914126" rtl="0" eaLnBrk="1" latinLnBrk="0" hangingPunct="1">
        <a:defRPr sz="1765" kern="1200">
          <a:solidFill>
            <a:schemeClr val="tx1"/>
          </a:solidFill>
          <a:latin typeface="+mn-lt"/>
          <a:ea typeface="+mn-ea"/>
          <a:cs typeface="+mn-cs"/>
        </a:defRPr>
      </a:lvl4pPr>
      <a:lvl5pPr marL="1828252" algn="l" defTabSz="914126" rtl="0" eaLnBrk="1" latinLnBrk="0" hangingPunct="1">
        <a:defRPr sz="1765" kern="1200">
          <a:solidFill>
            <a:schemeClr val="tx1"/>
          </a:solidFill>
          <a:latin typeface="+mn-lt"/>
          <a:ea typeface="+mn-ea"/>
          <a:cs typeface="+mn-cs"/>
        </a:defRPr>
      </a:lvl5pPr>
      <a:lvl6pPr marL="2285318" algn="l" defTabSz="914126" rtl="0" eaLnBrk="1" latinLnBrk="0" hangingPunct="1">
        <a:defRPr sz="1765" kern="1200">
          <a:solidFill>
            <a:schemeClr val="tx1"/>
          </a:solidFill>
          <a:latin typeface="+mn-lt"/>
          <a:ea typeface="+mn-ea"/>
          <a:cs typeface="+mn-cs"/>
        </a:defRPr>
      </a:lvl6pPr>
      <a:lvl7pPr marL="2742381" algn="l" defTabSz="914126" rtl="0" eaLnBrk="1" latinLnBrk="0" hangingPunct="1">
        <a:defRPr sz="1765" kern="1200">
          <a:solidFill>
            <a:schemeClr val="tx1"/>
          </a:solidFill>
          <a:latin typeface="+mn-lt"/>
          <a:ea typeface="+mn-ea"/>
          <a:cs typeface="+mn-cs"/>
        </a:defRPr>
      </a:lvl7pPr>
      <a:lvl8pPr marL="3199443" algn="l" defTabSz="914126" rtl="0" eaLnBrk="1" latinLnBrk="0" hangingPunct="1">
        <a:defRPr sz="1765" kern="1200">
          <a:solidFill>
            <a:schemeClr val="tx1"/>
          </a:solidFill>
          <a:latin typeface="+mn-lt"/>
          <a:ea typeface="+mn-ea"/>
          <a:cs typeface="+mn-cs"/>
        </a:defRPr>
      </a:lvl8pPr>
      <a:lvl9pPr marL="3656507" algn="l" defTabSz="91412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06294" y="1219201"/>
            <a:ext cx="113762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4"/>
          <p:cNvSpPr>
            <a:spLocks noGrp="1" noChangeArrowheads="1"/>
          </p:cNvSpPr>
          <p:nvPr>
            <p:ph type="title"/>
          </p:nvPr>
        </p:nvSpPr>
        <p:spPr bwMode="auto">
          <a:xfrm>
            <a:off x="304721" y="1"/>
            <a:ext cx="11579384"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smtClean="0"/>
              <a:t>Click to edit Master title style</a:t>
            </a:r>
          </a:p>
        </p:txBody>
      </p:sp>
      <p:sp>
        <p:nvSpPr>
          <p:cNvPr id="1028" name="Rectangle 6"/>
          <p:cNvSpPr>
            <a:spLocks/>
          </p:cNvSpPr>
          <p:nvPr userDrawn="1"/>
        </p:nvSpPr>
        <p:spPr bwMode="auto">
          <a:xfrm>
            <a:off x="6195986" y="6569075"/>
            <a:ext cx="55865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r" defTabSz="1218895"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t>Copyright © 2014 HCL Technologies Limited  |  www.hcltech.com</a:t>
            </a:r>
          </a:p>
        </p:txBody>
      </p:sp>
      <p:cxnSp>
        <p:nvCxnSpPr>
          <p:cNvPr id="8" name="Straight Connector 7"/>
          <p:cNvCxnSpPr/>
          <p:nvPr userDrawn="1"/>
        </p:nvCxnSpPr>
        <p:spPr bwMode="auto">
          <a:xfrm>
            <a:off x="626370" y="6577013"/>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grpSp>
        <p:nvGrpSpPr>
          <p:cNvPr id="1030" name="Group 5"/>
          <p:cNvGrpSpPr>
            <a:grpSpLocks noChangeAspect="1"/>
          </p:cNvGrpSpPr>
          <p:nvPr userDrawn="1"/>
        </p:nvGrpSpPr>
        <p:grpSpPr bwMode="auto">
          <a:xfrm>
            <a:off x="10517096" y="6392865"/>
            <a:ext cx="1256973" cy="160337"/>
            <a:chOff x="5094" y="3939"/>
            <a:chExt cx="1488" cy="255"/>
          </a:xfrm>
        </p:grpSpPr>
        <p:sp>
          <p:nvSpPr>
            <p:cNvPr id="1033"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034"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035" name="Freeform 7"/>
            <p:cNvSpPr>
              <a:spLocks/>
            </p:cNvSpPr>
            <p:nvPr userDrawn="1"/>
          </p:nvSpPr>
          <p:spPr bwMode="auto">
            <a:xfrm>
              <a:off x="5649" y="3949"/>
              <a:ext cx="524" cy="222"/>
            </a:xfrm>
            <a:custGeom>
              <a:avLst/>
              <a:gdLst>
                <a:gd name="T0" fmla="*/ 2147483647 w 222"/>
                <a:gd name="T1" fmla="*/ 2147483647 h 94"/>
                <a:gd name="T2" fmla="*/ 2147483647 w 222"/>
                <a:gd name="T3" fmla="*/ 2147483647 h 94"/>
                <a:gd name="T4" fmla="*/ 2147483647 w 222"/>
                <a:gd name="T5" fmla="*/ 2147483647 h 94"/>
                <a:gd name="T6" fmla="*/ 2147483647 w 222"/>
                <a:gd name="T7" fmla="*/ 2147483647 h 94"/>
                <a:gd name="T8" fmla="*/ 2147483647 w 222"/>
                <a:gd name="T9" fmla="*/ 2147483647 h 94"/>
                <a:gd name="T10" fmla="*/ 2147483647 w 222"/>
                <a:gd name="T11" fmla="*/ 2147483647 h 94"/>
                <a:gd name="T12" fmla="*/ 2147483647 w 222"/>
                <a:gd name="T13" fmla="*/ 2147483647 h 94"/>
                <a:gd name="T14" fmla="*/ 2147483647 w 222"/>
                <a:gd name="T15" fmla="*/ 2147483647 h 94"/>
                <a:gd name="T16" fmla="*/ 2147483647 w 222"/>
                <a:gd name="T17" fmla="*/ 2147483647 h 94"/>
                <a:gd name="T18" fmla="*/ 2147483647 w 222"/>
                <a:gd name="T19" fmla="*/ 2147483647 h 94"/>
                <a:gd name="T20" fmla="*/ 2147483647 w 222"/>
                <a:gd name="T21" fmla="*/ 2147483647 h 94"/>
                <a:gd name="T22" fmla="*/ 2147483647 w 222"/>
                <a:gd name="T23" fmla="*/ 2147483647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sp>
          <p:nvSpPr>
            <p:cNvPr id="1036"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8895" rtl="0" eaLnBrk="1" fontAlgn="base" latinLnBrk="0" hangingPunct="1">
                <a:lnSpc>
                  <a:spcPct val="100000"/>
                </a:lnSpc>
                <a:spcBef>
                  <a:spcPct val="0"/>
                </a:spcBef>
                <a:spcAft>
                  <a:spcPct val="0"/>
                </a:spcAft>
                <a:buClrTx/>
                <a:buSzTx/>
                <a:buFontTx/>
                <a:buNone/>
                <a:tabLst/>
                <a:defRPr/>
              </a:pPr>
              <a:endParaRPr kumimoji="0" lang="en-US" sz="3599"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grpSp>
      <p:sp>
        <p:nvSpPr>
          <p:cNvPr id="2" name="TextBox 1"/>
          <p:cNvSpPr txBox="1">
            <a:spLocks/>
          </p:cNvSpPr>
          <p:nvPr userDrawn="1"/>
        </p:nvSpPr>
        <p:spPr>
          <a:xfrm>
            <a:off x="65600" y="6569075"/>
            <a:ext cx="438035" cy="215444"/>
          </a:xfrm>
          <a:prstGeom prst="rect">
            <a:avLst/>
          </a:prstGeom>
        </p:spPr>
        <p:txBody>
          <a:bodyPr rIns="0">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r" defTabSz="1218895" rtl="0" eaLnBrk="1" fontAlgn="base" latinLnBrk="0" hangingPunct="1">
              <a:lnSpc>
                <a:spcPct val="100000"/>
              </a:lnSpc>
              <a:spcBef>
                <a:spcPct val="0"/>
              </a:spcBef>
              <a:spcAft>
                <a:spcPct val="0"/>
              </a:spcAft>
              <a:buClrTx/>
              <a:buSzTx/>
              <a:buFontTx/>
              <a:buNone/>
              <a:tabLst/>
              <a:defRPr/>
            </a:pPr>
            <a:fld id="{8E12A191-AFFC-4BB1-94FA-8C52451CC848}" type="slidenum">
              <a:rPr kumimoji="0" lang="en-US" sz="8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1218895" rtl="0" eaLnBrk="1" fontAlgn="base" latinLnBrk="0" hangingPunct="1">
                <a:lnSpc>
                  <a:spcPct val="1000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endParaRPr>
          </a:p>
        </p:txBody>
      </p:sp>
      <p:pic>
        <p:nvPicPr>
          <p:cNvPr id="1032" name="Picture 15" descr="D:\RAVI\2014\April\30-4-14\theme\SECOND-SLIDE-03-03.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b="83720"/>
          <a:stretch>
            <a:fillRect/>
          </a:stretch>
        </p:blipFill>
        <p:spPr bwMode="auto">
          <a:xfrm>
            <a:off x="0" y="-107949"/>
            <a:ext cx="121888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818137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2399">
          <a:solidFill>
            <a:srgbClr val="00529B"/>
          </a:solidFill>
          <a:latin typeface="+mj-lt"/>
          <a:ea typeface="ＭＳ Ｐゴシック" pitchFamily="34" charset="-128"/>
          <a:cs typeface="Novecento wide Medium"/>
        </a:defRPr>
      </a:lvl1pPr>
      <a:lvl2pPr algn="l" rtl="0" eaLnBrk="0" fontAlgn="base" hangingPunct="0">
        <a:spcBef>
          <a:spcPct val="0"/>
        </a:spcBef>
        <a:spcAft>
          <a:spcPct val="0"/>
        </a:spcAft>
        <a:defRPr sz="2399">
          <a:solidFill>
            <a:srgbClr val="00529B"/>
          </a:solidFill>
          <a:latin typeface="Arial" pitchFamily="34" charset="0"/>
          <a:ea typeface="ＭＳ Ｐゴシック" pitchFamily="34" charset="-128"/>
          <a:cs typeface="Novecento wide Medium" charset="0"/>
        </a:defRPr>
      </a:lvl2pPr>
      <a:lvl3pPr algn="l" rtl="0" eaLnBrk="0" fontAlgn="base" hangingPunct="0">
        <a:spcBef>
          <a:spcPct val="0"/>
        </a:spcBef>
        <a:spcAft>
          <a:spcPct val="0"/>
        </a:spcAft>
        <a:defRPr sz="2399">
          <a:solidFill>
            <a:srgbClr val="00529B"/>
          </a:solidFill>
          <a:latin typeface="Arial" pitchFamily="34" charset="0"/>
          <a:ea typeface="ＭＳ Ｐゴシック" pitchFamily="34" charset="-128"/>
          <a:cs typeface="Novecento wide Medium" charset="0"/>
        </a:defRPr>
      </a:lvl3pPr>
      <a:lvl4pPr algn="l" rtl="0" eaLnBrk="0" fontAlgn="base" hangingPunct="0">
        <a:spcBef>
          <a:spcPct val="0"/>
        </a:spcBef>
        <a:spcAft>
          <a:spcPct val="0"/>
        </a:spcAft>
        <a:defRPr sz="2399">
          <a:solidFill>
            <a:srgbClr val="00529B"/>
          </a:solidFill>
          <a:latin typeface="Arial" pitchFamily="34" charset="0"/>
          <a:ea typeface="ＭＳ Ｐゴシック" pitchFamily="34" charset="-128"/>
          <a:cs typeface="Novecento wide Medium" charset="0"/>
        </a:defRPr>
      </a:lvl4pPr>
      <a:lvl5pPr algn="l" rtl="0" eaLnBrk="0" fontAlgn="base" hangingPunct="0">
        <a:spcBef>
          <a:spcPct val="0"/>
        </a:spcBef>
        <a:spcAft>
          <a:spcPct val="0"/>
        </a:spcAft>
        <a:defRPr sz="2399">
          <a:solidFill>
            <a:srgbClr val="00529B"/>
          </a:solidFill>
          <a:latin typeface="Arial" pitchFamily="34" charset="0"/>
          <a:ea typeface="ＭＳ Ｐゴシック" pitchFamily="34" charset="-128"/>
          <a:cs typeface="Novecento wide Medium" charset="0"/>
        </a:defRPr>
      </a:lvl5pPr>
      <a:lvl6pPr marL="457086" algn="l" rtl="0" fontAlgn="base">
        <a:spcBef>
          <a:spcPct val="0"/>
        </a:spcBef>
        <a:spcAft>
          <a:spcPct val="0"/>
        </a:spcAft>
        <a:defRPr sz="2399" b="1">
          <a:solidFill>
            <a:schemeClr val="bg1"/>
          </a:solidFill>
          <a:latin typeface="Arial" charset="0"/>
        </a:defRPr>
      </a:lvl6pPr>
      <a:lvl7pPr marL="914171" algn="l" rtl="0" fontAlgn="base">
        <a:spcBef>
          <a:spcPct val="0"/>
        </a:spcBef>
        <a:spcAft>
          <a:spcPct val="0"/>
        </a:spcAft>
        <a:defRPr sz="2399" b="1">
          <a:solidFill>
            <a:schemeClr val="bg1"/>
          </a:solidFill>
          <a:latin typeface="Arial" charset="0"/>
        </a:defRPr>
      </a:lvl7pPr>
      <a:lvl8pPr marL="1371257" algn="l" rtl="0" fontAlgn="base">
        <a:spcBef>
          <a:spcPct val="0"/>
        </a:spcBef>
        <a:spcAft>
          <a:spcPct val="0"/>
        </a:spcAft>
        <a:defRPr sz="2399" b="1">
          <a:solidFill>
            <a:schemeClr val="bg1"/>
          </a:solidFill>
          <a:latin typeface="Arial" charset="0"/>
        </a:defRPr>
      </a:lvl8pPr>
      <a:lvl9pPr marL="1828343" algn="l" rtl="0" fontAlgn="base">
        <a:spcBef>
          <a:spcPct val="0"/>
        </a:spcBef>
        <a:spcAft>
          <a:spcPct val="0"/>
        </a:spcAft>
        <a:defRPr sz="2399" b="1">
          <a:solidFill>
            <a:schemeClr val="bg1"/>
          </a:solidFill>
          <a:latin typeface="Arial" charset="0"/>
        </a:defRPr>
      </a:lvl9pPr>
    </p:titleStyle>
    <p:bodyStyle>
      <a:lvl1pPr marL="238066" indent="-238066" algn="l" rtl="0" eaLnBrk="0" fontAlgn="base" hangingPunct="0">
        <a:spcBef>
          <a:spcPct val="100000"/>
        </a:spcBef>
        <a:spcAft>
          <a:spcPct val="0"/>
        </a:spcAft>
        <a:buClr>
          <a:schemeClr val="tx1"/>
        </a:buClr>
        <a:buFont typeface="Wingdings 2" pitchFamily="18" charset="2"/>
        <a:buChar char="¡"/>
        <a:defRPr sz="1600">
          <a:solidFill>
            <a:schemeClr val="tx1"/>
          </a:solidFill>
          <a:latin typeface="+mn-lt"/>
          <a:ea typeface="ＭＳ Ｐゴシック" pitchFamily="34" charset="-128"/>
          <a:cs typeface="+mn-cs"/>
        </a:defRPr>
      </a:lvl1pPr>
      <a:lvl2pPr marL="457086" indent="-217434" algn="l" rtl="0" eaLnBrk="0" fontAlgn="base" hangingPunct="0">
        <a:spcBef>
          <a:spcPct val="50000"/>
        </a:spcBef>
        <a:spcAft>
          <a:spcPct val="0"/>
        </a:spcAft>
        <a:buClr>
          <a:schemeClr val="tx1"/>
        </a:buClr>
        <a:buFont typeface="Wingdings" pitchFamily="2" charset="2"/>
        <a:buChar char="§"/>
        <a:defRPr sz="1400">
          <a:solidFill>
            <a:schemeClr val="tx1"/>
          </a:solidFill>
          <a:latin typeface="+mn-lt"/>
          <a:ea typeface="ＭＳ Ｐゴシック" pitchFamily="34" charset="-128"/>
        </a:defRPr>
      </a:lvl2pPr>
      <a:lvl3pPr marL="676106" indent="-209498" algn="l" rtl="0" eaLnBrk="0" fontAlgn="base" hangingPunct="0">
        <a:spcBef>
          <a:spcPct val="50000"/>
        </a:spcBef>
        <a:spcAft>
          <a:spcPct val="0"/>
        </a:spcAft>
        <a:buClr>
          <a:schemeClr val="tx1"/>
        </a:buClr>
        <a:buFont typeface="Wingdings" pitchFamily="2" charset="2"/>
        <a:buChar char="§"/>
        <a:defRPr sz="1400">
          <a:solidFill>
            <a:schemeClr val="tx1"/>
          </a:solidFill>
          <a:latin typeface="+mn-lt"/>
          <a:ea typeface="ＭＳ Ｐゴシック" pitchFamily="34" charset="-128"/>
        </a:defRPr>
      </a:lvl3pPr>
      <a:lvl4pPr marL="904648" indent="-219020" algn="l" rtl="0" eaLnBrk="0" fontAlgn="base" hangingPunct="0">
        <a:spcBef>
          <a:spcPct val="50000"/>
        </a:spcBef>
        <a:spcAft>
          <a:spcPct val="0"/>
        </a:spcAft>
        <a:buClr>
          <a:schemeClr val="tx1"/>
        </a:buClr>
        <a:buFont typeface="Wingdings" pitchFamily="2" charset="2"/>
        <a:buChar char="§"/>
        <a:defRPr sz="1400">
          <a:solidFill>
            <a:schemeClr val="tx1"/>
          </a:solidFill>
          <a:latin typeface="+mn-lt"/>
          <a:ea typeface="ＭＳ Ｐゴシック" pitchFamily="34" charset="-128"/>
        </a:defRPr>
      </a:lvl4pPr>
      <a:lvl5pPr marL="1133191" indent="-219020" algn="l" rtl="0" eaLnBrk="0" fontAlgn="base" hangingPunct="0">
        <a:spcBef>
          <a:spcPct val="50000"/>
        </a:spcBef>
        <a:spcAft>
          <a:spcPct val="0"/>
        </a:spcAft>
        <a:buClr>
          <a:schemeClr val="tx1"/>
        </a:buClr>
        <a:buFont typeface="Wingdings" pitchFamily="2" charset="2"/>
        <a:buChar char="§"/>
        <a:defRPr sz="1400">
          <a:solidFill>
            <a:schemeClr val="tx1"/>
          </a:solidFill>
          <a:latin typeface="+mn-lt"/>
          <a:ea typeface="ＭＳ Ｐゴシック" pitchFamily="34" charset="-128"/>
        </a:defRPr>
      </a:lvl5pPr>
      <a:lvl6pPr marL="1590277" indent="-219020"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363" indent="-219020"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4448" indent="-219020"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1534" indent="-219020"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171" rtl="0" eaLnBrk="1" latinLnBrk="0" hangingPunct="1">
        <a:defRPr sz="1800" kern="1200">
          <a:solidFill>
            <a:schemeClr val="tx1"/>
          </a:solidFill>
          <a:latin typeface="+mn-lt"/>
          <a:ea typeface="+mn-ea"/>
          <a:cs typeface="+mn-cs"/>
        </a:defRPr>
      </a:lvl1pPr>
      <a:lvl2pPr marL="457086" algn="l" defTabSz="914171" rtl="0" eaLnBrk="1" latinLnBrk="0" hangingPunct="1">
        <a:defRPr sz="1800" kern="1200">
          <a:solidFill>
            <a:schemeClr val="tx1"/>
          </a:solidFill>
          <a:latin typeface="+mn-lt"/>
          <a:ea typeface="+mn-ea"/>
          <a:cs typeface="+mn-cs"/>
        </a:defRPr>
      </a:lvl2pPr>
      <a:lvl3pPr marL="914171" algn="l" defTabSz="914171" rtl="0" eaLnBrk="1" latinLnBrk="0" hangingPunct="1">
        <a:defRPr sz="1800" kern="1200">
          <a:solidFill>
            <a:schemeClr val="tx1"/>
          </a:solidFill>
          <a:latin typeface="+mn-lt"/>
          <a:ea typeface="+mn-ea"/>
          <a:cs typeface="+mn-cs"/>
        </a:defRPr>
      </a:lvl3pPr>
      <a:lvl4pPr marL="1371257" algn="l" defTabSz="914171" rtl="0" eaLnBrk="1" latinLnBrk="0" hangingPunct="1">
        <a:defRPr sz="1800" kern="1200">
          <a:solidFill>
            <a:schemeClr val="tx1"/>
          </a:solidFill>
          <a:latin typeface="+mn-lt"/>
          <a:ea typeface="+mn-ea"/>
          <a:cs typeface="+mn-cs"/>
        </a:defRPr>
      </a:lvl4pPr>
      <a:lvl5pPr marL="1828343" algn="l" defTabSz="914171" rtl="0" eaLnBrk="1" latinLnBrk="0" hangingPunct="1">
        <a:defRPr sz="1800" kern="1200">
          <a:solidFill>
            <a:schemeClr val="tx1"/>
          </a:solidFill>
          <a:latin typeface="+mn-lt"/>
          <a:ea typeface="+mn-ea"/>
          <a:cs typeface="+mn-cs"/>
        </a:defRPr>
      </a:lvl5pPr>
      <a:lvl6pPr marL="2285429" algn="l" defTabSz="914171" rtl="0" eaLnBrk="1" latinLnBrk="0" hangingPunct="1">
        <a:defRPr sz="1800" kern="1200">
          <a:solidFill>
            <a:schemeClr val="tx1"/>
          </a:solidFill>
          <a:latin typeface="+mn-lt"/>
          <a:ea typeface="+mn-ea"/>
          <a:cs typeface="+mn-cs"/>
        </a:defRPr>
      </a:lvl6pPr>
      <a:lvl7pPr marL="2742514" algn="l" defTabSz="914171" rtl="0" eaLnBrk="1" latinLnBrk="0" hangingPunct="1">
        <a:defRPr sz="1800" kern="1200">
          <a:solidFill>
            <a:schemeClr val="tx1"/>
          </a:solidFill>
          <a:latin typeface="+mn-lt"/>
          <a:ea typeface="+mn-ea"/>
          <a:cs typeface="+mn-cs"/>
        </a:defRPr>
      </a:lvl7pPr>
      <a:lvl8pPr marL="3199600" algn="l" defTabSz="914171" rtl="0" eaLnBrk="1" latinLnBrk="0" hangingPunct="1">
        <a:defRPr sz="1800" kern="1200">
          <a:solidFill>
            <a:schemeClr val="tx1"/>
          </a:solidFill>
          <a:latin typeface="+mn-lt"/>
          <a:ea typeface="+mn-ea"/>
          <a:cs typeface="+mn-cs"/>
        </a:defRPr>
      </a:lvl8pPr>
      <a:lvl9pPr marL="3656686" algn="l" defTabSz="91417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33.sv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emf"/><Relationship Id="rId7" Type="http://schemas.microsoft.com/office/2007/relationships/hdphoto" Target="../media/hdphoto2.wdp"/><Relationship Id="rId2" Type="http://schemas.openxmlformats.org/officeDocument/2006/relationships/image" Target="../media/image6.emf"/><Relationship Id="rId1" Type="http://schemas.openxmlformats.org/officeDocument/2006/relationships/slideLayout" Target="../slideLayouts/slideLayout3.xml"/><Relationship Id="rId6" Type="http://schemas.openxmlformats.org/officeDocument/2006/relationships/image" Target="../media/image9.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02232" y="3760538"/>
            <a:ext cx="4474567" cy="692497"/>
          </a:xfrm>
        </p:spPr>
        <p:txBody>
          <a:bodyPr/>
          <a:lstStyle/>
          <a:p>
            <a:r>
              <a:rPr lang="en-IN" dirty="0" smtClean="0">
                <a:latin typeface="Century Gothic" panose="020B0502020202020204" pitchFamily="34" charset="0"/>
              </a:rPr>
              <a:t>Kantar Data Factory</a:t>
            </a:r>
            <a:endParaRPr lang="en-IN" sz="2000" dirty="0">
              <a:latin typeface="Century Gothic" panose="020B0502020202020204" pitchFamily="34" charset="0"/>
            </a:endParaRPr>
          </a:p>
        </p:txBody>
      </p:sp>
      <p:sp>
        <p:nvSpPr>
          <p:cNvPr id="2" name="Subtitle 1"/>
          <p:cNvSpPr>
            <a:spLocks noGrp="1"/>
          </p:cNvSpPr>
          <p:nvPr>
            <p:ph type="subTitle" sz="quarter" idx="1"/>
          </p:nvPr>
        </p:nvSpPr>
        <p:spPr>
          <a:xfrm>
            <a:off x="402233" y="4460331"/>
            <a:ext cx="5964673" cy="307777"/>
          </a:xfrm>
        </p:spPr>
        <p:txBody>
          <a:bodyPr/>
          <a:lstStyle/>
          <a:p>
            <a:r>
              <a:rPr lang="en-IN" sz="2000" dirty="0" smtClean="0">
                <a:latin typeface="Century Gothic" panose="020B0502020202020204" pitchFamily="34" charset="0"/>
              </a:rPr>
              <a:t>Data For All</a:t>
            </a:r>
            <a:endParaRPr lang="en-IN" sz="2000" dirty="0">
              <a:latin typeface="Century Gothic" panose="020B0502020202020204" pitchFamily="34" charset="0"/>
            </a:endParaRPr>
          </a:p>
        </p:txBody>
      </p:sp>
      <p:sp>
        <p:nvSpPr>
          <p:cNvPr id="4" name="Subtitle 1"/>
          <p:cNvSpPr txBox="1">
            <a:spLocks/>
          </p:cNvSpPr>
          <p:nvPr/>
        </p:nvSpPr>
        <p:spPr bwMode="auto">
          <a:xfrm>
            <a:off x="402233" y="5187876"/>
            <a:ext cx="15049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100000"/>
              </a:spcBef>
              <a:spcAft>
                <a:spcPct val="0"/>
              </a:spcAft>
              <a:buClr>
                <a:schemeClr val="tx1"/>
              </a:buClr>
              <a:buFont typeface="Wingdings 2" pitchFamily="18" charset="2"/>
              <a:buNone/>
              <a:defRPr sz="1800" b="0">
                <a:solidFill>
                  <a:schemeClr val="tx1">
                    <a:lumMod val="75000"/>
                    <a:lumOff val="25000"/>
                  </a:schemeClr>
                </a:solidFill>
                <a:latin typeface="Calibri" panose="020F0502020204030204" pitchFamily="34" charset="0"/>
                <a:ea typeface="+mn-ea"/>
                <a:cs typeface="+mn-cs"/>
              </a:defRPr>
            </a:lvl1pPr>
            <a:lvl2pPr marL="568325" indent="-228600" algn="l" rtl="0" eaLnBrk="1" fontAlgn="base" hangingPunct="1">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1" fontAlgn="base" hangingPunct="1">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r>
              <a:rPr lang="en-IN" u="sng" kern="0" dirty="0" smtClean="0">
                <a:latin typeface="Century Gothic" panose="020B0502020202020204" pitchFamily="34" charset="0"/>
              </a:rPr>
              <a:t>April 2017</a:t>
            </a:r>
            <a:endParaRPr lang="en-IN" u="sng" kern="0" dirty="0">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Kantar Data Factory Components 1/2</a:t>
            </a:r>
          </a:p>
        </p:txBody>
      </p:sp>
      <p:sp>
        <p:nvSpPr>
          <p:cNvPr id="4" name="Rectangle 3"/>
          <p:cNvSpPr/>
          <p:nvPr/>
        </p:nvSpPr>
        <p:spPr>
          <a:xfrm>
            <a:off x="381000" y="1143000"/>
            <a:ext cx="11474938" cy="5124938"/>
          </a:xfrm>
          <a:prstGeom prst="rect">
            <a:avLst/>
          </a:prstGeom>
        </p:spPr>
        <p:txBody>
          <a:bodyPr wrap="square">
            <a:spAutoFit/>
          </a:bodyPr>
          <a:lstStyle/>
          <a:p>
            <a:pPr>
              <a:lnSpc>
                <a:spcPct val="107000"/>
              </a:lnSpc>
              <a:spcBef>
                <a:spcPts val="200"/>
              </a:spcBef>
            </a:pPr>
            <a:r>
              <a:rPr lang="en-GB" sz="1400" b="1" u="sng" dirty="0">
                <a:solidFill>
                  <a:srgbClr val="1F3763"/>
                </a:solidFill>
                <a:latin typeface="Calibri" panose="020F0502020204030204" pitchFamily="34" charset="0"/>
                <a:ea typeface="Times New Roman" panose="02020603050405020304" pitchFamily="18" charset="0"/>
                <a:cs typeface="Times New Roman" panose="02020603050405020304" pitchFamily="18" charset="0"/>
              </a:rPr>
              <a:t>Data Store</a:t>
            </a:r>
            <a:endParaRPr lang="en-US" sz="1400" b="1" u="sng" dirty="0">
              <a:solidFill>
                <a:srgbClr val="1F3763"/>
              </a:solidFill>
              <a:latin typeface="Calibri" panose="020F0502020204030204" pitchFamily="34" charset="0"/>
              <a:ea typeface="Times New Roman" panose="02020603050405020304" pitchFamily="18" charset="0"/>
              <a:cs typeface="Times New Roman" panose="02020603050405020304" pitchFamily="18" charset="0"/>
            </a:endParaRPr>
          </a:p>
          <a:p>
            <a:r>
              <a:rPr lang="en-GB" sz="1400" dirty="0">
                <a:latin typeface="Calibri" panose="020F0502020204030204" pitchFamily="34" charset="0"/>
                <a:ea typeface="Calibri" panose="020F0502020204030204" pitchFamily="34" charset="0"/>
                <a:cs typeface="Times New Roman" panose="02020603050405020304" pitchFamily="18" charset="0"/>
              </a:rPr>
              <a:t>This contains the master of any data stored within the factory. There may be other copies of the data published for consumption in a format appropriate for the consumer, but this could always be reproduced from the data store</a:t>
            </a:r>
          </a:p>
          <a:p>
            <a:r>
              <a:rPr lang="en-GB" sz="1400" dirty="0" smtClean="0">
                <a:latin typeface="Calibri" panose="020F0502020204030204" pitchFamily="34" charset="0"/>
              </a:rPr>
              <a:t>Types </a:t>
            </a:r>
            <a:r>
              <a:rPr lang="en-GB" sz="1400" dirty="0">
                <a:latin typeface="Calibri" panose="020F0502020204030204" pitchFamily="34" charset="0"/>
              </a:rPr>
              <a:t>of data in the data store would include:</a:t>
            </a:r>
            <a:endParaRPr lang="en-US" sz="1400" dirty="0">
              <a:latin typeface="Calibri" panose="020F0502020204030204" pitchFamily="34" charset="0"/>
            </a:endParaRPr>
          </a:p>
          <a:p>
            <a:pPr lvl="0"/>
            <a:r>
              <a:rPr lang="en-GB" sz="1400" dirty="0">
                <a:latin typeface="Calibri" panose="020F0502020204030204" pitchFamily="34" charset="0"/>
              </a:rPr>
              <a:t>Raw data: data copied from source with no processing, CSV, TXT</a:t>
            </a:r>
            <a:endParaRPr lang="en-US" sz="1400" dirty="0">
              <a:latin typeface="Calibri" panose="020F0502020204030204" pitchFamily="34" charset="0"/>
            </a:endParaRPr>
          </a:p>
          <a:p>
            <a:pPr lvl="0"/>
            <a:r>
              <a:rPr lang="en-GB" sz="1400" dirty="0">
                <a:latin typeface="Calibri" panose="020F0502020204030204" pitchFamily="34" charset="0"/>
              </a:rPr>
              <a:t>Processed data: created from the raw data this could be transformed (JSON to tabular), it could be summarised (daily into monthly) or combined (merged with reference data). This data would be the basis of published data</a:t>
            </a:r>
            <a:endParaRPr lang="en-US" sz="1400" dirty="0">
              <a:latin typeface="Calibri" panose="020F0502020204030204" pitchFamily="34" charset="0"/>
            </a:endParaRPr>
          </a:p>
          <a:p>
            <a:pPr lvl="0"/>
            <a:r>
              <a:rPr lang="en-GB" sz="1400" dirty="0">
                <a:latin typeface="Calibri" panose="020F0502020204030204" pitchFamily="34" charset="0"/>
              </a:rPr>
              <a:t>Unstructured files</a:t>
            </a:r>
            <a:endParaRPr lang="en-US" sz="1400" dirty="0">
              <a:latin typeface="Calibri" panose="020F0502020204030204" pitchFamily="34" charset="0"/>
            </a:endParaRPr>
          </a:p>
          <a:p>
            <a:pPr lvl="0"/>
            <a:r>
              <a:rPr lang="en-GB" sz="1400" dirty="0">
                <a:latin typeface="Calibri" panose="020F0502020204030204" pitchFamily="34" charset="0"/>
              </a:rPr>
              <a:t>Relational data</a:t>
            </a:r>
            <a:endParaRPr lang="en-US" sz="1400" dirty="0">
              <a:latin typeface="Calibri" panose="020F0502020204030204" pitchFamily="34" charset="0"/>
            </a:endParaRPr>
          </a:p>
          <a:p>
            <a:pPr lvl="0"/>
            <a:r>
              <a:rPr lang="en-GB" sz="1400" dirty="0">
                <a:latin typeface="Calibri" panose="020F0502020204030204" pitchFamily="34" charset="0"/>
              </a:rPr>
              <a:t>No-SQL data</a:t>
            </a:r>
            <a:endParaRPr lang="en-US" sz="1400" dirty="0">
              <a:latin typeface="Calibri" panose="020F0502020204030204" pitchFamily="34" charset="0"/>
            </a:endParaRPr>
          </a:p>
          <a:p>
            <a:pPr lvl="0"/>
            <a:r>
              <a:rPr lang="en-GB" sz="1400" dirty="0">
                <a:latin typeface="Calibri" panose="020F0502020204030204" pitchFamily="34" charset="0"/>
              </a:rPr>
              <a:t>Documents</a:t>
            </a:r>
            <a:endParaRPr lang="en-US" sz="1400" dirty="0">
              <a:latin typeface="Calibri" panose="020F0502020204030204" pitchFamily="34" charset="0"/>
            </a:endParaRPr>
          </a:p>
          <a:p>
            <a:r>
              <a:rPr lang="en-GB" sz="1400" dirty="0">
                <a:latin typeface="Calibri" panose="020F0502020204030204" pitchFamily="34" charset="0"/>
              </a:rPr>
              <a:t>Reference </a:t>
            </a:r>
            <a:r>
              <a:rPr lang="en-GB" sz="1400" dirty="0" smtClean="0">
                <a:latin typeface="Calibri" panose="020F0502020204030204" pitchFamily="34" charset="0"/>
              </a:rPr>
              <a:t>Data</a:t>
            </a:r>
          </a:p>
          <a:p>
            <a:endParaRPr lang="en-GB" sz="1400" b="1" dirty="0">
              <a:latin typeface="Calibri" panose="020F0502020204030204" pitchFamily="34" charset="0"/>
            </a:endParaRPr>
          </a:p>
          <a:p>
            <a:r>
              <a:rPr lang="en-GB" sz="1400" b="1" u="sng" dirty="0" smtClean="0">
                <a:latin typeface="Calibri" panose="020F0502020204030204" pitchFamily="34" charset="0"/>
              </a:rPr>
              <a:t>Orchestration</a:t>
            </a:r>
            <a:endParaRPr lang="en-US" sz="1400" b="1" u="sng" dirty="0">
              <a:latin typeface="Calibri" panose="020F0502020204030204" pitchFamily="34" charset="0"/>
            </a:endParaRPr>
          </a:p>
          <a:p>
            <a:r>
              <a:rPr lang="en-GB" sz="1400" dirty="0">
                <a:latin typeface="Calibri" panose="020F0502020204030204" pitchFamily="34" charset="0"/>
              </a:rPr>
              <a:t>The orchestration would automate the data movements and processing steps from ingress through processing to publishing. This would be defined as pipelines for specific data flows.</a:t>
            </a:r>
            <a:endParaRPr lang="en-US" sz="1400" dirty="0">
              <a:latin typeface="Calibri" panose="020F0502020204030204" pitchFamily="34" charset="0"/>
            </a:endParaRPr>
          </a:p>
          <a:p>
            <a:r>
              <a:rPr lang="en-GB" sz="1400" dirty="0">
                <a:latin typeface="Calibri" panose="020F0502020204030204" pitchFamily="34" charset="0"/>
              </a:rPr>
              <a:t>Ability to automate and monitor the success of all these pipelines, processing steps would be critical to the implementation of a successful data factory.  </a:t>
            </a:r>
            <a:endParaRPr lang="en-GB" sz="1400" dirty="0" smtClean="0">
              <a:latin typeface="Calibri" panose="020F0502020204030204" pitchFamily="34" charset="0"/>
            </a:endParaRPr>
          </a:p>
          <a:p>
            <a:endParaRPr lang="en-US" sz="1400" dirty="0">
              <a:latin typeface="Calibri" panose="020F0502020204030204" pitchFamily="34" charset="0"/>
            </a:endParaRPr>
          </a:p>
          <a:p>
            <a:r>
              <a:rPr lang="en-GB" sz="1400" b="1" u="sng" dirty="0">
                <a:latin typeface="Calibri" panose="020F0502020204030204" pitchFamily="34" charset="0"/>
              </a:rPr>
              <a:t>Meta Data</a:t>
            </a:r>
            <a:endParaRPr lang="en-US" sz="1400" b="1" u="sng" dirty="0">
              <a:latin typeface="Calibri" panose="020F0502020204030204" pitchFamily="34" charset="0"/>
            </a:endParaRPr>
          </a:p>
          <a:p>
            <a:r>
              <a:rPr lang="en-GB" sz="1400" dirty="0">
                <a:latin typeface="Calibri" panose="020F0502020204030204" pitchFamily="34" charset="0"/>
              </a:rPr>
              <a:t>Data in the data pool could be made discoverable using a data catalogue. This which would need to be automatically updated by pipelines and describe the available data and the usage parameters for each data set.</a:t>
            </a:r>
            <a:endParaRPr lang="en-US" sz="1400" dirty="0">
              <a:latin typeface="Calibri" panose="020F0502020204030204" pitchFamily="34" charset="0"/>
            </a:endParaRPr>
          </a:p>
          <a:p>
            <a:r>
              <a:rPr lang="en-GB" sz="1400" dirty="0">
                <a:latin typeface="Calibri" panose="020F0502020204030204" pitchFamily="34" charset="0"/>
              </a:rPr>
              <a:t>Security authorisation data would need to be stored but this may be part of the individual technologies that are used to deliver the solution.</a:t>
            </a:r>
            <a:endParaRPr lang="en-US" sz="1400" dirty="0">
              <a:latin typeface="Calibri" panose="020F0502020204030204" pitchFamily="34" charset="0"/>
            </a:endParaRPr>
          </a:p>
          <a:p>
            <a:pPr lvl="0"/>
            <a:endParaRPr lang="en-US" sz="1400" dirty="0">
              <a:latin typeface="Calibri" panose="020F0502020204030204" pitchFamily="34" charset="0"/>
            </a:endParaRPr>
          </a:p>
        </p:txBody>
      </p:sp>
    </p:spTree>
    <p:extLst>
      <p:ext uri="{BB962C8B-B14F-4D97-AF65-F5344CB8AC3E}">
        <p14:creationId xmlns:p14="http://schemas.microsoft.com/office/powerpoint/2010/main" val="37813136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Kantar Data Factory designed for Reuse</a:t>
            </a:r>
            <a:endParaRPr lang="en-US" dirty="0"/>
          </a:p>
        </p:txBody>
      </p:sp>
      <p:sp>
        <p:nvSpPr>
          <p:cNvPr id="6" name="Content Placeholder 4"/>
          <p:cNvSpPr txBox="1">
            <a:spLocks/>
          </p:cNvSpPr>
          <p:nvPr/>
        </p:nvSpPr>
        <p:spPr>
          <a:xfrm>
            <a:off x="406294" y="1219201"/>
            <a:ext cx="11376237" cy="3562514"/>
          </a:xfrm>
          <a:prstGeom prst="rect">
            <a:avLst/>
          </a:prstGeom>
        </p:spPr>
        <p:txBody>
          <a:bodyPr wrap="square">
            <a:spAutoFit/>
          </a:bodyPr>
          <a:lstStyle>
            <a:lvl1pPr marL="346075" indent="-346075" algn="l" rtl="0" eaLnBrk="1" fontAlgn="base" hangingPunct="1">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1" fontAlgn="base" hangingPunct="1">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1" fontAlgn="base" hangingPunct="1">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pPr marL="0" indent="0">
              <a:lnSpc>
                <a:spcPct val="107000"/>
              </a:lnSpc>
              <a:spcAft>
                <a:spcPts val="800"/>
              </a:spcAft>
              <a:buNone/>
            </a:pPr>
            <a:r>
              <a:rPr lang="en-GB" dirty="0">
                <a:ea typeface="Calibri" panose="020F0502020204030204" pitchFamily="34" charset="0"/>
                <a:cs typeface="Times New Roman" panose="02020603050405020304" pitchFamily="18" charset="0"/>
              </a:rPr>
              <a:t>The  architecture provides re-use at many levels:</a:t>
            </a:r>
            <a:endParaRPr lang="en-US" dirty="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Arial" panose="020B0604020202020204" pitchFamily="34" charset="0"/>
              <a:buChar char="•"/>
            </a:pPr>
            <a:r>
              <a:rPr lang="en-GB" dirty="0">
                <a:ea typeface="Calibri" panose="020F0502020204030204" pitchFamily="34" charset="0"/>
                <a:cs typeface="Times New Roman" panose="02020603050405020304" pitchFamily="18" charset="0"/>
              </a:rPr>
              <a:t>Re-use of data sources: consolidated use of external and internal data sources so saving on integration costs and access costs</a:t>
            </a:r>
            <a:endParaRPr lang="en-US" dirty="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Arial" panose="020B0604020202020204" pitchFamily="34" charset="0"/>
              <a:buChar char="•"/>
            </a:pPr>
            <a:r>
              <a:rPr lang="en-GB" dirty="0">
                <a:ea typeface="Calibri" panose="020F0502020204030204" pitchFamily="34" charset="0"/>
                <a:cs typeface="Times New Roman" panose="02020603050405020304" pitchFamily="18" charset="0"/>
              </a:rPr>
              <a:t>Re-use of infrastructure: one instance shared across many projects would save cost on infrastructure</a:t>
            </a:r>
            <a:endParaRPr lang="en-US" dirty="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Arial" panose="020B0604020202020204" pitchFamily="34" charset="0"/>
              <a:buChar char="•"/>
            </a:pPr>
            <a:r>
              <a:rPr lang="en-GB" dirty="0">
                <a:ea typeface="Calibri" panose="020F0502020204030204" pitchFamily="34" charset="0"/>
                <a:cs typeface="Times New Roman" panose="02020603050405020304" pitchFamily="18" charset="0"/>
              </a:rPr>
              <a:t>Re-use of data: single instance of data so saving on storage costs</a:t>
            </a:r>
            <a:endParaRPr lang="en-US" dirty="0">
              <a:ea typeface="Calibri" panose="020F0502020204030204" pitchFamily="34" charset="0"/>
              <a:cs typeface="Times New Roman" panose="02020603050405020304" pitchFamily="18" charset="0"/>
            </a:endParaRPr>
          </a:p>
          <a:p>
            <a:pPr marL="508000" lvl="1" indent="-285750">
              <a:buFont typeface="Arial" panose="020B0604020202020204" pitchFamily="34" charset="0"/>
              <a:buChar char="•"/>
            </a:pPr>
            <a:r>
              <a:rPr lang="en-GB" dirty="0">
                <a:ea typeface="Calibri" panose="020F0502020204030204" pitchFamily="34" charset="0"/>
                <a:cs typeface="Times New Roman" panose="02020603050405020304" pitchFamily="18" charset="0"/>
              </a:rPr>
              <a:t>Re-use of pipeline artefacts: library of pipeline and activity definitions that could be used by many projects</a:t>
            </a:r>
          </a:p>
          <a:p>
            <a:pPr marL="508000" lvl="1" indent="-285750">
              <a:buFont typeface="Arial" panose="020B0604020202020204" pitchFamily="34" charset="0"/>
              <a:buChar char="•"/>
            </a:pPr>
            <a:r>
              <a:rPr lang="en-GB" dirty="0"/>
              <a:t>Re-use of data processing flows: as projects would be using s similar set of technologies the designs for implementing data processing flows could be re-used</a:t>
            </a:r>
            <a:endParaRPr lang="en-US" dirty="0"/>
          </a:p>
          <a:p>
            <a:pPr marL="508000" lvl="1" indent="-285750">
              <a:buFont typeface="Arial" panose="020B0604020202020204" pitchFamily="34" charset="0"/>
              <a:buChar char="•"/>
            </a:pPr>
            <a:r>
              <a:rPr lang="en-GB" dirty="0"/>
              <a:t>Re-use of security framework: how data is protected and authorised </a:t>
            </a:r>
            <a:endParaRPr lang="en-US" dirty="0"/>
          </a:p>
          <a:p>
            <a:pPr marL="342900" marR="0" lvl="0" indent="-342900">
              <a:lnSpc>
                <a:spcPct val="107000"/>
              </a:lnSpc>
              <a:spcBef>
                <a:spcPts val="0"/>
              </a:spcBef>
              <a:spcAft>
                <a:spcPts val="800"/>
              </a:spcAft>
              <a:buFont typeface="Symbol" panose="05050102010706020507" pitchFamily="18" charset="2"/>
              <a:buChar char=""/>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285387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294" y="2904779"/>
            <a:ext cx="11376237" cy="719592"/>
          </a:xfrm>
        </p:spPr>
        <p:txBody>
          <a:bodyPr/>
          <a:lstStyle/>
          <a:p>
            <a:pPr algn="ctr"/>
            <a:r>
              <a:rPr lang="en-US" dirty="0"/>
              <a:t>DevOps</a:t>
            </a:r>
          </a:p>
        </p:txBody>
      </p:sp>
    </p:spTree>
    <p:extLst>
      <p:ext uri="{BB962C8B-B14F-4D97-AF65-F5344CB8AC3E}">
        <p14:creationId xmlns:p14="http://schemas.microsoft.com/office/powerpoint/2010/main" val="41930791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Rectangle 2"/>
          <p:cNvSpPr/>
          <p:nvPr/>
        </p:nvSpPr>
        <p:spPr>
          <a:xfrm>
            <a:off x="80388" y="1166843"/>
            <a:ext cx="11927392" cy="2385268"/>
          </a:xfrm>
          <a:prstGeom prst="rect">
            <a:avLst/>
          </a:prstGeom>
        </p:spPr>
        <p:txBody>
          <a:bodyPr wrap="square">
            <a:spAutoFit/>
          </a:bodyPr>
          <a:lstStyle/>
          <a:p>
            <a:endParaRPr lang="en-US" sz="1600" dirty="0" smtClean="0">
              <a:solidFill>
                <a:srgbClr val="58595B"/>
              </a:solidFill>
              <a:latin typeface="Segoe UI"/>
              <a:cs typeface="Segoe UI"/>
            </a:endParaRPr>
          </a:p>
          <a:p>
            <a:r>
              <a:rPr lang="en-US" sz="1600" dirty="0">
                <a:solidFill>
                  <a:srgbClr val="58595B"/>
                </a:solidFill>
                <a:latin typeface="Segoe UI"/>
                <a:cs typeface="Segoe UI"/>
              </a:rPr>
              <a:t>D</a:t>
            </a:r>
            <a:r>
              <a:rPr lang="en-US" sz="1600" dirty="0" smtClean="0">
                <a:solidFill>
                  <a:srgbClr val="58595B"/>
                </a:solidFill>
                <a:latin typeface="Segoe UI"/>
                <a:cs typeface="Segoe UI"/>
              </a:rPr>
              <a:t>eveloping</a:t>
            </a:r>
            <a:r>
              <a:rPr lang="en-US" sz="1600" dirty="0">
                <a:solidFill>
                  <a:srgbClr val="58595B"/>
                </a:solidFill>
                <a:latin typeface="Segoe UI"/>
                <a:cs typeface="Segoe UI"/>
              </a:rPr>
              <a:t>, updating, and releasing in many quick bursts, rather than releasing </a:t>
            </a:r>
            <a:r>
              <a:rPr lang="en-US" sz="1600" spc="-5" dirty="0">
                <a:solidFill>
                  <a:srgbClr val="58595B"/>
                </a:solidFill>
                <a:latin typeface="Segoe UI"/>
                <a:cs typeface="Segoe UI"/>
              </a:rPr>
              <a:t>massive </a:t>
            </a:r>
            <a:r>
              <a:rPr lang="en-US" sz="1600" dirty="0">
                <a:solidFill>
                  <a:srgbClr val="58595B"/>
                </a:solidFill>
                <a:latin typeface="Segoe UI"/>
                <a:cs typeface="Segoe UI"/>
              </a:rPr>
              <a:t>products and updates</a:t>
            </a:r>
            <a:r>
              <a:rPr lang="en-US" sz="1600" spc="-20" dirty="0">
                <a:solidFill>
                  <a:srgbClr val="58595B"/>
                </a:solidFill>
                <a:latin typeface="Segoe UI"/>
                <a:cs typeface="Segoe UI"/>
              </a:rPr>
              <a:t> </a:t>
            </a:r>
            <a:r>
              <a:rPr lang="en-US" sz="1600" dirty="0" smtClean="0">
                <a:solidFill>
                  <a:srgbClr val="58595B"/>
                </a:solidFill>
                <a:latin typeface="Segoe UI"/>
                <a:cs typeface="Segoe UI"/>
              </a:rPr>
              <a:t>annually</a:t>
            </a:r>
          </a:p>
          <a:p>
            <a:endParaRPr lang="en-US" sz="1600" dirty="0">
              <a:solidFill>
                <a:srgbClr val="58595B"/>
              </a:solidFill>
              <a:latin typeface="Segoe UI"/>
              <a:cs typeface="Segoe UI"/>
            </a:endParaRPr>
          </a:p>
          <a:p>
            <a:pPr marL="12700" marR="5080">
              <a:lnSpc>
                <a:spcPct val="100000"/>
              </a:lnSpc>
            </a:pPr>
            <a:r>
              <a:rPr lang="en-US" sz="1600" b="1" spc="-5" dirty="0">
                <a:solidFill>
                  <a:srgbClr val="58595B"/>
                </a:solidFill>
                <a:latin typeface="Segoe UI"/>
                <a:cs typeface="Segoe UI"/>
              </a:rPr>
              <a:t>Automation</a:t>
            </a:r>
            <a:r>
              <a:rPr lang="en-US" sz="1600" spc="-5" dirty="0">
                <a:solidFill>
                  <a:srgbClr val="58595B"/>
                </a:solidFill>
                <a:latin typeface="Segoe UI"/>
                <a:cs typeface="Segoe UI"/>
              </a:rPr>
              <a:t>—will </a:t>
            </a:r>
            <a:r>
              <a:rPr lang="en-US" sz="1600" dirty="0">
                <a:solidFill>
                  <a:srgbClr val="58595B"/>
                </a:solidFill>
                <a:latin typeface="Segoe UI"/>
                <a:cs typeface="Segoe UI"/>
              </a:rPr>
              <a:t>help them streamline the technology aspect of DevOps and improve the overall performance of their IT </a:t>
            </a:r>
            <a:r>
              <a:rPr lang="en-US" sz="1600" dirty="0" smtClean="0">
                <a:solidFill>
                  <a:srgbClr val="58595B"/>
                </a:solidFill>
                <a:latin typeface="Segoe UI"/>
                <a:cs typeface="Segoe UI"/>
              </a:rPr>
              <a:t>organizations.</a:t>
            </a:r>
            <a:endParaRPr lang="en-US" sz="1600" dirty="0">
              <a:latin typeface="Segoe UI"/>
              <a:cs typeface="Segoe UI"/>
            </a:endParaRPr>
          </a:p>
          <a:p>
            <a:pPr marL="12700" marR="130810">
              <a:lnSpc>
                <a:spcPct val="100000"/>
              </a:lnSpc>
              <a:spcBef>
                <a:spcPts val="600"/>
              </a:spcBef>
            </a:pPr>
            <a:r>
              <a:rPr lang="en-US" sz="1600" dirty="0">
                <a:solidFill>
                  <a:srgbClr val="58595B"/>
                </a:solidFill>
                <a:latin typeface="Segoe UI"/>
                <a:cs typeface="Segoe UI"/>
              </a:rPr>
              <a:t>Microsoft Azure provides an ideal, open, and flexible platform for all of your customers’ developing needs. Developing on Azure gives customers the opportunity and technical enablement to implement CI/CD  methodologies, “sandbox” environments for impact-free testing, and the openness to develop how they </a:t>
            </a:r>
            <a:r>
              <a:rPr lang="en-US" sz="1600" dirty="0" smtClean="0">
                <a:solidFill>
                  <a:srgbClr val="58595B"/>
                </a:solidFill>
                <a:latin typeface="Segoe UI"/>
                <a:cs typeface="Segoe UI"/>
              </a:rPr>
              <a:t>want. </a:t>
            </a:r>
            <a:r>
              <a:rPr lang="en-US" sz="1600" dirty="0">
                <a:solidFill>
                  <a:srgbClr val="58595B"/>
                </a:solidFill>
                <a:latin typeface="Segoe UI"/>
                <a:cs typeface="Segoe UI"/>
              </a:rPr>
              <a:t>Additionally, Azure </a:t>
            </a:r>
            <a:r>
              <a:rPr lang="en-US" sz="1600" spc="-5" dirty="0">
                <a:solidFill>
                  <a:srgbClr val="58595B"/>
                </a:solidFill>
                <a:latin typeface="Segoe UI"/>
                <a:cs typeface="Segoe UI"/>
              </a:rPr>
              <a:t>is seamlessly </a:t>
            </a:r>
            <a:r>
              <a:rPr lang="en-US" sz="1600" dirty="0">
                <a:solidFill>
                  <a:srgbClr val="58595B"/>
                </a:solidFill>
                <a:latin typeface="Segoe UI"/>
                <a:cs typeface="Segoe UI"/>
              </a:rPr>
              <a:t>interoperable with the</a:t>
            </a:r>
            <a:r>
              <a:rPr lang="en-US" sz="1600" spc="-25" dirty="0">
                <a:solidFill>
                  <a:srgbClr val="58595B"/>
                </a:solidFill>
                <a:latin typeface="Segoe UI"/>
                <a:cs typeface="Segoe UI"/>
              </a:rPr>
              <a:t> </a:t>
            </a:r>
            <a:r>
              <a:rPr lang="en-US" sz="1600" dirty="0">
                <a:solidFill>
                  <a:srgbClr val="58595B"/>
                </a:solidFill>
                <a:latin typeface="Segoe UI"/>
                <a:cs typeface="Segoe UI"/>
              </a:rPr>
              <a:t>leading  DevOps and automation software providers like Chef, Puppet Labs, and Docker</a:t>
            </a:r>
            <a:r>
              <a:rPr lang="en-US" sz="1600" dirty="0" smtClean="0">
                <a:solidFill>
                  <a:srgbClr val="58595B"/>
                </a:solidFill>
                <a:latin typeface="Segoe UI"/>
                <a:cs typeface="Segoe UI"/>
              </a:rPr>
              <a:t>.</a:t>
            </a:r>
          </a:p>
        </p:txBody>
      </p:sp>
      <p:sp>
        <p:nvSpPr>
          <p:cNvPr id="4" name="object 5"/>
          <p:cNvSpPr txBox="1"/>
          <p:nvPr/>
        </p:nvSpPr>
        <p:spPr>
          <a:xfrm>
            <a:off x="211486" y="1028343"/>
            <a:ext cx="3244850" cy="27699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800" b="1" spc="-5" dirty="0">
                <a:solidFill>
                  <a:srgbClr val="0078D7"/>
                </a:solidFill>
                <a:latin typeface="Segoe UI Semibold"/>
                <a:cs typeface="Segoe UI Semibold"/>
              </a:rPr>
              <a:t>DevOps </a:t>
            </a:r>
            <a:r>
              <a:rPr sz="1800" b="1" dirty="0">
                <a:solidFill>
                  <a:srgbClr val="0078D7"/>
                </a:solidFill>
                <a:latin typeface="Segoe UI Semibold"/>
                <a:cs typeface="Segoe UI Semibold"/>
              </a:rPr>
              <a:t>and </a:t>
            </a:r>
            <a:r>
              <a:rPr sz="1800" b="1" spc="-10" dirty="0">
                <a:solidFill>
                  <a:srgbClr val="0078D7"/>
                </a:solidFill>
                <a:latin typeface="Segoe UI Semibold"/>
                <a:cs typeface="Segoe UI Semibold"/>
              </a:rPr>
              <a:t>Azure: </a:t>
            </a:r>
            <a:r>
              <a:rPr sz="1800" b="1" spc="-15" dirty="0">
                <a:solidFill>
                  <a:srgbClr val="0078D7"/>
                </a:solidFill>
                <a:latin typeface="Segoe UI Semibold"/>
                <a:cs typeface="Segoe UI Semibold"/>
              </a:rPr>
              <a:t>At </a:t>
            </a:r>
            <a:r>
              <a:rPr sz="1800" b="1" dirty="0">
                <a:solidFill>
                  <a:srgbClr val="0078D7"/>
                </a:solidFill>
                <a:latin typeface="Segoe UI Semibold"/>
                <a:cs typeface="Segoe UI Semibold"/>
              </a:rPr>
              <a:t>a</a:t>
            </a:r>
            <a:r>
              <a:rPr sz="1800" b="1" spc="-45" dirty="0">
                <a:solidFill>
                  <a:srgbClr val="0078D7"/>
                </a:solidFill>
                <a:latin typeface="Segoe UI Semibold"/>
                <a:cs typeface="Segoe UI Semibold"/>
              </a:rPr>
              <a:t> </a:t>
            </a:r>
            <a:r>
              <a:rPr sz="1800" b="1" spc="-5" dirty="0">
                <a:solidFill>
                  <a:srgbClr val="0078D7"/>
                </a:solidFill>
                <a:latin typeface="Segoe UI Semibold"/>
                <a:cs typeface="Segoe UI Semibold"/>
              </a:rPr>
              <a:t>Glance</a:t>
            </a:r>
            <a:endParaRPr sz="1800" dirty="0">
              <a:solidFill>
                <a:srgbClr val="0078D7"/>
              </a:solidFill>
              <a:latin typeface="Segoe UI Semibold"/>
              <a:cs typeface="Segoe UI Semibold"/>
            </a:endParaRPr>
          </a:p>
        </p:txBody>
      </p:sp>
    </p:spTree>
    <p:extLst>
      <p:ext uri="{BB962C8B-B14F-4D97-AF65-F5344CB8AC3E}">
        <p14:creationId xmlns:p14="http://schemas.microsoft.com/office/powerpoint/2010/main" val="19126097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a:off x="406295" y="2362478"/>
            <a:ext cx="11782530" cy="2666305"/>
          </a:xfrm>
          <a:prstGeom prst="rightArrow">
            <a:avLst/>
          </a:prstGeom>
        </p:spPr>
        <p:style>
          <a:lnRef idx="2">
            <a:schemeClr val="accent5"/>
          </a:lnRef>
          <a:fillRef idx="1">
            <a:schemeClr val="lt1"/>
          </a:fillRef>
          <a:effectRef idx="0">
            <a:schemeClr val="accent5"/>
          </a:effectRef>
          <a:fontRef idx="minor">
            <a:schemeClr val="dk1"/>
          </a:fontRef>
        </p:style>
      </p:sp>
      <p:grpSp>
        <p:nvGrpSpPr>
          <p:cNvPr id="54" name="Group 53"/>
          <p:cNvGrpSpPr/>
          <p:nvPr/>
        </p:nvGrpSpPr>
        <p:grpSpPr>
          <a:xfrm>
            <a:off x="619023" y="3162369"/>
            <a:ext cx="11195300" cy="1066522"/>
            <a:chOff x="619185" y="3390899"/>
            <a:chExt cx="11198216" cy="1066800"/>
          </a:xfrm>
          <a:solidFill>
            <a:schemeClr val="accent5"/>
          </a:solidFill>
        </p:grpSpPr>
        <p:sp>
          <p:nvSpPr>
            <p:cNvPr id="15" name="Freeform 14"/>
            <p:cNvSpPr/>
            <p:nvPr/>
          </p:nvSpPr>
          <p:spPr>
            <a:xfrm>
              <a:off x="619185"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sp>
          <p:nvSpPr>
            <p:cNvPr id="16" name="Freeform 15"/>
            <p:cNvSpPr/>
            <p:nvPr/>
          </p:nvSpPr>
          <p:spPr>
            <a:xfrm>
              <a:off x="2240995"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sp>
          <p:nvSpPr>
            <p:cNvPr id="42" name="Freeform 41"/>
            <p:cNvSpPr/>
            <p:nvPr/>
          </p:nvSpPr>
          <p:spPr>
            <a:xfrm>
              <a:off x="3862806"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sp>
          <p:nvSpPr>
            <p:cNvPr id="43" name="Freeform 42"/>
            <p:cNvSpPr/>
            <p:nvPr/>
          </p:nvSpPr>
          <p:spPr>
            <a:xfrm>
              <a:off x="5484617"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sp>
          <p:nvSpPr>
            <p:cNvPr id="44" name="Freeform 43"/>
            <p:cNvSpPr/>
            <p:nvPr/>
          </p:nvSpPr>
          <p:spPr>
            <a:xfrm>
              <a:off x="7106427"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sp>
          <p:nvSpPr>
            <p:cNvPr id="45" name="Freeform 44"/>
            <p:cNvSpPr/>
            <p:nvPr/>
          </p:nvSpPr>
          <p:spPr>
            <a:xfrm>
              <a:off x="8728238"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sp>
          <p:nvSpPr>
            <p:cNvPr id="46" name="Freeform 45"/>
            <p:cNvSpPr/>
            <p:nvPr/>
          </p:nvSpPr>
          <p:spPr>
            <a:xfrm>
              <a:off x="10350049" y="3390899"/>
              <a:ext cx="1467352" cy="1066800"/>
            </a:xfrm>
            <a:custGeom>
              <a:avLst/>
              <a:gdLst>
                <a:gd name="connsiteX0" fmla="*/ 0 w 1467352"/>
                <a:gd name="connsiteY0" fmla="*/ 177804 h 1066800"/>
                <a:gd name="connsiteX1" fmla="*/ 177804 w 1467352"/>
                <a:gd name="connsiteY1" fmla="*/ 0 h 1066800"/>
                <a:gd name="connsiteX2" fmla="*/ 1289548 w 1467352"/>
                <a:gd name="connsiteY2" fmla="*/ 0 h 1066800"/>
                <a:gd name="connsiteX3" fmla="*/ 1467352 w 1467352"/>
                <a:gd name="connsiteY3" fmla="*/ 177804 h 1066800"/>
                <a:gd name="connsiteX4" fmla="*/ 1467352 w 1467352"/>
                <a:gd name="connsiteY4" fmla="*/ 888996 h 1066800"/>
                <a:gd name="connsiteX5" fmla="*/ 1289548 w 1467352"/>
                <a:gd name="connsiteY5" fmla="*/ 1066800 h 1066800"/>
                <a:gd name="connsiteX6" fmla="*/ 177804 w 1467352"/>
                <a:gd name="connsiteY6" fmla="*/ 1066800 h 1066800"/>
                <a:gd name="connsiteX7" fmla="*/ 0 w 1467352"/>
                <a:gd name="connsiteY7" fmla="*/ 888996 h 1066800"/>
                <a:gd name="connsiteX8" fmla="*/ 0 w 1467352"/>
                <a:gd name="connsiteY8" fmla="*/ 177804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352" h="1066800">
                  <a:moveTo>
                    <a:pt x="0" y="177804"/>
                  </a:moveTo>
                  <a:cubicBezTo>
                    <a:pt x="0" y="79606"/>
                    <a:pt x="79606" y="0"/>
                    <a:pt x="177804" y="0"/>
                  </a:cubicBezTo>
                  <a:lnTo>
                    <a:pt x="1289548" y="0"/>
                  </a:lnTo>
                  <a:cubicBezTo>
                    <a:pt x="1387746" y="0"/>
                    <a:pt x="1467352" y="79606"/>
                    <a:pt x="1467352" y="177804"/>
                  </a:cubicBezTo>
                  <a:lnTo>
                    <a:pt x="1467352" y="888996"/>
                  </a:lnTo>
                  <a:cubicBezTo>
                    <a:pt x="1467352" y="987194"/>
                    <a:pt x="1387746" y="1066800"/>
                    <a:pt x="1289548" y="1066800"/>
                  </a:cubicBezTo>
                  <a:lnTo>
                    <a:pt x="177804" y="1066800"/>
                  </a:lnTo>
                  <a:cubicBezTo>
                    <a:pt x="79606" y="1066800"/>
                    <a:pt x="0" y="987194"/>
                    <a:pt x="0" y="888996"/>
                  </a:cubicBezTo>
                  <a:lnTo>
                    <a:pt x="0" y="177804"/>
                  </a:lnTo>
                  <a:close/>
                </a:path>
              </a:pathLst>
            </a:custGeom>
            <a:grp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008" tIns="113008" rIns="113008" bIns="113008" numCol="1" spcCol="1270" anchor="ctr" anchorCtr="0">
              <a:noAutofit/>
            </a:bodyPr>
            <a:lstStyle/>
            <a:p>
              <a:pPr algn="ctr" defTabSz="710987" fontAlgn="auto">
                <a:lnSpc>
                  <a:spcPct val="90000"/>
                </a:lnSpc>
                <a:spcAft>
                  <a:spcPct val="35000"/>
                </a:spcAft>
                <a:defRPr/>
              </a:pPr>
              <a:endParaRPr lang="en-US" sz="1600" dirty="0">
                <a:solidFill>
                  <a:sysClr val="windowText" lastClr="000000"/>
                </a:solidFill>
              </a:endParaRPr>
            </a:p>
          </p:txBody>
        </p:sp>
      </p:grpSp>
      <p:sp>
        <p:nvSpPr>
          <p:cNvPr id="2" name="Title 1"/>
          <p:cNvSpPr>
            <a:spLocks noGrp="1"/>
          </p:cNvSpPr>
          <p:nvPr>
            <p:ph type="title"/>
          </p:nvPr>
        </p:nvSpPr>
        <p:spPr/>
        <p:txBody>
          <a:bodyPr/>
          <a:lstStyle/>
          <a:p>
            <a:r>
              <a:rPr lang="en-US" dirty="0"/>
              <a:t>DevOps Life Cycle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5925" y="43261"/>
            <a:ext cx="837982" cy="685621"/>
          </a:xfrm>
          <a:prstGeom prst="rect">
            <a:avLst/>
          </a:prstGeom>
          <a:solidFill>
            <a:schemeClr val="bg1">
              <a:lumMod val="95000"/>
            </a:schemeClr>
          </a:solidFill>
        </p:spPr>
      </p:pic>
      <p:sp>
        <p:nvSpPr>
          <p:cNvPr id="47" name="TextBox 46"/>
          <p:cNvSpPr txBox="1"/>
          <p:nvPr/>
        </p:nvSpPr>
        <p:spPr>
          <a:xfrm>
            <a:off x="699154" y="3471435"/>
            <a:ext cx="1357710"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Requirement</a:t>
            </a:r>
            <a:endParaRPr lang="en-US" sz="1799" kern="0" dirty="0">
              <a:solidFill>
                <a:sysClr val="windowText" lastClr="000000"/>
              </a:solidFill>
            </a:endParaRPr>
          </a:p>
        </p:txBody>
      </p:sp>
      <p:sp>
        <p:nvSpPr>
          <p:cNvPr id="48" name="TextBox 47"/>
          <p:cNvSpPr txBox="1"/>
          <p:nvPr/>
        </p:nvSpPr>
        <p:spPr>
          <a:xfrm>
            <a:off x="2603658" y="3471435"/>
            <a:ext cx="820845"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Design</a:t>
            </a:r>
            <a:endParaRPr lang="en-US" sz="1799" kern="0" dirty="0">
              <a:solidFill>
                <a:sysClr val="windowText" lastClr="000000"/>
              </a:solidFill>
            </a:endParaRPr>
          </a:p>
        </p:txBody>
      </p:sp>
      <p:sp>
        <p:nvSpPr>
          <p:cNvPr id="49" name="TextBox 48"/>
          <p:cNvSpPr txBox="1"/>
          <p:nvPr/>
        </p:nvSpPr>
        <p:spPr>
          <a:xfrm>
            <a:off x="4093263" y="3547615"/>
            <a:ext cx="934628"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Develop</a:t>
            </a:r>
            <a:endParaRPr lang="en-US" sz="1799" kern="0" dirty="0">
              <a:solidFill>
                <a:sysClr val="windowText" lastClr="000000"/>
              </a:solidFill>
            </a:endParaRPr>
          </a:p>
        </p:txBody>
      </p:sp>
      <p:sp>
        <p:nvSpPr>
          <p:cNvPr id="50" name="TextBox 49"/>
          <p:cNvSpPr txBox="1"/>
          <p:nvPr/>
        </p:nvSpPr>
        <p:spPr>
          <a:xfrm>
            <a:off x="5914408" y="3505180"/>
            <a:ext cx="583662"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Test</a:t>
            </a:r>
            <a:endParaRPr lang="en-US" sz="1799" kern="0" dirty="0">
              <a:solidFill>
                <a:sysClr val="windowText" lastClr="000000"/>
              </a:solidFill>
            </a:endParaRPr>
          </a:p>
        </p:txBody>
      </p:sp>
      <p:sp>
        <p:nvSpPr>
          <p:cNvPr id="51" name="TextBox 50"/>
          <p:cNvSpPr txBox="1"/>
          <p:nvPr/>
        </p:nvSpPr>
        <p:spPr>
          <a:xfrm>
            <a:off x="7369009" y="3471435"/>
            <a:ext cx="934628"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Release</a:t>
            </a:r>
            <a:endParaRPr lang="en-US" sz="1799" kern="0" dirty="0">
              <a:solidFill>
                <a:sysClr val="windowText" lastClr="000000"/>
              </a:solidFill>
            </a:endParaRPr>
          </a:p>
        </p:txBody>
      </p:sp>
      <p:sp>
        <p:nvSpPr>
          <p:cNvPr id="52" name="TextBox 51"/>
          <p:cNvSpPr txBox="1"/>
          <p:nvPr/>
        </p:nvSpPr>
        <p:spPr>
          <a:xfrm>
            <a:off x="9006395" y="3547615"/>
            <a:ext cx="820845"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Deploy</a:t>
            </a:r>
            <a:endParaRPr lang="en-US" sz="1799" kern="0" dirty="0">
              <a:solidFill>
                <a:sysClr val="windowText" lastClr="000000"/>
              </a:solidFill>
            </a:endParaRPr>
          </a:p>
        </p:txBody>
      </p:sp>
      <p:sp>
        <p:nvSpPr>
          <p:cNvPr id="53" name="TextBox 52"/>
          <p:cNvSpPr txBox="1"/>
          <p:nvPr/>
        </p:nvSpPr>
        <p:spPr>
          <a:xfrm>
            <a:off x="10620717" y="3471435"/>
            <a:ext cx="958667" cy="338466"/>
          </a:xfrm>
          <a:prstGeom prst="rect">
            <a:avLst/>
          </a:prstGeom>
          <a:noFill/>
        </p:spPr>
        <p:txBody>
          <a:bodyPr wrap="none" rtlCol="0">
            <a:spAutoFit/>
          </a:bodyPr>
          <a:lstStyle/>
          <a:p>
            <a:pPr defTabSz="914126" fontAlgn="auto">
              <a:spcBef>
                <a:spcPts val="0"/>
              </a:spcBef>
              <a:spcAft>
                <a:spcPts val="0"/>
              </a:spcAft>
              <a:defRPr/>
            </a:pPr>
            <a:r>
              <a:rPr lang="en-US" sz="1600" kern="0" dirty="0">
                <a:solidFill>
                  <a:srgbClr val="000000">
                    <a:hueOff val="0"/>
                    <a:satOff val="0"/>
                    <a:lumOff val="0"/>
                    <a:alphaOff val="0"/>
                  </a:srgbClr>
                </a:solidFill>
                <a:latin typeface="Arial"/>
              </a:rPr>
              <a:t>Maintain</a:t>
            </a:r>
            <a:endParaRPr lang="en-US" sz="1799" kern="0" dirty="0">
              <a:solidFill>
                <a:sysClr val="windowText" lastClr="000000"/>
              </a:solidFill>
            </a:endParaRPr>
          </a:p>
        </p:txBody>
      </p:sp>
      <p:sp>
        <p:nvSpPr>
          <p:cNvPr id="3" name="Right Arrow 2"/>
          <p:cNvSpPr/>
          <p:nvPr/>
        </p:nvSpPr>
        <p:spPr bwMode="auto">
          <a:xfrm>
            <a:off x="588786" y="4419342"/>
            <a:ext cx="4776311" cy="685621"/>
          </a:xfrm>
          <a:prstGeom prst="rightArrow">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none" lIns="91416" tIns="45708" rIns="91416" bIns="45708" numCol="1" rtlCol="0" anchor="t" anchorCtr="0" compatLnSpc="1">
            <a:prstTxWarp prst="textNoShape">
              <a:avLst/>
            </a:prstTxWarp>
          </a:bodyPr>
          <a:lstStyle/>
          <a:p>
            <a:pPr algn="ctr" defTabSz="914126"/>
            <a:r>
              <a:rPr lang="en-US" sz="1999" dirty="0"/>
              <a:t>Agile</a:t>
            </a:r>
          </a:p>
        </p:txBody>
      </p:sp>
      <p:sp>
        <p:nvSpPr>
          <p:cNvPr id="56" name="Right Arrow 55"/>
          <p:cNvSpPr/>
          <p:nvPr/>
        </p:nvSpPr>
        <p:spPr bwMode="auto">
          <a:xfrm>
            <a:off x="588786" y="4949429"/>
            <a:ext cx="6414529" cy="685621"/>
          </a:xfrm>
          <a:prstGeom prst="rightArrow">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none" lIns="91416" tIns="45708" rIns="91416" bIns="45708" numCol="1" rtlCol="0" anchor="t" anchorCtr="0" compatLnSpc="1">
            <a:prstTxWarp prst="textNoShape">
              <a:avLst/>
            </a:prstTxWarp>
          </a:bodyPr>
          <a:lstStyle/>
          <a:p>
            <a:pPr algn="ctr" defTabSz="914126"/>
            <a:r>
              <a:rPr lang="en-US" sz="1999" dirty="0"/>
              <a:t>Continuous Integration</a:t>
            </a:r>
          </a:p>
        </p:txBody>
      </p:sp>
      <p:sp>
        <p:nvSpPr>
          <p:cNvPr id="57" name="Right Arrow 56"/>
          <p:cNvSpPr/>
          <p:nvPr/>
        </p:nvSpPr>
        <p:spPr bwMode="auto">
          <a:xfrm>
            <a:off x="588785" y="5562045"/>
            <a:ext cx="8079728" cy="685621"/>
          </a:xfrm>
          <a:prstGeom prst="rightArrow">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none" lIns="91416" tIns="45708" rIns="91416" bIns="45708" numCol="1" rtlCol="0" anchor="t" anchorCtr="0" compatLnSpc="1">
            <a:prstTxWarp prst="textNoShape">
              <a:avLst/>
            </a:prstTxWarp>
          </a:bodyPr>
          <a:lstStyle/>
          <a:p>
            <a:pPr algn="ctr" defTabSz="914126"/>
            <a:r>
              <a:rPr lang="en-US" sz="1999" dirty="0"/>
              <a:t>Continuous Delivery</a:t>
            </a:r>
          </a:p>
        </p:txBody>
      </p:sp>
      <p:cxnSp>
        <p:nvCxnSpPr>
          <p:cNvPr id="9" name="Straight Connector 8"/>
          <p:cNvCxnSpPr/>
          <p:nvPr/>
        </p:nvCxnSpPr>
        <p:spPr bwMode="auto">
          <a:xfrm>
            <a:off x="5385991" y="1064103"/>
            <a:ext cx="5066" cy="3961368"/>
          </a:xfrm>
          <a:prstGeom prst="line">
            <a:avLst/>
          </a:prstGeom>
          <a:ln cmpd="sng">
            <a:prstDash val="dash"/>
            <a:headEnd type="none" w="sm" len="sm"/>
            <a:tailEnd type="none" w="med" len="med"/>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066371" y="1227294"/>
            <a:ext cx="2394711" cy="830781"/>
          </a:xfrm>
          <a:prstGeom prst="rect">
            <a:avLst/>
          </a:prstGeom>
          <a:noFill/>
        </p:spPr>
        <p:txBody>
          <a:bodyPr wrap="square" rtlCol="0">
            <a:spAutoFit/>
          </a:bodyPr>
          <a:lstStyle/>
          <a:p>
            <a:r>
              <a:rPr lang="en-US" sz="1600" dirty="0"/>
              <a:t>Quicker Time to Market</a:t>
            </a:r>
          </a:p>
          <a:p>
            <a:r>
              <a:rPr lang="en-US" sz="1600" dirty="0"/>
              <a:t>Flexibility</a:t>
            </a:r>
          </a:p>
          <a:p>
            <a:r>
              <a:rPr lang="en-US" sz="1600" dirty="0"/>
              <a:t>Customer Satisfaction</a:t>
            </a:r>
          </a:p>
        </p:txBody>
      </p:sp>
      <p:cxnSp>
        <p:nvCxnSpPr>
          <p:cNvPr id="58" name="Straight Connector 57"/>
          <p:cNvCxnSpPr/>
          <p:nvPr/>
        </p:nvCxnSpPr>
        <p:spPr bwMode="auto">
          <a:xfrm flipH="1">
            <a:off x="7003315" y="1064103"/>
            <a:ext cx="28446" cy="4650302"/>
          </a:xfrm>
          <a:prstGeom prst="line">
            <a:avLst/>
          </a:prstGeom>
          <a:ln cmpd="sng">
            <a:prstDash val="dash"/>
            <a:headEnd type="none" w="sm" len="sm"/>
            <a:tailEnd type="none" w="med" len="med"/>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5332610" y="1796197"/>
            <a:ext cx="1904504" cy="584623"/>
          </a:xfrm>
          <a:prstGeom prst="rect">
            <a:avLst/>
          </a:prstGeom>
          <a:noFill/>
        </p:spPr>
        <p:txBody>
          <a:bodyPr wrap="square" rtlCol="0">
            <a:spAutoFit/>
          </a:bodyPr>
          <a:lstStyle/>
          <a:p>
            <a:r>
              <a:rPr lang="en-US" sz="1600" dirty="0"/>
              <a:t>High Quality</a:t>
            </a:r>
          </a:p>
          <a:p>
            <a:r>
              <a:rPr lang="en-US" sz="1600" dirty="0"/>
              <a:t>Reduce Overhead</a:t>
            </a:r>
          </a:p>
        </p:txBody>
      </p:sp>
      <p:cxnSp>
        <p:nvCxnSpPr>
          <p:cNvPr id="64" name="Straight Connector 63"/>
          <p:cNvCxnSpPr/>
          <p:nvPr/>
        </p:nvCxnSpPr>
        <p:spPr bwMode="auto">
          <a:xfrm flipH="1">
            <a:off x="8640067" y="1064103"/>
            <a:ext cx="28447" cy="5183563"/>
          </a:xfrm>
          <a:prstGeom prst="line">
            <a:avLst/>
          </a:prstGeom>
          <a:ln cmpd="sng">
            <a:prstDash val="dash"/>
            <a:headEnd type="none" w="sm" len="sm"/>
            <a:tailEnd type="none" w="med" len="med"/>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7021670" y="2380819"/>
            <a:ext cx="2043769" cy="584623"/>
          </a:xfrm>
          <a:prstGeom prst="rect">
            <a:avLst/>
          </a:prstGeom>
          <a:noFill/>
        </p:spPr>
        <p:txBody>
          <a:bodyPr wrap="square" rtlCol="0">
            <a:spAutoFit/>
          </a:bodyPr>
          <a:lstStyle/>
          <a:p>
            <a:r>
              <a:rPr lang="en-US" sz="1600" dirty="0"/>
              <a:t>Adaptability</a:t>
            </a:r>
          </a:p>
          <a:p>
            <a:r>
              <a:rPr lang="en-US" sz="1600" dirty="0"/>
              <a:t>Reliability &amp; Stability</a:t>
            </a:r>
          </a:p>
        </p:txBody>
      </p:sp>
      <p:sp>
        <p:nvSpPr>
          <p:cNvPr id="67" name="TextBox 66"/>
          <p:cNvSpPr txBox="1"/>
          <p:nvPr/>
        </p:nvSpPr>
        <p:spPr>
          <a:xfrm>
            <a:off x="8760718" y="4977422"/>
            <a:ext cx="3324573" cy="1076937"/>
          </a:xfrm>
          <a:prstGeom prst="rect">
            <a:avLst/>
          </a:prstGeom>
          <a:noFill/>
        </p:spPr>
        <p:txBody>
          <a:bodyPr wrap="square" rtlCol="0">
            <a:spAutoFit/>
          </a:bodyPr>
          <a:lstStyle/>
          <a:p>
            <a:r>
              <a:rPr lang="en-US" sz="1600" dirty="0"/>
              <a:t>Adaptability to business changes</a:t>
            </a:r>
          </a:p>
          <a:p>
            <a:r>
              <a:rPr lang="en-US" sz="1600" dirty="0"/>
              <a:t>Increased Collaboration</a:t>
            </a:r>
          </a:p>
          <a:p>
            <a:r>
              <a:rPr lang="en-US" sz="1600" dirty="0"/>
              <a:t>MTTR</a:t>
            </a:r>
          </a:p>
          <a:p>
            <a:r>
              <a:rPr lang="en-US" sz="1600" dirty="0"/>
              <a:t>Lower TCO </a:t>
            </a:r>
          </a:p>
        </p:txBody>
      </p:sp>
      <p:grpSp>
        <p:nvGrpSpPr>
          <p:cNvPr id="70" name="Group 69"/>
          <p:cNvGrpSpPr/>
          <p:nvPr/>
        </p:nvGrpSpPr>
        <p:grpSpPr>
          <a:xfrm>
            <a:off x="11579384" y="1151113"/>
            <a:ext cx="584047" cy="5172733"/>
            <a:chOff x="11582400" y="1150520"/>
            <a:chExt cx="584199" cy="5174080"/>
          </a:xfrm>
        </p:grpSpPr>
        <p:sp>
          <p:nvSpPr>
            <p:cNvPr id="68" name="Up-Down Arrow 67"/>
            <p:cNvSpPr/>
            <p:nvPr/>
          </p:nvSpPr>
          <p:spPr bwMode="auto">
            <a:xfrm>
              <a:off x="11582400" y="1150520"/>
              <a:ext cx="584199" cy="5174080"/>
            </a:xfrm>
            <a:prstGeom prst="upDownArrow">
              <a:avLst/>
            </a:prstGeom>
            <a:ln>
              <a:headEnd type="none" w="sm" len="sm"/>
              <a:tailEnd type="triangle" w="med" len="med"/>
            </a:ln>
          </p:spPr>
          <p:style>
            <a:lnRef idx="2">
              <a:schemeClr val="accent6"/>
            </a:lnRef>
            <a:fillRef idx="1">
              <a:schemeClr val="lt1"/>
            </a:fillRef>
            <a:effectRef idx="0">
              <a:schemeClr val="accent6"/>
            </a:effectRef>
            <a:fontRef idx="minor">
              <a:schemeClr val="dk1"/>
            </a:fontRef>
          </p:style>
          <p:txBody>
            <a:bodyPr vert="horz" wrap="none" lIns="91416" tIns="45708" rIns="91416" bIns="45708" numCol="1" rtlCol="0" anchor="t" anchorCtr="0" compatLnSpc="1">
              <a:prstTxWarp prst="textNoShape">
                <a:avLst/>
              </a:prstTxWarp>
            </a:bodyPr>
            <a:lstStyle/>
            <a:p>
              <a:pPr defTabSz="914126"/>
              <a:endParaRPr lang="en-US" sz="3599" dirty="0"/>
            </a:p>
          </p:txBody>
        </p:sp>
        <p:sp>
          <p:nvSpPr>
            <p:cNvPr id="69" name="TextBox 68"/>
            <p:cNvSpPr txBox="1"/>
            <p:nvPr/>
          </p:nvSpPr>
          <p:spPr>
            <a:xfrm rot="5400000">
              <a:off x="10891505" y="3516867"/>
              <a:ext cx="1978619"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999" dirty="0">
                  <a:solidFill>
                    <a:srgbClr val="C00000"/>
                  </a:solidFill>
                </a:rPr>
                <a:t>Value Delivered</a:t>
              </a:r>
            </a:p>
          </p:txBody>
        </p:sp>
      </p:grpSp>
    </p:spTree>
    <p:extLst>
      <p:ext uri="{BB962C8B-B14F-4D97-AF65-F5344CB8AC3E}">
        <p14:creationId xmlns:p14="http://schemas.microsoft.com/office/powerpoint/2010/main" val="647181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fill="hold"/>
                                        <p:tgtEl>
                                          <p:spTgt spid="58"/>
                                        </p:tgtEl>
                                        <p:attrNameLst>
                                          <p:attrName>ppt_x</p:attrName>
                                        </p:attrNameLst>
                                      </p:cBhvr>
                                      <p:tavLst>
                                        <p:tav tm="0">
                                          <p:val>
                                            <p:strVal val="#ppt_x"/>
                                          </p:val>
                                        </p:tav>
                                        <p:tav tm="100000">
                                          <p:val>
                                            <p:strVal val="#ppt_x"/>
                                          </p:val>
                                        </p:tav>
                                      </p:tavLst>
                                    </p:anim>
                                    <p:anim calcmode="lin" valueType="num">
                                      <p:cBhvr additive="base">
                                        <p:cTn id="3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ppt_x"/>
                                          </p:val>
                                        </p:tav>
                                        <p:tav tm="100000">
                                          <p:val>
                                            <p:strVal val="#ppt_x"/>
                                          </p:val>
                                        </p:tav>
                                      </p:tavLst>
                                    </p:anim>
                                    <p:anim calcmode="lin" valueType="num">
                                      <p:cBhvr additive="base">
                                        <p:cTn id="36"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ppt_x"/>
                                          </p:val>
                                        </p:tav>
                                        <p:tav tm="100000">
                                          <p:val>
                                            <p:strVal val="#ppt_x"/>
                                          </p:val>
                                        </p:tav>
                                      </p:tavLst>
                                    </p:anim>
                                    <p:anim calcmode="lin" valueType="num">
                                      <p:cBhvr additive="base">
                                        <p:cTn id="42" dur="500" fill="hold"/>
                                        <p:tgtEl>
                                          <p:spTgt spid="5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ppt_x"/>
                                          </p:val>
                                        </p:tav>
                                        <p:tav tm="100000">
                                          <p:val>
                                            <p:strVal val="#ppt_x"/>
                                          </p:val>
                                        </p:tav>
                                      </p:tavLst>
                                    </p:anim>
                                    <p:anim calcmode="lin" valueType="num">
                                      <p:cBhvr additive="base">
                                        <p:cTn id="4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1000" fill="hold"/>
                                        <p:tgtEl>
                                          <p:spTgt spid="70"/>
                                        </p:tgtEl>
                                        <p:attrNameLst>
                                          <p:attrName>ppt_w</p:attrName>
                                        </p:attrNameLst>
                                      </p:cBhvr>
                                      <p:tavLst>
                                        <p:tav tm="0">
                                          <p:val>
                                            <p:fltVal val="0"/>
                                          </p:val>
                                        </p:tav>
                                        <p:tav tm="100000">
                                          <p:val>
                                            <p:strVal val="#ppt_w"/>
                                          </p:val>
                                        </p:tav>
                                      </p:tavLst>
                                    </p:anim>
                                    <p:anim calcmode="lin" valueType="num">
                                      <p:cBhvr>
                                        <p:cTn id="74" dur="1000" fill="hold"/>
                                        <p:tgtEl>
                                          <p:spTgt spid="70"/>
                                        </p:tgtEl>
                                        <p:attrNameLst>
                                          <p:attrName>ppt_h</p:attrName>
                                        </p:attrNameLst>
                                      </p:cBhvr>
                                      <p:tavLst>
                                        <p:tav tm="0">
                                          <p:val>
                                            <p:fltVal val="0"/>
                                          </p:val>
                                        </p:tav>
                                        <p:tav tm="100000">
                                          <p:val>
                                            <p:strVal val="#ppt_h"/>
                                          </p:val>
                                        </p:tav>
                                      </p:tavLst>
                                    </p:anim>
                                    <p:anim calcmode="lin" valueType="num">
                                      <p:cBhvr>
                                        <p:cTn id="75" dur="1000" fill="hold"/>
                                        <p:tgtEl>
                                          <p:spTgt spid="70"/>
                                        </p:tgtEl>
                                        <p:attrNameLst>
                                          <p:attrName>style.rotation</p:attrName>
                                        </p:attrNameLst>
                                      </p:cBhvr>
                                      <p:tavLst>
                                        <p:tav tm="0">
                                          <p:val>
                                            <p:fltVal val="90"/>
                                          </p:val>
                                        </p:tav>
                                        <p:tav tm="100000">
                                          <p:val>
                                            <p:fltVal val="0"/>
                                          </p:val>
                                        </p:tav>
                                      </p:tavLst>
                                    </p:anim>
                                    <p:animEffect transition="in" filter="fade">
                                      <p:cBhvr>
                                        <p:cTn id="76"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6" grpId="0" animBg="1"/>
      <p:bldP spid="57" grpId="0" animBg="1"/>
      <p:bldP spid="13" grpId="0"/>
      <p:bldP spid="60" grpId="0"/>
      <p:bldP spid="66" grpId="0"/>
      <p:bldP spid="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494"/>
          <p:cNvSpPr/>
          <p:nvPr/>
        </p:nvSpPr>
        <p:spPr>
          <a:xfrm>
            <a:off x="10354017" y="2395453"/>
            <a:ext cx="1344637"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a:t>
            </a:r>
            <a:endParaRPr lang="en-GB" sz="1765" dirty="0">
              <a:solidFill>
                <a:srgbClr val="505050"/>
              </a:solidFill>
              <a:latin typeface="Segoe UI"/>
            </a:endParaRPr>
          </a:p>
        </p:txBody>
      </p:sp>
      <p:sp>
        <p:nvSpPr>
          <p:cNvPr id="2" name="Title 1"/>
          <p:cNvSpPr>
            <a:spLocks noGrp="1"/>
          </p:cNvSpPr>
          <p:nvPr>
            <p:ph type="title"/>
          </p:nvPr>
        </p:nvSpPr>
        <p:spPr/>
        <p:txBody>
          <a:bodyPr/>
          <a:lstStyle/>
          <a:p>
            <a:r>
              <a:rPr lang="en-US" dirty="0" smtClean="0"/>
              <a:t>DevOps</a:t>
            </a:r>
            <a:endParaRPr lang="en-US" dirty="0"/>
          </a:p>
        </p:txBody>
      </p:sp>
      <p:sp>
        <p:nvSpPr>
          <p:cNvPr id="3" name="Shape 492"/>
          <p:cNvSpPr/>
          <p:nvPr/>
        </p:nvSpPr>
        <p:spPr>
          <a:xfrm>
            <a:off x="1495439" y="2368367"/>
            <a:ext cx="8858579" cy="3508801"/>
          </a:xfrm>
          <a:prstGeom prst="rect">
            <a:avLst/>
          </a:prstGeom>
          <a:solidFill>
            <a:srgbClr val="F3F3F3"/>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4" name="Shape 494"/>
          <p:cNvSpPr/>
          <p:nvPr/>
        </p:nvSpPr>
        <p:spPr>
          <a:xfrm>
            <a:off x="9308189" y="2383171"/>
            <a:ext cx="1344637"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Feb</a:t>
            </a:r>
            <a:endParaRPr lang="en-GB" sz="1765" dirty="0">
              <a:solidFill>
                <a:srgbClr val="505050"/>
              </a:solidFill>
              <a:latin typeface="Segoe UI"/>
            </a:endParaRPr>
          </a:p>
        </p:txBody>
      </p:sp>
      <p:sp>
        <p:nvSpPr>
          <p:cNvPr id="5" name="Shape 491"/>
          <p:cNvSpPr txBox="1"/>
          <p:nvPr/>
        </p:nvSpPr>
        <p:spPr>
          <a:xfrm>
            <a:off x="2842012" y="2304486"/>
            <a:ext cx="6296737" cy="392333"/>
          </a:xfrm>
          <a:prstGeom prst="rect">
            <a:avLst/>
          </a:prstGeom>
          <a:noFill/>
          <a:ln>
            <a:noFill/>
          </a:ln>
        </p:spPr>
        <p:txBody>
          <a:bodyPr lIns="89628" tIns="89628" rIns="89628" bIns="89628" anchor="t" anchorCtr="0">
            <a:noAutofit/>
          </a:bodyPr>
          <a:lstStyle/>
          <a:p>
            <a:pPr defTabSz="914367">
              <a:spcBef>
                <a:spcPts val="274"/>
              </a:spcBef>
            </a:pPr>
            <a:endParaRPr sz="1765">
              <a:solidFill>
                <a:srgbClr val="FFFFFF"/>
              </a:solidFill>
              <a:latin typeface="Verdana"/>
              <a:ea typeface="Verdana"/>
              <a:cs typeface="Verdana"/>
              <a:sym typeface="Verdana"/>
            </a:endParaRPr>
          </a:p>
        </p:txBody>
      </p:sp>
      <p:cxnSp>
        <p:nvCxnSpPr>
          <p:cNvPr id="6" name="Shape 493"/>
          <p:cNvCxnSpPr/>
          <p:nvPr/>
        </p:nvCxnSpPr>
        <p:spPr>
          <a:xfrm flipH="1">
            <a:off x="4438695" y="2970200"/>
            <a:ext cx="5588" cy="2898648"/>
          </a:xfrm>
          <a:prstGeom prst="straightConnector1">
            <a:avLst/>
          </a:prstGeom>
          <a:noFill/>
          <a:ln w="19050" cap="flat" cmpd="sng">
            <a:solidFill>
              <a:srgbClr val="FFFFFF"/>
            </a:solidFill>
            <a:prstDash val="solid"/>
            <a:round/>
            <a:headEnd type="none" w="med" len="med"/>
            <a:tailEnd type="none" w="med" len="med"/>
          </a:ln>
        </p:spPr>
      </p:cxnSp>
      <p:sp>
        <p:nvSpPr>
          <p:cNvPr id="7" name="Shape 494"/>
          <p:cNvSpPr/>
          <p:nvPr/>
        </p:nvSpPr>
        <p:spPr>
          <a:xfrm>
            <a:off x="8393235"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Jan</a:t>
            </a:r>
            <a:endParaRPr lang="en-GB" sz="1765" dirty="0">
              <a:solidFill>
                <a:srgbClr val="505050"/>
              </a:solidFill>
              <a:latin typeface="Segoe UI"/>
            </a:endParaRPr>
          </a:p>
        </p:txBody>
      </p:sp>
      <p:sp>
        <p:nvSpPr>
          <p:cNvPr id="8" name="Shape 495"/>
          <p:cNvSpPr/>
          <p:nvPr/>
        </p:nvSpPr>
        <p:spPr>
          <a:xfrm>
            <a:off x="7408096"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Dec</a:t>
            </a:r>
            <a:endParaRPr lang="en-GB" sz="1765" dirty="0">
              <a:solidFill>
                <a:srgbClr val="505050"/>
              </a:solidFill>
              <a:latin typeface="Segoe UI"/>
            </a:endParaRPr>
          </a:p>
        </p:txBody>
      </p:sp>
      <p:sp>
        <p:nvSpPr>
          <p:cNvPr id="9" name="Shape 496"/>
          <p:cNvSpPr/>
          <p:nvPr/>
        </p:nvSpPr>
        <p:spPr>
          <a:xfrm>
            <a:off x="6422956"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Nov</a:t>
            </a:r>
            <a:endParaRPr lang="en-GB" sz="1765" dirty="0">
              <a:solidFill>
                <a:srgbClr val="505050"/>
              </a:solidFill>
              <a:latin typeface="Segoe UI"/>
            </a:endParaRPr>
          </a:p>
        </p:txBody>
      </p:sp>
      <p:sp>
        <p:nvSpPr>
          <p:cNvPr id="10" name="Shape 497"/>
          <p:cNvSpPr/>
          <p:nvPr/>
        </p:nvSpPr>
        <p:spPr>
          <a:xfrm>
            <a:off x="5437816"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Oct</a:t>
            </a:r>
            <a:endParaRPr lang="en-GB" sz="1765" dirty="0">
              <a:solidFill>
                <a:srgbClr val="505050"/>
              </a:solidFill>
              <a:latin typeface="Segoe UI"/>
            </a:endParaRPr>
          </a:p>
        </p:txBody>
      </p:sp>
      <p:sp>
        <p:nvSpPr>
          <p:cNvPr id="11" name="Shape 498"/>
          <p:cNvSpPr/>
          <p:nvPr/>
        </p:nvSpPr>
        <p:spPr>
          <a:xfrm>
            <a:off x="4452676"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Sep</a:t>
            </a:r>
            <a:endParaRPr lang="en-GB" sz="1765" dirty="0">
              <a:solidFill>
                <a:srgbClr val="505050"/>
              </a:solidFill>
              <a:latin typeface="Segoe UI"/>
            </a:endParaRPr>
          </a:p>
        </p:txBody>
      </p:sp>
      <p:sp>
        <p:nvSpPr>
          <p:cNvPr id="12" name="Shape 499"/>
          <p:cNvSpPr/>
          <p:nvPr/>
        </p:nvSpPr>
        <p:spPr>
          <a:xfrm>
            <a:off x="3467535"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Aug</a:t>
            </a:r>
            <a:endParaRPr lang="en-GB" sz="1765" dirty="0">
              <a:solidFill>
                <a:srgbClr val="505050"/>
              </a:solidFill>
              <a:latin typeface="Segoe UI"/>
            </a:endParaRPr>
          </a:p>
        </p:txBody>
      </p:sp>
      <p:cxnSp>
        <p:nvCxnSpPr>
          <p:cNvPr id="13" name="Shape 500"/>
          <p:cNvCxnSpPr/>
          <p:nvPr/>
        </p:nvCxnSpPr>
        <p:spPr>
          <a:xfrm flipH="1">
            <a:off x="5444819" y="2970200"/>
            <a:ext cx="5588" cy="2898648"/>
          </a:xfrm>
          <a:prstGeom prst="straightConnector1">
            <a:avLst/>
          </a:prstGeom>
          <a:noFill/>
          <a:ln w="19050" cap="flat" cmpd="sng">
            <a:solidFill>
              <a:srgbClr val="FFFFFF"/>
            </a:solidFill>
            <a:prstDash val="solid"/>
            <a:round/>
            <a:headEnd type="none" w="med" len="med"/>
            <a:tailEnd type="none" w="med" len="med"/>
          </a:ln>
        </p:spPr>
      </p:cxnSp>
      <p:cxnSp>
        <p:nvCxnSpPr>
          <p:cNvPr id="14" name="Shape 501"/>
          <p:cNvCxnSpPr/>
          <p:nvPr/>
        </p:nvCxnSpPr>
        <p:spPr>
          <a:xfrm flipH="1">
            <a:off x="6439613" y="2970200"/>
            <a:ext cx="5588" cy="2898648"/>
          </a:xfrm>
          <a:prstGeom prst="straightConnector1">
            <a:avLst/>
          </a:prstGeom>
          <a:noFill/>
          <a:ln w="19050" cap="flat" cmpd="sng">
            <a:solidFill>
              <a:srgbClr val="FFFFFF"/>
            </a:solidFill>
            <a:prstDash val="solid"/>
            <a:round/>
            <a:headEnd type="none" w="med" len="med"/>
            <a:tailEnd type="none" w="med" len="med"/>
          </a:ln>
        </p:spPr>
      </p:cxnSp>
      <p:cxnSp>
        <p:nvCxnSpPr>
          <p:cNvPr id="15" name="Shape 502"/>
          <p:cNvCxnSpPr/>
          <p:nvPr/>
        </p:nvCxnSpPr>
        <p:spPr>
          <a:xfrm flipH="1">
            <a:off x="7404265" y="2970200"/>
            <a:ext cx="5588" cy="2898648"/>
          </a:xfrm>
          <a:prstGeom prst="straightConnector1">
            <a:avLst/>
          </a:prstGeom>
          <a:noFill/>
          <a:ln w="19050" cap="flat" cmpd="sng">
            <a:solidFill>
              <a:srgbClr val="FFFFFF"/>
            </a:solidFill>
            <a:prstDash val="solid"/>
            <a:round/>
            <a:headEnd type="none" w="med" len="med"/>
            <a:tailEnd type="none" w="med" len="med"/>
          </a:ln>
        </p:spPr>
      </p:cxnSp>
      <p:cxnSp>
        <p:nvCxnSpPr>
          <p:cNvPr id="16" name="Shape 503"/>
          <p:cNvCxnSpPr/>
          <p:nvPr/>
        </p:nvCxnSpPr>
        <p:spPr>
          <a:xfrm>
            <a:off x="8391979" y="2970200"/>
            <a:ext cx="18568" cy="2927351"/>
          </a:xfrm>
          <a:prstGeom prst="straightConnector1">
            <a:avLst/>
          </a:prstGeom>
          <a:noFill/>
          <a:ln w="19050" cap="flat" cmpd="sng">
            <a:solidFill>
              <a:srgbClr val="FFFFFF"/>
            </a:solidFill>
            <a:prstDash val="solid"/>
            <a:round/>
            <a:headEnd type="none" w="med" len="med"/>
            <a:tailEnd type="none" w="med" len="med"/>
          </a:ln>
        </p:spPr>
      </p:cxnSp>
      <p:sp>
        <p:nvSpPr>
          <p:cNvPr id="17" name="Shape 504"/>
          <p:cNvSpPr/>
          <p:nvPr/>
        </p:nvSpPr>
        <p:spPr>
          <a:xfrm>
            <a:off x="1497255" y="2126588"/>
            <a:ext cx="6889136" cy="230209"/>
          </a:xfrm>
          <a:prstGeom prst="rect">
            <a:avLst/>
          </a:prstGeom>
          <a:solidFill>
            <a:srgbClr val="CFE2F3"/>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r>
              <a:rPr lang="en-GB" sz="1765" dirty="0" smtClean="0">
                <a:solidFill>
                  <a:srgbClr val="505050"/>
                </a:solidFill>
                <a:latin typeface="Segoe UI"/>
              </a:rPr>
              <a:t>2017</a:t>
            </a:r>
            <a:endParaRPr lang="en-GB" sz="1765" dirty="0">
              <a:solidFill>
                <a:srgbClr val="505050"/>
              </a:solidFill>
              <a:latin typeface="Segoe UI"/>
            </a:endParaRPr>
          </a:p>
        </p:txBody>
      </p:sp>
      <p:sp>
        <p:nvSpPr>
          <p:cNvPr id="18" name="Shape 505"/>
          <p:cNvSpPr/>
          <p:nvPr/>
        </p:nvSpPr>
        <p:spPr>
          <a:xfrm>
            <a:off x="8393234" y="2129181"/>
            <a:ext cx="3775320" cy="215434"/>
          </a:xfrm>
          <a:prstGeom prst="rect">
            <a:avLst/>
          </a:prstGeom>
          <a:solidFill>
            <a:srgbClr val="CFE2F3"/>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r>
              <a:rPr lang="en-GB" sz="1765" dirty="0" smtClean="0">
                <a:solidFill>
                  <a:srgbClr val="505050"/>
                </a:solidFill>
                <a:latin typeface="Segoe UI"/>
              </a:rPr>
              <a:t>2018</a:t>
            </a:r>
            <a:endParaRPr lang="en-GB" sz="1765" dirty="0">
              <a:solidFill>
                <a:srgbClr val="505050"/>
              </a:solidFill>
              <a:latin typeface="Segoe UI"/>
            </a:endParaRPr>
          </a:p>
        </p:txBody>
      </p:sp>
      <p:cxnSp>
        <p:nvCxnSpPr>
          <p:cNvPr id="19" name="Shape 506"/>
          <p:cNvCxnSpPr/>
          <p:nvPr/>
        </p:nvCxnSpPr>
        <p:spPr>
          <a:xfrm flipH="1">
            <a:off x="3467569" y="2970200"/>
            <a:ext cx="5588" cy="2898648"/>
          </a:xfrm>
          <a:prstGeom prst="straightConnector1">
            <a:avLst/>
          </a:prstGeom>
          <a:noFill/>
          <a:ln w="19050" cap="flat" cmpd="sng">
            <a:solidFill>
              <a:srgbClr val="FFFFFF"/>
            </a:solidFill>
            <a:prstDash val="solid"/>
            <a:round/>
            <a:headEnd type="none" w="med" len="med"/>
            <a:tailEnd type="none" w="med" len="med"/>
          </a:ln>
        </p:spPr>
      </p:cxnSp>
      <p:cxnSp>
        <p:nvCxnSpPr>
          <p:cNvPr id="20" name="Shape 507"/>
          <p:cNvCxnSpPr/>
          <p:nvPr/>
        </p:nvCxnSpPr>
        <p:spPr>
          <a:xfrm flipH="1">
            <a:off x="2496442" y="2970200"/>
            <a:ext cx="5588" cy="2898648"/>
          </a:xfrm>
          <a:prstGeom prst="straightConnector1">
            <a:avLst/>
          </a:prstGeom>
          <a:noFill/>
          <a:ln w="19050" cap="flat" cmpd="sng">
            <a:solidFill>
              <a:srgbClr val="FFFFFF"/>
            </a:solidFill>
            <a:prstDash val="solid"/>
            <a:round/>
            <a:headEnd type="none" w="med" len="med"/>
            <a:tailEnd type="none" w="med" len="med"/>
          </a:ln>
        </p:spPr>
      </p:cxnSp>
      <p:sp>
        <p:nvSpPr>
          <p:cNvPr id="21" name="Shape 508"/>
          <p:cNvSpPr/>
          <p:nvPr/>
        </p:nvSpPr>
        <p:spPr>
          <a:xfrm>
            <a:off x="2482395" y="2373196"/>
            <a:ext cx="1288464"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Jul</a:t>
            </a:r>
            <a:endParaRPr lang="en-GB" sz="1765" dirty="0">
              <a:solidFill>
                <a:srgbClr val="505050"/>
              </a:solidFill>
              <a:latin typeface="Segoe UI"/>
            </a:endParaRPr>
          </a:p>
        </p:txBody>
      </p:sp>
      <p:sp>
        <p:nvSpPr>
          <p:cNvPr id="22" name="Shape 509"/>
          <p:cNvSpPr/>
          <p:nvPr/>
        </p:nvSpPr>
        <p:spPr>
          <a:xfrm>
            <a:off x="1497256" y="2373196"/>
            <a:ext cx="1288463" cy="577618"/>
          </a:xfrm>
          <a:prstGeom prst="homePlate">
            <a:avLst>
              <a:gd name="adj" fmla="val 50000"/>
            </a:avLst>
          </a:prstGeom>
          <a:solidFill>
            <a:srgbClr val="D9D9D9"/>
          </a:solidFill>
          <a:ln w="19050" cap="flat" cmpd="sng">
            <a:solidFill>
              <a:srgbClr val="FFFFFF"/>
            </a:solidFill>
            <a:prstDash val="solid"/>
            <a:round/>
            <a:headEnd type="none" w="med" len="med"/>
            <a:tailEnd type="none" w="med" len="med"/>
          </a:ln>
        </p:spPr>
        <p:txBody>
          <a:bodyPr lIns="89628" tIns="89628" rIns="89628" bIns="89628" anchor="ctr" anchorCtr="0">
            <a:noAutofit/>
          </a:bodyPr>
          <a:lstStyle/>
          <a:p>
            <a:pPr algn="ctr" defTabSz="914367">
              <a:buClr>
                <a:srgbClr val="000000"/>
              </a:buClr>
            </a:pPr>
            <a:r>
              <a:rPr lang="en-GB" sz="1765" dirty="0" smtClean="0">
                <a:solidFill>
                  <a:srgbClr val="505050"/>
                </a:solidFill>
                <a:latin typeface="Segoe UI"/>
              </a:rPr>
              <a:t>Jun</a:t>
            </a:r>
            <a:endParaRPr lang="en-GB" sz="1765" dirty="0">
              <a:solidFill>
                <a:srgbClr val="505050"/>
              </a:solidFill>
              <a:latin typeface="Segoe UI"/>
            </a:endParaRPr>
          </a:p>
        </p:txBody>
      </p:sp>
      <p:sp>
        <p:nvSpPr>
          <p:cNvPr id="23" name="Shape 510"/>
          <p:cNvSpPr/>
          <p:nvPr/>
        </p:nvSpPr>
        <p:spPr>
          <a:xfrm>
            <a:off x="1497253" y="3079851"/>
            <a:ext cx="1000537" cy="297044"/>
          </a:xfrm>
          <a:prstGeom prst="rect">
            <a:avLst/>
          </a:prstGeom>
          <a:solidFill>
            <a:srgbClr val="92D050"/>
          </a:solid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183" tIns="89617" rIns="179183" bIns="143346" numCol="1" spcCol="0" rtlCol="0" fromWordArt="0" anchor="t" anchorCtr="0" forceAA="0" compatLnSpc="1">
            <a:prstTxWarp prst="textNoShape">
              <a:avLst/>
            </a:prstTxWarp>
            <a:noAutofit/>
          </a:bodyPr>
          <a:lstStyle/>
          <a:p>
            <a:pPr algn="ctr" defTabSz="761132" fontAlgn="base">
              <a:lnSpc>
                <a:spcPct val="90000"/>
              </a:lnSpc>
              <a:spcBef>
                <a:spcPct val="0"/>
              </a:spcBef>
              <a:spcAft>
                <a:spcPct val="0"/>
              </a:spcAft>
            </a:pPr>
            <a:r>
              <a:rPr lang="en-GB" sz="980" dirty="0" smtClean="0">
                <a:gradFill>
                  <a:gsLst>
                    <a:gs pos="0">
                      <a:srgbClr val="505050"/>
                    </a:gs>
                    <a:gs pos="100000">
                      <a:srgbClr val="505050"/>
                    </a:gs>
                  </a:gsLst>
                  <a:lin ang="5400000" scaled="0"/>
                </a:gradFill>
                <a:latin typeface="Segoe UI"/>
              </a:rPr>
              <a:t>Analyse</a:t>
            </a:r>
            <a:endParaRPr lang="en-GB" sz="980" dirty="0">
              <a:gradFill>
                <a:gsLst>
                  <a:gs pos="0">
                    <a:srgbClr val="505050"/>
                  </a:gs>
                  <a:gs pos="100000">
                    <a:srgbClr val="505050"/>
                  </a:gs>
                </a:gsLst>
                <a:lin ang="5400000" scaled="0"/>
              </a:gradFill>
              <a:latin typeface="Segoe UI"/>
            </a:endParaRPr>
          </a:p>
        </p:txBody>
      </p:sp>
      <p:sp>
        <p:nvSpPr>
          <p:cNvPr id="24" name="Shape 511"/>
          <p:cNvSpPr/>
          <p:nvPr/>
        </p:nvSpPr>
        <p:spPr>
          <a:xfrm>
            <a:off x="2395156" y="3117542"/>
            <a:ext cx="213813" cy="207931"/>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25" name="Shape 512"/>
          <p:cNvSpPr txBox="1"/>
          <p:nvPr/>
        </p:nvSpPr>
        <p:spPr>
          <a:xfrm>
            <a:off x="2581683" y="3045686"/>
            <a:ext cx="2293706" cy="404097"/>
          </a:xfrm>
          <a:prstGeom prst="rect">
            <a:avLst/>
          </a:prstGeom>
          <a:noFill/>
          <a:ln>
            <a:noFill/>
          </a:ln>
        </p:spPr>
        <p:txBody>
          <a:bodyPr lIns="89628" tIns="89628" rIns="89628" bIns="89628" anchor="t" anchorCtr="0">
            <a:noAutofit/>
          </a:bodyPr>
          <a:lstStyle/>
          <a:p>
            <a:pPr defTabSz="914367">
              <a:buClr>
                <a:srgbClr val="000000"/>
              </a:buClr>
              <a:buSzPct val="25000"/>
            </a:pPr>
            <a:r>
              <a:rPr lang="en-GB" sz="1176" dirty="0">
                <a:solidFill>
                  <a:srgbClr val="505050"/>
                </a:solidFill>
                <a:latin typeface="Segoe UI"/>
              </a:rPr>
              <a:t>Go: POC SQL Server 2016</a:t>
            </a:r>
          </a:p>
        </p:txBody>
      </p:sp>
      <p:sp>
        <p:nvSpPr>
          <p:cNvPr id="26" name="Shape 513"/>
          <p:cNvSpPr/>
          <p:nvPr/>
        </p:nvSpPr>
        <p:spPr>
          <a:xfrm>
            <a:off x="2502031" y="3444906"/>
            <a:ext cx="3653898" cy="235718"/>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94" fontAlgn="base">
              <a:spcBef>
                <a:spcPct val="0"/>
              </a:spcBef>
              <a:spcAft>
                <a:spcPct val="0"/>
              </a:spcAft>
            </a:pPr>
            <a:r>
              <a:rPr lang="en-GB" sz="980" dirty="0" smtClean="0">
                <a:solidFill>
                  <a:srgbClr val="FFFFFF"/>
                </a:solidFill>
                <a:latin typeface="Segoe UI"/>
              </a:rPr>
              <a:t>Data Factory Phase – I</a:t>
            </a:r>
            <a:endParaRPr lang="en-GB" sz="980" dirty="0">
              <a:solidFill>
                <a:srgbClr val="FFFFFF"/>
              </a:solidFill>
              <a:latin typeface="Segoe UI"/>
            </a:endParaRPr>
          </a:p>
        </p:txBody>
      </p:sp>
      <p:sp>
        <p:nvSpPr>
          <p:cNvPr id="27" name="Shape 514"/>
          <p:cNvSpPr/>
          <p:nvPr/>
        </p:nvSpPr>
        <p:spPr>
          <a:xfrm>
            <a:off x="6036239" y="3460035"/>
            <a:ext cx="213813" cy="207931"/>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28" name="Shape 515"/>
          <p:cNvSpPr txBox="1"/>
          <p:nvPr/>
        </p:nvSpPr>
        <p:spPr>
          <a:xfrm>
            <a:off x="6224612" y="3370695"/>
            <a:ext cx="932011" cy="404097"/>
          </a:xfrm>
          <a:prstGeom prst="rect">
            <a:avLst/>
          </a:prstGeom>
          <a:noFill/>
          <a:ln>
            <a:noFill/>
          </a:ln>
        </p:spPr>
        <p:txBody>
          <a:bodyPr lIns="89628" tIns="89628" rIns="89628" bIns="89628" anchor="t" anchorCtr="0">
            <a:noAutofit/>
          </a:bodyPr>
          <a:lstStyle/>
          <a:p>
            <a:pPr defTabSz="914367">
              <a:buClr>
                <a:srgbClr val="000000"/>
              </a:buClr>
              <a:buSzPct val="25000"/>
            </a:pPr>
            <a:r>
              <a:rPr lang="en-GB" sz="1176">
                <a:solidFill>
                  <a:srgbClr val="505050"/>
                </a:solidFill>
                <a:latin typeface="Segoe UI"/>
              </a:rPr>
              <a:t>Go</a:t>
            </a:r>
          </a:p>
        </p:txBody>
      </p:sp>
      <p:sp>
        <p:nvSpPr>
          <p:cNvPr id="29" name="Shape 516"/>
          <p:cNvSpPr/>
          <p:nvPr/>
        </p:nvSpPr>
        <p:spPr>
          <a:xfrm>
            <a:off x="7217996" y="4248846"/>
            <a:ext cx="4172595" cy="297044"/>
          </a:xfrm>
          <a:prstGeom prst="homePlate">
            <a:avLst>
              <a:gd name="adj" fmla="val 50000"/>
            </a:avLst>
          </a:prstGeom>
          <a:solidFill>
            <a:srgbClr val="FFFFFF"/>
          </a:solidFill>
          <a:ln w="9525" cap="flat" cmpd="sng">
            <a:solidFill>
              <a:srgbClr val="D9D9D9"/>
            </a:solidFill>
            <a:prstDash val="solid"/>
            <a:round/>
            <a:headEnd type="none" w="med" len="med"/>
            <a:tailEnd type="none" w="med" len="med"/>
          </a:ln>
        </p:spPr>
        <p:txBody>
          <a:bodyPr lIns="89628" tIns="89628" rIns="89628" bIns="89628" anchor="ctr" anchorCtr="0">
            <a:noAutofit/>
          </a:bodyPr>
          <a:lstStyle/>
          <a:p>
            <a:pPr algn="ctr" defTabSz="914367"/>
            <a:r>
              <a:rPr lang="en-GB" sz="1176">
                <a:solidFill>
                  <a:srgbClr val="505050"/>
                </a:solidFill>
                <a:latin typeface="Segoe UI"/>
              </a:rPr>
              <a:t>Production</a:t>
            </a:r>
          </a:p>
        </p:txBody>
      </p:sp>
      <p:sp>
        <p:nvSpPr>
          <p:cNvPr id="30" name="Shape 517"/>
          <p:cNvSpPr txBox="1"/>
          <p:nvPr/>
        </p:nvSpPr>
        <p:spPr>
          <a:xfrm>
            <a:off x="7478536" y="3871036"/>
            <a:ext cx="932011" cy="404097"/>
          </a:xfrm>
          <a:prstGeom prst="rect">
            <a:avLst/>
          </a:prstGeom>
          <a:noFill/>
          <a:ln>
            <a:noFill/>
          </a:ln>
        </p:spPr>
        <p:txBody>
          <a:bodyPr lIns="89628" tIns="89628" rIns="89628" bIns="89628" anchor="t" anchorCtr="0">
            <a:noAutofit/>
          </a:bodyPr>
          <a:lstStyle/>
          <a:p>
            <a:pPr defTabSz="914367">
              <a:buClr>
                <a:srgbClr val="000000"/>
              </a:buClr>
              <a:buSzPct val="25000"/>
            </a:pPr>
            <a:r>
              <a:rPr lang="en-GB" sz="1176" dirty="0">
                <a:solidFill>
                  <a:srgbClr val="505050"/>
                </a:solidFill>
                <a:latin typeface="Segoe UI"/>
              </a:rPr>
              <a:t>Go</a:t>
            </a:r>
          </a:p>
        </p:txBody>
      </p:sp>
      <p:sp>
        <p:nvSpPr>
          <p:cNvPr id="31" name="Shape 519"/>
          <p:cNvSpPr/>
          <p:nvPr/>
        </p:nvSpPr>
        <p:spPr>
          <a:xfrm>
            <a:off x="6170691" y="3932602"/>
            <a:ext cx="1047305" cy="25827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94" fontAlgn="base">
              <a:spcBef>
                <a:spcPct val="0"/>
              </a:spcBef>
              <a:spcAft>
                <a:spcPct val="0"/>
              </a:spcAft>
            </a:pPr>
            <a:r>
              <a:rPr lang="en-GB" sz="980" dirty="0" smtClean="0">
                <a:gradFill>
                  <a:gsLst>
                    <a:gs pos="16814">
                      <a:srgbClr val="FFFFFF"/>
                    </a:gs>
                    <a:gs pos="46000">
                      <a:srgbClr val="FFFFFF"/>
                    </a:gs>
                  </a:gsLst>
                  <a:lin ang="5400000" scaled="0"/>
                </a:gradFill>
                <a:latin typeface="Segoe UI"/>
              </a:rPr>
              <a:t>UAT </a:t>
            </a:r>
            <a:r>
              <a:rPr lang="en-GB" sz="980" dirty="0">
                <a:gradFill>
                  <a:gsLst>
                    <a:gs pos="16814">
                      <a:srgbClr val="FFFFFF"/>
                    </a:gs>
                    <a:gs pos="46000">
                      <a:srgbClr val="FFFFFF"/>
                    </a:gs>
                  </a:gsLst>
                  <a:lin ang="5400000" scaled="0"/>
                </a:gradFill>
                <a:latin typeface="Segoe UI"/>
              </a:rPr>
              <a:t>&amp;</a:t>
            </a:r>
            <a:r>
              <a:rPr lang="en-GB" sz="980" dirty="0" smtClean="0">
                <a:gradFill>
                  <a:gsLst>
                    <a:gs pos="16814">
                      <a:srgbClr val="FFFFFF"/>
                    </a:gs>
                    <a:gs pos="46000">
                      <a:srgbClr val="FFFFFF"/>
                    </a:gs>
                  </a:gsLst>
                  <a:lin ang="5400000" scaled="0"/>
                </a:gradFill>
                <a:latin typeface="Segoe UI"/>
              </a:rPr>
              <a:t> Prod</a:t>
            </a:r>
            <a:endParaRPr lang="en-GB" sz="980" dirty="0">
              <a:gradFill>
                <a:gsLst>
                  <a:gs pos="16814">
                    <a:srgbClr val="FFFFFF"/>
                  </a:gs>
                  <a:gs pos="46000">
                    <a:srgbClr val="FFFFFF"/>
                  </a:gs>
                </a:gsLst>
                <a:lin ang="5400000" scaled="0"/>
              </a:gradFill>
              <a:latin typeface="Segoe UI"/>
            </a:endParaRPr>
          </a:p>
        </p:txBody>
      </p:sp>
      <p:sp>
        <p:nvSpPr>
          <p:cNvPr id="32" name="Shape 520"/>
          <p:cNvSpPr/>
          <p:nvPr/>
        </p:nvSpPr>
        <p:spPr>
          <a:xfrm>
            <a:off x="7101791" y="3948497"/>
            <a:ext cx="213813" cy="207931"/>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33" name="Shape 521"/>
          <p:cNvSpPr txBox="1"/>
          <p:nvPr/>
        </p:nvSpPr>
        <p:spPr>
          <a:xfrm>
            <a:off x="1494899" y="3544655"/>
            <a:ext cx="1538316" cy="1154280"/>
          </a:xfrm>
          <a:prstGeom prst="rect">
            <a:avLst/>
          </a:prstGeom>
          <a:noFill/>
          <a:ln w="9525" cap="flat" cmpd="sng">
            <a:solidFill>
              <a:srgbClr val="999999"/>
            </a:solidFill>
            <a:prstDash val="solid"/>
            <a:round/>
            <a:headEnd type="none" w="med" len="med"/>
            <a:tailEnd type="none" w="med" len="med"/>
          </a:ln>
        </p:spPr>
        <p:txBody>
          <a:bodyPr lIns="89628" tIns="89628" rIns="89628" bIns="89628" anchor="t" anchorCtr="0">
            <a:noAutofit/>
          </a:bodyPr>
          <a:lstStyle/>
          <a:p>
            <a:pPr defTabSz="914367"/>
            <a:r>
              <a:rPr lang="en-GB" sz="1078" dirty="0" smtClean="0">
                <a:solidFill>
                  <a:srgbClr val="999999"/>
                </a:solidFill>
                <a:latin typeface="Segoe UI"/>
              </a:rPr>
              <a:t>Analyse and prepare the environment for development and capture the business inputs</a:t>
            </a:r>
            <a:endParaRPr lang="en-GB" sz="1078" dirty="0">
              <a:solidFill>
                <a:srgbClr val="999999"/>
              </a:solidFill>
              <a:latin typeface="Segoe UI"/>
            </a:endParaRPr>
          </a:p>
        </p:txBody>
      </p:sp>
      <p:sp>
        <p:nvSpPr>
          <p:cNvPr id="34" name="Shape 522"/>
          <p:cNvSpPr txBox="1"/>
          <p:nvPr/>
        </p:nvSpPr>
        <p:spPr>
          <a:xfrm>
            <a:off x="3325059" y="3767079"/>
            <a:ext cx="2119759" cy="847604"/>
          </a:xfrm>
          <a:prstGeom prst="rect">
            <a:avLst/>
          </a:prstGeom>
          <a:noFill/>
          <a:ln w="9525" cap="flat" cmpd="sng">
            <a:solidFill>
              <a:srgbClr val="999999"/>
            </a:solidFill>
            <a:prstDash val="solid"/>
            <a:round/>
            <a:headEnd type="none" w="med" len="med"/>
            <a:tailEnd type="none" w="med" len="med"/>
          </a:ln>
        </p:spPr>
        <p:txBody>
          <a:bodyPr lIns="89628" tIns="89628" rIns="89628" bIns="89628" anchor="t" anchorCtr="0">
            <a:noAutofit/>
          </a:bodyPr>
          <a:lstStyle/>
          <a:p>
            <a:pPr defTabSz="914367"/>
            <a:r>
              <a:rPr lang="en-GB" sz="1078" dirty="0" smtClean="0">
                <a:solidFill>
                  <a:srgbClr val="999999"/>
                </a:solidFill>
                <a:latin typeface="Segoe UI"/>
              </a:rPr>
              <a:t>Building the base solution for enabling the business functionality and streamline the process across all organization</a:t>
            </a:r>
          </a:p>
        </p:txBody>
      </p:sp>
      <p:sp>
        <p:nvSpPr>
          <p:cNvPr id="35" name="Shape 523"/>
          <p:cNvSpPr txBox="1"/>
          <p:nvPr/>
        </p:nvSpPr>
        <p:spPr>
          <a:xfrm>
            <a:off x="6910038" y="3103959"/>
            <a:ext cx="2051082" cy="712151"/>
          </a:xfrm>
          <a:prstGeom prst="rect">
            <a:avLst/>
          </a:prstGeom>
          <a:noFill/>
          <a:ln w="9525" cap="flat" cmpd="sng">
            <a:solidFill>
              <a:srgbClr val="999999"/>
            </a:solidFill>
            <a:prstDash val="solid"/>
            <a:round/>
            <a:headEnd type="none" w="med" len="med"/>
            <a:tailEnd type="none" w="med" len="med"/>
          </a:ln>
        </p:spPr>
        <p:txBody>
          <a:bodyPr lIns="89628" tIns="89628" rIns="89628" bIns="89628" anchor="t" anchorCtr="0">
            <a:noAutofit/>
          </a:bodyPr>
          <a:lstStyle/>
          <a:p>
            <a:pPr defTabSz="914367"/>
            <a:r>
              <a:rPr lang="en-GB" sz="1078" dirty="0" smtClean="0">
                <a:solidFill>
                  <a:srgbClr val="999999"/>
                </a:solidFill>
                <a:latin typeface="Segoe UI"/>
              </a:rPr>
              <a:t>After UAT &amp; bug fixes, it will roll-out to production for business to consume</a:t>
            </a:r>
            <a:endParaRPr lang="en-GB" sz="1078" dirty="0">
              <a:solidFill>
                <a:srgbClr val="999999"/>
              </a:solidFill>
              <a:latin typeface="Segoe UI"/>
            </a:endParaRPr>
          </a:p>
        </p:txBody>
      </p:sp>
      <p:cxnSp>
        <p:nvCxnSpPr>
          <p:cNvPr id="36" name="Shape 503"/>
          <p:cNvCxnSpPr/>
          <p:nvPr/>
        </p:nvCxnSpPr>
        <p:spPr>
          <a:xfrm flipH="1">
            <a:off x="9377303" y="2980787"/>
            <a:ext cx="5588" cy="2896381"/>
          </a:xfrm>
          <a:prstGeom prst="straightConnector1">
            <a:avLst/>
          </a:prstGeom>
          <a:noFill/>
          <a:ln w="19050" cap="flat" cmpd="sng">
            <a:solidFill>
              <a:srgbClr val="FFFFFF"/>
            </a:solidFill>
            <a:prstDash val="solid"/>
            <a:round/>
            <a:headEnd type="none" w="med" len="med"/>
            <a:tailEnd type="none" w="med" len="med"/>
          </a:ln>
        </p:spPr>
      </p:cxnSp>
      <p:sp>
        <p:nvSpPr>
          <p:cNvPr id="53" name="Shape 513"/>
          <p:cNvSpPr/>
          <p:nvPr/>
        </p:nvSpPr>
        <p:spPr>
          <a:xfrm>
            <a:off x="7409854" y="4688364"/>
            <a:ext cx="1037784" cy="297044"/>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94" fontAlgn="base">
              <a:spcBef>
                <a:spcPct val="0"/>
              </a:spcBef>
              <a:spcAft>
                <a:spcPct val="0"/>
              </a:spcAft>
            </a:pPr>
            <a:r>
              <a:rPr lang="en-GB" sz="980" dirty="0" smtClean="0">
                <a:solidFill>
                  <a:srgbClr val="FFFFFF"/>
                </a:solidFill>
                <a:latin typeface="Segoe UI"/>
              </a:rPr>
              <a:t>Phase – II </a:t>
            </a:r>
          </a:p>
          <a:p>
            <a:pPr algn="ctr" defTabSz="913794" fontAlgn="base">
              <a:spcBef>
                <a:spcPct val="0"/>
              </a:spcBef>
              <a:spcAft>
                <a:spcPct val="0"/>
              </a:spcAft>
            </a:pPr>
            <a:r>
              <a:rPr lang="en-GB" sz="980" dirty="0" smtClean="0">
                <a:solidFill>
                  <a:srgbClr val="FFFFFF"/>
                </a:solidFill>
                <a:latin typeface="Segoe UI"/>
              </a:rPr>
              <a:t>CD</a:t>
            </a:r>
            <a:endParaRPr lang="en-GB" sz="980" dirty="0">
              <a:solidFill>
                <a:srgbClr val="FFFFFF"/>
              </a:solidFill>
              <a:latin typeface="Segoe UI"/>
            </a:endParaRPr>
          </a:p>
        </p:txBody>
      </p:sp>
      <p:sp>
        <p:nvSpPr>
          <p:cNvPr id="54" name="Shape 514"/>
          <p:cNvSpPr/>
          <p:nvPr/>
        </p:nvSpPr>
        <p:spPr>
          <a:xfrm>
            <a:off x="8339518" y="4710642"/>
            <a:ext cx="213813" cy="252488"/>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55" name="Shape 513"/>
          <p:cNvSpPr/>
          <p:nvPr/>
        </p:nvSpPr>
        <p:spPr>
          <a:xfrm>
            <a:off x="8403040" y="5394670"/>
            <a:ext cx="995063" cy="297044"/>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94" fontAlgn="base">
              <a:spcBef>
                <a:spcPct val="0"/>
              </a:spcBef>
              <a:spcAft>
                <a:spcPct val="0"/>
              </a:spcAft>
            </a:pPr>
            <a:r>
              <a:rPr lang="en-GB" sz="980" dirty="0" smtClean="0">
                <a:solidFill>
                  <a:srgbClr val="FFFFFF"/>
                </a:solidFill>
                <a:latin typeface="Segoe UI"/>
              </a:rPr>
              <a:t>Phase – II </a:t>
            </a:r>
          </a:p>
          <a:p>
            <a:pPr algn="ctr" defTabSz="913794" fontAlgn="base">
              <a:spcBef>
                <a:spcPct val="0"/>
              </a:spcBef>
              <a:spcAft>
                <a:spcPct val="0"/>
              </a:spcAft>
            </a:pPr>
            <a:r>
              <a:rPr lang="en-GB" sz="980" dirty="0" smtClean="0">
                <a:solidFill>
                  <a:srgbClr val="FFFFFF"/>
                </a:solidFill>
                <a:latin typeface="Segoe UI"/>
              </a:rPr>
              <a:t>CD</a:t>
            </a:r>
            <a:endParaRPr lang="en-GB" sz="980" dirty="0">
              <a:solidFill>
                <a:srgbClr val="FFFFFF"/>
              </a:solidFill>
              <a:latin typeface="Segoe UI"/>
            </a:endParaRPr>
          </a:p>
        </p:txBody>
      </p:sp>
      <p:sp>
        <p:nvSpPr>
          <p:cNvPr id="56" name="Shape 514"/>
          <p:cNvSpPr/>
          <p:nvPr/>
        </p:nvSpPr>
        <p:spPr>
          <a:xfrm>
            <a:off x="9279866" y="5410498"/>
            <a:ext cx="213813" cy="276756"/>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57" name="Shape 517"/>
          <p:cNvSpPr txBox="1"/>
          <p:nvPr/>
        </p:nvSpPr>
        <p:spPr>
          <a:xfrm>
            <a:off x="8899574" y="4970762"/>
            <a:ext cx="421814" cy="319845"/>
          </a:xfrm>
          <a:prstGeom prst="rect">
            <a:avLst/>
          </a:prstGeom>
          <a:noFill/>
          <a:ln>
            <a:noFill/>
          </a:ln>
        </p:spPr>
        <p:txBody>
          <a:bodyPr lIns="89628" tIns="89628" rIns="89628" bIns="89628" anchor="t" anchorCtr="0">
            <a:noAutofit/>
          </a:bodyPr>
          <a:lstStyle/>
          <a:p>
            <a:pPr defTabSz="914367">
              <a:buClr>
                <a:srgbClr val="000000"/>
              </a:buClr>
              <a:buSzPct val="25000"/>
            </a:pPr>
            <a:r>
              <a:rPr lang="en-GB" sz="1176" dirty="0">
                <a:solidFill>
                  <a:srgbClr val="505050"/>
                </a:solidFill>
                <a:latin typeface="Segoe UI"/>
              </a:rPr>
              <a:t>Go</a:t>
            </a:r>
          </a:p>
        </p:txBody>
      </p:sp>
      <p:sp>
        <p:nvSpPr>
          <p:cNvPr id="58" name="Shape 519"/>
          <p:cNvSpPr/>
          <p:nvPr/>
        </p:nvSpPr>
        <p:spPr>
          <a:xfrm>
            <a:off x="8411814" y="5032730"/>
            <a:ext cx="294416" cy="25827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defTabSz="913794" fontAlgn="base">
              <a:spcBef>
                <a:spcPct val="0"/>
              </a:spcBef>
              <a:spcAft>
                <a:spcPct val="0"/>
              </a:spcAft>
            </a:pPr>
            <a:r>
              <a:rPr lang="en-GB" sz="700" dirty="0" smtClean="0">
                <a:gradFill>
                  <a:gsLst>
                    <a:gs pos="16814">
                      <a:srgbClr val="FFFFFF"/>
                    </a:gs>
                    <a:gs pos="46000">
                      <a:srgbClr val="FFFFFF"/>
                    </a:gs>
                  </a:gsLst>
                  <a:lin ang="5400000" scaled="0"/>
                </a:gradFill>
                <a:latin typeface="Segoe UI"/>
              </a:rPr>
              <a:t>UAT</a:t>
            </a:r>
            <a:endParaRPr lang="en-GB" sz="980" dirty="0">
              <a:gradFill>
                <a:gsLst>
                  <a:gs pos="16814">
                    <a:srgbClr val="FFFFFF"/>
                  </a:gs>
                  <a:gs pos="46000">
                    <a:srgbClr val="FFFFFF"/>
                  </a:gs>
                </a:gsLst>
                <a:lin ang="5400000" scaled="0"/>
              </a:gradFill>
              <a:latin typeface="Segoe UI"/>
            </a:endParaRPr>
          </a:p>
        </p:txBody>
      </p:sp>
      <p:sp>
        <p:nvSpPr>
          <p:cNvPr id="59" name="Shape 520"/>
          <p:cNvSpPr/>
          <p:nvPr/>
        </p:nvSpPr>
        <p:spPr>
          <a:xfrm>
            <a:off x="8605840" y="5051034"/>
            <a:ext cx="213813" cy="228724"/>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61" name="Shape 517"/>
          <p:cNvSpPr txBox="1"/>
          <p:nvPr/>
        </p:nvSpPr>
        <p:spPr>
          <a:xfrm>
            <a:off x="9744183" y="5686060"/>
            <a:ext cx="421814" cy="319845"/>
          </a:xfrm>
          <a:prstGeom prst="rect">
            <a:avLst/>
          </a:prstGeom>
          <a:noFill/>
          <a:ln>
            <a:noFill/>
          </a:ln>
        </p:spPr>
        <p:txBody>
          <a:bodyPr lIns="89628" tIns="89628" rIns="89628" bIns="89628" anchor="t" anchorCtr="0">
            <a:noAutofit/>
          </a:bodyPr>
          <a:lstStyle/>
          <a:p>
            <a:pPr defTabSz="914367">
              <a:buClr>
                <a:srgbClr val="000000"/>
              </a:buClr>
              <a:buSzPct val="25000"/>
            </a:pPr>
            <a:r>
              <a:rPr lang="en-GB" sz="1176" dirty="0">
                <a:solidFill>
                  <a:srgbClr val="505050"/>
                </a:solidFill>
                <a:latin typeface="Segoe UI"/>
              </a:rPr>
              <a:t>Go</a:t>
            </a:r>
          </a:p>
        </p:txBody>
      </p:sp>
      <p:sp>
        <p:nvSpPr>
          <p:cNvPr id="62" name="Shape 519"/>
          <p:cNvSpPr/>
          <p:nvPr/>
        </p:nvSpPr>
        <p:spPr>
          <a:xfrm>
            <a:off x="9383538" y="5748028"/>
            <a:ext cx="298162" cy="25827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defTabSz="913794" fontAlgn="base">
              <a:spcBef>
                <a:spcPct val="0"/>
              </a:spcBef>
              <a:spcAft>
                <a:spcPct val="0"/>
              </a:spcAft>
            </a:pPr>
            <a:r>
              <a:rPr lang="en-GB" sz="800" dirty="0" smtClean="0">
                <a:gradFill>
                  <a:gsLst>
                    <a:gs pos="16814">
                      <a:srgbClr val="FFFFFF"/>
                    </a:gs>
                    <a:gs pos="46000">
                      <a:srgbClr val="FFFFFF"/>
                    </a:gs>
                  </a:gsLst>
                  <a:lin ang="5400000" scaled="0"/>
                </a:gradFill>
                <a:latin typeface="Segoe UI"/>
              </a:rPr>
              <a:t>UAT</a:t>
            </a:r>
            <a:endParaRPr lang="en-GB" sz="980" dirty="0">
              <a:gradFill>
                <a:gsLst>
                  <a:gs pos="16814">
                    <a:srgbClr val="FFFFFF"/>
                  </a:gs>
                  <a:gs pos="46000">
                    <a:srgbClr val="FFFFFF"/>
                  </a:gs>
                </a:gsLst>
                <a:lin ang="5400000" scaled="0"/>
              </a:gradFill>
              <a:latin typeface="Segoe UI"/>
            </a:endParaRPr>
          </a:p>
        </p:txBody>
      </p:sp>
      <p:sp>
        <p:nvSpPr>
          <p:cNvPr id="63" name="Shape 520"/>
          <p:cNvSpPr/>
          <p:nvPr/>
        </p:nvSpPr>
        <p:spPr>
          <a:xfrm>
            <a:off x="9571071" y="5762301"/>
            <a:ext cx="213813" cy="228724"/>
          </a:xfrm>
          <a:prstGeom prst="diamond">
            <a:avLst/>
          </a:prstGeom>
          <a:solidFill>
            <a:srgbClr val="999999"/>
          </a:solidFill>
          <a:ln w="19050" cap="flat" cmpd="sng">
            <a:solidFill>
              <a:srgbClr val="FFFFFF"/>
            </a:solidFill>
            <a:prstDash val="solid"/>
            <a:round/>
            <a:headEnd type="none" w="med" len="med"/>
            <a:tailEnd type="none" w="med" len="med"/>
          </a:ln>
        </p:spPr>
        <p:txBody>
          <a:bodyPr lIns="89628" tIns="89628" rIns="89628" bIns="89628" anchor="t" anchorCtr="0">
            <a:noAutofit/>
          </a:bodyPr>
          <a:lstStyle/>
          <a:p>
            <a:pPr defTabSz="914367">
              <a:buClr>
                <a:srgbClr val="000000"/>
              </a:buClr>
            </a:pPr>
            <a:endParaRPr sz="1372">
              <a:solidFill>
                <a:srgbClr val="000000"/>
              </a:solidFill>
              <a:latin typeface="Arial"/>
              <a:ea typeface="Arial"/>
              <a:cs typeface="Arial"/>
              <a:sym typeface="Arial"/>
            </a:endParaRPr>
          </a:p>
        </p:txBody>
      </p:sp>
      <p:sp>
        <p:nvSpPr>
          <p:cNvPr id="64" name="Shape 523"/>
          <p:cNvSpPr txBox="1"/>
          <p:nvPr/>
        </p:nvSpPr>
        <p:spPr>
          <a:xfrm>
            <a:off x="9398576" y="4622550"/>
            <a:ext cx="2300077" cy="787948"/>
          </a:xfrm>
          <a:prstGeom prst="rect">
            <a:avLst/>
          </a:prstGeom>
          <a:noFill/>
          <a:ln w="9525" cap="flat" cmpd="sng">
            <a:solidFill>
              <a:srgbClr val="999999"/>
            </a:solidFill>
            <a:prstDash val="solid"/>
            <a:round/>
            <a:headEnd type="none" w="med" len="med"/>
            <a:tailEnd type="none" w="med" len="med"/>
          </a:ln>
        </p:spPr>
        <p:txBody>
          <a:bodyPr lIns="89628" tIns="89628" rIns="89628" bIns="89628" anchor="t" anchorCtr="0">
            <a:noAutofit/>
          </a:bodyPr>
          <a:lstStyle/>
          <a:p>
            <a:pPr defTabSz="914367"/>
            <a:r>
              <a:rPr lang="en-GB" sz="1078" dirty="0" smtClean="0">
                <a:solidFill>
                  <a:srgbClr val="999999"/>
                </a:solidFill>
                <a:latin typeface="Segoe UI"/>
              </a:rPr>
              <a:t>There after, all solution and codes are deployed and push to prod through CI &amp; CD on monthly basis </a:t>
            </a:r>
            <a:endParaRPr lang="en-GB" sz="1078" dirty="0">
              <a:solidFill>
                <a:srgbClr val="999999"/>
              </a:solidFill>
              <a:latin typeface="Segoe UI"/>
            </a:endParaRPr>
          </a:p>
        </p:txBody>
      </p:sp>
      <p:sp>
        <p:nvSpPr>
          <p:cNvPr id="65" name="Title 1"/>
          <p:cNvSpPr txBox="1">
            <a:spLocks/>
          </p:cNvSpPr>
          <p:nvPr/>
        </p:nvSpPr>
        <p:spPr>
          <a:xfrm>
            <a:off x="406294" y="828556"/>
            <a:ext cx="11656404" cy="1240669"/>
          </a:xfrm>
          <a:prstGeom prst="rect">
            <a:avLst/>
          </a:prstGeom>
        </p:spPr>
        <p:txBody>
          <a:bodyPr vert="horz" lIns="137160" tIns="91440" rIns="137160" bIns="137160" rtlCol="0" anchor="t">
            <a:noAutofit/>
          </a:bodyPr>
          <a:lstStyle>
            <a:lvl1pPr marL="0" algn="l" defTabSz="1088078" rtl="0" eaLnBrk="1" latinLnBrk="0" hangingPunct="1">
              <a:lnSpc>
                <a:spcPct val="90000"/>
              </a:lnSpc>
              <a:spcBef>
                <a:spcPct val="0"/>
              </a:spcBef>
              <a:buNone/>
              <a:defRPr lang="en-US" sz="4800" kern="1200" spc="-100" baseline="0">
                <a:solidFill>
                  <a:schemeClr val="tx1"/>
                </a:solidFill>
                <a:latin typeface="+mj-lt"/>
                <a:ea typeface="Segoe UI Semibold" panose="020B0702040204020203" pitchFamily="34" charset="0"/>
                <a:cs typeface="Segoe UI Semibold" panose="020B0702040204020203" pitchFamily="34" charset="0"/>
              </a:defRPr>
            </a:lvl1pPr>
          </a:lstStyle>
          <a:p>
            <a:pPr marL="0" marR="0" lvl="0" indent="0" algn="ctr" defTabSz="1088078" rtl="0" eaLnBrk="1" fontAlgn="auto" latinLnBrk="0" hangingPunct="1">
              <a:lnSpc>
                <a:spcPts val="4900"/>
              </a:lnSpc>
              <a:spcBef>
                <a:spcPct val="0"/>
              </a:spcBef>
              <a:spcAft>
                <a:spcPts val="0"/>
              </a:spcAft>
              <a:buClrTx/>
              <a:buSzTx/>
              <a:buFontTx/>
              <a:buNone/>
              <a:tabLst/>
              <a:defRPr/>
            </a:pPr>
            <a:r>
              <a:rPr kumimoji="0" lang="en-US" sz="4400" b="0" i="0" u="none" strike="noStrike" kern="1200" cap="none" spc="0" normalizeH="0" baseline="0" noProof="0" dirty="0" smtClean="0">
                <a:ln w="3175">
                  <a:noFill/>
                </a:ln>
                <a:solidFill>
                  <a:schemeClr val="accent6">
                    <a:lumMod val="75000"/>
                  </a:schemeClr>
                </a:solidFill>
                <a:effectLst/>
                <a:uLnTx/>
                <a:uFillTx/>
                <a:latin typeface="Segoe UI Light"/>
                <a:cs typeface="Segoe UI" panose="020B0502040204020203" pitchFamily="34" charset="0"/>
              </a:rPr>
              <a:t>This is representational timeline plan, will not reflect</a:t>
            </a:r>
            <a:r>
              <a:rPr kumimoji="0" lang="en-US" sz="4400" b="0" i="0" u="none" strike="noStrike" kern="1200" cap="none" spc="0" normalizeH="0" noProof="0" dirty="0" smtClean="0">
                <a:ln w="3175">
                  <a:noFill/>
                </a:ln>
                <a:solidFill>
                  <a:schemeClr val="accent6">
                    <a:lumMod val="75000"/>
                  </a:schemeClr>
                </a:solidFill>
                <a:effectLst/>
                <a:uLnTx/>
                <a:uFillTx/>
                <a:latin typeface="Segoe UI Light"/>
                <a:cs typeface="Segoe UI" panose="020B0502040204020203" pitchFamily="34" charset="0"/>
              </a:rPr>
              <a:t> any actual timeline / work activities</a:t>
            </a:r>
            <a:endParaRPr kumimoji="0" lang="en-US" sz="4800" b="1" i="0" u="none" strike="noStrike" kern="1200" cap="none" spc="0" normalizeH="0" baseline="0" noProof="0" dirty="0">
              <a:ln>
                <a:noFill/>
              </a:ln>
              <a:solidFill>
                <a:schemeClr val="accent6">
                  <a:lumMod val="75000"/>
                </a:schemeClr>
              </a:solidFill>
              <a:effectLst/>
              <a:uLnTx/>
              <a:uFillTx/>
              <a:latin typeface="Segoe UI Light"/>
              <a:cs typeface="Segoe UI" panose="020B0502040204020203" pitchFamily="34" charset="0"/>
            </a:endParaRPr>
          </a:p>
        </p:txBody>
      </p:sp>
    </p:spTree>
    <p:extLst>
      <p:ext uri="{BB962C8B-B14F-4D97-AF65-F5344CB8AC3E}">
        <p14:creationId xmlns:p14="http://schemas.microsoft.com/office/powerpoint/2010/main" val="24875663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Content Placeholder 4"/>
          <p:cNvSpPr txBox="1">
            <a:spLocks/>
          </p:cNvSpPr>
          <p:nvPr/>
        </p:nvSpPr>
        <p:spPr>
          <a:xfrm>
            <a:off x="406294" y="1219201"/>
            <a:ext cx="11376237" cy="3380413"/>
          </a:xfrm>
          <a:prstGeom prst="rect">
            <a:avLst/>
          </a:prstGeom>
        </p:spPr>
        <p:txBody>
          <a:bodyPr wrap="square">
            <a:spAutoFit/>
          </a:bodyPr>
          <a:lstStyle>
            <a:lvl1pPr marL="346075" indent="-346075" algn="l" rtl="0" eaLnBrk="1" fontAlgn="base" hangingPunct="1">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1" fontAlgn="base" hangingPunct="1">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1" fontAlgn="base" hangingPunct="1">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pPr marL="0" indent="0">
              <a:lnSpc>
                <a:spcPct val="107000"/>
              </a:lnSpc>
              <a:spcAft>
                <a:spcPts val="800"/>
              </a:spcAft>
              <a:buNone/>
            </a:pPr>
            <a:r>
              <a:rPr lang="en-US" kern="0" dirty="0" smtClean="0">
                <a:ea typeface="Calibri" panose="020F0502020204030204" pitchFamily="34" charset="0"/>
                <a:cs typeface="Times New Roman" panose="02020603050405020304" pitchFamily="18" charset="0"/>
              </a:rPr>
              <a:t>Build solution quickly</a:t>
            </a:r>
          </a:p>
          <a:p>
            <a:pPr marL="0" indent="0">
              <a:lnSpc>
                <a:spcPct val="107000"/>
              </a:lnSpc>
              <a:spcAft>
                <a:spcPts val="800"/>
              </a:spcAft>
              <a:buNone/>
            </a:pPr>
            <a:r>
              <a:rPr lang="en-US" kern="0" dirty="0" smtClean="0">
                <a:ea typeface="Calibri" panose="020F0502020204030204" pitchFamily="34" charset="0"/>
                <a:cs typeface="Times New Roman" panose="02020603050405020304" pitchFamily="18" charset="0"/>
              </a:rPr>
              <a:t>Seamlessly integrate toolchains</a:t>
            </a:r>
          </a:p>
          <a:p>
            <a:pPr marL="0" indent="0">
              <a:lnSpc>
                <a:spcPct val="107000"/>
              </a:lnSpc>
              <a:spcAft>
                <a:spcPts val="800"/>
              </a:spcAft>
              <a:buNone/>
            </a:pPr>
            <a:r>
              <a:rPr lang="en-US" kern="0" dirty="0" smtClean="0">
                <a:ea typeface="Calibri" panose="020F0502020204030204" pitchFamily="34" charset="0"/>
                <a:cs typeface="Times New Roman" panose="02020603050405020304" pitchFamily="18" charset="0"/>
              </a:rPr>
              <a:t>Customize solution</a:t>
            </a:r>
          </a:p>
          <a:p>
            <a:pPr marL="0" indent="0">
              <a:lnSpc>
                <a:spcPct val="107000"/>
              </a:lnSpc>
              <a:spcAft>
                <a:spcPts val="800"/>
              </a:spcAft>
              <a:buNone/>
            </a:pPr>
            <a:r>
              <a:rPr lang="en-US" kern="0" dirty="0" smtClean="0">
                <a:ea typeface="Calibri" panose="020F0502020204030204" pitchFamily="34" charset="0"/>
                <a:cs typeface="Times New Roman" panose="02020603050405020304" pitchFamily="18" charset="0"/>
              </a:rPr>
              <a:t>Manage applications and solutions get deployed</a:t>
            </a:r>
          </a:p>
          <a:p>
            <a:pPr marL="0" indent="0">
              <a:lnSpc>
                <a:spcPct val="107000"/>
              </a:lnSpc>
              <a:spcAft>
                <a:spcPts val="800"/>
              </a:spcAft>
              <a:buNone/>
            </a:pPr>
            <a:endParaRPr lang="en-US"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2723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294" y="2904779"/>
            <a:ext cx="11376237" cy="719592"/>
          </a:xfrm>
        </p:spPr>
        <p:txBody>
          <a:bodyPr/>
          <a:lstStyle/>
          <a:p>
            <a:pPr algn="ctr"/>
            <a:r>
              <a:rPr lang="en-US" dirty="0" smtClean="0"/>
              <a:t>Capability</a:t>
            </a:r>
            <a:endParaRPr lang="en-US" dirty="0"/>
          </a:p>
        </p:txBody>
      </p:sp>
    </p:spTree>
    <p:extLst>
      <p:ext uri="{BB962C8B-B14F-4D97-AF65-F5344CB8AC3E}">
        <p14:creationId xmlns:p14="http://schemas.microsoft.com/office/powerpoint/2010/main" val="13791434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SOURCES capability matrix</a:t>
            </a:r>
            <a:endParaRPr lang="en-US" dirty="0"/>
          </a:p>
        </p:txBody>
      </p:sp>
      <p:graphicFrame>
        <p:nvGraphicFramePr>
          <p:cNvPr id="4" name="Table 3"/>
          <p:cNvGraphicFramePr>
            <a:graphicFrameLocks noGrp="1"/>
          </p:cNvGraphicFramePr>
          <p:nvPr>
            <p:extLst/>
          </p:nvPr>
        </p:nvGraphicFramePr>
        <p:xfrm>
          <a:off x="2132012" y="1143000"/>
          <a:ext cx="8153400" cy="3141726"/>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186124">
                <a:tc>
                  <a:txBody>
                    <a:bodyPr/>
                    <a:lstStyle/>
                    <a:p>
                      <a:r>
                        <a:rPr lang="en-GB" dirty="0" smtClean="0"/>
                        <a:t>Capability</a:t>
                      </a:r>
                      <a:endParaRPr lang="en-US" dirty="0"/>
                    </a:p>
                  </a:txBody>
                  <a:tcPr/>
                </a:tc>
                <a:tc>
                  <a:txBody>
                    <a:bodyPr/>
                    <a:lstStyle/>
                    <a:p>
                      <a:r>
                        <a:rPr lang="en-GB" dirty="0" smtClean="0"/>
                        <a:t>Default Choice: Azure Data Factory</a:t>
                      </a:r>
                      <a:endParaRPr lang="en-US" dirty="0"/>
                    </a:p>
                  </a:txBody>
                  <a:tcPr/>
                </a:tc>
                <a:tc>
                  <a:txBody>
                    <a:bodyPr/>
                    <a:lstStyle/>
                    <a:p>
                      <a:r>
                        <a:rPr lang="en-GB" dirty="0" smtClean="0"/>
                        <a:t>Optional:</a:t>
                      </a:r>
                      <a:endParaRPr lang="en-US" dirty="0"/>
                    </a:p>
                  </a:txBody>
                  <a:tcPr/>
                </a:tc>
                <a:extLst>
                  <a:ext uri="{0D108BD9-81ED-4DB2-BD59-A6C34878D82A}">
                    <a16:rowId xmlns:a16="http://schemas.microsoft.com/office/drawing/2014/main" val="10000"/>
                  </a:ext>
                </a:extLst>
              </a:tr>
              <a:tr h="1086612">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dk1"/>
                          </a:solidFill>
                          <a:effectLst/>
                          <a:latin typeface="+mn-lt"/>
                          <a:ea typeface="+mn-ea"/>
                          <a:cs typeface="+mn-cs"/>
                        </a:rPr>
                        <a:t>Support</a:t>
                      </a:r>
                      <a:r>
                        <a:rPr lang="en-GB" sz="1200" kern="1200" baseline="0" dirty="0" smtClean="0">
                          <a:solidFill>
                            <a:schemeClr val="dk1"/>
                          </a:solidFill>
                          <a:effectLst/>
                          <a:latin typeface="+mn-lt"/>
                          <a:ea typeface="+mn-ea"/>
                          <a:cs typeface="+mn-cs"/>
                        </a:rPr>
                        <a:t> a large range of data sources</a:t>
                      </a:r>
                      <a:endParaRPr lang="en-IN" sz="1200" kern="1200" dirty="0">
                        <a:solidFill>
                          <a:schemeClr val="dk1"/>
                        </a:solidFill>
                        <a:effectLst/>
                        <a:latin typeface="+mn-lt"/>
                        <a:ea typeface="+mn-ea"/>
                        <a:cs typeface="+mn-cs"/>
                      </a:endParaRPr>
                    </a:p>
                  </a:txBody>
                  <a:tcPr/>
                </a:tc>
                <a:tc>
                  <a:txBody>
                    <a:bodyPr/>
                    <a:lstStyle/>
                    <a:p>
                      <a:r>
                        <a:rPr lang="en-IN" sz="1200" dirty="0" smtClean="0">
                          <a:latin typeface="+mn-lt"/>
                        </a:rPr>
                        <a:t>Has been incorporated into</a:t>
                      </a:r>
                      <a:r>
                        <a:rPr lang="en-IN" sz="1200" baseline="0" dirty="0" smtClean="0">
                          <a:latin typeface="+mn-lt"/>
                        </a:rPr>
                        <a:t> the design and will support structured and unstructured data sets, flat files, delimited data, databases, etc.</a:t>
                      </a:r>
                      <a:endParaRPr lang="en-IN" sz="1200" dirty="0">
                        <a:latin typeface="+mn-lt"/>
                      </a:endParaRPr>
                    </a:p>
                  </a:txBody>
                  <a:tcPr/>
                </a:tc>
                <a:tc>
                  <a:txBody>
                    <a:bodyPr/>
                    <a:lstStyle/>
                    <a:p>
                      <a:endParaRPr lang="en-US" sz="1200" dirty="0"/>
                    </a:p>
                  </a:txBody>
                  <a:tcPr/>
                </a:tc>
                <a:extLst>
                  <a:ext uri="{0D108BD9-81ED-4DB2-BD59-A6C34878D82A}">
                    <a16:rowId xmlns:a16="http://schemas.microsoft.com/office/drawing/2014/main" val="10001"/>
                  </a:ext>
                </a:extLst>
              </a:tr>
              <a:tr h="592074">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effectLst/>
                          <a:latin typeface="+mn-lt"/>
                          <a:ea typeface="+mn-ea"/>
                          <a:cs typeface="+mn-cs"/>
                        </a:rPr>
                        <a:t>Will</a:t>
                      </a:r>
                      <a:r>
                        <a:rPr lang="en-IN" sz="1200" kern="1200" baseline="0" dirty="0" smtClean="0">
                          <a:solidFill>
                            <a:schemeClr val="dk1"/>
                          </a:solidFill>
                          <a:effectLst/>
                          <a:latin typeface="+mn-lt"/>
                          <a:ea typeface="+mn-ea"/>
                          <a:cs typeface="+mn-cs"/>
                        </a:rPr>
                        <a:t> support both real time and batch data acquisition</a:t>
                      </a:r>
                      <a:endParaRPr lang="en-IN" sz="1200" kern="1200" dirty="0">
                        <a:solidFill>
                          <a:schemeClr val="dk1"/>
                        </a:solidFill>
                        <a:effectLst/>
                        <a:latin typeface="+mn-lt"/>
                        <a:ea typeface="+mn-ea"/>
                        <a:cs typeface="+mn-cs"/>
                      </a:endParaRPr>
                    </a:p>
                  </a:txBody>
                  <a:tcPr/>
                </a:tc>
                <a:tc>
                  <a:txBody>
                    <a:bodyPr/>
                    <a:lstStyle/>
                    <a:p>
                      <a:r>
                        <a:rPr lang="en-IN" sz="1200" dirty="0" smtClean="0">
                          <a:latin typeface="+mn-lt"/>
                        </a:rPr>
                        <a:t>Both</a:t>
                      </a:r>
                      <a:r>
                        <a:rPr lang="en-IN" sz="1200" baseline="0" dirty="0" smtClean="0">
                          <a:latin typeface="+mn-lt"/>
                        </a:rPr>
                        <a:t> are supported</a:t>
                      </a:r>
                      <a:endParaRPr lang="en-IN" sz="1200" dirty="0">
                        <a:latin typeface="+mn-lt"/>
                      </a:endParaRPr>
                    </a:p>
                  </a:txBody>
                  <a:tcPr/>
                </a:tc>
                <a:tc>
                  <a:txBody>
                    <a:bodyPr/>
                    <a:lstStyle/>
                    <a:p>
                      <a:endParaRPr lang="en-US" sz="1200" dirty="0"/>
                    </a:p>
                  </a:txBody>
                  <a:tcPr/>
                </a:tc>
                <a:extLst>
                  <a:ext uri="{0D108BD9-81ED-4DB2-BD59-A6C34878D82A}">
                    <a16:rowId xmlns:a16="http://schemas.microsoft.com/office/drawing/2014/main" val="10002"/>
                  </a:ext>
                </a:extLst>
              </a:tr>
              <a:tr h="159674">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Scale both in terms of data and users</a:t>
                      </a:r>
                      <a:endParaRPr lang="en-IN" sz="120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Microsoft Azure environment is built to</a:t>
                      </a:r>
                      <a:r>
                        <a:rPr lang="en-IN" sz="1200" baseline="0" dirty="0" smtClean="0">
                          <a:latin typeface="+mn-lt"/>
                        </a:rPr>
                        <a:t> easily scale up and scale out as well.</a:t>
                      </a:r>
                      <a:endParaRPr lang="en-IN" sz="1200" dirty="0" smtClean="0">
                        <a:latin typeface="+mn-lt"/>
                      </a:endParaRPr>
                    </a:p>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159674">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Pay </a:t>
                      </a:r>
                      <a:r>
                        <a:rPr lang="en-GB" sz="1200" kern="1200" dirty="0" smtClean="0">
                          <a:solidFill>
                            <a:schemeClr val="dk1"/>
                          </a:solidFill>
                          <a:effectLst/>
                          <a:latin typeface="+mn-lt"/>
                          <a:ea typeface="+mn-ea"/>
                          <a:cs typeface="+mn-cs"/>
                        </a:rPr>
                        <a:t>per </a:t>
                      </a:r>
                      <a:r>
                        <a:rPr lang="en-GB" sz="1200" kern="1200" dirty="0">
                          <a:solidFill>
                            <a:schemeClr val="dk1"/>
                          </a:solidFill>
                          <a:effectLst/>
                          <a:latin typeface="+mn-lt"/>
                          <a:ea typeface="+mn-ea"/>
                          <a:cs typeface="+mn-cs"/>
                        </a:rPr>
                        <a:t>use base </a:t>
                      </a:r>
                      <a:endParaRPr lang="en-IN" sz="120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Provided by Azure capability</a:t>
                      </a:r>
                    </a:p>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2114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ingest capability matrix</a:t>
            </a:r>
            <a:endParaRPr lang="en-US" dirty="0"/>
          </a:p>
        </p:txBody>
      </p:sp>
      <p:graphicFrame>
        <p:nvGraphicFramePr>
          <p:cNvPr id="4" name="Table 3"/>
          <p:cNvGraphicFramePr>
            <a:graphicFrameLocks noGrp="1"/>
          </p:cNvGraphicFramePr>
          <p:nvPr>
            <p:extLst/>
          </p:nvPr>
        </p:nvGraphicFramePr>
        <p:xfrm>
          <a:off x="2132012" y="1143000"/>
          <a:ext cx="8153400" cy="4213098"/>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186124">
                <a:tc>
                  <a:txBody>
                    <a:bodyPr/>
                    <a:lstStyle/>
                    <a:p>
                      <a:r>
                        <a:rPr lang="en-GB" dirty="0" smtClean="0"/>
                        <a:t>Capability</a:t>
                      </a:r>
                      <a:endParaRPr lang="en-US" dirty="0"/>
                    </a:p>
                  </a:txBody>
                  <a:tcPr/>
                </a:tc>
                <a:tc>
                  <a:txBody>
                    <a:bodyPr/>
                    <a:lstStyle/>
                    <a:p>
                      <a:r>
                        <a:rPr lang="en-GB" dirty="0" smtClean="0"/>
                        <a:t>Default Choice: Azure Data Factory</a:t>
                      </a:r>
                      <a:endParaRPr lang="en-US" dirty="0"/>
                    </a:p>
                  </a:txBody>
                  <a:tcPr/>
                </a:tc>
                <a:tc>
                  <a:txBody>
                    <a:bodyPr/>
                    <a:lstStyle/>
                    <a:p>
                      <a:r>
                        <a:rPr lang="en-GB" dirty="0" smtClean="0"/>
                        <a:t>Optional: </a:t>
                      </a:r>
                      <a:endParaRPr lang="en-US" dirty="0"/>
                    </a:p>
                  </a:txBody>
                  <a:tcPr/>
                </a:tc>
                <a:extLst>
                  <a:ext uri="{0D108BD9-81ED-4DB2-BD59-A6C34878D82A}">
                    <a16:rowId xmlns:a16="http://schemas.microsoft.com/office/drawing/2014/main" val="10000"/>
                  </a:ext>
                </a:extLst>
              </a:tr>
              <a:tr h="1086612">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Provide streaming data capability inbound and outbound</a:t>
                      </a:r>
                      <a:endParaRPr lang="en-IN" sz="1200" kern="1200" dirty="0">
                        <a:solidFill>
                          <a:schemeClr val="dk1"/>
                        </a:solidFill>
                        <a:effectLst/>
                        <a:latin typeface="+mn-lt"/>
                        <a:ea typeface="+mn-ea"/>
                        <a:cs typeface="+mn-cs"/>
                      </a:endParaRPr>
                    </a:p>
                  </a:txBody>
                  <a:tcPr/>
                </a:tc>
                <a:tc>
                  <a:txBody>
                    <a:bodyPr/>
                    <a:lstStyle/>
                    <a:p>
                      <a:r>
                        <a:rPr lang="en-IN" sz="1200" dirty="0" smtClean="0">
                          <a:latin typeface="+mn-lt"/>
                        </a:rPr>
                        <a:t>Has been incorporated into</a:t>
                      </a:r>
                      <a:r>
                        <a:rPr lang="en-IN" sz="1200" baseline="0" dirty="0" smtClean="0">
                          <a:latin typeface="+mn-lt"/>
                        </a:rPr>
                        <a:t> the design through Event Hub, Stream Analytics, Storm, Spark Streaming.  The components will be implemented based specific use case requirements</a:t>
                      </a:r>
                      <a:endParaRPr lang="en-IN" sz="1200" dirty="0">
                        <a:latin typeface="+mn-lt"/>
                      </a:endParaRPr>
                    </a:p>
                  </a:txBody>
                  <a:tcPr/>
                </a:tc>
                <a:tc>
                  <a:txBody>
                    <a:bodyPr/>
                    <a:lstStyle/>
                    <a:p>
                      <a:endParaRPr lang="en-US" sz="1200" dirty="0"/>
                    </a:p>
                  </a:txBody>
                  <a:tcPr/>
                </a:tc>
                <a:extLst>
                  <a:ext uri="{0D108BD9-81ED-4DB2-BD59-A6C34878D82A}">
                    <a16:rowId xmlns:a16="http://schemas.microsoft.com/office/drawing/2014/main" val="10001"/>
                  </a:ext>
                </a:extLst>
              </a:tr>
              <a:tr h="1389126">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Framework services for monitoring, data transformation, data </a:t>
                      </a:r>
                      <a:r>
                        <a:rPr lang="en-GB" sz="1200" kern="1200" dirty="0" smtClean="0">
                          <a:solidFill>
                            <a:schemeClr val="dk1"/>
                          </a:solidFill>
                          <a:effectLst/>
                          <a:latin typeface="+mn-lt"/>
                          <a:ea typeface="+mn-ea"/>
                          <a:cs typeface="+mn-cs"/>
                        </a:rPr>
                        <a:t>quality</a:t>
                      </a:r>
                      <a:endParaRPr lang="en-IN" sz="1200" kern="1200" dirty="0">
                        <a:solidFill>
                          <a:schemeClr val="dk1"/>
                        </a:solidFill>
                        <a:effectLst/>
                        <a:latin typeface="+mn-lt"/>
                        <a:ea typeface="+mn-ea"/>
                        <a:cs typeface="+mn-cs"/>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Azure Data Factory (ADF) can be monitored through managed Azure setup.</a:t>
                      </a:r>
                      <a:r>
                        <a:rPr lang="en-IN" sz="1200" baseline="0" dirty="0" smtClean="0">
                          <a:latin typeface="+mn-lt"/>
                        </a:rPr>
                        <a:t> Customised ADF synchronization will give more control on end to end tracing. Metadata driven transformations, online data profiling, bad record capturing and maintaining data quality is possible.</a:t>
                      </a:r>
                      <a:endParaRPr lang="en-IN" sz="1200" dirty="0" smtClean="0">
                        <a:latin typeface="+mn-lt"/>
                      </a:endParaRPr>
                    </a:p>
                    <a:p>
                      <a:endParaRPr lang="en-IN" sz="1200" dirty="0">
                        <a:latin typeface="+mn-lt"/>
                      </a:endParaRPr>
                    </a:p>
                  </a:txBody>
                  <a:tcPr/>
                </a:tc>
                <a:tc>
                  <a:txBody>
                    <a:bodyPr/>
                    <a:lstStyle/>
                    <a:p>
                      <a:endParaRPr lang="en-US" sz="1200" dirty="0"/>
                    </a:p>
                  </a:txBody>
                  <a:tcPr/>
                </a:tc>
                <a:extLst>
                  <a:ext uri="{0D108BD9-81ED-4DB2-BD59-A6C34878D82A}">
                    <a16:rowId xmlns:a16="http://schemas.microsoft.com/office/drawing/2014/main" val="10002"/>
                  </a:ext>
                </a:extLst>
              </a:tr>
              <a:tr h="159674">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Scale both in terms of data and users</a:t>
                      </a:r>
                      <a:endParaRPr lang="en-IN" sz="120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Microsoft Azure environment is built to</a:t>
                      </a:r>
                      <a:r>
                        <a:rPr lang="en-IN" sz="1200" baseline="0" dirty="0" smtClean="0">
                          <a:latin typeface="+mn-lt"/>
                        </a:rPr>
                        <a:t> easily scale up and scale out as well.</a:t>
                      </a:r>
                      <a:endParaRPr lang="en-IN" sz="1200" dirty="0" smtClean="0">
                        <a:latin typeface="+mn-lt"/>
                      </a:endParaRPr>
                    </a:p>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159674">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Pay </a:t>
                      </a:r>
                      <a:r>
                        <a:rPr lang="en-GB" sz="1200" kern="1200" dirty="0" smtClean="0">
                          <a:solidFill>
                            <a:schemeClr val="dk1"/>
                          </a:solidFill>
                          <a:effectLst/>
                          <a:latin typeface="+mn-lt"/>
                          <a:ea typeface="+mn-ea"/>
                          <a:cs typeface="+mn-cs"/>
                        </a:rPr>
                        <a:t>per </a:t>
                      </a:r>
                      <a:r>
                        <a:rPr lang="en-GB" sz="1200" kern="1200" dirty="0">
                          <a:solidFill>
                            <a:schemeClr val="dk1"/>
                          </a:solidFill>
                          <a:effectLst/>
                          <a:latin typeface="+mn-lt"/>
                          <a:ea typeface="+mn-ea"/>
                          <a:cs typeface="+mn-cs"/>
                        </a:rPr>
                        <a:t>use base </a:t>
                      </a:r>
                      <a:endParaRPr lang="en-IN" sz="120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Provided by Azure capability</a:t>
                      </a:r>
                    </a:p>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r h="159674">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Data Traceability / lineage</a:t>
                      </a:r>
                      <a:endParaRPr lang="en-IN" sz="1200" dirty="0">
                        <a:latin typeface="+mn-lt"/>
                      </a:endParaRPr>
                    </a:p>
                  </a:txBody>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r>
                        <a:rPr lang="en-IN" sz="1200" dirty="0" smtClean="0">
                          <a:latin typeface="+mn-lt"/>
                        </a:rPr>
                        <a:t>Azure </a:t>
                      </a:r>
                      <a:r>
                        <a:rPr lang="en-IN" sz="1200" dirty="0">
                          <a:latin typeface="+mn-lt"/>
                        </a:rPr>
                        <a:t>Data Catalogue</a:t>
                      </a:r>
                      <a:r>
                        <a:rPr lang="en-IN" sz="1200" baseline="0" dirty="0">
                          <a:latin typeface="+mn-lt"/>
                        </a:rPr>
                        <a:t> will enable </a:t>
                      </a:r>
                      <a:r>
                        <a:rPr lang="en-IN" sz="1200" baseline="0" dirty="0" smtClean="0">
                          <a:latin typeface="+mn-lt"/>
                        </a:rPr>
                        <a:t>traceability.</a:t>
                      </a:r>
                      <a:endParaRPr lang="en-IN" sz="1200" dirty="0">
                        <a:latin typeface="+mn-lt"/>
                      </a:endParaRPr>
                    </a:p>
                  </a:txBody>
                  <a:tcPr/>
                </a:tc>
                <a:tc>
                  <a:txBody>
                    <a:bodyPr/>
                    <a:lstStyle/>
                    <a:p>
                      <a:endParaRPr 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689241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94" y="30951"/>
            <a:ext cx="11376237" cy="719592"/>
          </a:xfrm>
        </p:spPr>
        <p:txBody>
          <a:bodyPr/>
          <a:lstStyle/>
          <a:p>
            <a:r>
              <a:rPr lang="en-US" dirty="0" smtClean="0"/>
              <a:t>Kantar </a:t>
            </a:r>
            <a:r>
              <a:rPr lang="en-US" dirty="0" err="1" smtClean="0"/>
              <a:t>PoCs</a:t>
            </a:r>
            <a:endParaRPr lang="en-IN" dirty="0"/>
          </a:p>
        </p:txBody>
      </p:sp>
      <p:graphicFrame>
        <p:nvGraphicFramePr>
          <p:cNvPr id="3" name="Diagram 2"/>
          <p:cNvGraphicFramePr/>
          <p:nvPr>
            <p:extLst>
              <p:ext uri="{D42A27DB-BD31-4B8C-83A1-F6EECF244321}">
                <p14:modId xmlns:p14="http://schemas.microsoft.com/office/powerpoint/2010/main" val="4089344021"/>
              </p:ext>
            </p:extLst>
          </p:nvPr>
        </p:nvGraphicFramePr>
        <p:xfrm>
          <a:off x="815620" y="851223"/>
          <a:ext cx="9493988" cy="5851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9705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capability matrix</a:t>
            </a:r>
            <a:endParaRPr lang="en-US" dirty="0"/>
          </a:p>
        </p:txBody>
      </p:sp>
      <p:graphicFrame>
        <p:nvGraphicFramePr>
          <p:cNvPr id="3" name="Table 2"/>
          <p:cNvGraphicFramePr>
            <a:graphicFrameLocks noGrp="1"/>
          </p:cNvGraphicFramePr>
          <p:nvPr>
            <p:extLst/>
          </p:nvPr>
        </p:nvGraphicFramePr>
        <p:xfrm>
          <a:off x="1979612" y="1295401"/>
          <a:ext cx="8077200" cy="4297680"/>
        </p:xfrm>
        <a:graphic>
          <a:graphicData uri="http://schemas.openxmlformats.org/drawingml/2006/table">
            <a:tbl>
              <a:tblPr firstRow="1" bandRow="1">
                <a:tableStyleId>{F5AB1C69-6EDB-4FF4-983F-18BD219EF322}</a:tableStyleId>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15188">
                <a:tc>
                  <a:txBody>
                    <a:bodyPr/>
                    <a:lstStyle/>
                    <a:p>
                      <a:r>
                        <a:rPr lang="en-GB" dirty="0" smtClean="0"/>
                        <a:t>Capability</a:t>
                      </a:r>
                      <a:endParaRPr lang="en-US" dirty="0"/>
                    </a:p>
                  </a:txBody>
                  <a:tcPr/>
                </a:tc>
                <a:tc>
                  <a:txBody>
                    <a:bodyPr/>
                    <a:lstStyle/>
                    <a:p>
                      <a:r>
                        <a:rPr lang="en-GB" dirty="0" smtClean="0"/>
                        <a:t>Azure Data Factory</a:t>
                      </a:r>
                      <a:endParaRPr lang="en-US" dirty="0"/>
                    </a:p>
                  </a:txBody>
                  <a:tcPr/>
                </a:tc>
                <a:tc>
                  <a:txBody>
                    <a:bodyPr/>
                    <a:lstStyle/>
                    <a:p>
                      <a:r>
                        <a:rPr lang="en-GB" dirty="0" smtClean="0"/>
                        <a:t>Azure HD Insights as a supplemental service</a:t>
                      </a:r>
                      <a:endParaRPr lang="en-US" dirty="0"/>
                    </a:p>
                  </a:txBody>
                  <a:tcPr/>
                </a:tc>
                <a:extLst>
                  <a:ext uri="{0D108BD9-81ED-4DB2-BD59-A6C34878D82A}">
                    <a16:rowId xmlns:a16="http://schemas.microsoft.com/office/drawing/2014/main" val="10000"/>
                  </a:ext>
                </a:extLst>
              </a:tr>
              <a:tr h="370840">
                <a:tc>
                  <a:txBody>
                    <a:bodyPr/>
                    <a:lstStyle/>
                    <a:p>
                      <a:r>
                        <a:rPr lang="en-GB" sz="1200" dirty="0" smtClean="0">
                          <a:latin typeface="+mn-lt"/>
                        </a:rPr>
                        <a:t>Can support both</a:t>
                      </a:r>
                      <a:r>
                        <a:rPr lang="en-GB" sz="1200" baseline="0" dirty="0" smtClean="0">
                          <a:latin typeface="+mn-lt"/>
                        </a:rPr>
                        <a:t> batch and real time data feeds</a:t>
                      </a:r>
                      <a:endParaRPr lang="en-US" sz="1200" dirty="0">
                        <a:latin typeface="+mn-lt"/>
                      </a:endParaRPr>
                    </a:p>
                  </a:txBody>
                  <a:tcPr/>
                </a:tc>
                <a:tc>
                  <a:txBody>
                    <a:bodyPr/>
                    <a:lstStyle/>
                    <a:p>
                      <a:endParaRPr lang="en-US" sz="1200" dirty="0">
                        <a:latin typeface="+mn-lt"/>
                      </a:endParaRPr>
                    </a:p>
                  </a:txBody>
                  <a:tcPr/>
                </a:tc>
                <a:tc>
                  <a:txBody>
                    <a:bodyPr/>
                    <a:lstStyle/>
                    <a:p>
                      <a:r>
                        <a:rPr lang="en-GB" sz="1200" dirty="0" smtClean="0">
                          <a:latin typeface="+mn-lt"/>
                        </a:rPr>
                        <a:t>Use</a:t>
                      </a:r>
                      <a:r>
                        <a:rPr lang="en-GB" sz="1200" baseline="0" dirty="0" smtClean="0">
                          <a:latin typeface="+mn-lt"/>
                        </a:rPr>
                        <a:t> of Spark and Hive will provide highly scalable data processing</a:t>
                      </a:r>
                      <a:endParaRPr lang="en-US" sz="1200" dirty="0">
                        <a:latin typeface="+mn-lt"/>
                      </a:endParaRPr>
                    </a:p>
                  </a:txBody>
                  <a:tcPr/>
                </a:tc>
                <a:extLst>
                  <a:ext uri="{0D108BD9-81ED-4DB2-BD59-A6C34878D82A}">
                    <a16:rowId xmlns:a16="http://schemas.microsoft.com/office/drawing/2014/main" val="10001"/>
                  </a:ext>
                </a:extLst>
              </a:tr>
              <a:tr h="370840">
                <a:tc>
                  <a:txBody>
                    <a:bodyPr/>
                    <a:lstStyle/>
                    <a:p>
                      <a:r>
                        <a:rPr lang="en-GB" sz="1200" dirty="0" smtClean="0">
                          <a:latin typeface="+mn-lt"/>
                        </a:rPr>
                        <a:t>Can perform data</a:t>
                      </a:r>
                      <a:r>
                        <a:rPr lang="en-GB" sz="1200" baseline="0" dirty="0" smtClean="0">
                          <a:latin typeface="+mn-lt"/>
                        </a:rPr>
                        <a:t> transformation for structured and unstructured data</a:t>
                      </a:r>
                      <a:endParaRPr lang="en-US" sz="1200" dirty="0">
                        <a:latin typeface="+mn-lt"/>
                      </a:endParaRPr>
                    </a:p>
                  </a:txBody>
                  <a:tcPr/>
                </a:tc>
                <a:tc>
                  <a:txBody>
                    <a:bodyPr/>
                    <a:lstStyle/>
                    <a:p>
                      <a:endParaRPr lang="en-US" sz="1200">
                        <a:latin typeface="+mn-lt"/>
                      </a:endParaRPr>
                    </a:p>
                  </a:txBody>
                  <a:tcPr/>
                </a:tc>
                <a:tc>
                  <a:txBody>
                    <a:bodyPr/>
                    <a:lstStyle/>
                    <a:p>
                      <a:r>
                        <a:rPr lang="en-GB" sz="1200" dirty="0" smtClean="0">
                          <a:latin typeface="+mn-lt"/>
                        </a:rPr>
                        <a:t>Will</a:t>
                      </a:r>
                      <a:r>
                        <a:rPr lang="en-GB" sz="1200" baseline="0" dirty="0" smtClean="0">
                          <a:latin typeface="+mn-lt"/>
                        </a:rPr>
                        <a:t> transform both structured and unstructured data.</a:t>
                      </a:r>
                      <a:endParaRPr lang="en-US" sz="1200" dirty="0">
                        <a:latin typeface="+mn-lt"/>
                      </a:endParaRPr>
                    </a:p>
                  </a:txBody>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dk1"/>
                          </a:solidFill>
                          <a:effectLst/>
                          <a:latin typeface="+mn-lt"/>
                          <a:ea typeface="+mn-ea"/>
                          <a:cs typeface="+mn-cs"/>
                        </a:rPr>
                        <a:t>Framework services for monitoring, data transformation, data </a:t>
                      </a:r>
                      <a:r>
                        <a:rPr lang="en-GB" sz="1200" kern="1200" dirty="0" smtClean="0">
                          <a:solidFill>
                            <a:schemeClr val="dk1"/>
                          </a:solidFill>
                          <a:effectLst/>
                          <a:latin typeface="+mn-lt"/>
                          <a:ea typeface="+mn-ea"/>
                          <a:cs typeface="+mn-cs"/>
                        </a:rPr>
                        <a:t>quality</a:t>
                      </a:r>
                      <a:endParaRPr lang="en-IN" sz="1200" kern="1200" dirty="0">
                        <a:solidFill>
                          <a:schemeClr val="dk1"/>
                        </a:solidFill>
                        <a:effectLst/>
                        <a:latin typeface="+mn-lt"/>
                        <a:ea typeface="+mn-ea"/>
                        <a:cs typeface="+mn-cs"/>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Azure Data Factory (ADF) can be monitored through managed Azure setup.</a:t>
                      </a:r>
                      <a:r>
                        <a:rPr lang="en-IN" sz="1200" baseline="0" dirty="0" smtClean="0">
                          <a:latin typeface="+mn-lt"/>
                        </a:rPr>
                        <a:t> Customised ADF synchronization will give more control on end to end tracing. Metadata driven transformations, online data profiling, bad record capturing and maintaining data quality is possible.</a:t>
                      </a:r>
                      <a:endParaRPr lang="en-IN" sz="1200" dirty="0" smtClean="0">
                        <a:latin typeface="+mn-lt"/>
                      </a:endParaRPr>
                    </a:p>
                  </a:txBody>
                  <a:tcPr/>
                </a:tc>
                <a:tc>
                  <a:txBody>
                    <a:bodyPr/>
                    <a:lstStyle/>
                    <a:p>
                      <a:endParaRPr lang="en-US" sz="1200" dirty="0">
                        <a:latin typeface="+mn-lt"/>
                      </a:endParaRPr>
                    </a:p>
                  </a:txBody>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dk1"/>
                          </a:solidFill>
                          <a:effectLst/>
                          <a:latin typeface="+mn-lt"/>
                          <a:ea typeface=""/>
                          <a:cs typeface=""/>
                        </a:rPr>
                        <a:t>Proactive loading of the commonly used sources</a:t>
                      </a:r>
                      <a:endParaRPr lang="en-IN" sz="1200" kern="1200" dirty="0" smtClean="0">
                        <a:solidFill>
                          <a:schemeClr val="dk1"/>
                        </a:solidFill>
                        <a:latin typeface="+mn-lt"/>
                        <a:ea typeface=""/>
                        <a:cs typeface=""/>
                      </a:endParaRPr>
                    </a:p>
                  </a:txBody>
                  <a:tcPr/>
                </a:tc>
                <a:tc>
                  <a:txBody>
                    <a:bodyPr/>
                    <a:lstStyle/>
                    <a:p>
                      <a:r>
                        <a:rPr lang="en-IN" sz="1200" dirty="0" smtClean="0">
                          <a:latin typeface="+mn-lt"/>
                        </a:rPr>
                        <a:t>Connectors would be provided for proactive loading. </a:t>
                      </a:r>
                      <a:endParaRPr lang="en-US" sz="120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Underlying schema </a:t>
                      </a:r>
                      <a:r>
                        <a:rPr lang="en-IN" sz="1200" baseline="0" dirty="0" smtClean="0">
                          <a:latin typeface="+mn-lt"/>
                        </a:rPr>
                        <a:t>is elastic and stretchable to accommodate new data without having predefined schema and the combination of structure and unstructured data storage</a:t>
                      </a:r>
                      <a:endParaRPr lang="en-US" sz="1200" dirty="0" smtClean="0">
                        <a:latin typeface="+mn-lt"/>
                      </a:endParaRPr>
                    </a:p>
                    <a:p>
                      <a:endParaRPr lang="en-US" sz="1200" dirty="0">
                        <a:latin typeface="+mn-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82735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exploitation capability matrix</a:t>
            </a:r>
            <a:endParaRPr lang="en-US" dirty="0"/>
          </a:p>
        </p:txBody>
      </p:sp>
      <p:graphicFrame>
        <p:nvGraphicFramePr>
          <p:cNvPr id="3" name="Table 2"/>
          <p:cNvGraphicFramePr>
            <a:graphicFrameLocks noGrp="1"/>
          </p:cNvGraphicFramePr>
          <p:nvPr>
            <p:extLst/>
          </p:nvPr>
        </p:nvGraphicFramePr>
        <p:xfrm>
          <a:off x="1979612" y="1295401"/>
          <a:ext cx="8077200" cy="4460748"/>
        </p:xfrm>
        <a:graphic>
          <a:graphicData uri="http://schemas.openxmlformats.org/drawingml/2006/table">
            <a:tbl>
              <a:tblPr firstRow="1" bandRow="1">
                <a:tableStyleId>{F5AB1C69-6EDB-4FF4-983F-18BD219EF322}</a:tableStyleId>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15188">
                <a:tc>
                  <a:txBody>
                    <a:bodyPr/>
                    <a:lstStyle/>
                    <a:p>
                      <a:r>
                        <a:rPr lang="en-GB" dirty="0" smtClean="0"/>
                        <a:t>Capability</a:t>
                      </a:r>
                      <a:endParaRPr lang="en-US" dirty="0"/>
                    </a:p>
                  </a:txBody>
                  <a:tcPr/>
                </a:tc>
                <a:tc>
                  <a:txBody>
                    <a:bodyPr/>
                    <a:lstStyle/>
                    <a:p>
                      <a:r>
                        <a:rPr lang="en-GB" dirty="0" smtClean="0"/>
                        <a:t>Azure</a:t>
                      </a:r>
                      <a:r>
                        <a:rPr lang="en-GB" baseline="0" dirty="0" smtClean="0"/>
                        <a:t> Data Factory</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GB" sz="1200" dirty="0" smtClean="0">
                          <a:latin typeface="+mn-lt"/>
                        </a:rPr>
                        <a:t>Support</a:t>
                      </a:r>
                      <a:r>
                        <a:rPr lang="en-GB" sz="1200" baseline="0" dirty="0" smtClean="0">
                          <a:latin typeface="+mn-lt"/>
                        </a:rPr>
                        <a:t> for multiple databases</a:t>
                      </a:r>
                      <a:endParaRPr lang="en-US" sz="1200" dirty="0">
                        <a:latin typeface="+mn-lt"/>
                      </a:endParaRPr>
                    </a:p>
                  </a:txBody>
                  <a:tcPr/>
                </a:tc>
                <a:tc>
                  <a:txBody>
                    <a:bodyPr/>
                    <a:lstStyle/>
                    <a:p>
                      <a:r>
                        <a:rPr lang="en-GB" sz="1200" dirty="0" smtClean="0">
                          <a:latin typeface="+mn-lt"/>
                        </a:rPr>
                        <a:t>Standard </a:t>
                      </a:r>
                      <a:endParaRPr lang="en-US" sz="1200" dirty="0">
                        <a:latin typeface="+mn-lt"/>
                      </a:endParaRPr>
                    </a:p>
                  </a:txBody>
                  <a:tcPr/>
                </a:tc>
                <a:tc>
                  <a:txBody>
                    <a:bodyPr/>
                    <a:lstStyle/>
                    <a:p>
                      <a:endParaRPr lang="en-US" sz="1200">
                        <a:latin typeface="+mn-lt"/>
                      </a:endParaRPr>
                    </a:p>
                  </a:txBody>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b="1" kern="1200">
                          <a:solidFill>
                            <a:schemeClr val="lt1"/>
                          </a:solidFill>
                          <a:latin typeface="Calibri" panose="020F0502020204030204"/>
                          <a:ea typeface=""/>
                          <a:cs typeface=""/>
                        </a:defRPr>
                      </a:lvl1pPr>
                      <a:lvl2pPr marL="457200" algn="l" defTabSz="914400" rtl="0" eaLnBrk="1" latinLnBrk="0" hangingPunct="1">
                        <a:defRPr sz="1800" b="1" kern="1200">
                          <a:solidFill>
                            <a:schemeClr val="lt1"/>
                          </a:solidFill>
                          <a:latin typeface="Calibri" panose="020F0502020204030204"/>
                          <a:ea typeface=""/>
                          <a:cs typeface=""/>
                        </a:defRPr>
                      </a:lvl2pPr>
                      <a:lvl3pPr marL="914400" algn="l" defTabSz="914400" rtl="0" eaLnBrk="1" latinLnBrk="0" hangingPunct="1">
                        <a:defRPr sz="1800" b="1" kern="1200">
                          <a:solidFill>
                            <a:schemeClr val="lt1"/>
                          </a:solidFill>
                          <a:latin typeface="Calibri" panose="020F0502020204030204"/>
                          <a:ea typeface=""/>
                          <a:cs typeface=""/>
                        </a:defRPr>
                      </a:lvl3pPr>
                      <a:lvl4pPr marL="1371600" algn="l" defTabSz="914400" rtl="0" eaLnBrk="1" latinLnBrk="0" hangingPunct="1">
                        <a:defRPr sz="1800" b="1" kern="1200">
                          <a:solidFill>
                            <a:schemeClr val="lt1"/>
                          </a:solidFill>
                          <a:latin typeface="Calibri" panose="020F0502020204030204"/>
                          <a:ea typeface=""/>
                          <a:cs typeface=""/>
                        </a:defRPr>
                      </a:lvl4pPr>
                      <a:lvl5pPr marL="1828800" algn="l" defTabSz="914400" rtl="0" eaLnBrk="1" latinLnBrk="0" hangingPunct="1">
                        <a:defRPr sz="1800" b="1" kern="1200">
                          <a:solidFill>
                            <a:schemeClr val="lt1"/>
                          </a:solidFill>
                          <a:latin typeface="Calibri" panose="020F0502020204030204"/>
                          <a:ea typeface=""/>
                          <a:cs typeface=""/>
                        </a:defRPr>
                      </a:lvl5pPr>
                      <a:lvl6pPr marL="2286000" algn="l" defTabSz="914400" rtl="0" eaLnBrk="1" latinLnBrk="0" hangingPunct="1">
                        <a:defRPr sz="1800" b="1" kern="1200">
                          <a:solidFill>
                            <a:schemeClr val="lt1"/>
                          </a:solidFill>
                          <a:latin typeface="Calibri" panose="020F0502020204030204"/>
                          <a:ea typeface=""/>
                          <a:cs typeface=""/>
                        </a:defRPr>
                      </a:lvl6pPr>
                      <a:lvl7pPr marL="2743200" algn="l" defTabSz="914400" rtl="0" eaLnBrk="1" latinLnBrk="0" hangingPunct="1">
                        <a:defRPr sz="1800" b="1" kern="1200">
                          <a:solidFill>
                            <a:schemeClr val="lt1"/>
                          </a:solidFill>
                          <a:latin typeface="Calibri" panose="020F0502020204030204"/>
                          <a:ea typeface=""/>
                          <a:cs typeface=""/>
                        </a:defRPr>
                      </a:lvl7pPr>
                      <a:lvl8pPr marL="3200400" algn="l" defTabSz="914400" rtl="0" eaLnBrk="1" latinLnBrk="0" hangingPunct="1">
                        <a:defRPr sz="1800" b="1" kern="1200">
                          <a:solidFill>
                            <a:schemeClr val="lt1"/>
                          </a:solidFill>
                          <a:latin typeface="Calibri" panose="020F0502020204030204"/>
                          <a:ea typeface=""/>
                          <a:cs typeface=""/>
                        </a:defRPr>
                      </a:lvl8pPr>
                      <a:lvl9pPr marL="3657600" algn="l" defTabSz="914400" rtl="0" eaLnBrk="1" latinLnBrk="0" hangingPunct="1">
                        <a:defRPr sz="1800" b="1" kern="1200">
                          <a:solidFill>
                            <a:schemeClr val="lt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effectLst/>
                          <a:latin typeface="+mn-lt"/>
                          <a:ea typeface=""/>
                          <a:cs typeface=""/>
                        </a:rPr>
                        <a:t>Able to make data science workflows repeatable via data provenance awareness</a:t>
                      </a:r>
                      <a:endParaRPr lang="en-IN" sz="1200" b="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dirty="0" smtClean="0">
                          <a:latin typeface="+mn-lt"/>
                        </a:rPr>
                        <a:t>Azure ML /MS R Server will serve this purpose of </a:t>
                      </a:r>
                      <a:r>
                        <a:rPr lang="en-IN" sz="1200" baseline="0" dirty="0" smtClean="0">
                          <a:latin typeface="+mn-lt"/>
                        </a:rPr>
                        <a:t>storing history data and training result to Azure DWH</a:t>
                      </a:r>
                      <a:endParaRPr lang="en-IN" sz="1200" dirty="0" smtClean="0">
                        <a:latin typeface="+mn-lt"/>
                      </a:endParaRPr>
                    </a:p>
                  </a:txBody>
                  <a:tcPr/>
                </a:tc>
                <a:tc>
                  <a:txBody>
                    <a:bodyPr/>
                    <a:lstStyle/>
                    <a:p>
                      <a:endParaRPr lang="en-US" sz="1200">
                        <a:latin typeface="+mn-lt"/>
                      </a:endParaRPr>
                    </a:p>
                  </a:txBody>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dk1"/>
                          </a:solidFill>
                          <a:effectLst/>
                          <a:latin typeface="+mn-lt"/>
                          <a:ea typeface=""/>
                          <a:cs typeface=""/>
                        </a:rPr>
                        <a:t>Proactive loading of the commonly used sources</a:t>
                      </a:r>
                      <a:endParaRPr lang="en-IN" sz="1200" kern="1200" dirty="0" smtClean="0">
                        <a:solidFill>
                          <a:schemeClr val="dk1"/>
                        </a:solidFill>
                        <a:latin typeface="+mn-lt"/>
                        <a:ea typeface=""/>
                        <a:cs typefac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mn-lt"/>
                      </a:endParaRPr>
                    </a:p>
                  </a:txBody>
                  <a:tcPr/>
                </a:tc>
                <a:tc>
                  <a:txBody>
                    <a:bodyPr/>
                    <a:lstStyle/>
                    <a:p>
                      <a:r>
                        <a:rPr lang="en-IN" sz="1200" dirty="0" smtClean="0">
                          <a:latin typeface="+mn-lt"/>
                        </a:rPr>
                        <a:t>Connectors would be provided for proactive loading. Underlying schema would</a:t>
                      </a:r>
                      <a:r>
                        <a:rPr lang="en-IN" sz="1200" baseline="0" dirty="0" smtClean="0">
                          <a:latin typeface="+mn-lt"/>
                        </a:rPr>
                        <a:t> be absolute elastic and stretchable to accommodate new data without having predefined schema and the combination of structure and unstructured data storage</a:t>
                      </a:r>
                      <a:endParaRPr lang="en-US" sz="1200" dirty="0">
                        <a:latin typeface="+mn-lt"/>
                      </a:endParaRPr>
                    </a:p>
                  </a:txBody>
                  <a:tcPr/>
                </a:tc>
                <a:tc>
                  <a:txBody>
                    <a:bodyPr/>
                    <a:lstStyle/>
                    <a:p>
                      <a:endParaRPr lang="en-US" sz="1200" dirty="0">
                        <a:latin typeface="+mn-lt"/>
                      </a:endParaRPr>
                    </a:p>
                  </a:txBody>
                  <a:tcPr/>
                </a:tc>
                <a:extLst>
                  <a:ext uri="{0D108BD9-81ED-4DB2-BD59-A6C34878D82A}">
                    <a16:rowId xmlns:a16="http://schemas.microsoft.com/office/drawing/2014/main" val="10003"/>
                  </a:ext>
                </a:extLst>
              </a:tr>
              <a:tr h="370840">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GB" sz="1200" kern="1200" dirty="0" smtClean="0">
                          <a:solidFill>
                            <a:schemeClr val="dk1"/>
                          </a:solidFill>
                          <a:effectLst/>
                          <a:latin typeface="+mn-lt"/>
                          <a:ea typeface="+mn-ea"/>
                          <a:cs typeface="+mn-cs"/>
                        </a:rPr>
                        <a:t>Integrate with existing visualisation tools</a:t>
                      </a:r>
                      <a:endParaRPr lang="en-IN" sz="1200" dirty="0" smtClean="0">
                        <a:latin typeface="+mn-lt"/>
                      </a:endParaRPr>
                    </a:p>
                    <a:p>
                      <a:endParaRPr lang="en-US" sz="1200" dirty="0">
                        <a:latin typeface="+mn-lt"/>
                      </a:endParaRPr>
                    </a:p>
                  </a:txBody>
                  <a:tcPr/>
                </a:tc>
                <a:tc>
                  <a:txBody>
                    <a:bodyPr/>
                    <a:lstStyle/>
                    <a:p>
                      <a:r>
                        <a:rPr lang="en-IN" sz="1200" baseline="0" dirty="0" smtClean="0">
                          <a:latin typeface="+mn-lt"/>
                        </a:rPr>
                        <a:t>DWH and Data Lake and Azure ML Web service would provide connection</a:t>
                      </a:r>
                      <a:endParaRPr lang="en-US" sz="1200" dirty="0">
                        <a:latin typeface="+mn-lt"/>
                      </a:endParaRPr>
                    </a:p>
                  </a:txBody>
                  <a:tcPr/>
                </a:tc>
                <a:tc>
                  <a:txBody>
                    <a:bodyPr/>
                    <a:lstStyle/>
                    <a:p>
                      <a:endParaRPr lang="en-US" sz="1200">
                        <a:latin typeface="+mn-lt"/>
                      </a:endParaRPr>
                    </a:p>
                  </a:txBody>
                  <a:tcPr/>
                </a:tc>
                <a:extLst>
                  <a:ext uri="{0D108BD9-81ED-4DB2-BD59-A6C34878D82A}">
                    <a16:rowId xmlns:a16="http://schemas.microsoft.com/office/drawing/2014/main" val="10004"/>
                  </a:ext>
                </a:extLst>
              </a:tr>
              <a:tr h="370840">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GB" sz="1200" kern="1200" dirty="0" smtClean="0">
                          <a:solidFill>
                            <a:schemeClr val="dk1"/>
                          </a:solidFill>
                          <a:effectLst/>
                          <a:latin typeface="+mn-lt"/>
                          <a:ea typeface="+mn-ea"/>
                          <a:cs typeface="+mn-cs"/>
                        </a:rPr>
                        <a:t>Provision of multiple data lake environment</a:t>
                      </a:r>
                      <a:endParaRPr lang="en-IN" sz="1200" dirty="0" smtClean="0">
                        <a:latin typeface="+mn-lt"/>
                      </a:endParaRPr>
                    </a:p>
                    <a:p>
                      <a:endParaRPr lang="en-US" sz="1200" dirty="0">
                        <a:latin typeface="+mn-lt"/>
                      </a:endParaRPr>
                    </a:p>
                  </a:txBody>
                  <a:tcPr/>
                </a:tc>
                <a:tc>
                  <a:txBody>
                    <a:bodyPr/>
                    <a:lstStyle/>
                    <a:p>
                      <a:pPr marL="0" marR="0" lvl="0" indent="0" algn="l" defTabSz="703356" rtl="0" eaLnBrk="1" fontAlgn="auto" latinLnBrk="0" hangingPunct="1">
                        <a:lnSpc>
                          <a:spcPct val="100000"/>
                        </a:lnSpc>
                        <a:spcBef>
                          <a:spcPts val="0"/>
                        </a:spcBef>
                        <a:spcAft>
                          <a:spcPts val="0"/>
                        </a:spcAft>
                        <a:buClrTx/>
                        <a:buSzTx/>
                        <a:buFontTx/>
                        <a:buNone/>
                        <a:tabLst/>
                        <a:defRPr/>
                      </a:pPr>
                      <a:r>
                        <a:rPr lang="en-IN" sz="1200" baseline="0" dirty="0" smtClean="0">
                          <a:latin typeface="+mn-lt"/>
                        </a:rPr>
                        <a:t>Kantar can have physically separate data lakes based on specific business requirements</a:t>
                      </a:r>
                      <a:endParaRPr lang="en-IN" sz="1200" dirty="0" smtClean="0">
                        <a:latin typeface="+mn-lt"/>
                      </a:endParaRPr>
                    </a:p>
                    <a:p>
                      <a:endParaRPr lang="en-US" sz="1200" dirty="0">
                        <a:latin typeface="+mn-lt"/>
                      </a:endParaRPr>
                    </a:p>
                  </a:txBody>
                  <a:tcPr/>
                </a:tc>
                <a:tc>
                  <a:txBody>
                    <a:bodyPr/>
                    <a:lstStyle/>
                    <a:p>
                      <a:endParaRPr lang="en-US" sz="1200" dirty="0">
                        <a:latin typeface="+mn-lt"/>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5841338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metadata capability matrix</a:t>
            </a:r>
            <a:endParaRPr lang="en-US" dirty="0"/>
          </a:p>
        </p:txBody>
      </p:sp>
      <p:graphicFrame>
        <p:nvGraphicFramePr>
          <p:cNvPr id="3" name="Table 2"/>
          <p:cNvGraphicFramePr>
            <a:graphicFrameLocks noGrp="1"/>
          </p:cNvGraphicFramePr>
          <p:nvPr>
            <p:extLst/>
          </p:nvPr>
        </p:nvGraphicFramePr>
        <p:xfrm>
          <a:off x="1979612" y="1295401"/>
          <a:ext cx="8077200" cy="4638548"/>
        </p:xfrm>
        <a:graphic>
          <a:graphicData uri="http://schemas.openxmlformats.org/drawingml/2006/table">
            <a:tbl>
              <a:tblPr firstRow="1" bandRow="1">
                <a:tableStyleId>{F5AB1C69-6EDB-4FF4-983F-18BD219EF322}</a:tableStyleId>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15188">
                <a:tc>
                  <a:txBody>
                    <a:bodyPr/>
                    <a:lstStyle/>
                    <a:p>
                      <a:r>
                        <a:rPr lang="en-GB" dirty="0" smtClean="0"/>
                        <a:t>Capability</a:t>
                      </a:r>
                      <a:endParaRPr lang="en-US" dirty="0"/>
                    </a:p>
                  </a:txBody>
                  <a:tcPr/>
                </a:tc>
                <a:tc>
                  <a:txBody>
                    <a:bodyPr/>
                    <a:lstStyle/>
                    <a:p>
                      <a:r>
                        <a:rPr lang="en-GB" dirty="0" smtClean="0"/>
                        <a:t>Microsoft</a:t>
                      </a:r>
                      <a:r>
                        <a:rPr lang="en-GB" baseline="0" dirty="0" smtClean="0"/>
                        <a:t> Data </a:t>
                      </a:r>
                      <a:r>
                        <a:rPr lang="en-GB" baseline="0" dirty="0" err="1" smtClean="0"/>
                        <a:t>Catalog</a:t>
                      </a:r>
                      <a:endParaRPr lang="en-US" dirty="0"/>
                    </a:p>
                  </a:txBody>
                  <a:tcPr/>
                </a:tc>
                <a:tc>
                  <a:txBody>
                    <a:bodyPr/>
                    <a:lstStyle/>
                    <a:p>
                      <a:r>
                        <a:rPr lang="en-GB" dirty="0" err="1" smtClean="0"/>
                        <a:t>Reltio</a:t>
                      </a:r>
                      <a:endParaRPr lang="en-US" dirty="0"/>
                    </a:p>
                  </a:txBody>
                  <a:tcPr/>
                </a:tc>
                <a:extLst>
                  <a:ext uri="{0D108BD9-81ED-4DB2-BD59-A6C34878D82A}">
                    <a16:rowId xmlns:a16="http://schemas.microsoft.com/office/drawing/2014/main" val="10000"/>
                  </a:ext>
                </a:extLst>
              </a:tr>
              <a:tr h="370840">
                <a:tc>
                  <a:txBody>
                    <a:bodyPr/>
                    <a:lstStyle/>
                    <a:p>
                      <a:r>
                        <a:rPr lang="en-GB" dirty="0" smtClean="0"/>
                        <a:t>Framework services for</a:t>
                      </a:r>
                      <a:r>
                        <a:rPr lang="en-GB" baseline="0" dirty="0" smtClean="0"/>
                        <a:t> monitoring and data transformation</a:t>
                      </a:r>
                      <a:endParaRPr lang="en-US" dirty="0"/>
                    </a:p>
                  </a:txBody>
                  <a:tcPr/>
                </a:tc>
                <a:tc>
                  <a:txBody>
                    <a:bodyPr/>
                    <a:lstStyle/>
                    <a:p>
                      <a:r>
                        <a:rPr lang="en-GB" dirty="0" smtClean="0"/>
                        <a:t>Supports metadata transformations, online data profiling, and bad record capturing </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GB" dirty="0" smtClean="0"/>
                        <a:t>Support multi-tenancy to publish data to</a:t>
                      </a:r>
                      <a:r>
                        <a:rPr lang="en-GB" baseline="0" dirty="0" smtClean="0"/>
                        <a:t> correct consumers</a:t>
                      </a:r>
                      <a:endParaRPr lang="en-US" dirty="0"/>
                    </a:p>
                  </a:txBody>
                  <a:tcPr/>
                </a:tc>
                <a:tc>
                  <a:txBody>
                    <a:bodyPr/>
                    <a:lstStyle/>
                    <a:p>
                      <a:r>
                        <a:rPr lang="en-GB" dirty="0" smtClean="0"/>
                        <a:t>Azure will support this capability</a:t>
                      </a:r>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GB" dirty="0" smtClean="0"/>
                        <a:t>Security</a:t>
                      </a:r>
                      <a:endParaRPr lang="en-US" dirty="0"/>
                    </a:p>
                  </a:txBody>
                  <a:tcPr/>
                </a:tc>
                <a:tc>
                  <a:txBody>
                    <a:bodyPr/>
                    <a:lstStyle/>
                    <a:p>
                      <a:r>
                        <a:rPr lang="en-GB" dirty="0" smtClean="0"/>
                        <a:t>Azure support</a:t>
                      </a:r>
                      <a:r>
                        <a:rPr lang="en-GB" baseline="0" dirty="0" smtClean="0"/>
                        <a:t>s the encryption of data at rest.</a:t>
                      </a:r>
                      <a:endParaRPr lang="en-US" dirty="0"/>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GB" dirty="0" smtClean="0"/>
                        <a:t>Master</a:t>
                      </a:r>
                      <a:r>
                        <a:rPr lang="en-GB" baseline="0" dirty="0" smtClean="0"/>
                        <a:t> data management</a:t>
                      </a:r>
                      <a:endParaRPr lang="en-US" dirty="0"/>
                    </a:p>
                  </a:txBody>
                  <a:tcPr/>
                </a:tc>
                <a:tc>
                  <a:txBody>
                    <a:bodyPr/>
                    <a:lstStyle/>
                    <a:p>
                      <a:r>
                        <a:rPr lang="en-GB" dirty="0" smtClean="0"/>
                        <a:t>Limited ability to master</a:t>
                      </a:r>
                      <a:r>
                        <a:rPr lang="en-GB" baseline="0" dirty="0" smtClean="0"/>
                        <a:t> data</a:t>
                      </a:r>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GB" dirty="0" smtClean="0"/>
                        <a:t>Data traceability &amp; lineage</a:t>
                      </a:r>
                      <a:endParaRPr lang="en-US" dirty="0"/>
                    </a:p>
                  </a:txBody>
                  <a:tcPr/>
                </a:tc>
                <a:tc>
                  <a:txBody>
                    <a:bodyPr/>
                    <a:lstStyle/>
                    <a:p>
                      <a:r>
                        <a:rPr lang="en-GB" dirty="0" smtClean="0"/>
                        <a:t>Data </a:t>
                      </a:r>
                      <a:r>
                        <a:rPr lang="en-GB" dirty="0" err="1" smtClean="0"/>
                        <a:t>Catalog</a:t>
                      </a:r>
                      <a:r>
                        <a:rPr lang="en-GB" baseline="0" dirty="0" smtClean="0"/>
                        <a:t> controls this for data within Azure.</a:t>
                      </a:r>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389740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Consumers capability matrix</a:t>
            </a:r>
            <a:endParaRPr lang="en-US" dirty="0"/>
          </a:p>
        </p:txBody>
      </p:sp>
      <p:graphicFrame>
        <p:nvGraphicFramePr>
          <p:cNvPr id="3" name="Table 2"/>
          <p:cNvGraphicFramePr>
            <a:graphicFrameLocks noGrp="1"/>
          </p:cNvGraphicFramePr>
          <p:nvPr/>
        </p:nvGraphicFramePr>
        <p:xfrm>
          <a:off x="1979612" y="1295401"/>
          <a:ext cx="8077200" cy="3211068"/>
        </p:xfrm>
        <a:graphic>
          <a:graphicData uri="http://schemas.openxmlformats.org/drawingml/2006/table">
            <a:tbl>
              <a:tblPr firstRow="1" bandRow="1">
                <a:tableStyleId>{F5AB1C69-6EDB-4FF4-983F-18BD219EF322}</a:tableStyleId>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15188">
                <a:tc>
                  <a:txBody>
                    <a:bodyPr/>
                    <a:lstStyle/>
                    <a:p>
                      <a:r>
                        <a:rPr lang="en-GB" dirty="0" smtClean="0"/>
                        <a:t>Capability</a:t>
                      </a:r>
                      <a:endParaRPr lang="en-US" dirty="0"/>
                    </a:p>
                  </a:txBody>
                  <a:tcPr/>
                </a:tc>
                <a:tc>
                  <a:txBody>
                    <a:bodyPr/>
                    <a:lstStyle/>
                    <a:p>
                      <a:r>
                        <a:rPr lang="en-GB" dirty="0" smtClean="0"/>
                        <a:t>Microsoft</a:t>
                      </a:r>
                      <a:r>
                        <a:rPr lang="en-GB" baseline="0" dirty="0" smtClean="0"/>
                        <a:t> PowerBI</a:t>
                      </a:r>
                      <a:endParaRPr lang="en-US" dirty="0"/>
                    </a:p>
                  </a:txBody>
                  <a:tcPr/>
                </a:tc>
                <a:tc>
                  <a:txBody>
                    <a:bodyPr/>
                    <a:lstStyle/>
                    <a:p>
                      <a:r>
                        <a:rPr lang="en-GB" dirty="0" smtClean="0"/>
                        <a:t>Qlikview</a:t>
                      </a:r>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2718398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Kantar Data factory – azure Account hierarchy</a:t>
            </a:r>
          </a:p>
        </p:txBody>
      </p:sp>
      <p:pic>
        <p:nvPicPr>
          <p:cNvPr id="3" name="Picture 2" descr="Screen Clipping"/>
          <p:cNvPicPr/>
          <p:nvPr/>
        </p:nvPicPr>
        <p:blipFill rotWithShape="1">
          <a:blip r:embed="rId2">
            <a:extLst>
              <a:ext uri="{28A0092B-C50C-407E-A947-70E740481C1C}">
                <a14:useLocalDpi xmlns:a14="http://schemas.microsoft.com/office/drawing/2010/main" val="0"/>
              </a:ext>
            </a:extLst>
          </a:blip>
          <a:srcRect r="31250"/>
          <a:stretch/>
        </p:blipFill>
        <p:spPr>
          <a:xfrm>
            <a:off x="1737527" y="1134627"/>
            <a:ext cx="8153400" cy="4800599"/>
          </a:xfrm>
          <a:prstGeom prst="rect">
            <a:avLst/>
          </a:prstGeom>
        </p:spPr>
      </p:pic>
    </p:spTree>
    <p:extLst>
      <p:ext uri="{BB962C8B-B14F-4D97-AF65-F5344CB8AC3E}">
        <p14:creationId xmlns:p14="http://schemas.microsoft.com/office/powerpoint/2010/main" val="417959456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Azure Data Factory Basic Default Limits</a:t>
            </a:r>
            <a:endParaRPr lang="en-US" dirty="0"/>
          </a:p>
        </p:txBody>
      </p:sp>
      <p:graphicFrame>
        <p:nvGraphicFramePr>
          <p:cNvPr id="3" name="Table 2"/>
          <p:cNvGraphicFramePr>
            <a:graphicFrameLocks noGrp="1"/>
          </p:cNvGraphicFramePr>
          <p:nvPr>
            <p:extLst/>
          </p:nvPr>
        </p:nvGraphicFramePr>
        <p:xfrm>
          <a:off x="2284411" y="1143000"/>
          <a:ext cx="7848600" cy="2966720"/>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0840">
                <a:tc>
                  <a:txBody>
                    <a:bodyPr/>
                    <a:lstStyle/>
                    <a:p>
                      <a:r>
                        <a:rPr lang="en-GB" dirty="0" smtClean="0"/>
                        <a:t>Item</a:t>
                      </a:r>
                      <a:endParaRPr lang="en-US" dirty="0"/>
                    </a:p>
                  </a:txBody>
                  <a:tcPr/>
                </a:tc>
                <a:tc>
                  <a:txBody>
                    <a:bodyPr/>
                    <a:lstStyle/>
                    <a:p>
                      <a:r>
                        <a:rPr lang="en-GB" dirty="0" smtClean="0"/>
                        <a:t>Default Limit</a:t>
                      </a:r>
                      <a:endParaRPr lang="en-US" dirty="0"/>
                    </a:p>
                  </a:txBody>
                  <a:tcPr/>
                </a:tc>
                <a:extLst>
                  <a:ext uri="{0D108BD9-81ED-4DB2-BD59-A6C34878D82A}">
                    <a16:rowId xmlns:a16="http://schemas.microsoft.com/office/drawing/2014/main" val="10000"/>
                  </a:ext>
                </a:extLst>
              </a:tr>
              <a:tr h="370840">
                <a:tc>
                  <a:txBody>
                    <a:bodyPr/>
                    <a:lstStyle/>
                    <a:p>
                      <a:r>
                        <a:rPr lang="en-GB" dirty="0" smtClean="0"/>
                        <a:t>Data Factory Instances</a:t>
                      </a:r>
                      <a:endParaRPr lang="en-US" dirty="0"/>
                    </a:p>
                  </a:txBody>
                  <a:tcPr/>
                </a:tc>
                <a:tc>
                  <a:txBody>
                    <a:bodyPr/>
                    <a:lstStyle/>
                    <a:p>
                      <a:r>
                        <a:rPr lang="en-GB" dirty="0" smtClean="0"/>
                        <a:t>50 per</a:t>
                      </a:r>
                      <a:r>
                        <a:rPr lang="en-GB" baseline="0" dirty="0" smtClean="0"/>
                        <a:t> Azure subscription</a:t>
                      </a:r>
                      <a:endParaRPr lang="en-US" dirty="0"/>
                    </a:p>
                  </a:txBody>
                  <a:tcPr/>
                </a:tc>
                <a:extLst>
                  <a:ext uri="{0D108BD9-81ED-4DB2-BD59-A6C34878D82A}">
                    <a16:rowId xmlns:a16="http://schemas.microsoft.com/office/drawing/2014/main" val="10001"/>
                  </a:ext>
                </a:extLst>
              </a:tr>
              <a:tr h="370840">
                <a:tc>
                  <a:txBody>
                    <a:bodyPr/>
                    <a:lstStyle/>
                    <a:p>
                      <a:r>
                        <a:rPr lang="en-GB" dirty="0" smtClean="0"/>
                        <a:t>Pipelines</a:t>
                      </a:r>
                      <a:endParaRPr lang="en-US" dirty="0"/>
                    </a:p>
                  </a:txBody>
                  <a:tcPr/>
                </a:tc>
                <a:tc>
                  <a:txBody>
                    <a:bodyPr/>
                    <a:lstStyle/>
                    <a:p>
                      <a:r>
                        <a:rPr lang="en-GB" dirty="0" smtClean="0"/>
                        <a:t>2500 per factory instance</a:t>
                      </a:r>
                    </a:p>
                  </a:txBody>
                  <a:tcPr/>
                </a:tc>
                <a:extLst>
                  <a:ext uri="{0D108BD9-81ED-4DB2-BD59-A6C34878D82A}">
                    <a16:rowId xmlns:a16="http://schemas.microsoft.com/office/drawing/2014/main" val="10002"/>
                  </a:ext>
                </a:extLst>
              </a:tr>
              <a:tr h="370840">
                <a:tc>
                  <a:txBody>
                    <a:bodyPr/>
                    <a:lstStyle/>
                    <a:p>
                      <a:r>
                        <a:rPr lang="en-GB" dirty="0" smtClean="0"/>
                        <a:t>HD Insight on-demand clusters</a:t>
                      </a:r>
                      <a:endParaRPr lang="en-US" dirty="0"/>
                    </a:p>
                  </a:txBody>
                  <a:tcPr/>
                </a:tc>
                <a:tc>
                  <a:txBody>
                    <a:bodyPr/>
                    <a:lstStyle/>
                    <a:p>
                      <a:r>
                        <a:rPr lang="en-GB" dirty="0" smtClean="0"/>
                        <a:t>60 per subscription</a:t>
                      </a:r>
                      <a:endParaRPr lang="en-US" dirty="0"/>
                    </a:p>
                  </a:txBody>
                  <a:tcPr/>
                </a:tc>
                <a:extLst>
                  <a:ext uri="{0D108BD9-81ED-4DB2-BD59-A6C34878D82A}">
                    <a16:rowId xmlns:a16="http://schemas.microsoft.com/office/drawing/2014/main" val="10003"/>
                  </a:ext>
                </a:extLst>
              </a:tr>
              <a:tr h="370840">
                <a:tc>
                  <a:txBody>
                    <a:bodyPr/>
                    <a:lstStyle/>
                    <a:p>
                      <a:r>
                        <a:rPr lang="en-GB" dirty="0" smtClean="0"/>
                        <a:t>Data Lake Store Accounts</a:t>
                      </a:r>
                      <a:endParaRPr lang="en-US" dirty="0"/>
                    </a:p>
                  </a:txBody>
                  <a:tcPr/>
                </a:tc>
                <a:tc>
                  <a:txBody>
                    <a:bodyPr/>
                    <a:lstStyle/>
                    <a:p>
                      <a:r>
                        <a:rPr lang="en-GB" dirty="0" smtClean="0"/>
                        <a:t>10 per subscription per region</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TextBox 3"/>
          <p:cNvSpPr txBox="1"/>
          <p:nvPr/>
        </p:nvSpPr>
        <p:spPr>
          <a:xfrm>
            <a:off x="2284413" y="4348835"/>
            <a:ext cx="8153399" cy="1507977"/>
          </a:xfrm>
          <a:prstGeom prst="rect">
            <a:avLst/>
          </a:prstGeom>
          <a:noFill/>
        </p:spPr>
        <p:txBody>
          <a:bodyPr wrap="square" rtlCol="0">
            <a:spAutoFit/>
          </a:bodyPr>
          <a:lstStyle/>
          <a:p>
            <a:r>
              <a:rPr lang="en-GB" sz="1100" dirty="0"/>
              <a:t>Please note that some of these can be increased.</a:t>
            </a:r>
          </a:p>
          <a:p>
            <a:endParaRPr lang="en-GB" sz="1100" dirty="0"/>
          </a:p>
          <a:p>
            <a:r>
              <a:rPr lang="en-GB" sz="1100" dirty="0"/>
              <a:t>It is recommended that a Kantar global data factory is set up, along with data factories for the various business units and major projects within Kantar dependent on sensitivity of data and degree of multi-tenancy required.</a:t>
            </a:r>
          </a:p>
          <a:p>
            <a:endParaRPr lang="en-US" dirty="0"/>
          </a:p>
        </p:txBody>
      </p:sp>
    </p:spTree>
    <p:extLst>
      <p:ext uri="{BB962C8B-B14F-4D97-AF65-F5344CB8AC3E}">
        <p14:creationId xmlns:p14="http://schemas.microsoft.com/office/powerpoint/2010/main" val="306053009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Kantar data factory -  Azure naming conventions</a:t>
            </a:r>
            <a:endParaRPr lang="en-US" dirty="0"/>
          </a:p>
        </p:txBody>
      </p:sp>
      <p:graphicFrame>
        <p:nvGraphicFramePr>
          <p:cNvPr id="3" name="Table 2"/>
          <p:cNvGraphicFramePr>
            <a:graphicFrameLocks noGrp="1"/>
          </p:cNvGraphicFramePr>
          <p:nvPr>
            <p:extLst/>
          </p:nvPr>
        </p:nvGraphicFramePr>
        <p:xfrm>
          <a:off x="1674814" y="1143000"/>
          <a:ext cx="8762999" cy="5029198"/>
        </p:xfrm>
        <a:graphic>
          <a:graphicData uri="http://schemas.openxmlformats.org/drawingml/2006/table">
            <a:tbl>
              <a:tblPr firstRow="1" firstCol="1" bandRow="1">
                <a:tableStyleId>{5C22544A-7EE6-4342-B048-85BDC9FD1C3A}</a:tableStyleId>
              </a:tblPr>
              <a:tblGrid>
                <a:gridCol w="1801738">
                  <a:extLst>
                    <a:ext uri="{9D8B030D-6E8A-4147-A177-3AD203B41FA5}">
                      <a16:colId xmlns:a16="http://schemas.microsoft.com/office/drawing/2014/main" val="20000"/>
                    </a:ext>
                  </a:extLst>
                </a:gridCol>
                <a:gridCol w="982766">
                  <a:extLst>
                    <a:ext uri="{9D8B030D-6E8A-4147-A177-3AD203B41FA5}">
                      <a16:colId xmlns:a16="http://schemas.microsoft.com/office/drawing/2014/main" val="20001"/>
                    </a:ext>
                  </a:extLst>
                </a:gridCol>
                <a:gridCol w="2066442">
                  <a:extLst>
                    <a:ext uri="{9D8B030D-6E8A-4147-A177-3AD203B41FA5}">
                      <a16:colId xmlns:a16="http://schemas.microsoft.com/office/drawing/2014/main" val="20002"/>
                    </a:ext>
                  </a:extLst>
                </a:gridCol>
                <a:gridCol w="3912053">
                  <a:extLst>
                    <a:ext uri="{9D8B030D-6E8A-4147-A177-3AD203B41FA5}">
                      <a16:colId xmlns:a16="http://schemas.microsoft.com/office/drawing/2014/main" val="20003"/>
                    </a:ext>
                  </a:extLst>
                </a:gridCol>
              </a:tblGrid>
              <a:tr h="247743">
                <a:tc>
                  <a:txBody>
                    <a:bodyPr/>
                    <a:lstStyle/>
                    <a:p>
                      <a:pPr marL="0" marR="0" algn="just">
                        <a:lnSpc>
                          <a:spcPct val="115000"/>
                        </a:lnSpc>
                        <a:spcBef>
                          <a:spcPts val="600"/>
                        </a:spcBef>
                        <a:spcAft>
                          <a:spcPts val="600"/>
                        </a:spcAft>
                      </a:pPr>
                      <a:r>
                        <a:rPr lang="en-GB" sz="1000" dirty="0">
                          <a:effectLst/>
                        </a:rPr>
                        <a:t>Environment</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00">
                          <a:effectLst/>
                        </a:rPr>
                        <a:t>Department</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00">
                          <a:effectLst/>
                        </a:rPr>
                        <a:t>Subscription Name</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00">
                          <a:effectLst/>
                        </a:rPr>
                        <a:t>Description</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extLst>
                  <a:ext uri="{0D108BD9-81ED-4DB2-BD59-A6C34878D82A}">
                    <a16:rowId xmlns:a16="http://schemas.microsoft.com/office/drawing/2014/main" val="10000"/>
                  </a:ext>
                </a:extLst>
              </a:tr>
              <a:tr h="756998">
                <a:tc>
                  <a:txBody>
                    <a:bodyPr/>
                    <a:lstStyle/>
                    <a:p>
                      <a:pPr marL="0" marR="0" algn="just">
                        <a:lnSpc>
                          <a:spcPct val="115000"/>
                        </a:lnSpc>
                        <a:spcBef>
                          <a:spcPts val="600"/>
                        </a:spcBef>
                        <a:spcAft>
                          <a:spcPts val="600"/>
                        </a:spcAft>
                      </a:pPr>
                      <a:r>
                        <a:rPr lang="en-GB" sz="1050" dirty="0">
                          <a:effectLst/>
                        </a:rPr>
                        <a:t>America’s Pre-Prod</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Prod</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err="1" smtClean="0">
                          <a:effectLst/>
                        </a:rPr>
                        <a:t>Kantar_All</a:t>
                      </a:r>
                      <a:r>
                        <a:rPr lang="en-GB" sz="1050" dirty="0">
                          <a:effectLst/>
                        </a:rPr>
                        <a:t>_ AMER_PRD_01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production workloads that will be deployed in East US and North Central </a:t>
                      </a:r>
                      <a:r>
                        <a:rPr lang="en-GB" sz="1050" dirty="0" smtClean="0">
                          <a:effectLst/>
                        </a:rPr>
                        <a:t>US</a:t>
                      </a:r>
                      <a:endParaRPr lang="en-US" sz="1100" dirty="0">
                        <a:effectLst/>
                      </a:endParaRPr>
                    </a:p>
                  </a:txBody>
                  <a:tcPr marL="43212" marR="43212" marT="0" marB="0"/>
                </a:tc>
                <a:extLst>
                  <a:ext uri="{0D108BD9-81ED-4DB2-BD59-A6C34878D82A}">
                    <a16:rowId xmlns:a16="http://schemas.microsoft.com/office/drawing/2014/main" val="10001"/>
                  </a:ext>
                </a:extLst>
              </a:tr>
              <a:tr h="649655">
                <a:tc>
                  <a:txBody>
                    <a:bodyPr/>
                    <a:lstStyle/>
                    <a:p>
                      <a:pPr marL="0" marR="0" algn="just">
                        <a:lnSpc>
                          <a:spcPct val="115000"/>
                        </a:lnSpc>
                        <a:spcBef>
                          <a:spcPts val="600"/>
                        </a:spcBef>
                        <a:spcAft>
                          <a:spcPts val="600"/>
                        </a:spcAft>
                      </a:pPr>
                      <a:r>
                        <a:rPr lang="en-GB" sz="1050">
                          <a:effectLst/>
                        </a:rPr>
                        <a:t>America’s 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a:effectLst/>
                        </a:rPr>
                        <a:t>Pre-Prod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err="1" smtClean="0">
                          <a:effectLst/>
                        </a:rPr>
                        <a:t>Kantar_All_AMER</a:t>
                      </a:r>
                      <a:r>
                        <a:rPr lang="en-GB" sz="1050" dirty="0" smtClean="0">
                          <a:effectLst/>
                        </a:rPr>
                        <a:t> </a:t>
                      </a:r>
                      <a:r>
                        <a:rPr lang="en-GB" sz="1050" dirty="0">
                          <a:effectLst/>
                        </a:rPr>
                        <a:t>_PRE_01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Pre-production workloads that will be deployed in East US and North Central </a:t>
                      </a:r>
                      <a:r>
                        <a:rPr lang="en-GB" sz="1050" dirty="0" smtClean="0">
                          <a:effectLst/>
                        </a:rPr>
                        <a:t>US</a:t>
                      </a:r>
                      <a:endParaRPr lang="en-US" sz="1100" dirty="0">
                        <a:effectLst/>
                      </a:endParaRPr>
                    </a:p>
                  </a:txBody>
                  <a:tcPr marL="43212" marR="43212" marT="0" marB="0"/>
                </a:tc>
                <a:extLst>
                  <a:ext uri="{0D108BD9-81ED-4DB2-BD59-A6C34878D82A}">
                    <a16:rowId xmlns:a16="http://schemas.microsoft.com/office/drawing/2014/main" val="10002"/>
                  </a:ext>
                </a:extLst>
              </a:tr>
              <a:tr h="722069">
                <a:tc>
                  <a:txBody>
                    <a:bodyPr/>
                    <a:lstStyle/>
                    <a:p>
                      <a:pPr marL="0" marR="0" algn="just">
                        <a:lnSpc>
                          <a:spcPct val="115000"/>
                        </a:lnSpc>
                        <a:spcBef>
                          <a:spcPts val="600"/>
                        </a:spcBef>
                        <a:spcAft>
                          <a:spcPts val="600"/>
                        </a:spcAft>
                      </a:pPr>
                      <a:r>
                        <a:rPr lang="en-GB" sz="1050">
                          <a:effectLst/>
                        </a:rPr>
                        <a:t>EMEA Pre-Prod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a:effectLst/>
                        </a:rPr>
                        <a:t>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err="1" smtClean="0">
                          <a:effectLst/>
                        </a:rPr>
                        <a:t>Kantar_All</a:t>
                      </a:r>
                      <a:r>
                        <a:rPr lang="en-GB" sz="1050" dirty="0">
                          <a:effectLst/>
                        </a:rPr>
                        <a:t>_ EMEA_PRD_01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production workloads that will be deployed in West Europe and North </a:t>
                      </a:r>
                      <a:r>
                        <a:rPr lang="en-GB" sz="1050" dirty="0" smtClean="0">
                          <a:effectLst/>
                        </a:rPr>
                        <a:t>Europe</a:t>
                      </a:r>
                      <a:endParaRPr lang="en-US" sz="1100" dirty="0">
                        <a:effectLst/>
                      </a:endParaRPr>
                    </a:p>
                  </a:txBody>
                  <a:tcPr marL="43212" marR="43212" marT="0" marB="0"/>
                </a:tc>
                <a:extLst>
                  <a:ext uri="{0D108BD9-81ED-4DB2-BD59-A6C34878D82A}">
                    <a16:rowId xmlns:a16="http://schemas.microsoft.com/office/drawing/2014/main" val="10003"/>
                  </a:ext>
                </a:extLst>
              </a:tr>
              <a:tr h="695474">
                <a:tc>
                  <a:txBody>
                    <a:bodyPr/>
                    <a:lstStyle/>
                    <a:p>
                      <a:pPr marL="0" marR="0" algn="just">
                        <a:lnSpc>
                          <a:spcPct val="115000"/>
                        </a:lnSpc>
                        <a:spcBef>
                          <a:spcPts val="600"/>
                        </a:spcBef>
                        <a:spcAft>
                          <a:spcPts val="600"/>
                        </a:spcAft>
                      </a:pPr>
                      <a:r>
                        <a:rPr lang="en-GB" sz="1050">
                          <a:effectLst/>
                        </a:rPr>
                        <a:t>EMEA Pre-Prod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a:effectLst/>
                        </a:rPr>
                        <a:t>Pre-Prod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err="1" smtClean="0">
                          <a:effectLst/>
                        </a:rPr>
                        <a:t>Kantar_All</a:t>
                      </a:r>
                      <a:r>
                        <a:rPr lang="en-GB" sz="1050" dirty="0">
                          <a:effectLst/>
                        </a:rPr>
                        <a:t>_ EMEA_PRE_01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pre-production workloads that will be deployed in West Europe and North </a:t>
                      </a:r>
                      <a:r>
                        <a:rPr lang="en-GB" sz="1050" dirty="0" smtClean="0">
                          <a:effectLst/>
                        </a:rPr>
                        <a:t>Europe</a:t>
                      </a:r>
                      <a:endParaRPr lang="en-US" sz="1100" dirty="0">
                        <a:effectLst/>
                      </a:endParaRPr>
                    </a:p>
                  </a:txBody>
                  <a:tcPr marL="43212" marR="43212" marT="0" marB="0"/>
                </a:tc>
                <a:extLst>
                  <a:ext uri="{0D108BD9-81ED-4DB2-BD59-A6C34878D82A}">
                    <a16:rowId xmlns:a16="http://schemas.microsoft.com/office/drawing/2014/main" val="10004"/>
                  </a:ext>
                </a:extLst>
              </a:tr>
              <a:tr h="629147">
                <a:tc>
                  <a:txBody>
                    <a:bodyPr/>
                    <a:lstStyle/>
                    <a:p>
                      <a:pPr marL="0" marR="0" algn="just">
                        <a:lnSpc>
                          <a:spcPct val="115000"/>
                        </a:lnSpc>
                        <a:spcBef>
                          <a:spcPts val="600"/>
                        </a:spcBef>
                        <a:spcAft>
                          <a:spcPts val="600"/>
                        </a:spcAft>
                      </a:pPr>
                      <a:r>
                        <a:rPr lang="en-GB" sz="1050">
                          <a:effectLst/>
                        </a:rPr>
                        <a:t>APAC 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a:effectLst/>
                        </a:rPr>
                        <a:t>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err="1" smtClean="0">
                          <a:effectLst/>
                        </a:rPr>
                        <a:t>Kantar_All</a:t>
                      </a:r>
                      <a:r>
                        <a:rPr lang="en-GB" sz="1050" dirty="0">
                          <a:effectLst/>
                        </a:rPr>
                        <a:t>_ APAC_PRD_01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production workloads that will be deployed in East Asia and Southeast </a:t>
                      </a:r>
                      <a:r>
                        <a:rPr lang="en-GB" sz="1050" dirty="0" smtClean="0">
                          <a:effectLst/>
                        </a:rPr>
                        <a:t>Asia</a:t>
                      </a:r>
                      <a:endParaRPr lang="en-US" sz="1100" dirty="0">
                        <a:effectLst/>
                      </a:endParaRPr>
                    </a:p>
                  </a:txBody>
                  <a:tcPr marL="43212" marR="43212" marT="0" marB="0"/>
                </a:tc>
                <a:extLst>
                  <a:ext uri="{0D108BD9-81ED-4DB2-BD59-A6C34878D82A}">
                    <a16:rowId xmlns:a16="http://schemas.microsoft.com/office/drawing/2014/main" val="10005"/>
                  </a:ext>
                </a:extLst>
              </a:tr>
              <a:tr h="539269">
                <a:tc>
                  <a:txBody>
                    <a:bodyPr/>
                    <a:lstStyle/>
                    <a:p>
                      <a:pPr marL="0" marR="0" algn="just">
                        <a:lnSpc>
                          <a:spcPct val="115000"/>
                        </a:lnSpc>
                        <a:spcBef>
                          <a:spcPts val="600"/>
                        </a:spcBef>
                        <a:spcAft>
                          <a:spcPts val="600"/>
                        </a:spcAft>
                      </a:pPr>
                      <a:r>
                        <a:rPr lang="en-GB" sz="1050">
                          <a:effectLst/>
                        </a:rPr>
                        <a:t>APAC Pre-Prod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a:effectLst/>
                        </a:rPr>
                        <a:t>Pre-Prod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err="1" smtClean="0">
                          <a:effectLst/>
                        </a:rPr>
                        <a:t>Kantar_All</a:t>
                      </a:r>
                      <a:r>
                        <a:rPr lang="en-GB" sz="1050" dirty="0">
                          <a:effectLst/>
                        </a:rPr>
                        <a:t>_ APAC_PRE_01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production workloads that will be deployed in East Asia and Southeast </a:t>
                      </a:r>
                      <a:r>
                        <a:rPr lang="en-GB" sz="1050" dirty="0" smtClean="0">
                          <a:effectLst/>
                        </a:rPr>
                        <a:t>Asia</a:t>
                      </a:r>
                      <a:endParaRPr lang="en-US" sz="1100" dirty="0">
                        <a:effectLst/>
                      </a:endParaRPr>
                    </a:p>
                  </a:txBody>
                  <a:tcPr marL="43212" marR="43212" marT="0" marB="0"/>
                </a:tc>
                <a:extLst>
                  <a:ext uri="{0D108BD9-81ED-4DB2-BD59-A6C34878D82A}">
                    <a16:rowId xmlns:a16="http://schemas.microsoft.com/office/drawing/2014/main" val="10006"/>
                  </a:ext>
                </a:extLst>
              </a:tr>
              <a:tr h="632742">
                <a:tc>
                  <a:txBody>
                    <a:bodyPr/>
                    <a:lstStyle/>
                    <a:p>
                      <a:pPr marL="0" marR="0" algn="just">
                        <a:lnSpc>
                          <a:spcPct val="115000"/>
                        </a:lnSpc>
                        <a:spcBef>
                          <a:spcPts val="600"/>
                        </a:spcBef>
                        <a:spcAft>
                          <a:spcPts val="600"/>
                        </a:spcAft>
                      </a:pPr>
                      <a:r>
                        <a:rPr lang="en-GB" sz="1050" dirty="0">
                          <a:effectLst/>
                        </a:rPr>
                        <a:t>Global Shared</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a:effectLst/>
                        </a:rPr>
                        <a:t>Shared</a:t>
                      </a:r>
                      <a:endParaRPr lang="en-US" sz="11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smtClean="0">
                          <a:effectLst/>
                        </a:rPr>
                        <a:t>Kantar_All_Global_Exp_01</a:t>
                      </a:r>
                      <a:endParaRPr lang="en-US" sz="11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1050" dirty="0">
                          <a:effectLst/>
                        </a:rPr>
                        <a:t>This is the subscription dedicated to </a:t>
                      </a:r>
                      <a:r>
                        <a:rPr lang="en-GB" sz="1050" dirty="0" smtClean="0">
                          <a:effectLst/>
                        </a:rPr>
                        <a:t>Kantar </a:t>
                      </a:r>
                      <a:r>
                        <a:rPr lang="en-GB" sz="1050" dirty="0">
                          <a:effectLst/>
                        </a:rPr>
                        <a:t>Share workloads such as ExpressRoute Gateways, Domain Controller Services that will be deployed in all </a:t>
                      </a:r>
                      <a:r>
                        <a:rPr lang="en-GB" sz="1050" dirty="0" smtClean="0">
                          <a:effectLst/>
                        </a:rPr>
                        <a:t>Regions</a:t>
                      </a:r>
                      <a:endParaRPr lang="en-US" sz="1100" dirty="0">
                        <a:effectLst/>
                      </a:endParaRPr>
                    </a:p>
                  </a:txBody>
                  <a:tcPr marL="43212" marR="43212" marT="0" marB="0"/>
                </a:tc>
                <a:extLst>
                  <a:ext uri="{0D108BD9-81ED-4DB2-BD59-A6C34878D82A}">
                    <a16:rowId xmlns:a16="http://schemas.microsoft.com/office/drawing/2014/main" val="10007"/>
                  </a:ext>
                </a:extLst>
              </a:tr>
              <a:tr h="156101">
                <a:tc>
                  <a:txBody>
                    <a:bodyPr/>
                    <a:lstStyle/>
                    <a:p>
                      <a:pPr marL="0" marR="0" algn="just">
                        <a:lnSpc>
                          <a:spcPct val="115000"/>
                        </a:lnSpc>
                        <a:spcBef>
                          <a:spcPts val="600"/>
                        </a:spcBef>
                        <a:spcAft>
                          <a:spcPts val="600"/>
                        </a:spcAft>
                      </a:pPr>
                      <a:r>
                        <a:rPr lang="en-GB" sz="600">
                          <a:effectLst/>
                        </a:rPr>
                        <a:t> </a:t>
                      </a:r>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600">
                          <a:effectLst/>
                        </a:rPr>
                        <a:t>Non-Prod</a:t>
                      </a:r>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600">
                          <a:effectLst/>
                        </a:rPr>
                        <a:t>To be updated</a:t>
                      </a:r>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tc>
                  <a:txBody>
                    <a:bodyPr/>
                    <a:lstStyle/>
                    <a:p>
                      <a:pPr marL="0" marR="0" algn="just">
                        <a:lnSpc>
                          <a:spcPct val="115000"/>
                        </a:lnSpc>
                        <a:spcBef>
                          <a:spcPts val="600"/>
                        </a:spcBef>
                        <a:spcAft>
                          <a:spcPts val="600"/>
                        </a:spcAft>
                      </a:pPr>
                      <a:r>
                        <a:rPr lang="en-GB" sz="600" dirty="0">
                          <a:effectLst/>
                        </a:rPr>
                        <a:t> </a:t>
                      </a:r>
                      <a:endParaRPr lang="en-US" sz="700" dirty="0">
                        <a:effectLst/>
                        <a:latin typeface="Segoe UI" panose="020B0502040204020203" pitchFamily="34" charset="0"/>
                        <a:ea typeface="Times New Roman" panose="02020603050405020304" pitchFamily="18" charset="0"/>
                        <a:cs typeface="Gautami" panose="020B0502040204020203" pitchFamily="34" charset="0"/>
                      </a:endParaRPr>
                    </a:p>
                  </a:txBody>
                  <a:tcPr marL="43212" marR="43212"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2422608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Kantar data factory Standard naming conventions</a:t>
            </a:r>
            <a:endParaRPr lang="en-US" dirty="0"/>
          </a:p>
        </p:txBody>
      </p:sp>
      <p:graphicFrame>
        <p:nvGraphicFramePr>
          <p:cNvPr id="5" name="Table 4"/>
          <p:cNvGraphicFramePr>
            <a:graphicFrameLocks noGrp="1"/>
          </p:cNvGraphicFramePr>
          <p:nvPr>
            <p:extLst/>
          </p:nvPr>
        </p:nvGraphicFramePr>
        <p:xfrm>
          <a:off x="1751013" y="914400"/>
          <a:ext cx="8458201" cy="5864194"/>
        </p:xfrm>
        <a:graphic>
          <a:graphicData uri="http://schemas.openxmlformats.org/drawingml/2006/table">
            <a:tbl>
              <a:tblPr firstRow="1" firstCol="1" bandRow="1"/>
              <a:tblGrid>
                <a:gridCol w="862057">
                  <a:extLst>
                    <a:ext uri="{9D8B030D-6E8A-4147-A177-3AD203B41FA5}">
                      <a16:colId xmlns:a16="http://schemas.microsoft.com/office/drawing/2014/main" val="20000"/>
                    </a:ext>
                  </a:extLst>
                </a:gridCol>
                <a:gridCol w="502869">
                  <a:extLst>
                    <a:ext uri="{9D8B030D-6E8A-4147-A177-3AD203B41FA5}">
                      <a16:colId xmlns:a16="http://schemas.microsoft.com/office/drawing/2014/main" val="20001"/>
                    </a:ext>
                  </a:extLst>
                </a:gridCol>
                <a:gridCol w="574706">
                  <a:extLst>
                    <a:ext uri="{9D8B030D-6E8A-4147-A177-3AD203B41FA5}">
                      <a16:colId xmlns:a16="http://schemas.microsoft.com/office/drawing/2014/main" val="20002"/>
                    </a:ext>
                  </a:extLst>
                </a:gridCol>
                <a:gridCol w="790222">
                  <a:extLst>
                    <a:ext uri="{9D8B030D-6E8A-4147-A177-3AD203B41FA5}">
                      <a16:colId xmlns:a16="http://schemas.microsoft.com/office/drawing/2014/main" val="20003"/>
                    </a:ext>
                  </a:extLst>
                </a:gridCol>
                <a:gridCol w="574706">
                  <a:extLst>
                    <a:ext uri="{9D8B030D-6E8A-4147-A177-3AD203B41FA5}">
                      <a16:colId xmlns:a16="http://schemas.microsoft.com/office/drawing/2014/main" val="20004"/>
                    </a:ext>
                  </a:extLst>
                </a:gridCol>
                <a:gridCol w="1005738">
                  <a:extLst>
                    <a:ext uri="{9D8B030D-6E8A-4147-A177-3AD203B41FA5}">
                      <a16:colId xmlns:a16="http://schemas.microsoft.com/office/drawing/2014/main" val="20005"/>
                    </a:ext>
                  </a:extLst>
                </a:gridCol>
                <a:gridCol w="1364926">
                  <a:extLst>
                    <a:ext uri="{9D8B030D-6E8A-4147-A177-3AD203B41FA5}">
                      <a16:colId xmlns:a16="http://schemas.microsoft.com/office/drawing/2014/main" val="20006"/>
                    </a:ext>
                  </a:extLst>
                </a:gridCol>
                <a:gridCol w="260616">
                  <a:extLst>
                    <a:ext uri="{9D8B030D-6E8A-4147-A177-3AD203B41FA5}">
                      <a16:colId xmlns:a16="http://schemas.microsoft.com/office/drawing/2014/main" val="20007"/>
                    </a:ext>
                  </a:extLst>
                </a:gridCol>
                <a:gridCol w="502869">
                  <a:extLst>
                    <a:ext uri="{9D8B030D-6E8A-4147-A177-3AD203B41FA5}">
                      <a16:colId xmlns:a16="http://schemas.microsoft.com/office/drawing/2014/main" val="20008"/>
                    </a:ext>
                  </a:extLst>
                </a:gridCol>
                <a:gridCol w="175643">
                  <a:extLst>
                    <a:ext uri="{9D8B030D-6E8A-4147-A177-3AD203B41FA5}">
                      <a16:colId xmlns:a16="http://schemas.microsoft.com/office/drawing/2014/main" val="20009"/>
                    </a:ext>
                  </a:extLst>
                </a:gridCol>
                <a:gridCol w="1843849">
                  <a:extLst>
                    <a:ext uri="{9D8B030D-6E8A-4147-A177-3AD203B41FA5}">
                      <a16:colId xmlns:a16="http://schemas.microsoft.com/office/drawing/2014/main" val="20010"/>
                    </a:ext>
                  </a:extLst>
                </a:gridCol>
              </a:tblGrid>
              <a:tr h="200745">
                <a:tc>
                  <a:txBody>
                    <a:bodyPr/>
                    <a:lstStyle/>
                    <a:p>
                      <a:pPr marL="0" marR="0" algn="just">
                        <a:lnSpc>
                          <a:spcPct val="115000"/>
                        </a:lnSpc>
                        <a:spcBef>
                          <a:spcPts val="0"/>
                        </a:spcBef>
                        <a:spcAft>
                          <a:spcPts val="0"/>
                        </a:spcAft>
                      </a:pPr>
                      <a:r>
                        <a:rPr lang="en-GB" sz="800" dirty="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Resource</a:t>
                      </a:r>
                      <a:endParaRPr lang="en-US" sz="800" dirty="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just">
                        <a:lnSpc>
                          <a:spcPct val="115000"/>
                        </a:lnSpc>
                        <a:spcBef>
                          <a:spcPts val="0"/>
                        </a:spcBef>
                        <a:spcAft>
                          <a:spcPts val="0"/>
                        </a:spcAft>
                      </a:pPr>
                      <a:r>
                        <a:rPr lang="en-GB" sz="80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Region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just">
                        <a:lnSpc>
                          <a:spcPct val="115000"/>
                        </a:lnSpc>
                        <a:spcBef>
                          <a:spcPts val="0"/>
                        </a:spcBef>
                        <a:spcAft>
                          <a:spcPts val="0"/>
                        </a:spcAft>
                      </a:pPr>
                      <a:r>
                        <a:rPr lang="en-GB" sz="80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Resource Type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just">
                        <a:lnSpc>
                          <a:spcPct val="115000"/>
                        </a:lnSpc>
                        <a:spcBef>
                          <a:spcPts val="0"/>
                        </a:spcBef>
                        <a:spcAft>
                          <a:spcPts val="0"/>
                        </a:spcAft>
                      </a:pPr>
                      <a:r>
                        <a:rPr lang="en-GB" sz="800" dirty="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Project</a:t>
                      </a:r>
                      <a:endParaRPr lang="en-US" sz="800" dirty="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just">
                        <a:lnSpc>
                          <a:spcPct val="115000"/>
                        </a:lnSpc>
                        <a:spcBef>
                          <a:spcPts val="0"/>
                        </a:spcBef>
                        <a:spcAft>
                          <a:spcPts val="0"/>
                        </a:spcAft>
                      </a:pPr>
                      <a:r>
                        <a:rPr lang="en-GB" sz="80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Env</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just">
                        <a:lnSpc>
                          <a:spcPct val="115000"/>
                        </a:lnSpc>
                        <a:spcBef>
                          <a:spcPts val="0"/>
                        </a:spcBef>
                        <a:spcAft>
                          <a:spcPts val="0"/>
                        </a:spcAft>
                      </a:pPr>
                      <a:r>
                        <a:rPr lang="en-GB" sz="80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Instance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just">
                        <a:lnSpc>
                          <a:spcPct val="115000"/>
                        </a:lnSpc>
                        <a:spcBef>
                          <a:spcPts val="0"/>
                        </a:spcBef>
                        <a:spcAft>
                          <a:spcPts val="0"/>
                        </a:spcAft>
                      </a:pPr>
                      <a:r>
                        <a:rPr lang="en-GB" sz="80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Resource Name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gridSpan="3">
                  <a:txBody>
                    <a:bodyPr/>
                    <a:lstStyle/>
                    <a:p>
                      <a:pPr marL="0" marR="0" algn="just">
                        <a:lnSpc>
                          <a:spcPct val="115000"/>
                        </a:lnSpc>
                        <a:spcBef>
                          <a:spcPts val="0"/>
                        </a:spcBef>
                        <a:spcAft>
                          <a:spcPts val="0"/>
                        </a:spcAft>
                      </a:pPr>
                      <a:r>
                        <a:rPr lang="en-GB" sz="800">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Total Char</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hMerge="1">
                  <a:txBody>
                    <a:bodyPr/>
                    <a:lstStyle/>
                    <a:p>
                      <a:endParaRPr lang="en-US"/>
                    </a:p>
                  </a:txBody>
                  <a:tcPr/>
                </a:tc>
                <a:tc hMerge="1">
                  <a:txBody>
                    <a:bodyPr/>
                    <a:lstStyle/>
                    <a:p>
                      <a:endParaRPr lang="en-US"/>
                    </a:p>
                  </a:txBody>
                  <a:tcPr/>
                </a:tc>
                <a:tc>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10000"/>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Resource Group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RSGP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SEA-RSGP-legonl-PRD-01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22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Only hypen and upper case are allowed for the resource group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SQL Database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sqdb</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uat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eu2sqdblegonluat01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SQL Data Warehouse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sqdw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sit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wu2sqdwlegonlsit01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Data Lake Store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dlst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dev</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ukwdlstlegonldev01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Document DB</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dcdb</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uksdcdblegonlprd01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Web Application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wbap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eu2wbaplegonlprd01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Function Application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fnap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uat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wu2fnaplegonluat01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Mobile Application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moap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sit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ukwmoaplegonlsit01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API Application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apap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dev</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uksapaplegonldev01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Logic Application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loap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sealoaplegonlprd01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OMS Workspace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omsw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uat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eusomswlegonluat01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04160">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Power BI Workspace Collection</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pbiw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sit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wuspbiwlegonlsit01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304160">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Load Balancer</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seavnetprd01elb01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17</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 +ELB01 (Vnet Name + Loadbalancer)</a:t>
                      </a:r>
                      <a:b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b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ELB/ILB - External Load Balancer/Internal Load Balancer</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Availability Set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avst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dev</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eusavstdev01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Virtual Network</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vnet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Required only for (prd/pre/dev)</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Virtual Network Gateway</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vngw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uat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seavnetprd01vngw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16</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seavnetprd01+vngw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Local Network Gateway</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eus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lngw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seavnetprd01lngw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16</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seavnetprd01+lngw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r h="243328">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Subnet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seavnetprd01dmzap1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Vnet Name + Subnet (DMZ/INS/APP)</a:t>
                      </a:r>
                      <a:b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br>
                      <a:r>
                        <a:rPr lang="en-GB"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Need to discuss with Rackspace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Application Gateway</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apgw</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dev</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seavnetprd01dmzap1apgw01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24</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w="12700" cap="flat" cmpd="sng" algn="ctr">
                      <a:solidFill>
                        <a:srgbClr val="008AC8"/>
                      </a:solidFill>
                      <a:prstDash val="solid"/>
                      <a:round/>
                      <a:headEnd type="none" w="med" len="med"/>
                      <a:tailEnd type="none" w="med" len="med"/>
                    </a:lnT>
                    <a:lnB>
                      <a:noFill/>
                    </a:lnB>
                  </a:tcPr>
                </a:tc>
                <a:extLst>
                  <a:ext uri="{0D108BD9-81ED-4DB2-BD59-A6C34878D82A}">
                    <a16:rowId xmlns:a16="http://schemas.microsoft.com/office/drawing/2014/main" val="10019"/>
                  </a:ext>
                </a:extLst>
              </a:tr>
              <a:tr h="243328">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Network Security Group Name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nsgp</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uksnsgpvnetprd01dmzap101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24</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a:noFill/>
                    </a:lnB>
                  </a:tcPr>
                </a:tc>
                <a:extLst>
                  <a:ext uri="{0D108BD9-81ED-4DB2-BD59-A6C34878D82A}">
                    <a16:rowId xmlns:a16="http://schemas.microsoft.com/office/drawing/2014/main" val="10020"/>
                  </a:ext>
                </a:extLst>
              </a:tr>
              <a:tr h="304160">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Network Security Group Rule Name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uksnsgpvnetprd01dmzap101-iba443tcp400</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37</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w="12700" cap="flat" cmpd="sng" algn="ctr">
                      <a:solidFill>
                        <a:srgbClr val="008AC8"/>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21"/>
                  </a:ext>
                </a:extLst>
              </a:tr>
              <a:tr h="121664">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Storage Account</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stac</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legonl</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pfm</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wusstaclegonlpfm01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18</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22"/>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Virtual Machine Name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PSCAPPP01001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12</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23"/>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Network Interface Name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pscappp01001nic01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17</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24"/>
                  </a:ext>
                </a:extLst>
              </a:tr>
              <a:tr h="182496">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Public IP Address Name</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pscappp01001pip01</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17</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600"/>
                        </a:spcBef>
                        <a:spcAft>
                          <a:spcPts val="600"/>
                        </a:spcAft>
                      </a:pPr>
                      <a:r>
                        <a:rPr lang="en-US" sz="80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25"/>
                  </a:ext>
                </a:extLst>
              </a:tr>
              <a:tr h="243328">
                <a:tc>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VHD Names for IaaS VMs</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endParaRPr lang="en-US" sz="7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pscappp01001-osdisk.vhd</a:t>
                      </a:r>
                      <a:b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b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pscappp01001-datadisk-01.vhd</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19</a:t>
                      </a:r>
                      <a:b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br>
                      <a:r>
                        <a:rPr lang="en-US" sz="7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24</a:t>
                      </a:r>
                      <a:endParaRPr lang="en-US" sz="800">
                        <a:effectLst/>
                        <a:latin typeface="Segoe UI" panose="020B0502040204020203" pitchFamily="34" charset="0"/>
                        <a:ea typeface="Times New Roman" panose="02020603050405020304" pitchFamily="18" charset="0"/>
                        <a:cs typeface="Gautami" panose="020B0502040204020203" pitchFamily="34" charset="0"/>
                      </a:endParaRPr>
                    </a:p>
                  </a:txBody>
                  <a:tcPr marL="23804" marR="23804"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gridSpan="2">
                  <a:txBody>
                    <a:bodyPr/>
                    <a:lstStyle/>
                    <a:p>
                      <a:pPr marL="0" marR="0">
                        <a:lnSpc>
                          <a:spcPct val="115000"/>
                        </a:lnSpc>
                        <a:spcBef>
                          <a:spcPts val="600"/>
                        </a:spcBef>
                        <a:spcAft>
                          <a:spcPts val="600"/>
                        </a:spcAft>
                      </a:pPr>
                      <a:r>
                        <a:rPr lang="en-US" sz="800" dirty="0">
                          <a:effectLst/>
                          <a:latin typeface="Segoe UI" panose="020B0502040204020203" pitchFamily="34" charset="0"/>
                          <a:ea typeface="Times New Roman" panose="02020603050405020304" pitchFamily="18" charset="0"/>
                          <a:cs typeface="Gautami" panose="020B0502040204020203" pitchFamily="34" charset="0"/>
                        </a:rPr>
                        <a:t> </a:t>
                      </a:r>
                    </a:p>
                  </a:txBody>
                  <a:tcPr marL="0" marR="0"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20297606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06367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02233" y="3760538"/>
            <a:ext cx="3473732" cy="620042"/>
          </a:xfrm>
        </p:spPr>
        <p:txBody>
          <a:bodyPr/>
          <a:lstStyle/>
          <a:p>
            <a:r>
              <a:rPr lang="en-IN" dirty="0" smtClean="0">
                <a:latin typeface="Century Gothic" panose="020B0502020202020204" pitchFamily="34" charset="0"/>
              </a:rPr>
              <a:t>Appendix</a:t>
            </a:r>
            <a:endParaRPr lang="en-IN" sz="2000" dirty="0">
              <a:latin typeface="Century Gothic" panose="020B0502020202020204" pitchFamily="34" charset="0"/>
            </a:endParaRPr>
          </a:p>
        </p:txBody>
      </p:sp>
    </p:spTree>
    <p:extLst>
      <p:ext uri="{BB962C8B-B14F-4D97-AF65-F5344CB8AC3E}">
        <p14:creationId xmlns:p14="http://schemas.microsoft.com/office/powerpoint/2010/main" val="20150513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294" y="2904779"/>
            <a:ext cx="11376237" cy="719592"/>
          </a:xfrm>
        </p:spPr>
        <p:txBody>
          <a:bodyPr/>
          <a:lstStyle/>
          <a:p>
            <a:pPr algn="ctr"/>
            <a:r>
              <a:rPr lang="en-US" dirty="0"/>
              <a:t>Kantar Data Factory Objectives</a:t>
            </a:r>
          </a:p>
        </p:txBody>
      </p:sp>
    </p:spTree>
    <p:extLst>
      <p:ext uri="{BB962C8B-B14F-4D97-AF65-F5344CB8AC3E}">
        <p14:creationId xmlns:p14="http://schemas.microsoft.com/office/powerpoint/2010/main" val="136755044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23003" y="-42621"/>
            <a:ext cx="12192000" cy="6858000"/>
          </a:xfrm>
          <a:prstGeom prst="rect">
            <a:avLst/>
          </a:prstGeom>
          <a:blipFill dpi="0" rotWithShape="1">
            <a:blip r:embed="rId2">
              <a:alphaModFix amt="80000"/>
              <a:duotone>
                <a:prstClr val="black"/>
                <a:srgbClr val="D9C3A5">
                  <a:tint val="50000"/>
                  <a:satMod val="180000"/>
                </a:srgb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smtClean="0"/>
              <a:t>BAS - MSFT</a:t>
            </a:r>
            <a:endParaRPr lang="en-US" dirty="0"/>
          </a:p>
        </p:txBody>
      </p:sp>
      <p:sp>
        <p:nvSpPr>
          <p:cNvPr id="3" name="Title 1"/>
          <p:cNvSpPr txBox="1">
            <a:spLocks/>
          </p:cNvSpPr>
          <p:nvPr/>
        </p:nvSpPr>
        <p:spPr>
          <a:xfrm>
            <a:off x="234198" y="821093"/>
            <a:ext cx="11656404" cy="760383"/>
          </a:xfrm>
          <a:prstGeom prst="rect">
            <a:avLst/>
          </a:prstGeom>
        </p:spPr>
        <p:txBody>
          <a:bodyPr vert="horz" lIns="137160" tIns="91440" rIns="137160" bIns="137160" rtlCol="0" anchor="t">
            <a:noAutofit/>
          </a:bodyPr>
          <a:lstStyle>
            <a:lvl1pPr marL="0" algn="l" defTabSz="1088078" rtl="0" eaLnBrk="1" latinLnBrk="0" hangingPunct="1">
              <a:lnSpc>
                <a:spcPct val="90000"/>
              </a:lnSpc>
              <a:spcBef>
                <a:spcPct val="0"/>
              </a:spcBef>
              <a:buNone/>
              <a:defRPr lang="en-US" sz="4800" kern="1200" spc="-100" baseline="0">
                <a:solidFill>
                  <a:schemeClr val="tx1"/>
                </a:solidFill>
                <a:latin typeface="+mj-lt"/>
                <a:ea typeface="Segoe UI Semibold" panose="020B0702040204020203" pitchFamily="34" charset="0"/>
                <a:cs typeface="Segoe UI Semibold" panose="020B0702040204020203" pitchFamily="34" charset="0"/>
              </a:defRPr>
            </a:lvl1pPr>
          </a:lstStyle>
          <a:p>
            <a:pPr marL="0" marR="0" lvl="0" indent="0" algn="ctr" defTabSz="1088078" rtl="0" eaLnBrk="1" fontAlgn="auto" latinLnBrk="0" hangingPunct="1">
              <a:lnSpc>
                <a:spcPts val="4900"/>
              </a:lnSpc>
              <a:spcBef>
                <a:spcPct val="0"/>
              </a:spcBef>
              <a:spcAft>
                <a:spcPts val="0"/>
              </a:spcAft>
              <a:buClrTx/>
              <a:buSzTx/>
              <a:buFontTx/>
              <a:buNone/>
              <a:tabLst/>
              <a:defRPr/>
            </a:pPr>
            <a:r>
              <a:rPr kumimoji="0" lang="en-US" sz="2800" b="0" i="0" u="none" strike="noStrike" kern="1200" cap="none" spc="0" normalizeH="0" baseline="0" noProof="0" dirty="0" smtClean="0">
                <a:ln w="3175">
                  <a:noFill/>
                </a:ln>
                <a:solidFill>
                  <a:schemeClr val="accent6">
                    <a:lumMod val="75000"/>
                  </a:schemeClr>
                </a:solidFill>
                <a:effectLst/>
                <a:uLnTx/>
                <a:uFillTx/>
                <a:latin typeface="Segoe UI Light"/>
                <a:cs typeface="Segoe UI" panose="020B0502040204020203" pitchFamily="34" charset="0"/>
              </a:rPr>
              <a:t>Business Analytics Service</a:t>
            </a:r>
            <a:r>
              <a:rPr lang="en-US" sz="2800" spc="0" dirty="0" smtClean="0">
                <a:ln w="3175">
                  <a:noFill/>
                </a:ln>
                <a:solidFill>
                  <a:schemeClr val="accent6">
                    <a:lumMod val="75000"/>
                  </a:schemeClr>
                </a:solidFill>
                <a:latin typeface="Segoe UI Light"/>
                <a:cs typeface="Segoe UI" panose="020B0502040204020203" pitchFamily="34" charset="0"/>
              </a:rPr>
              <a:t>line for Microsoft</a:t>
            </a:r>
            <a:endParaRPr kumimoji="0" lang="en-US" sz="3200" b="1" i="0" u="none" strike="noStrike" kern="1200" cap="none" spc="0" normalizeH="0" baseline="0" noProof="0" dirty="0">
              <a:ln>
                <a:noFill/>
              </a:ln>
              <a:solidFill>
                <a:schemeClr val="accent6">
                  <a:lumMod val="75000"/>
                </a:schemeClr>
              </a:solidFill>
              <a:effectLst/>
              <a:uLnTx/>
              <a:uFillTx/>
              <a:latin typeface="Segoe UI Light"/>
              <a:cs typeface="Segoe UI" panose="020B0502040204020203" pitchFamily="34" charset="0"/>
            </a:endParaRPr>
          </a:p>
        </p:txBody>
      </p:sp>
      <p:sp>
        <p:nvSpPr>
          <p:cNvPr id="5" name="Rectangle 4"/>
          <p:cNvSpPr/>
          <p:nvPr/>
        </p:nvSpPr>
        <p:spPr>
          <a:xfrm>
            <a:off x="7680199" y="1934856"/>
            <a:ext cx="4220561" cy="1862048"/>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white"/>
                </a:solidFill>
                <a:effectLst/>
                <a:uLnTx/>
                <a:uFillTx/>
                <a:latin typeface="Segoe UI"/>
                <a:ea typeface="+mn-ea"/>
                <a:cs typeface="Segoe UI" pitchFamily="34" charset="0"/>
              </a:rPr>
              <a:t>DELIVERING INNOVATIVE </a:t>
            </a:r>
            <a:r>
              <a:rPr lang="en-US" sz="2300" b="1" noProof="0" dirty="0" smtClean="0">
                <a:solidFill>
                  <a:prstClr val="white"/>
                </a:solidFill>
                <a:latin typeface="Segoe UI"/>
                <a:cs typeface="Segoe UI" pitchFamily="34" charset="0"/>
              </a:rPr>
              <a:t>SOLUTION</a:t>
            </a:r>
            <a:r>
              <a:rPr kumimoji="0" lang="en-US" sz="2300" b="1" i="0" u="none" strike="noStrike" kern="1200" cap="none" spc="0" normalizeH="0" baseline="0" noProof="0" dirty="0" smtClean="0">
                <a:ln>
                  <a:noFill/>
                </a:ln>
                <a:solidFill>
                  <a:prstClr val="white"/>
                </a:solidFill>
                <a:effectLst/>
                <a:uLnTx/>
                <a:uFillTx/>
                <a:latin typeface="Segoe UI"/>
                <a:ea typeface="+mn-ea"/>
                <a:cs typeface="Segoe UI" pitchFamily="34" charset="0"/>
              </a:rPr>
              <a:t> USING BEST BREED TECHNOLOGY AND </a:t>
            </a:r>
            <a:r>
              <a:rPr kumimoji="0" lang="en-US" sz="2300" b="1" i="0" u="none" strike="noStrike" kern="1200" cap="none" spc="0" normalizeH="0" baseline="0" noProof="0" dirty="0">
                <a:ln>
                  <a:noFill/>
                </a:ln>
                <a:solidFill>
                  <a:prstClr val="white"/>
                </a:solidFill>
                <a:effectLst/>
                <a:uLnTx/>
                <a:uFillTx/>
                <a:latin typeface="Segoe UI"/>
                <a:ea typeface="+mn-ea"/>
                <a:cs typeface="Segoe UI" pitchFamily="34" charset="0"/>
              </a:rPr>
              <a:t>EMPLOYEE  EXPERIENCES WITH </a:t>
            </a:r>
            <a:r>
              <a:rPr kumimoji="0" lang="en-US" sz="2300" b="1" i="0" u="none" strike="noStrike" kern="1200" cap="none" spc="0" normalizeH="0" baseline="0" noProof="0" dirty="0" smtClean="0">
                <a:ln>
                  <a:noFill/>
                </a:ln>
                <a:solidFill>
                  <a:prstClr val="white"/>
                </a:solidFill>
                <a:effectLst/>
                <a:uLnTx/>
                <a:uFillTx/>
                <a:latin typeface="Segoe UI"/>
                <a:ea typeface="+mn-ea"/>
                <a:cs typeface="Segoe UI" pitchFamily="34" charset="0"/>
              </a:rPr>
              <a:t>QUALITY AND AGILITY</a:t>
            </a:r>
            <a:endParaRPr kumimoji="0" lang="en-US" sz="2300" b="1"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Rectangle 3518"/>
          <p:cNvSpPr/>
          <p:nvPr/>
        </p:nvSpPr>
        <p:spPr>
          <a:xfrm>
            <a:off x="93771" y="2438553"/>
            <a:ext cx="2256198" cy="1200329"/>
          </a:xfrm>
          <a:prstGeom prst="rect">
            <a:avLst/>
          </a:prstGeom>
        </p:spPr>
        <p:txBody>
          <a:bodyPr wrap="square">
            <a:spAutoFit/>
          </a:bodyPr>
          <a:lstStyle/>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EDW Development &amp; Sustenance</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Data mart Consolidation</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DI Architecture Consulting</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Technology Migration</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DI Administration</a:t>
            </a:r>
          </a:p>
        </p:txBody>
      </p:sp>
      <p:sp>
        <p:nvSpPr>
          <p:cNvPr id="7" name="Oval 6"/>
          <p:cNvSpPr/>
          <p:nvPr/>
        </p:nvSpPr>
        <p:spPr>
          <a:xfrm>
            <a:off x="5225159" y="1766372"/>
            <a:ext cx="2248035" cy="2248035"/>
          </a:xfrm>
          <a:prstGeom prst="ellipse">
            <a:avLst/>
          </a:prstGeom>
          <a:solidFill>
            <a:schemeClr val="bg2">
              <a:lumMod val="50000"/>
              <a:lumOff val="50000"/>
              <a:alpha val="82000"/>
            </a:schemeClr>
          </a:solidFill>
        </p:spPr>
        <p:txBody>
          <a:bodyPr wrap="none" lIns="0" tIns="0" rIns="0" bIns="0" anchor="b">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8" name="Oval 7"/>
          <p:cNvSpPr/>
          <p:nvPr/>
        </p:nvSpPr>
        <p:spPr>
          <a:xfrm>
            <a:off x="5230591" y="4556449"/>
            <a:ext cx="2249424" cy="2249424"/>
          </a:xfrm>
          <a:prstGeom prst="ellipse">
            <a:avLst/>
          </a:prstGeom>
          <a:solidFill>
            <a:schemeClr val="bg2">
              <a:lumMod val="50000"/>
              <a:lumOff val="50000"/>
              <a:alpha val="82000"/>
            </a:schemeClr>
          </a:solidFill>
        </p:spPr>
        <p:txBody>
          <a:bodyPr wrap="square" lIns="0" tIns="0" rIns="0" bIns="0" anchor="t">
            <a:noAutofit/>
          </a:bodyPr>
          <a:lstStyle/>
          <a:p>
            <a:pPr lvl="0" defTabSz="932742" fontAlgn="auto">
              <a:spcBef>
                <a:spcPts val="0"/>
              </a:spcBef>
              <a:spcAft>
                <a:spcPts val="0"/>
              </a:spcAft>
              <a:defRPr/>
            </a:pPr>
            <a:endParaRPr lang="en-US" sz="1200" b="1" dirty="0">
              <a:solidFill>
                <a:prstClr val="white"/>
              </a:solidFill>
              <a:latin typeface="Segoe UI Semibold" panose="020B0702040204020203" pitchFamily="34" charset="0"/>
              <a:cs typeface="Segoe UI Semibold" panose="020B0702040204020203" pitchFamily="34" charset="0"/>
            </a:endParaRPr>
          </a:p>
        </p:txBody>
      </p:sp>
      <p:sp>
        <p:nvSpPr>
          <p:cNvPr id="9" name="Rectangle 8"/>
          <p:cNvSpPr/>
          <p:nvPr/>
        </p:nvSpPr>
        <p:spPr>
          <a:xfrm>
            <a:off x="5784761" y="3665874"/>
            <a:ext cx="1011816" cy="2308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white">
                    <a:lumMod val="85000"/>
                  </a:prstClr>
                </a:solidFill>
                <a:effectLst/>
                <a:uLnTx/>
                <a:uFillTx/>
                <a:latin typeface="Segoe UI"/>
                <a:ea typeface="Segoe UI" pitchFamily="34" charset="0"/>
                <a:cs typeface="Segoe UI" pitchFamily="34" charset="0"/>
              </a:rPr>
              <a:t>(with: Microsoft)</a:t>
            </a:r>
            <a:endParaRPr kumimoji="0" lang="en-US" sz="900" b="0" i="0" u="none" strike="noStrike" kern="1200" cap="none" spc="0" normalizeH="0" baseline="0" noProof="0" dirty="0">
              <a:ln>
                <a:noFill/>
              </a:ln>
              <a:solidFill>
                <a:prstClr val="white">
                  <a:lumMod val="85000"/>
                </a:prstClr>
              </a:solidFill>
              <a:effectLst/>
              <a:uLnTx/>
              <a:uFillTx/>
              <a:latin typeface="Segoe UI"/>
              <a:ea typeface="Segoe UI" pitchFamily="34" charset="0"/>
              <a:cs typeface="Segoe UI" pitchFamily="34" charset="0"/>
            </a:endParaRPr>
          </a:p>
        </p:txBody>
      </p:sp>
      <p:sp>
        <p:nvSpPr>
          <p:cNvPr id="61" name="Oval 60"/>
          <p:cNvSpPr/>
          <p:nvPr/>
        </p:nvSpPr>
        <p:spPr>
          <a:xfrm>
            <a:off x="6596507" y="4758679"/>
            <a:ext cx="524801" cy="485884"/>
          </a:xfrm>
          <a:prstGeom prst="ellipse">
            <a:avLst/>
          </a:prstGeom>
          <a:blipFill dpi="0" rotWithShape="1">
            <a:blip r:embed="rId3">
              <a:alphaModFix amt="49000"/>
              <a:extLst>
                <a:ext uri="{28A0092B-C50C-407E-A947-70E740481C1C}">
                  <a14:useLocalDpi xmlns:a14="http://schemas.microsoft.com/office/drawing/2010/main" val="0"/>
                </a:ext>
              </a:extLst>
            </a:blip>
            <a:srcRect/>
            <a:stretch>
              <a:fillRect/>
            </a:stretch>
          </a:blipFill>
          <a:effectLst>
            <a:outerShdw blurRad="50800" dist="50800" dir="5400000" sx="57000" sy="57000" algn="ctr" rotWithShape="0">
              <a:srgbClr val="000000">
                <a:alpha val="0"/>
              </a:srgbClr>
            </a:outerShdw>
          </a:effectLst>
        </p:spPr>
        <p:style>
          <a:lnRef idx="2">
            <a:schemeClr val="accent5">
              <a:tint val="40000"/>
              <a:alpha val="90000"/>
              <a:hueOff val="0"/>
              <a:satOff val="0"/>
              <a:lumOff val="0"/>
              <a:alphaOff val="0"/>
            </a:schemeClr>
          </a:lnRef>
          <a:fillRef idx="1">
            <a:scrgbClr r="0" g="0" b="0"/>
          </a:fillRef>
          <a:effectRef idx="0">
            <a:schemeClr val="accent5">
              <a:tint val="40000"/>
              <a:alpha val="90000"/>
              <a:hueOff val="-9206127"/>
              <a:satOff val="41360"/>
              <a:lumOff val="2843"/>
              <a:alphaOff val="0"/>
            </a:schemeClr>
          </a:effectRef>
          <a:fontRef idx="minor">
            <a:schemeClr val="dk1">
              <a:hueOff val="0"/>
              <a:satOff val="0"/>
              <a:lumOff val="0"/>
              <a:alphaOff val="0"/>
            </a:schemeClr>
          </a:fontRef>
        </p:style>
      </p:sp>
      <p:cxnSp>
        <p:nvCxnSpPr>
          <p:cNvPr id="10" name="Straight Connector 9"/>
          <p:cNvCxnSpPr/>
          <p:nvPr/>
        </p:nvCxnSpPr>
        <p:spPr>
          <a:xfrm flipH="1">
            <a:off x="6349176" y="2030672"/>
            <a:ext cx="1" cy="5997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304400" y="2025642"/>
            <a:ext cx="1444792" cy="707886"/>
            <a:chOff x="6277385" y="1970047"/>
            <a:chExt cx="1444792" cy="707886"/>
          </a:xfrm>
        </p:grpSpPr>
        <p:sp>
          <p:nvSpPr>
            <p:cNvPr id="12" name="Rectangle 11"/>
            <p:cNvSpPr/>
            <p:nvPr/>
          </p:nvSpPr>
          <p:spPr>
            <a:xfrm>
              <a:off x="6342510" y="1970047"/>
              <a:ext cx="1379667" cy="707886"/>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t> </a:t>
              </a:r>
              <a:r>
                <a:rPr kumimoji="0" lang="en-US" sz="2800" b="1" i="0" u="none" strike="noStrike" kern="1200" cap="none" spc="-150" normalizeH="0" baseline="0" noProof="0" dirty="0" smtClean="0">
                  <a:ln>
                    <a:noFill/>
                  </a:ln>
                  <a:solidFill>
                    <a:prstClr val="white"/>
                  </a:solidFill>
                  <a:effectLst/>
                  <a:uLnTx/>
                  <a:uFillTx/>
                  <a:latin typeface="Segoe UI"/>
                  <a:ea typeface="Segoe UI" pitchFamily="34" charset="0"/>
                  <a:cs typeface="Segoe UI" pitchFamily="34" charset="0"/>
                </a:rPr>
                <a:t>500+</a:t>
              </a:r>
              <a:r>
                <a:rPr kumimoji="0" lang="en-US" sz="18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t/>
              </a:r>
              <a:br>
                <a:rPr kumimoji="0" lang="en-US" sz="18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br>
              <a:r>
                <a:rPr lang="en-US" sz="1200" dirty="0" smtClean="0">
                  <a:solidFill>
                    <a:prstClr val="white">
                      <a:lumMod val="85000"/>
                    </a:prstClr>
                  </a:solidFill>
                  <a:latin typeface="Segoe UI"/>
                  <a:ea typeface="Segoe UI" pitchFamily="34" charset="0"/>
                  <a:cs typeface="Segoe UI" pitchFamily="34" charset="0"/>
                </a:rPr>
                <a:t>consultants</a:t>
              </a:r>
              <a:endParaRPr kumimoji="0" lang="en-US" sz="1400" b="0" i="0" u="none" strike="noStrike" kern="1200" cap="none" spc="0" normalizeH="0" baseline="0" noProof="0" dirty="0">
                <a:ln>
                  <a:noFill/>
                </a:ln>
                <a:solidFill>
                  <a:prstClr val="white">
                    <a:lumMod val="85000"/>
                  </a:prstClr>
                </a:solidFill>
                <a:effectLst/>
                <a:uLnTx/>
                <a:uFillTx/>
                <a:latin typeface="Segoe UI"/>
                <a:ea typeface="+mn-ea"/>
                <a:cs typeface="+mn-cs"/>
              </a:endParaRPr>
            </a:p>
          </p:txBody>
        </p:sp>
        <p:sp>
          <p:nvSpPr>
            <p:cNvPr id="13" name="Rectangle 12"/>
            <p:cNvSpPr/>
            <p:nvPr/>
          </p:nvSpPr>
          <p:spPr>
            <a:xfrm>
              <a:off x="6277385" y="2050516"/>
              <a:ext cx="3241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t>&gt;</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4" name="Group 13"/>
          <p:cNvGrpSpPr/>
          <p:nvPr/>
        </p:nvGrpSpPr>
        <p:grpSpPr>
          <a:xfrm>
            <a:off x="5243778" y="2025642"/>
            <a:ext cx="1056507" cy="923330"/>
            <a:chOff x="5287107" y="1970047"/>
            <a:chExt cx="1056507" cy="923330"/>
          </a:xfrm>
        </p:grpSpPr>
        <p:sp>
          <p:nvSpPr>
            <p:cNvPr id="15" name="Rectangle 14"/>
            <p:cNvSpPr/>
            <p:nvPr/>
          </p:nvSpPr>
          <p:spPr>
            <a:xfrm>
              <a:off x="5287107" y="1970047"/>
              <a:ext cx="1056507" cy="923330"/>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50" normalizeH="0" baseline="0" noProof="0" dirty="0" smtClean="0">
                  <a:ln>
                    <a:noFill/>
                  </a:ln>
                  <a:solidFill>
                    <a:prstClr val="white"/>
                  </a:solidFill>
                  <a:effectLst/>
                  <a:uLnTx/>
                  <a:uFillTx/>
                  <a:latin typeface="Segoe UI"/>
                  <a:ea typeface="Segoe UI" pitchFamily="34" charset="0"/>
                  <a:cs typeface="Segoe UI" pitchFamily="34" charset="0"/>
                </a:rPr>
                <a:t> 40+</a:t>
              </a:r>
              <a:r>
                <a:rPr kumimoji="0" lang="en-US" sz="24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t/>
              </a:r>
              <a:br>
                <a:rPr kumimoji="0" lang="en-US" sz="24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br>
              <a:r>
                <a:rPr kumimoji="0" lang="en-US" sz="1200" b="0" i="0" u="none" strike="noStrike" kern="1200" cap="none" spc="0" normalizeH="0" baseline="0" noProof="0" dirty="0">
                  <a:ln>
                    <a:noFill/>
                  </a:ln>
                  <a:solidFill>
                    <a:prstClr val="white">
                      <a:lumMod val="85000"/>
                    </a:prstClr>
                  </a:solidFill>
                  <a:effectLst/>
                  <a:uLnTx/>
                  <a:uFillTx/>
                  <a:latin typeface="Segoe UI"/>
                  <a:ea typeface="Segoe UI" pitchFamily="34" charset="0"/>
                  <a:cs typeface="Segoe UI" pitchFamily="34" charset="0"/>
                </a:rPr>
                <a:t>customers</a:t>
              </a:r>
              <a:br>
                <a:rPr kumimoji="0" lang="en-US" sz="1200" b="0" i="0" u="none" strike="noStrike" kern="1200" cap="none" spc="0" normalizeH="0" baseline="0" noProof="0" dirty="0">
                  <a:ln>
                    <a:noFill/>
                  </a:ln>
                  <a:solidFill>
                    <a:prstClr val="white">
                      <a:lumMod val="85000"/>
                    </a:prstClr>
                  </a:solidFill>
                  <a:effectLst/>
                  <a:uLnTx/>
                  <a:uFillTx/>
                  <a:latin typeface="Segoe UI"/>
                  <a:ea typeface="Segoe UI" pitchFamily="34" charset="0"/>
                  <a:cs typeface="Segoe UI" pitchFamily="34" charset="0"/>
                </a:rPr>
              </a:br>
              <a:endParaRPr kumimoji="0" lang="en-US" sz="1400" b="0" i="0" u="none" strike="noStrike" kern="1200" cap="none" spc="0" normalizeH="0" baseline="0" noProof="0" dirty="0">
                <a:ln>
                  <a:noFill/>
                </a:ln>
                <a:solidFill>
                  <a:prstClr val="white">
                    <a:lumMod val="85000"/>
                  </a:prstClr>
                </a:solidFill>
                <a:effectLst/>
                <a:uLnTx/>
                <a:uFillTx/>
                <a:latin typeface="Segoe UI"/>
                <a:ea typeface="+mn-ea"/>
                <a:cs typeface="+mn-cs"/>
              </a:endParaRPr>
            </a:p>
          </p:txBody>
        </p:sp>
        <p:sp>
          <p:nvSpPr>
            <p:cNvPr id="16" name="Rectangle 15"/>
            <p:cNvSpPr/>
            <p:nvPr/>
          </p:nvSpPr>
          <p:spPr>
            <a:xfrm>
              <a:off x="5414526" y="2050516"/>
              <a:ext cx="3241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rPr>
                <a:t>&gt;</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18" name="Oval 17"/>
          <p:cNvSpPr/>
          <p:nvPr/>
        </p:nvSpPr>
        <p:spPr>
          <a:xfrm>
            <a:off x="5098140" y="4294764"/>
            <a:ext cx="2542462" cy="2249424"/>
          </a:xfrm>
          <a:prstGeom prst="ellipse">
            <a:avLst/>
          </a:prstGeom>
          <a:noFill/>
        </p:spPr>
        <p:txBody>
          <a:bodyPr wrap="square" lIns="0" tIns="0" rIns="0" bIns="0" anchor="t">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19" name="Oval 18"/>
          <p:cNvSpPr/>
          <p:nvPr/>
        </p:nvSpPr>
        <p:spPr>
          <a:xfrm>
            <a:off x="5244354" y="1766521"/>
            <a:ext cx="2248035" cy="2248035"/>
          </a:xfrm>
          <a:prstGeom prst="ellipse">
            <a:avLst/>
          </a:prstGeom>
          <a:noFill/>
        </p:spPr>
        <p:txBody>
          <a:bodyPr wrap="none" lIns="0" tIns="0" rIns="0" bIns="0" anchor="b">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smtClean="0">
              <a:solidFill>
                <a:prstClr val="white"/>
              </a:solidFill>
              <a:latin typeface="Segoe UI Semibold" panose="020B0702040204020203" pitchFamily="34" charset="0"/>
              <a:ea typeface="Segoe UI" pitchFamily="34" charset="0"/>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a:solidFill>
                <a:prstClr val="white"/>
              </a:solidFill>
              <a:latin typeface="Segoe UI Semibold" panose="020B0702040204020203" pitchFamily="34" charset="0"/>
              <a:ea typeface="Segoe UI" pitchFamily="34" charset="0"/>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smtClean="0">
              <a:solidFill>
                <a:prstClr val="white"/>
              </a:solidFill>
              <a:latin typeface="Segoe UI Semibold" panose="020B0702040204020203" pitchFamily="34" charset="0"/>
              <a:ea typeface="Segoe UI" pitchFamily="34" charset="0"/>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a:solidFill>
                <a:prstClr val="white"/>
              </a:solidFill>
              <a:latin typeface="Segoe UI Semibold" panose="020B0702040204020203" pitchFamily="34" charset="0"/>
              <a:ea typeface="Segoe UI" pitchFamily="34" charset="0"/>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smtClean="0">
              <a:solidFill>
                <a:prstClr val="white"/>
              </a:solidFill>
              <a:latin typeface="Segoe UI Semibold" panose="020B0702040204020203" pitchFamily="34" charset="0"/>
              <a:ea typeface="Segoe UI" pitchFamily="34" charset="0"/>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smtClean="0">
                <a:solidFill>
                  <a:prstClr val="white"/>
                </a:solidFill>
                <a:latin typeface="Segoe UI Semibold" panose="020B0702040204020203" pitchFamily="34" charset="0"/>
                <a:ea typeface="Segoe UI" pitchFamily="34" charset="0"/>
                <a:cs typeface="Segoe UI Semibold" panose="020B0702040204020203" pitchFamily="34" charset="0"/>
              </a:rPr>
              <a:t>STRONG DELIVERY </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smtClean="0">
                <a:solidFill>
                  <a:prstClr val="white"/>
                </a:solidFill>
                <a:latin typeface="Segoe UI Semibold" panose="020B0702040204020203" pitchFamily="34" charset="0"/>
                <a:ea typeface="Segoe UI" pitchFamily="34" charset="0"/>
                <a:cs typeface="Segoe UI Semibold" panose="020B0702040204020203" pitchFamily="34" charset="0"/>
              </a:rPr>
              <a:t>EXCELLENCE ON MICROSOFT</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smtClean="0">
                <a:solidFill>
                  <a:prstClr val="white"/>
                </a:solidFill>
                <a:latin typeface="Segoe UI Semibold" panose="020B0702040204020203" pitchFamily="34" charset="0"/>
                <a:ea typeface="Segoe UI" pitchFamily="34" charset="0"/>
                <a:cs typeface="Segoe UI Semibold" panose="020B0702040204020203" pitchFamily="34" charset="0"/>
              </a:rPr>
              <a:t>BI &amp; CLOUD INTELLIGENCE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Gold Certified</a:t>
            </a:r>
            <a:r>
              <a:rPr kumimoji="0" lang="en-US" sz="1200" b="0" i="0" u="none" strike="noStrike" kern="1200" cap="none" spc="0" normalizeH="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Partner</a:t>
            </a:r>
          </a:p>
        </p:txBody>
      </p:sp>
      <p:sp>
        <p:nvSpPr>
          <p:cNvPr id="24" name="Rectangle 23"/>
          <p:cNvSpPr/>
          <p:nvPr/>
        </p:nvSpPr>
        <p:spPr>
          <a:xfrm>
            <a:off x="8465564" y="5182444"/>
            <a:ext cx="2297614" cy="1200329"/>
          </a:xfrm>
          <a:prstGeom prst="rect">
            <a:avLst/>
          </a:prstGeom>
        </p:spPr>
        <p:txBody>
          <a:bodyPr wrap="square">
            <a:spAutoFit/>
          </a:bodyPr>
          <a:lstStyle/>
          <a:p>
            <a:pPr lvl="0" algn="r" defTabSz="932742" fontAlgn="auto">
              <a:spcBef>
                <a:spcPts val="0"/>
              </a:spcBef>
              <a:spcAft>
                <a:spcPts val="0"/>
              </a:spcAft>
              <a:defRPr/>
            </a:pPr>
            <a:r>
              <a:rPr lang="en-US" sz="1200" dirty="0">
                <a:solidFill>
                  <a:prstClr val="white">
                    <a:lumMod val="85000"/>
                  </a:prstClr>
                </a:solidFill>
                <a:latin typeface="Segoe UI"/>
                <a:ea typeface="Segoe UI" pitchFamily="34" charset="0"/>
                <a:cs typeface="Segoe UI" pitchFamily="34" charset="0"/>
              </a:rPr>
              <a:t>Gold Certified Partner </a:t>
            </a:r>
          </a:p>
          <a:p>
            <a:pPr lvl="0" algn="r" defTabSz="932742" fontAlgn="auto">
              <a:spcBef>
                <a:spcPts val="0"/>
              </a:spcBef>
              <a:spcAft>
                <a:spcPts val="0"/>
              </a:spcAft>
              <a:defRPr/>
            </a:pPr>
            <a:r>
              <a:rPr lang="en-US" sz="1200" dirty="0">
                <a:solidFill>
                  <a:prstClr val="white">
                    <a:lumMod val="85000"/>
                  </a:prstClr>
                </a:solidFill>
                <a:latin typeface="Segoe UI"/>
                <a:ea typeface="Segoe UI" pitchFamily="34" charset="0"/>
                <a:cs typeface="Segoe UI" pitchFamily="34" charset="0"/>
              </a:rPr>
              <a:t>TAP Partner for SQL Server </a:t>
            </a:r>
          </a:p>
          <a:p>
            <a:pPr lvl="0" algn="r" defTabSz="932742" fontAlgn="auto">
              <a:spcBef>
                <a:spcPts val="0"/>
              </a:spcBef>
              <a:spcAft>
                <a:spcPts val="0"/>
              </a:spcAft>
              <a:defRPr/>
            </a:pPr>
            <a:r>
              <a:rPr lang="en-US" sz="1200" dirty="0">
                <a:solidFill>
                  <a:prstClr val="white">
                    <a:lumMod val="85000"/>
                  </a:prstClr>
                </a:solidFill>
                <a:latin typeface="Segoe UI"/>
                <a:ea typeface="Segoe UI" pitchFamily="34" charset="0"/>
                <a:cs typeface="Segoe UI" pitchFamily="34" charset="0"/>
              </a:rPr>
              <a:t>MS Premium Support</a:t>
            </a:r>
          </a:p>
          <a:p>
            <a:pPr lvl="0" algn="r" defTabSz="932742" fontAlgn="auto">
              <a:spcBef>
                <a:spcPts val="0"/>
              </a:spcBef>
              <a:spcAft>
                <a:spcPts val="0"/>
              </a:spcAft>
              <a:defRPr/>
            </a:pPr>
            <a:r>
              <a:rPr lang="en-US" sz="1200" dirty="0">
                <a:solidFill>
                  <a:prstClr val="white">
                    <a:lumMod val="85000"/>
                  </a:prstClr>
                </a:solidFill>
                <a:latin typeface="Segoe UI"/>
                <a:ea typeface="Segoe UI" pitchFamily="34" charset="0"/>
                <a:cs typeface="Segoe UI" pitchFamily="34" charset="0"/>
              </a:rPr>
              <a:t>Dedicated PSA</a:t>
            </a:r>
          </a:p>
          <a:p>
            <a:pPr lvl="0" algn="r" defTabSz="932742" fontAlgn="auto">
              <a:spcBef>
                <a:spcPts val="0"/>
              </a:spcBef>
              <a:spcAft>
                <a:spcPts val="0"/>
              </a:spcAft>
              <a:defRPr/>
            </a:pPr>
            <a:r>
              <a:rPr lang="en-US" sz="1200" dirty="0">
                <a:solidFill>
                  <a:prstClr val="white">
                    <a:lumMod val="85000"/>
                  </a:prstClr>
                </a:solidFill>
                <a:latin typeface="Segoe UI"/>
                <a:ea typeface="Segoe UI" pitchFamily="34" charset="0"/>
                <a:cs typeface="Segoe UI" pitchFamily="34" charset="0"/>
              </a:rPr>
              <a:t>50+ Joint Engagements / Wins</a:t>
            </a:r>
          </a:p>
          <a:p>
            <a:pPr lvl="0" algn="r" defTabSz="932742" fontAlgn="auto">
              <a:spcBef>
                <a:spcPts val="0"/>
              </a:spcBef>
              <a:spcAft>
                <a:spcPts val="0"/>
              </a:spcAft>
              <a:defRPr/>
            </a:pPr>
            <a:r>
              <a:rPr lang="en-US" sz="1200" dirty="0">
                <a:solidFill>
                  <a:prstClr val="white">
                    <a:lumMod val="85000"/>
                  </a:prstClr>
                </a:solidFill>
                <a:latin typeface="Segoe UI"/>
                <a:ea typeface="Segoe UI" pitchFamily="34" charset="0"/>
                <a:cs typeface="Segoe UI" pitchFamily="34" charset="0"/>
              </a:rPr>
              <a:t>Trainings and Partner </a:t>
            </a:r>
            <a:r>
              <a:rPr lang="en-US" sz="1200" dirty="0" smtClean="0">
                <a:solidFill>
                  <a:prstClr val="white">
                    <a:lumMod val="85000"/>
                  </a:prstClr>
                </a:solidFill>
                <a:latin typeface="Segoe UI"/>
                <a:ea typeface="Segoe UI" pitchFamily="34" charset="0"/>
                <a:cs typeface="Segoe UI" pitchFamily="34" charset="0"/>
              </a:rPr>
              <a:t>Sessions</a:t>
            </a:r>
            <a:endParaRPr lang="en-US" sz="1200" dirty="0">
              <a:solidFill>
                <a:prstClr val="white">
                  <a:lumMod val="85000"/>
                </a:prstClr>
              </a:solidFill>
              <a:latin typeface="Segoe UI"/>
              <a:ea typeface="Segoe UI" pitchFamily="34" charset="0"/>
              <a:cs typeface="Segoe UI" pitchFamily="34" charset="0"/>
            </a:endParaRPr>
          </a:p>
        </p:txBody>
      </p:sp>
      <p:sp>
        <p:nvSpPr>
          <p:cNvPr id="32" name="Rectangle 10651"/>
          <p:cNvSpPr/>
          <p:nvPr/>
        </p:nvSpPr>
        <p:spPr>
          <a:xfrm>
            <a:off x="8651651" y="4709688"/>
            <a:ext cx="3593356"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800" b="1" spc="-150" dirty="0" smtClean="0">
                <a:solidFill>
                  <a:prstClr val="white"/>
                </a:solidFill>
                <a:latin typeface="Segoe UI"/>
                <a:ea typeface="Segoe UI" pitchFamily="34" charset="0"/>
                <a:cs typeface="Segoe UI" pitchFamily="34" charset="0"/>
              </a:rPr>
              <a:t>Microsoft Relationship</a:t>
            </a:r>
            <a:endParaRPr kumimoji="0" lang="en-US" sz="28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endParaRPr>
          </a:p>
        </p:txBody>
      </p:sp>
      <p:grpSp>
        <p:nvGrpSpPr>
          <p:cNvPr id="33" name="Group 32"/>
          <p:cNvGrpSpPr/>
          <p:nvPr/>
        </p:nvGrpSpPr>
        <p:grpSpPr>
          <a:xfrm>
            <a:off x="1878370" y="1711982"/>
            <a:ext cx="802997" cy="1047910"/>
            <a:chOff x="1734990" y="2189515"/>
            <a:chExt cx="802997" cy="1047910"/>
          </a:xfrm>
        </p:grpSpPr>
        <p:pic>
          <p:nvPicPr>
            <p:cNvPr id="34" name="Picture 3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34990" y="2488522"/>
              <a:ext cx="498737" cy="748903"/>
            </a:xfrm>
            <a:prstGeom prst="rect">
              <a:avLst/>
            </a:prstGeom>
          </p:spPr>
        </p:pic>
        <p:sp>
          <p:nvSpPr>
            <p:cNvPr id="35" name="Rounded Rectangle 34"/>
            <p:cNvSpPr/>
            <p:nvPr/>
          </p:nvSpPr>
          <p:spPr>
            <a:xfrm>
              <a:off x="1959304" y="2189515"/>
              <a:ext cx="50108" cy="165894"/>
            </a:xfrm>
            <a:prstGeom prst="roundRect">
              <a:avLst>
                <a:gd name="adj" fmla="val 34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36" name="Rounded Rectangle 35"/>
            <p:cNvSpPr/>
            <p:nvPr/>
          </p:nvSpPr>
          <p:spPr>
            <a:xfrm rot="1800000">
              <a:off x="2198091" y="2229898"/>
              <a:ext cx="50108" cy="165894"/>
            </a:xfrm>
            <a:prstGeom prst="roundRect">
              <a:avLst>
                <a:gd name="adj" fmla="val 34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37" name="Rounded Rectangle 36"/>
            <p:cNvSpPr/>
            <p:nvPr/>
          </p:nvSpPr>
          <p:spPr>
            <a:xfrm rot="3600000">
              <a:off x="2345624" y="2396825"/>
              <a:ext cx="50108" cy="165894"/>
            </a:xfrm>
            <a:prstGeom prst="roundRect">
              <a:avLst>
                <a:gd name="adj" fmla="val 34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38" name="Rounded Rectangle 37"/>
            <p:cNvSpPr/>
            <p:nvPr/>
          </p:nvSpPr>
          <p:spPr>
            <a:xfrm rot="5400000">
              <a:off x="2429986" y="2619823"/>
              <a:ext cx="50108" cy="165894"/>
            </a:xfrm>
            <a:prstGeom prst="roundRect">
              <a:avLst>
                <a:gd name="adj" fmla="val 34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39" name="Rectangle 10651"/>
          <p:cNvSpPr/>
          <p:nvPr/>
        </p:nvSpPr>
        <p:spPr>
          <a:xfrm>
            <a:off x="-58071" y="1996637"/>
            <a:ext cx="1861407"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800" spc="-150" dirty="0">
                <a:solidFill>
                  <a:prstClr val="white"/>
                </a:solidFill>
                <a:latin typeface="Segoe UI"/>
                <a:ea typeface="Segoe UI" pitchFamily="34" charset="0"/>
                <a:cs typeface="Segoe UI" pitchFamily="34" charset="0"/>
              </a:rPr>
              <a:t>D</a:t>
            </a:r>
            <a:r>
              <a:rPr lang="en-US" sz="2800" spc="-150" dirty="0" smtClean="0">
                <a:solidFill>
                  <a:prstClr val="white"/>
                </a:solidFill>
                <a:latin typeface="Segoe UI"/>
                <a:ea typeface="Segoe UI" pitchFamily="34" charset="0"/>
                <a:cs typeface="Segoe UI" pitchFamily="34" charset="0"/>
              </a:rPr>
              <a:t>I Offerings</a:t>
            </a:r>
            <a:endParaRPr kumimoji="0" lang="en-US" sz="16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endParaRPr>
          </a:p>
        </p:txBody>
      </p:sp>
      <p:sp>
        <p:nvSpPr>
          <p:cNvPr id="51" name="Oval 50"/>
          <p:cNvSpPr/>
          <p:nvPr/>
        </p:nvSpPr>
        <p:spPr>
          <a:xfrm>
            <a:off x="10933156" y="5497181"/>
            <a:ext cx="755519" cy="755519"/>
          </a:xfrm>
          <a:prstGeom prst="ellipse">
            <a:avLst/>
          </a:prstGeom>
          <a:blipFill dpi="0" rotWithShape="1">
            <a:blip r:embed="rId5">
              <a:alphaModFix amt="61000"/>
              <a:extLst>
                <a:ext uri="{28A0092B-C50C-407E-A947-70E740481C1C}">
                  <a14:useLocalDpi xmlns:a14="http://schemas.microsoft.com/office/drawing/2010/main" val="0"/>
                </a:ext>
              </a:extLst>
            </a:blip>
            <a:srcRect/>
            <a:stretch>
              <a:fillRect/>
            </a:stretch>
          </a:blipFill>
        </p:spPr>
        <p:style>
          <a:lnRef idx="2">
            <a:schemeClr val="accent5">
              <a:tint val="40000"/>
              <a:alpha val="90000"/>
              <a:hueOff val="0"/>
              <a:satOff val="0"/>
              <a:lumOff val="0"/>
              <a:alphaOff val="0"/>
            </a:schemeClr>
          </a:lnRef>
          <a:fillRef idx="1">
            <a:scrgbClr r="0" g="0" b="0"/>
          </a:fillRef>
          <a:effectRef idx="0">
            <a:schemeClr val="accent5">
              <a:tint val="40000"/>
              <a:alpha val="90000"/>
              <a:hueOff val="-6137418"/>
              <a:satOff val="27573"/>
              <a:lumOff val="1895"/>
              <a:alphaOff val="0"/>
            </a:schemeClr>
          </a:effectRef>
          <a:fontRef idx="minor">
            <a:schemeClr val="dk1">
              <a:hueOff val="0"/>
              <a:satOff val="0"/>
              <a:lumOff val="0"/>
              <a:alphaOff val="0"/>
            </a:schemeClr>
          </a:fontRef>
        </p:style>
      </p:sp>
      <p:sp>
        <p:nvSpPr>
          <p:cNvPr id="58" name="Rectangle 57"/>
          <p:cNvSpPr/>
          <p:nvPr/>
        </p:nvSpPr>
        <p:spPr>
          <a:xfrm>
            <a:off x="1221870" y="5233058"/>
            <a:ext cx="2710908" cy="1569660"/>
          </a:xfrm>
          <a:prstGeom prst="rect">
            <a:avLst/>
          </a:prstGeom>
        </p:spPr>
        <p:txBody>
          <a:bodyPr wrap="square">
            <a:spAutoFit/>
          </a:bodyPr>
          <a:lstStyle/>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Cortana Analytics Suite</a:t>
            </a: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Power BI</a:t>
            </a: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Analytics Platform System</a:t>
            </a: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SQL Server 2016 &amp; </a:t>
            </a:r>
            <a:r>
              <a:rPr lang="en-US" sz="1200" dirty="0" err="1" smtClean="0">
                <a:solidFill>
                  <a:prstClr val="white">
                    <a:lumMod val="85000"/>
                  </a:prstClr>
                </a:solidFill>
                <a:latin typeface="Segoe UI"/>
                <a:ea typeface="Segoe UI" pitchFamily="34" charset="0"/>
                <a:cs typeface="Segoe UI" pitchFamily="34" charset="0"/>
              </a:rPr>
              <a:t>vNext</a:t>
            </a:r>
            <a:r>
              <a:rPr lang="en-US" sz="1200" dirty="0" smtClean="0">
                <a:solidFill>
                  <a:prstClr val="white">
                    <a:lumMod val="85000"/>
                  </a:prstClr>
                </a:solidFill>
                <a:latin typeface="Segoe UI"/>
                <a:ea typeface="Segoe UI" pitchFamily="34" charset="0"/>
                <a:cs typeface="Segoe UI" pitchFamily="34" charset="0"/>
              </a:rPr>
              <a:t> (2017)</a:t>
            </a:r>
            <a:endParaRPr lang="en-US" sz="1200" dirty="0">
              <a:solidFill>
                <a:prstClr val="white">
                  <a:lumMod val="85000"/>
                </a:prstClr>
              </a:solidFill>
              <a:latin typeface="Segoe UI"/>
              <a:ea typeface="Segoe UI" pitchFamily="34" charset="0"/>
              <a:cs typeface="Segoe UI" pitchFamily="34" charset="0"/>
            </a:endParaRP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Cosmos / Azure Data Lake</a:t>
            </a: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HD Insight</a:t>
            </a: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Azure SQL DW</a:t>
            </a:r>
          </a:p>
          <a:p>
            <a:pPr marL="171450" lvl="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R Server</a:t>
            </a:r>
          </a:p>
        </p:txBody>
      </p:sp>
      <p:sp>
        <p:nvSpPr>
          <p:cNvPr id="59" name="Rectangle 10651"/>
          <p:cNvSpPr/>
          <p:nvPr/>
        </p:nvSpPr>
        <p:spPr>
          <a:xfrm>
            <a:off x="109431" y="4797375"/>
            <a:ext cx="3913251"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800" b="1" spc="-150" dirty="0" smtClean="0">
                <a:solidFill>
                  <a:prstClr val="white"/>
                </a:solidFill>
                <a:latin typeface="Segoe UI"/>
                <a:ea typeface="Segoe UI" pitchFamily="34" charset="0"/>
                <a:cs typeface="Segoe UI" pitchFamily="34" charset="0"/>
              </a:rPr>
              <a:t>Focus on Emerging Tech.</a:t>
            </a:r>
            <a:endParaRPr kumimoji="0" lang="en-US" sz="28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endParaRPr>
          </a:p>
        </p:txBody>
      </p:sp>
      <p:sp>
        <p:nvSpPr>
          <p:cNvPr id="62" name="Oval 61"/>
          <p:cNvSpPr/>
          <p:nvPr/>
        </p:nvSpPr>
        <p:spPr>
          <a:xfrm>
            <a:off x="234198" y="5523211"/>
            <a:ext cx="755519" cy="755519"/>
          </a:xfrm>
          <a:prstGeom prst="ellipse">
            <a:avLst/>
          </a:prstGeom>
          <a:blipFill dpi="0" rotWithShape="1">
            <a:blip r:embed="rId6">
              <a:alphaModFix amt="63000"/>
              <a:extLst>
                <a:ext uri="{28A0092B-C50C-407E-A947-70E740481C1C}">
                  <a14:useLocalDpi xmlns:a14="http://schemas.microsoft.com/office/drawing/2010/main" val="0"/>
                </a:ext>
              </a:extLst>
            </a:blip>
            <a:srcRect/>
            <a:stretch>
              <a:fillRect/>
            </a:stretch>
          </a:blipFill>
        </p:spPr>
        <p:style>
          <a:lnRef idx="2">
            <a:schemeClr val="accent5">
              <a:tint val="40000"/>
              <a:alpha val="90000"/>
              <a:hueOff val="0"/>
              <a:satOff val="0"/>
              <a:lumOff val="0"/>
              <a:alphaOff val="0"/>
            </a:schemeClr>
          </a:lnRef>
          <a:fillRef idx="1">
            <a:scrgbClr r="0" g="0" b="0"/>
          </a:fillRef>
          <a:effectRef idx="0">
            <a:schemeClr val="accent5">
              <a:tint val="40000"/>
              <a:alpha val="90000"/>
              <a:hueOff val="-7671773"/>
              <a:satOff val="34466"/>
              <a:lumOff val="2369"/>
              <a:alphaOff val="0"/>
            </a:schemeClr>
          </a:effectRef>
          <a:fontRef idx="minor">
            <a:schemeClr val="dk1">
              <a:hueOff val="0"/>
              <a:satOff val="0"/>
              <a:lumOff val="0"/>
              <a:alphaOff val="0"/>
            </a:schemeClr>
          </a:fontRef>
        </p:style>
      </p:sp>
      <p:grpSp>
        <p:nvGrpSpPr>
          <p:cNvPr id="63" name="Group 62"/>
          <p:cNvGrpSpPr/>
          <p:nvPr/>
        </p:nvGrpSpPr>
        <p:grpSpPr>
          <a:xfrm>
            <a:off x="5434616" y="4636836"/>
            <a:ext cx="1193918" cy="1908148"/>
            <a:chOff x="5434616" y="4682061"/>
            <a:chExt cx="1193918" cy="1908148"/>
          </a:xfrm>
        </p:grpSpPr>
        <p:grpSp>
          <p:nvGrpSpPr>
            <p:cNvPr id="64" name="Group 63"/>
            <p:cNvGrpSpPr/>
            <p:nvPr/>
          </p:nvGrpSpPr>
          <p:grpSpPr>
            <a:xfrm>
              <a:off x="5434616" y="4682061"/>
              <a:ext cx="1193918" cy="1908148"/>
              <a:chOff x="6128910" y="4383604"/>
              <a:chExt cx="399955" cy="2246795"/>
            </a:xfrm>
          </p:grpSpPr>
          <p:sp>
            <p:nvSpPr>
              <p:cNvPr id="69" name="Rectangle 68"/>
              <p:cNvSpPr/>
              <p:nvPr/>
            </p:nvSpPr>
            <p:spPr>
              <a:xfrm>
                <a:off x="6179369" y="5977568"/>
                <a:ext cx="232822" cy="65283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70" name="Rectangle 69"/>
              <p:cNvSpPr/>
              <p:nvPr/>
            </p:nvSpPr>
            <p:spPr>
              <a:xfrm>
                <a:off x="6128910" y="4383604"/>
                <a:ext cx="399955" cy="62116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lvl="0" algn="r" fontAlgn="auto">
                  <a:spcBef>
                    <a:spcPts val="0"/>
                  </a:spcBef>
                  <a:spcAft>
                    <a:spcPts val="0"/>
                  </a:spcAft>
                  <a:defRPr/>
                </a:pPr>
                <a:r>
                  <a:rPr lang="en-US" sz="1200" dirty="0">
                    <a:solidFill>
                      <a:prstClr val="white"/>
                    </a:solidFill>
                    <a:latin typeface="Segoe UI"/>
                  </a:rPr>
                  <a:t>Reporting &amp; Analytics </a:t>
                </a:r>
                <a:r>
                  <a:rPr lang="en-US" sz="1200" b="1" dirty="0">
                    <a:solidFill>
                      <a:prstClr val="white"/>
                    </a:solidFill>
                    <a:latin typeface="Segoe UI"/>
                  </a:rPr>
                  <a:t>200+</a:t>
                </a:r>
                <a:endParaRPr kumimoji="0" lang="en-US" sz="1200" b="1" i="0" u="none" strike="noStrike" kern="1200" cap="none" spc="0" normalizeH="0" baseline="0" noProof="0" dirty="0" err="1">
                  <a:ln>
                    <a:noFill/>
                  </a:ln>
                  <a:solidFill>
                    <a:prstClr val="white"/>
                  </a:solidFill>
                  <a:effectLst/>
                  <a:uLnTx/>
                  <a:uFillTx/>
                  <a:latin typeface="Segoe UI"/>
                </a:endParaRPr>
              </a:p>
            </p:txBody>
          </p:sp>
        </p:grpSp>
        <p:sp>
          <p:nvSpPr>
            <p:cNvPr id="67" name="Rectangle 66"/>
            <p:cNvSpPr/>
            <p:nvPr/>
          </p:nvSpPr>
          <p:spPr>
            <a:xfrm>
              <a:off x="5590627" y="6067457"/>
              <a:ext cx="800786" cy="461665"/>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Segoe UI"/>
                </a:rPr>
                <a:t>MS SQL </a:t>
              </a:r>
              <a:r>
                <a:rPr lang="en-US" sz="1200" b="1" dirty="0">
                  <a:solidFill>
                    <a:prstClr val="white"/>
                  </a:solidFill>
                  <a:latin typeface="Segoe UI"/>
                </a:rPr>
                <a:t>450+</a:t>
              </a:r>
            </a:p>
          </p:txBody>
        </p:sp>
      </p:grpSp>
      <p:sp>
        <p:nvSpPr>
          <p:cNvPr id="72" name="Rectangle 71"/>
          <p:cNvSpPr/>
          <p:nvPr/>
        </p:nvSpPr>
        <p:spPr>
          <a:xfrm>
            <a:off x="6362881" y="5853794"/>
            <a:ext cx="853493" cy="55443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Segoe UI"/>
                <a:ea typeface="+mn-ea"/>
                <a:cs typeface="+mn-cs"/>
              </a:rPr>
              <a:t>Migration </a:t>
            </a:r>
            <a:r>
              <a:rPr kumimoji="0" lang="en-US" sz="1200" b="1" i="0" u="none" strike="noStrike" kern="1200" cap="none" spc="0" normalizeH="0" baseline="0" noProof="0" dirty="0" smtClean="0">
                <a:ln>
                  <a:noFill/>
                </a:ln>
                <a:solidFill>
                  <a:prstClr val="white"/>
                </a:solidFill>
                <a:effectLst/>
                <a:uLnTx/>
                <a:uFillTx/>
                <a:latin typeface="Segoe UI"/>
                <a:ea typeface="+mn-ea"/>
                <a:cs typeface="+mn-cs"/>
              </a:rPr>
              <a:t>100+</a:t>
            </a:r>
            <a:endParaRPr kumimoji="0" lang="en-US" sz="1200" b="1" i="0" u="none" strike="noStrike" kern="1200" cap="none" spc="0" normalizeH="0" baseline="0" noProof="0" dirty="0">
              <a:ln>
                <a:noFill/>
              </a:ln>
              <a:solidFill>
                <a:prstClr val="white"/>
              </a:solidFill>
              <a:effectLst/>
              <a:uLnTx/>
              <a:uFillTx/>
              <a:latin typeface="Segoe UI"/>
              <a:ea typeface="+mn-ea"/>
              <a:cs typeface="+mn-cs"/>
            </a:endParaRPr>
          </a:p>
        </p:txBody>
      </p:sp>
      <p:sp>
        <p:nvSpPr>
          <p:cNvPr id="73" name="Rectangle 72"/>
          <p:cNvSpPr/>
          <p:nvPr/>
        </p:nvSpPr>
        <p:spPr>
          <a:xfrm>
            <a:off x="6237245" y="5250209"/>
            <a:ext cx="1193918" cy="527539"/>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lvl="0" algn="r" fontAlgn="auto">
              <a:spcBef>
                <a:spcPts val="0"/>
              </a:spcBef>
              <a:spcAft>
                <a:spcPts val="0"/>
              </a:spcAft>
              <a:defRPr/>
            </a:pPr>
            <a:r>
              <a:rPr lang="en-US" sz="1200" dirty="0" smtClean="0">
                <a:solidFill>
                  <a:prstClr val="white"/>
                </a:solidFill>
                <a:latin typeface="Segoe UI"/>
              </a:rPr>
              <a:t>DW &amp; Cube Mgmt. </a:t>
            </a:r>
            <a:r>
              <a:rPr lang="en-US" sz="1200" b="1" dirty="0" smtClean="0">
                <a:solidFill>
                  <a:prstClr val="white"/>
                </a:solidFill>
                <a:latin typeface="Segoe UI"/>
              </a:rPr>
              <a:t>80+</a:t>
            </a:r>
            <a:endParaRPr kumimoji="0" lang="en-US" sz="1200" b="1" i="0" u="none" strike="noStrike" kern="1200" cap="none" spc="0" normalizeH="0" baseline="0" noProof="0" dirty="0" err="1">
              <a:ln>
                <a:noFill/>
              </a:ln>
              <a:solidFill>
                <a:prstClr val="white"/>
              </a:solidFill>
              <a:effectLst/>
              <a:uLnTx/>
              <a:uFillTx/>
              <a:latin typeface="Segoe UI"/>
            </a:endParaRPr>
          </a:p>
        </p:txBody>
      </p:sp>
      <p:sp>
        <p:nvSpPr>
          <p:cNvPr id="74" name="Rectangle 73"/>
          <p:cNvSpPr/>
          <p:nvPr/>
        </p:nvSpPr>
        <p:spPr>
          <a:xfrm>
            <a:off x="5351832" y="5214365"/>
            <a:ext cx="830370" cy="69939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lvl="0" algn="r" fontAlgn="auto">
              <a:spcBef>
                <a:spcPts val="0"/>
              </a:spcBef>
              <a:spcAft>
                <a:spcPts val="0"/>
              </a:spcAft>
              <a:defRPr/>
            </a:pPr>
            <a:r>
              <a:rPr lang="en-US" sz="1200" dirty="0" smtClean="0">
                <a:solidFill>
                  <a:prstClr val="white"/>
                </a:solidFill>
                <a:latin typeface="Segoe UI"/>
              </a:rPr>
              <a:t>Data Integration </a:t>
            </a:r>
            <a:r>
              <a:rPr lang="en-US" sz="1200" b="1" dirty="0" smtClean="0">
                <a:solidFill>
                  <a:prstClr val="white"/>
                </a:solidFill>
                <a:latin typeface="Segoe UI"/>
              </a:rPr>
              <a:t>100+</a:t>
            </a:r>
            <a:endParaRPr kumimoji="0" lang="en-US" sz="1200" b="1" i="0" u="none" strike="noStrike" kern="1200" cap="none" spc="0" normalizeH="0" baseline="0" noProof="0" dirty="0" err="1">
              <a:ln>
                <a:noFill/>
              </a:ln>
              <a:solidFill>
                <a:prstClr val="white"/>
              </a:solidFill>
              <a:effectLst/>
              <a:uLnTx/>
              <a:uFillTx/>
              <a:latin typeface="Segoe UI"/>
            </a:endParaRPr>
          </a:p>
        </p:txBody>
      </p:sp>
      <p:sp>
        <p:nvSpPr>
          <p:cNvPr id="75" name="Rectangle 3518"/>
          <p:cNvSpPr/>
          <p:nvPr/>
        </p:nvSpPr>
        <p:spPr>
          <a:xfrm>
            <a:off x="2917532" y="2472196"/>
            <a:ext cx="2256198" cy="1384995"/>
          </a:xfrm>
          <a:prstGeom prst="rect">
            <a:avLst/>
          </a:prstGeom>
        </p:spPr>
        <p:txBody>
          <a:bodyPr wrap="square">
            <a:spAutoFit/>
          </a:bodyPr>
          <a:lstStyle/>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Operational, Tactical &amp; Strategic Reporting &amp; Analysis</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Migration and Consolidation </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BI Strategy Definition</a:t>
            </a:r>
          </a:p>
          <a:p>
            <a:pPr marL="171450" indent="-171450" defTabSz="932742" fontAlgn="auto">
              <a:spcBef>
                <a:spcPts val="0"/>
              </a:spcBef>
              <a:spcAft>
                <a:spcPts val="0"/>
              </a:spcAft>
              <a:buFont typeface="Arial" panose="020B0604020202020204" pitchFamily="34" charset="0"/>
              <a:buChar char="•"/>
              <a:defRPr/>
            </a:pPr>
            <a:r>
              <a:rPr lang="en-US" sz="1200" dirty="0">
                <a:solidFill>
                  <a:prstClr val="white">
                    <a:lumMod val="85000"/>
                  </a:prstClr>
                </a:solidFill>
                <a:latin typeface="Segoe UI"/>
                <a:ea typeface="Segoe UI" pitchFamily="34" charset="0"/>
                <a:cs typeface="Segoe UI" pitchFamily="34" charset="0"/>
              </a:rPr>
              <a:t>BI Competency Center</a:t>
            </a:r>
          </a:p>
        </p:txBody>
      </p:sp>
      <p:sp>
        <p:nvSpPr>
          <p:cNvPr id="82" name="Rectangle 10651"/>
          <p:cNvSpPr/>
          <p:nvPr/>
        </p:nvSpPr>
        <p:spPr>
          <a:xfrm>
            <a:off x="2765690" y="2030280"/>
            <a:ext cx="181492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800" spc="-150" dirty="0" smtClean="0">
                <a:solidFill>
                  <a:prstClr val="white"/>
                </a:solidFill>
                <a:latin typeface="Segoe UI"/>
                <a:ea typeface="Segoe UI" pitchFamily="34" charset="0"/>
                <a:cs typeface="Segoe UI" pitchFamily="34" charset="0"/>
              </a:rPr>
              <a:t>BI Offerings</a:t>
            </a:r>
            <a:endParaRPr kumimoji="0" lang="en-US" sz="1600" b="1" i="0" u="none" strike="noStrike" kern="1200" cap="none" spc="-150" normalizeH="0" baseline="0" noProof="0" dirty="0">
              <a:ln>
                <a:noFill/>
              </a:ln>
              <a:solidFill>
                <a:prstClr val="white"/>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0371269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0934" y="1220351"/>
            <a:ext cx="11286959" cy="5178903"/>
            <a:chOff x="449580" y="1219200"/>
            <a:chExt cx="11292840" cy="5181601"/>
          </a:xfrm>
        </p:grpSpPr>
        <p:sp>
          <p:nvSpPr>
            <p:cNvPr id="242" name="Rounded Rectangle 241"/>
            <p:cNvSpPr/>
            <p:nvPr/>
          </p:nvSpPr>
          <p:spPr bwMode="auto">
            <a:xfrm>
              <a:off x="9463733" y="5560037"/>
              <a:ext cx="2278686" cy="820784"/>
            </a:xfrm>
            <a:prstGeom prst="roundRect">
              <a:avLst/>
            </a:prstGeom>
            <a:solidFill>
              <a:srgbClr val="CC33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b="1">
                <a:solidFill>
                  <a:srgbClr val="FFFFFF"/>
                </a:solidFill>
                <a:latin typeface="Calibri" panose="020F0502020204030204" pitchFamily="34" charset="0"/>
                <a:cs typeface="Calibri" panose="020F0502020204030204" pitchFamily="34" charset="0"/>
              </a:endParaRPr>
            </a:p>
          </p:txBody>
        </p:sp>
        <p:sp>
          <p:nvSpPr>
            <p:cNvPr id="18" name="Rectangle 17"/>
            <p:cNvSpPr/>
            <p:nvPr/>
          </p:nvSpPr>
          <p:spPr bwMode="auto">
            <a:xfrm>
              <a:off x="4618393" y="2263311"/>
              <a:ext cx="989403" cy="1298083"/>
            </a:xfrm>
            <a:prstGeom prst="rect">
              <a:avLst/>
            </a:prstGeom>
            <a:solidFill>
              <a:schemeClr val="bg1">
                <a:lumMod val="75000"/>
              </a:schemeClr>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grpSp>
          <p:nvGrpSpPr>
            <p:cNvPr id="19" name="Group 18"/>
            <p:cNvGrpSpPr/>
            <p:nvPr/>
          </p:nvGrpSpPr>
          <p:grpSpPr>
            <a:xfrm>
              <a:off x="4618393" y="2466667"/>
              <a:ext cx="989403" cy="891371"/>
              <a:chOff x="4991100" y="2362654"/>
              <a:chExt cx="1066800" cy="722088"/>
            </a:xfrm>
          </p:grpSpPr>
          <p:sp>
            <p:nvSpPr>
              <p:cNvPr id="20" name="Rectangle 19"/>
              <p:cNvSpPr/>
              <p:nvPr/>
            </p:nvSpPr>
            <p:spPr bwMode="auto">
              <a:xfrm>
                <a:off x="4991100" y="2362654"/>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21" name="Rectangle 20"/>
              <p:cNvSpPr/>
              <p:nvPr/>
            </p:nvSpPr>
            <p:spPr bwMode="auto">
              <a:xfrm>
                <a:off x="4991100" y="2666549"/>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22" name="Rectangle 21"/>
              <p:cNvSpPr/>
              <p:nvPr/>
            </p:nvSpPr>
            <p:spPr bwMode="auto">
              <a:xfrm>
                <a:off x="4991100" y="2970443"/>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grpSp>
        <p:sp>
          <p:nvSpPr>
            <p:cNvPr id="26" name="Rectangle 25"/>
            <p:cNvSpPr/>
            <p:nvPr/>
          </p:nvSpPr>
          <p:spPr bwMode="auto">
            <a:xfrm>
              <a:off x="7798618" y="1232849"/>
              <a:ext cx="3943802" cy="1608495"/>
            </a:xfrm>
            <a:prstGeom prst="rect">
              <a:avLst/>
            </a:prstGeom>
            <a:solidFill>
              <a:schemeClr val="accent1">
                <a:lumMod val="50000"/>
              </a:schemeClr>
            </a:solidFill>
            <a:ln w="3175" cap="flat" cmpd="sng" algn="ctr">
              <a:noFill/>
              <a:prstDash val="solid"/>
              <a:miter lim="800000"/>
              <a:headEnd type="none" w="sm" len="sm"/>
              <a:tailEnd type="triangle" w="med" len="med"/>
            </a:ln>
            <a:effectLst>
              <a:outerShdw blurRad="50800" dist="38100" dir="5400000" algn="t" rotWithShape="0">
                <a:prstClr val="black">
                  <a:alpha val="40000"/>
                </a:prstClr>
              </a:outerShdw>
            </a:effectLst>
          </p:spPr>
          <p:txBody>
            <a:bodyPr vert="horz" wrap="none" lIns="118810" tIns="59406" rIns="118810" bIns="59406" numCol="1" rtlCol="0" anchor="ctr" anchorCtr="0" compatLnSpc="1">
              <a:prstTxWarp prst="textNoShape">
                <a:avLst/>
              </a:prstTxWarp>
            </a:bodyPr>
            <a:lstStyle/>
            <a:p>
              <a:pPr defTabSz="1188006"/>
              <a:endParaRPr lang="en-US" sz="1400" b="1" dirty="0">
                <a:solidFill>
                  <a:srgbClr val="FFFFFF"/>
                </a:solidFill>
                <a:latin typeface="Calibri" panose="020F0502020204030204" pitchFamily="34" charset="0"/>
                <a:cs typeface="Calibri" panose="020F0502020204030204" pitchFamily="34" charset="0"/>
              </a:endParaRPr>
            </a:p>
            <a:p>
              <a:pPr defTabSz="1188006"/>
              <a:r>
                <a:rPr lang="en-US" sz="1400" b="1" dirty="0">
                  <a:solidFill>
                    <a:srgbClr val="FFFFFF"/>
                  </a:solidFill>
                  <a:latin typeface="Calibri" panose="020F0502020204030204" pitchFamily="34" charset="0"/>
                  <a:cs typeface="Calibri" panose="020F0502020204030204" pitchFamily="34" charset="0"/>
                </a:rPr>
                <a:t>Accelerators</a:t>
              </a:r>
              <a:endParaRPr lang="en-US" sz="1200" dirty="0">
                <a:solidFill>
                  <a:srgbClr val="FFFFFF"/>
                </a:solidFill>
                <a:latin typeface="Calibri" panose="020F0502020204030204" pitchFamily="34" charset="0"/>
                <a:cs typeface="Calibri" panose="020F0502020204030204" pitchFamily="34" charset="0"/>
              </a:endParaRP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Data Ingestion Framework (DIF)</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Metadata Management (meta-M)</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Data Preparation Framework (DPF)</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Enterprise Data Search (D-Hunt)</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Data-As-A-Service (</a:t>
              </a:r>
              <a:r>
                <a:rPr lang="en-US" sz="1200" kern="0" dirty="0" err="1">
                  <a:solidFill>
                    <a:srgbClr val="FFFFFF"/>
                  </a:solidFill>
                  <a:latin typeface="Calibri" panose="020F0502020204030204" pitchFamily="34" charset="0"/>
                  <a:cs typeface="Calibri" panose="020F0502020204030204" pitchFamily="34" charset="0"/>
                </a:rPr>
                <a:t>DaaS</a:t>
              </a:r>
              <a:r>
                <a:rPr lang="en-US" sz="1200" kern="0" dirty="0">
                  <a:solidFill>
                    <a:srgbClr val="FFFFFF"/>
                  </a:solidFill>
                  <a:latin typeface="Calibri" panose="020F0502020204030204" pitchFamily="34" charset="0"/>
                  <a:cs typeface="Calibri" panose="020F0502020204030204" pitchFamily="34" charset="0"/>
                </a:rPr>
                <a:t>)</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Data reconciliation Framework (ABaC)</a:t>
              </a:r>
            </a:p>
            <a:p>
              <a:pPr defTabSz="685436">
                <a:defRPr/>
              </a:pPr>
              <a:endParaRPr lang="en-US" sz="1400" b="1" kern="0" dirty="0">
                <a:solidFill>
                  <a:schemeClr val="bg1"/>
                </a:solidFill>
                <a:latin typeface="Calibri" panose="020F0502020204030204" pitchFamily="34" charset="0"/>
                <a:cs typeface="Calibri" panose="020F0502020204030204" pitchFamily="34" charset="0"/>
              </a:endParaRPr>
            </a:p>
          </p:txBody>
        </p:sp>
        <p:sp>
          <p:nvSpPr>
            <p:cNvPr id="27" name="Rectangle 26"/>
            <p:cNvSpPr/>
            <p:nvPr/>
          </p:nvSpPr>
          <p:spPr bwMode="auto">
            <a:xfrm>
              <a:off x="7798617" y="2980088"/>
              <a:ext cx="3943802" cy="1625417"/>
            </a:xfrm>
            <a:prstGeom prst="rect">
              <a:avLst/>
            </a:prstGeom>
            <a:solidFill>
              <a:schemeClr val="tx1">
                <a:lumMod val="50000"/>
                <a:lumOff val="50000"/>
              </a:schemeClr>
            </a:solidFill>
            <a:ln w="3175" cap="flat" cmpd="sng" algn="ctr">
              <a:noFill/>
              <a:prstDash val="solid"/>
              <a:miter lim="800000"/>
              <a:headEnd type="none" w="sm" len="sm"/>
              <a:tailEnd type="triangle" w="med" len="med"/>
            </a:ln>
            <a:effectLst/>
          </p:spPr>
          <p:txBody>
            <a:bodyPr rot="0" spcFirstLastPara="0" vertOverflow="overflow" horzOverflow="overflow" vert="horz" wrap="none" lIns="91392" tIns="45696" rIns="274178" bIns="45696" numCol="1" spcCol="0" rtlCol="0" fromWordArt="0" anchor="ctr" anchorCtr="0" forceAA="0" compatLnSpc="1">
              <a:prstTxWarp prst="textNoShape">
                <a:avLst/>
              </a:prstTxWarp>
              <a:noAutofit/>
            </a:bodyPr>
            <a:lstStyle/>
            <a:p>
              <a:pPr defTabSz="685436">
                <a:defRPr/>
              </a:pPr>
              <a:r>
                <a:rPr lang="en-US" sz="1400" b="1" kern="0" dirty="0">
                  <a:solidFill>
                    <a:srgbClr val="FFFFFF"/>
                  </a:solidFill>
                  <a:latin typeface="Calibri" panose="020F0502020204030204" pitchFamily="34" charset="0"/>
                  <a:cs typeface="Calibri" panose="020F0502020204030204" pitchFamily="34" charset="0"/>
                </a:rPr>
                <a:t>Solutions</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Enterprise Intelligent Hub (EIH)</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Right Data, Relevant Data (R2D2)</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Finance BI</a:t>
              </a:r>
            </a:p>
            <a:p>
              <a:pPr marL="285578" indent="-285578" defTabSz="913766">
                <a:buFont typeface="Arial" pitchFamily="34" charset="0"/>
                <a:buChar char="•"/>
                <a:defRPr/>
              </a:pPr>
              <a:r>
                <a:rPr lang="en-US" sz="1200" kern="0" dirty="0" err="1">
                  <a:solidFill>
                    <a:srgbClr val="FFFFFF"/>
                  </a:solidFill>
                  <a:latin typeface="Calibri" panose="020F0502020204030204" pitchFamily="34" charset="0"/>
                  <a:cs typeface="Calibri" panose="020F0502020204030204" pitchFamily="34" charset="0"/>
                </a:rPr>
                <a:t>BASEdge</a:t>
              </a:r>
              <a:endParaRPr lang="en-US" sz="1200" kern="0" dirty="0">
                <a:solidFill>
                  <a:srgbClr val="FFFFFF"/>
                </a:solidFill>
                <a:latin typeface="Calibri" panose="020F0502020204030204" pitchFamily="34" charset="0"/>
                <a:cs typeface="Calibri" panose="020F0502020204030204" pitchFamily="34" charset="0"/>
              </a:endParaRPr>
            </a:p>
          </p:txBody>
        </p:sp>
        <p:sp>
          <p:nvSpPr>
            <p:cNvPr id="28" name="Rectangle 27"/>
            <p:cNvSpPr/>
            <p:nvPr/>
          </p:nvSpPr>
          <p:spPr bwMode="auto">
            <a:xfrm>
              <a:off x="6385185" y="2065779"/>
              <a:ext cx="989403" cy="1693149"/>
            </a:xfrm>
            <a:prstGeom prst="rect">
              <a:avLst/>
            </a:prstGeom>
            <a:solidFill>
              <a:schemeClr val="bg1">
                <a:lumMod val="75000"/>
              </a:schemeClr>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29" name="Trapezoid 28"/>
            <p:cNvSpPr/>
            <p:nvPr/>
          </p:nvSpPr>
          <p:spPr bwMode="auto">
            <a:xfrm rot="16200000">
              <a:off x="5893450" y="2700337"/>
              <a:ext cx="3386304" cy="424030"/>
            </a:xfrm>
            <a:prstGeom prst="trapezoid">
              <a:avLst>
                <a:gd name="adj" fmla="val 200555"/>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0" name="Trapezoid 29"/>
            <p:cNvSpPr/>
            <p:nvPr/>
          </p:nvSpPr>
          <p:spPr bwMode="auto">
            <a:xfrm rot="16200000">
              <a:off x="6460187" y="2700337"/>
              <a:ext cx="2252833" cy="424030"/>
            </a:xfrm>
            <a:prstGeom prst="trapezoid">
              <a:avLst>
                <a:gd name="adj" fmla="val 116626"/>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IN" sz="1000" dirty="0">
                <a:solidFill>
                  <a:srgbClr val="000000"/>
                </a:solidFill>
                <a:latin typeface="Calibri" panose="020F0502020204030204" pitchFamily="34" charset="0"/>
                <a:cs typeface="Calibri" panose="020F0502020204030204" pitchFamily="34" charset="0"/>
              </a:endParaRPr>
            </a:p>
          </p:txBody>
        </p:sp>
        <p:sp>
          <p:nvSpPr>
            <p:cNvPr id="31" name="Trapezoid 30"/>
            <p:cNvSpPr/>
            <p:nvPr/>
          </p:nvSpPr>
          <p:spPr bwMode="auto">
            <a:xfrm rot="16200000">
              <a:off x="6598931" y="2700337"/>
              <a:ext cx="1975344" cy="424030"/>
            </a:xfrm>
            <a:prstGeom prst="trapezoid">
              <a:avLst>
                <a:gd name="adj" fmla="val 116111"/>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2" name="Trapezoid 31"/>
            <p:cNvSpPr/>
            <p:nvPr/>
          </p:nvSpPr>
          <p:spPr bwMode="auto">
            <a:xfrm rot="16200000">
              <a:off x="7165667" y="2700337"/>
              <a:ext cx="841873" cy="424030"/>
            </a:xfrm>
            <a:prstGeom prst="trapezoid">
              <a:avLst>
                <a:gd name="adj" fmla="val 38749"/>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3" name="Trapezoid 32"/>
            <p:cNvSpPr/>
            <p:nvPr/>
          </p:nvSpPr>
          <p:spPr bwMode="auto">
            <a:xfrm rot="16200000">
              <a:off x="7304410" y="2700337"/>
              <a:ext cx="564384" cy="424030"/>
            </a:xfrm>
            <a:prstGeom prst="trapezoid">
              <a:avLst>
                <a:gd name="adj" fmla="val 38748"/>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grpSp>
          <p:nvGrpSpPr>
            <p:cNvPr id="34" name="Group 33"/>
            <p:cNvGrpSpPr/>
            <p:nvPr/>
          </p:nvGrpSpPr>
          <p:grpSpPr>
            <a:xfrm>
              <a:off x="6385185" y="2279099"/>
              <a:ext cx="989403" cy="1266510"/>
              <a:chOff x="4991100" y="2058759"/>
              <a:chExt cx="1066800" cy="1025983"/>
            </a:xfrm>
          </p:grpSpPr>
          <p:sp>
            <p:nvSpPr>
              <p:cNvPr id="35" name="Rectangle 34"/>
              <p:cNvSpPr/>
              <p:nvPr/>
            </p:nvSpPr>
            <p:spPr bwMode="auto">
              <a:xfrm>
                <a:off x="4991100" y="2362654"/>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6" name="Rectangle 35"/>
              <p:cNvSpPr/>
              <p:nvPr/>
            </p:nvSpPr>
            <p:spPr bwMode="auto">
              <a:xfrm>
                <a:off x="4991100" y="2666549"/>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7" name="Rectangle 36"/>
              <p:cNvSpPr/>
              <p:nvPr/>
            </p:nvSpPr>
            <p:spPr bwMode="auto">
              <a:xfrm>
                <a:off x="4991100" y="2058759"/>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8" name="Rectangle 37"/>
              <p:cNvSpPr/>
              <p:nvPr/>
            </p:nvSpPr>
            <p:spPr bwMode="auto">
              <a:xfrm>
                <a:off x="4991100" y="2970443"/>
                <a:ext cx="1066800" cy="114299"/>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grpSp>
        <p:sp>
          <p:nvSpPr>
            <p:cNvPr id="39" name="Trapezoid 38"/>
            <p:cNvSpPr/>
            <p:nvPr/>
          </p:nvSpPr>
          <p:spPr bwMode="auto">
            <a:xfrm rot="5400000" flipH="1">
              <a:off x="3065966" y="2700337"/>
              <a:ext cx="2680824" cy="424030"/>
            </a:xfrm>
            <a:prstGeom prst="trapezoid">
              <a:avLst>
                <a:gd name="adj" fmla="val 162667"/>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40" name="Trapezoid 39"/>
            <p:cNvSpPr/>
            <p:nvPr/>
          </p:nvSpPr>
          <p:spPr bwMode="auto">
            <a:xfrm rot="5400000" flipH="1">
              <a:off x="3630350" y="2700337"/>
              <a:ext cx="1552056" cy="424030"/>
            </a:xfrm>
            <a:prstGeom prst="trapezoid">
              <a:avLst>
                <a:gd name="adj" fmla="val 77917"/>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IN" sz="1000" dirty="0">
                <a:solidFill>
                  <a:srgbClr val="000000"/>
                </a:solidFill>
                <a:latin typeface="Calibri" panose="020F0502020204030204" pitchFamily="34" charset="0"/>
                <a:cs typeface="Calibri" panose="020F0502020204030204" pitchFamily="34" charset="0"/>
              </a:endParaRPr>
            </a:p>
          </p:txBody>
        </p:sp>
        <p:sp>
          <p:nvSpPr>
            <p:cNvPr id="41" name="Trapezoid 40"/>
            <p:cNvSpPr/>
            <p:nvPr/>
          </p:nvSpPr>
          <p:spPr bwMode="auto">
            <a:xfrm rot="5400000" flipH="1">
              <a:off x="3771445" y="2700337"/>
              <a:ext cx="1269864" cy="424030"/>
            </a:xfrm>
            <a:prstGeom prst="trapezoid">
              <a:avLst>
                <a:gd name="adj" fmla="val 77916"/>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42" name="Trapezoid 41"/>
            <p:cNvSpPr/>
            <p:nvPr/>
          </p:nvSpPr>
          <p:spPr bwMode="auto">
            <a:xfrm rot="5400000" flipH="1">
              <a:off x="4335829" y="2700337"/>
              <a:ext cx="141096" cy="424030"/>
            </a:xfrm>
            <a:prstGeom prst="trapezoid">
              <a:avLst>
                <a:gd name="adj" fmla="val 0"/>
              </a:avLst>
            </a:prstGeom>
            <a:solidFill>
              <a:schemeClr val="bg1"/>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IN" sz="1000" dirty="0">
                <a:solidFill>
                  <a:srgbClr val="000000"/>
                </a:solidFill>
                <a:latin typeface="Calibri" panose="020F0502020204030204" pitchFamily="34" charset="0"/>
                <a:cs typeface="Calibri" panose="020F0502020204030204" pitchFamily="34" charset="0"/>
              </a:endParaRPr>
            </a:p>
          </p:txBody>
        </p:sp>
        <p:sp>
          <p:nvSpPr>
            <p:cNvPr id="130" name="Rectangle 129"/>
            <p:cNvSpPr/>
            <p:nvPr/>
          </p:nvSpPr>
          <p:spPr bwMode="auto">
            <a:xfrm>
              <a:off x="449580" y="2982302"/>
              <a:ext cx="3738894" cy="1504710"/>
            </a:xfrm>
            <a:prstGeom prst="rect">
              <a:avLst/>
            </a:prstGeom>
            <a:solidFill>
              <a:srgbClr val="28AA9E"/>
            </a:solidFill>
            <a:ln w="3175" cap="flat" cmpd="sng" algn="ctr">
              <a:noFill/>
              <a:prstDash val="solid"/>
              <a:miter lim="800000"/>
              <a:headEnd type="none" w="sm" len="sm"/>
              <a:tailEnd type="triangle" w="med" len="med"/>
            </a:ln>
            <a:effectLst/>
          </p:spPr>
          <p:txBody>
            <a:bodyPr rot="0" spcFirstLastPara="0" vertOverflow="overflow" horzOverflow="overflow" vert="horz" wrap="none" lIns="91392" tIns="45696" rIns="274178" bIns="45696" numCol="1" spcCol="0" rtlCol="0" fromWordArt="0" anchor="ctr" anchorCtr="0" forceAA="0" compatLnSpc="1">
              <a:prstTxWarp prst="textNoShape">
                <a:avLst/>
              </a:prstTxWarp>
              <a:noAutofit/>
            </a:bodyPr>
            <a:lstStyle/>
            <a:p>
              <a:pPr defTabSz="685436">
                <a:defRPr/>
              </a:pPr>
              <a:r>
                <a:rPr lang="en-US" sz="1400" b="1" kern="0" dirty="0">
                  <a:solidFill>
                    <a:srgbClr val="FFFFFF"/>
                  </a:solidFill>
                  <a:latin typeface="Calibri" panose="020F0502020204030204" pitchFamily="34" charset="0"/>
                  <a:cs typeface="Calibri" panose="020F0502020204030204" pitchFamily="34" charset="0"/>
                </a:rPr>
                <a:t>Knowledge Management</a:t>
              </a:r>
            </a:p>
            <a:p>
              <a:pPr defTabSz="685436">
                <a:defRPr/>
              </a:pPr>
              <a:endParaRPr lang="en-US" sz="1400" b="1" kern="0" dirty="0">
                <a:solidFill>
                  <a:srgbClr val="FFFFFF"/>
                </a:solidFill>
                <a:latin typeface="Calibri" panose="020F0502020204030204" pitchFamily="34" charset="0"/>
                <a:cs typeface="Calibri" panose="020F0502020204030204" pitchFamily="34" charset="0"/>
              </a:endParaRPr>
            </a:p>
            <a:p>
              <a:pPr marL="285578" indent="-285578" defTabSz="685436">
                <a:buFont typeface="Arial" panose="020B0604020202020204" pitchFamily="34" charset="0"/>
                <a:buChar char="•"/>
                <a:defRPr/>
              </a:pPr>
              <a:r>
                <a:rPr lang="en-US" sz="1200" kern="0" dirty="0">
                  <a:solidFill>
                    <a:srgbClr val="FFFFFF"/>
                  </a:solidFill>
                  <a:latin typeface="Calibri" panose="020F0502020204030204" pitchFamily="34" charset="0"/>
                  <a:cs typeface="Calibri" panose="020F0502020204030204" pitchFamily="34" charset="0"/>
                </a:rPr>
                <a:t>Dedicated Knowledge Management Portal</a:t>
              </a:r>
            </a:p>
            <a:p>
              <a:pPr marL="285578" indent="-285578" defTabSz="685436">
                <a:buFont typeface="Arial" panose="020B0604020202020204" pitchFamily="34" charset="0"/>
                <a:buChar char="•"/>
                <a:defRPr/>
              </a:pPr>
              <a:r>
                <a:rPr lang="en-US" sz="1200" kern="0" dirty="0">
                  <a:solidFill>
                    <a:srgbClr val="FFFFFF"/>
                  </a:solidFill>
                  <a:latin typeface="Calibri" panose="020F0502020204030204" pitchFamily="34" charset="0"/>
                  <a:cs typeface="Calibri" panose="020F0502020204030204" pitchFamily="34" charset="0"/>
                </a:rPr>
                <a:t>Continuous Learning &amp; knowledge dissemination</a:t>
              </a:r>
            </a:p>
            <a:p>
              <a:pPr marL="285578" indent="-285578" defTabSz="685436">
                <a:buFont typeface="Arial" panose="020B0604020202020204" pitchFamily="34" charset="0"/>
                <a:buChar char="•"/>
                <a:defRPr/>
              </a:pPr>
              <a:r>
                <a:rPr lang="en-US" sz="1200" kern="0" dirty="0">
                  <a:solidFill>
                    <a:srgbClr val="FFFFFF"/>
                  </a:solidFill>
                  <a:latin typeface="Calibri" panose="020F0502020204030204" pitchFamily="34" charset="0"/>
                  <a:cs typeface="Calibri" panose="020F0502020204030204" pitchFamily="34" charset="0"/>
                </a:rPr>
                <a:t>Knowledge Sharing Sessions</a:t>
              </a:r>
            </a:p>
            <a:p>
              <a:pPr marL="285578" indent="-285578" defTabSz="685436">
                <a:buFont typeface="Arial" panose="020B0604020202020204" pitchFamily="34" charset="0"/>
                <a:buChar char="•"/>
                <a:defRPr/>
              </a:pPr>
              <a:r>
                <a:rPr lang="en-US" sz="1200" kern="0" dirty="0">
                  <a:solidFill>
                    <a:srgbClr val="FFFFFF"/>
                  </a:solidFill>
                  <a:latin typeface="Calibri" panose="020F0502020204030204" pitchFamily="34" charset="0"/>
                  <a:cs typeface="Calibri" panose="020F0502020204030204" pitchFamily="34" charset="0"/>
                </a:rPr>
                <a:t>Knowledge Sessions from Partners</a:t>
              </a:r>
            </a:p>
            <a:p>
              <a:pPr marL="285578" indent="-285578" defTabSz="685436">
                <a:buFont typeface="Arial" panose="020B0604020202020204" pitchFamily="34" charset="0"/>
                <a:buChar char="•"/>
                <a:defRPr/>
              </a:pPr>
              <a:r>
                <a:rPr lang="en-US" sz="1200" kern="0" dirty="0">
                  <a:solidFill>
                    <a:srgbClr val="FFFFFF"/>
                  </a:solidFill>
                  <a:latin typeface="Calibri" panose="020F0502020204030204" pitchFamily="34" charset="0"/>
                  <a:cs typeface="Calibri" panose="020F0502020204030204" pitchFamily="34" charset="0"/>
                </a:rPr>
                <a:t>Best Practices Library</a:t>
              </a:r>
            </a:p>
          </p:txBody>
        </p:sp>
        <p:sp>
          <p:nvSpPr>
            <p:cNvPr id="132" name="Rectangle 131"/>
            <p:cNvSpPr/>
            <p:nvPr/>
          </p:nvSpPr>
          <p:spPr bwMode="auto">
            <a:xfrm>
              <a:off x="449580" y="1232849"/>
              <a:ext cx="3738894" cy="1608495"/>
            </a:xfrm>
            <a:prstGeom prst="rect">
              <a:avLst/>
            </a:prstGeom>
            <a:solidFill>
              <a:srgbClr val="288AB5"/>
            </a:solidFill>
            <a:ln w="3175" cap="flat" cmpd="sng" algn="ctr">
              <a:noFill/>
              <a:prstDash val="solid"/>
              <a:miter lim="800000"/>
              <a:headEnd type="none" w="sm" len="sm"/>
              <a:tailEnd type="triangle" w="med" len="med"/>
            </a:ln>
            <a:effectLst/>
          </p:spPr>
          <p:txBody>
            <a:bodyPr rot="0" spcFirstLastPara="0" vertOverflow="overflow" horzOverflow="overflow" vert="horz" wrap="none" lIns="91392" tIns="45696" rIns="274178" bIns="45696" numCol="1" spcCol="0" rtlCol="0" fromWordArt="0" anchor="ctr" anchorCtr="0" forceAA="0" compatLnSpc="1">
              <a:prstTxWarp prst="textNoShape">
                <a:avLst/>
              </a:prstTxWarp>
              <a:noAutofit/>
            </a:bodyPr>
            <a:lstStyle/>
            <a:p>
              <a:pPr defTabSz="685436">
                <a:defRPr/>
              </a:pPr>
              <a:r>
                <a:rPr lang="en-US" sz="1400" b="1" kern="0" dirty="0">
                  <a:solidFill>
                    <a:srgbClr val="FFFFFF"/>
                  </a:solidFill>
                  <a:latin typeface="Calibri" panose="020F0502020204030204" pitchFamily="34" charset="0"/>
                  <a:cs typeface="Calibri" panose="020F0502020204030204" pitchFamily="34" charset="0"/>
                </a:rPr>
                <a:t>COE Lab</a:t>
              </a:r>
            </a:p>
            <a:p>
              <a:pPr defTabSz="685436">
                <a:defRPr/>
              </a:pPr>
              <a:endParaRPr lang="en-US" sz="1400" b="1" kern="0" dirty="0">
                <a:solidFill>
                  <a:srgbClr val="FFFFFF"/>
                </a:solidFill>
                <a:latin typeface="Calibri" panose="020F0502020204030204" pitchFamily="34" charset="0"/>
                <a:cs typeface="Calibri" panose="020F0502020204030204" pitchFamily="34" charset="0"/>
              </a:endParaRP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Dedicated Lab used for Demos &amp; Training</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Certified Specialists</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Domain/ Technology Specific POCs</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Early Adoption Programs with Partners</a:t>
              </a:r>
            </a:p>
            <a:p>
              <a:pPr marL="285578" indent="-285578" defTabSz="913766">
                <a:buFont typeface="Arial" pitchFamily="34" charset="0"/>
                <a:buChar char="•"/>
                <a:defRPr/>
              </a:pPr>
              <a:r>
                <a:rPr lang="en-US" sz="1200" kern="0" dirty="0">
                  <a:solidFill>
                    <a:srgbClr val="FFFFFF"/>
                  </a:solidFill>
                  <a:latin typeface="Calibri" panose="020F0502020204030204" pitchFamily="34" charset="0"/>
                  <a:cs typeface="Calibri" panose="020F0502020204030204" pitchFamily="34" charset="0"/>
                </a:rPr>
                <a:t>Hands on Experience</a:t>
              </a:r>
              <a:endParaRPr lang="en-US" sz="1400" kern="0" dirty="0">
                <a:solidFill>
                  <a:srgbClr val="FFFFFF"/>
                </a:solidFill>
                <a:latin typeface="Calibri" panose="020F0502020204030204" pitchFamily="34" charset="0"/>
                <a:cs typeface="Calibri" panose="020F0502020204030204" pitchFamily="34" charset="0"/>
              </a:endParaRPr>
            </a:p>
          </p:txBody>
        </p:sp>
        <p:sp>
          <p:nvSpPr>
            <p:cNvPr id="76" name="Oval 75"/>
            <p:cNvSpPr/>
            <p:nvPr/>
          </p:nvSpPr>
          <p:spPr bwMode="auto">
            <a:xfrm flipH="1">
              <a:off x="4710545" y="1640261"/>
              <a:ext cx="2544180" cy="2544180"/>
            </a:xfrm>
            <a:prstGeom prst="ellipse">
              <a:avLst/>
            </a:prstGeom>
            <a:solidFill>
              <a:schemeClr val="bg1"/>
            </a:solidFill>
            <a:ln w="9525" cap="flat" cmpd="sng" algn="ctr">
              <a:solidFill>
                <a:schemeClr val="bg1">
                  <a:lumMod val="75000"/>
                </a:schemeClr>
              </a:solid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endParaRPr lang="en-IN" sz="1000" dirty="0">
                <a:solidFill>
                  <a:srgbClr val="000000"/>
                </a:solidFill>
                <a:latin typeface="Calibri" panose="020F0502020204030204" pitchFamily="34" charset="0"/>
                <a:cs typeface="Calibri" panose="020F0502020204030204" pitchFamily="34" charset="0"/>
              </a:endParaRPr>
            </a:p>
          </p:txBody>
        </p:sp>
        <p:sp>
          <p:nvSpPr>
            <p:cNvPr id="3" name="TextBox 2"/>
            <p:cNvSpPr txBox="1"/>
            <p:nvPr/>
          </p:nvSpPr>
          <p:spPr>
            <a:xfrm>
              <a:off x="5053612" y="2642350"/>
              <a:ext cx="1905000" cy="830893"/>
            </a:xfrm>
            <a:prstGeom prst="rect">
              <a:avLst/>
            </a:prstGeom>
            <a:noFill/>
          </p:spPr>
          <p:txBody>
            <a:bodyPr wrap="square" rtlCol="0">
              <a:spAutoFit/>
            </a:bodyPr>
            <a:lstStyle/>
            <a:p>
              <a:pPr algn="ctr"/>
              <a:r>
                <a:rPr lang="en-IN" sz="4798" b="1" dirty="0">
                  <a:solidFill>
                    <a:srgbClr val="808080"/>
                  </a:solidFill>
                  <a:latin typeface="Calibri" panose="020F0502020204030204" pitchFamily="34" charset="0"/>
                  <a:cs typeface="Calibri" panose="020F0502020204030204" pitchFamily="34" charset="0"/>
                </a:rPr>
                <a:t>CoE</a:t>
              </a:r>
            </a:p>
          </p:txBody>
        </p:sp>
        <p:sp>
          <p:nvSpPr>
            <p:cNvPr id="216" name="Rounded Rectangle 215"/>
            <p:cNvSpPr/>
            <p:nvPr/>
          </p:nvSpPr>
          <p:spPr bwMode="auto">
            <a:xfrm>
              <a:off x="449581" y="4750779"/>
              <a:ext cx="3691127" cy="742028"/>
            </a:xfrm>
            <a:prstGeom prst="roundRect">
              <a:avLst/>
            </a:prstGeom>
            <a:solidFill>
              <a:srgbClr val="CC33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b="1">
                <a:solidFill>
                  <a:srgbClr val="FFFFFF"/>
                </a:solidFill>
                <a:latin typeface="Calibri" panose="020F0502020204030204" pitchFamily="34" charset="0"/>
                <a:cs typeface="Calibri" panose="020F0502020204030204" pitchFamily="34" charset="0"/>
              </a:endParaRPr>
            </a:p>
          </p:txBody>
        </p:sp>
        <p:sp>
          <p:nvSpPr>
            <p:cNvPr id="217" name="Rounded Rectangle 216"/>
            <p:cNvSpPr/>
            <p:nvPr/>
          </p:nvSpPr>
          <p:spPr bwMode="auto">
            <a:xfrm>
              <a:off x="4221491" y="4755343"/>
              <a:ext cx="2485009" cy="737464"/>
            </a:xfrm>
            <a:prstGeom prst="roundRect">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b="1">
                <a:solidFill>
                  <a:srgbClr val="FFFFFF"/>
                </a:solidFill>
                <a:latin typeface="Calibri" panose="020F0502020204030204" pitchFamily="34" charset="0"/>
                <a:cs typeface="Calibri" panose="020F0502020204030204" pitchFamily="34" charset="0"/>
              </a:endParaRPr>
            </a:p>
          </p:txBody>
        </p:sp>
        <p:sp>
          <p:nvSpPr>
            <p:cNvPr id="218" name="Rounded Rectangle 217"/>
            <p:cNvSpPr/>
            <p:nvPr/>
          </p:nvSpPr>
          <p:spPr bwMode="auto">
            <a:xfrm>
              <a:off x="6788163" y="4755343"/>
              <a:ext cx="4954257" cy="737464"/>
            </a:xfrm>
            <a:prstGeom prst="roundRect">
              <a:avLst/>
            </a:prstGeom>
            <a:solidFill>
              <a:srgbClr val="FFC0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b="1">
                <a:solidFill>
                  <a:srgbClr val="FFFFFF"/>
                </a:solidFill>
                <a:latin typeface="Calibri" panose="020F0502020204030204" pitchFamily="34" charset="0"/>
                <a:cs typeface="Calibri" panose="020F0502020204030204" pitchFamily="34" charset="0"/>
              </a:endParaRPr>
            </a:p>
          </p:txBody>
        </p:sp>
        <p:sp>
          <p:nvSpPr>
            <p:cNvPr id="219" name="TextBox 218"/>
            <p:cNvSpPr txBox="1"/>
            <p:nvPr/>
          </p:nvSpPr>
          <p:spPr>
            <a:xfrm>
              <a:off x="1079809" y="5004680"/>
              <a:ext cx="2472222" cy="276999"/>
            </a:xfrm>
            <a:prstGeom prst="rect">
              <a:avLst/>
            </a:prstGeom>
            <a:noFill/>
          </p:spPr>
          <p:txBody>
            <a:bodyPr wrap="square" rtlCol="0">
              <a:spAutoFit/>
            </a:bodyPr>
            <a:lstStyle/>
            <a:p>
              <a:pPr algn="ctr"/>
              <a:r>
                <a:rPr lang="en-US" sz="1200" b="1" dirty="0">
                  <a:solidFill>
                    <a:srgbClr val="FFFFFF"/>
                  </a:solidFill>
                  <a:latin typeface="Calibri" panose="020F0502020204030204" pitchFamily="34" charset="0"/>
                  <a:cs typeface="Calibri" panose="020F0502020204030204" pitchFamily="34" charset="0"/>
                </a:rPr>
                <a:t>Industry Best Practices</a:t>
              </a:r>
            </a:p>
          </p:txBody>
        </p:sp>
        <p:sp>
          <p:nvSpPr>
            <p:cNvPr id="220" name="TextBox 219"/>
            <p:cNvSpPr txBox="1"/>
            <p:nvPr/>
          </p:nvSpPr>
          <p:spPr>
            <a:xfrm>
              <a:off x="4323573" y="5023631"/>
              <a:ext cx="2350269" cy="276999"/>
            </a:xfrm>
            <a:prstGeom prst="rect">
              <a:avLst/>
            </a:prstGeom>
            <a:noFill/>
          </p:spPr>
          <p:txBody>
            <a:bodyPr wrap="square" rtlCol="0">
              <a:spAutoFit/>
            </a:bodyPr>
            <a:lstStyle>
              <a:defPPr>
                <a:defRPr lang="en-US"/>
              </a:defPPr>
              <a:lvl1pPr algn="ctr">
                <a:defRPr sz="1200" b="1">
                  <a:solidFill>
                    <a:schemeClr val="bg1"/>
                  </a:solidFill>
                </a:defRPr>
              </a:lvl1pPr>
            </a:lstStyle>
            <a:p>
              <a:r>
                <a:rPr lang="en-US" dirty="0">
                  <a:solidFill>
                    <a:srgbClr val="FFFFFF"/>
                  </a:solidFill>
                  <a:latin typeface="Calibri" panose="020F0502020204030204" pitchFamily="34" charset="0"/>
                  <a:cs typeface="Calibri" panose="020F0502020204030204" pitchFamily="34" charset="0"/>
                </a:rPr>
                <a:t>Continuous Innovation</a:t>
              </a:r>
            </a:p>
          </p:txBody>
        </p:sp>
        <p:sp>
          <p:nvSpPr>
            <p:cNvPr id="221" name="TextBox 220"/>
            <p:cNvSpPr txBox="1"/>
            <p:nvPr/>
          </p:nvSpPr>
          <p:spPr>
            <a:xfrm>
              <a:off x="8209582" y="5010188"/>
              <a:ext cx="2288438" cy="276999"/>
            </a:xfrm>
            <a:prstGeom prst="rect">
              <a:avLst/>
            </a:prstGeom>
            <a:noFill/>
          </p:spPr>
          <p:txBody>
            <a:bodyPr wrap="square" rtlCol="0">
              <a:spAutoFit/>
            </a:bodyPr>
            <a:lstStyle>
              <a:defPPr>
                <a:defRPr lang="en-US"/>
              </a:defPPr>
              <a:lvl1pPr algn="ctr">
                <a:defRPr sz="1200" b="1">
                  <a:solidFill>
                    <a:schemeClr val="bg1"/>
                  </a:solidFill>
                </a:defRPr>
              </a:lvl1pPr>
            </a:lstStyle>
            <a:p>
              <a:r>
                <a:rPr lang="en-US" dirty="0">
                  <a:solidFill>
                    <a:srgbClr val="FFFFFF"/>
                  </a:solidFill>
                  <a:latin typeface="Calibri" panose="020F0502020204030204" pitchFamily="34" charset="0"/>
                  <a:cs typeface="Calibri" panose="020F0502020204030204" pitchFamily="34" charset="0"/>
                </a:rPr>
                <a:t>New Tools &amp; Technologies</a:t>
              </a:r>
            </a:p>
          </p:txBody>
        </p:sp>
        <p:sp>
          <p:nvSpPr>
            <p:cNvPr id="222" name="Rounded Rectangle 221"/>
            <p:cNvSpPr/>
            <p:nvPr/>
          </p:nvSpPr>
          <p:spPr bwMode="auto">
            <a:xfrm>
              <a:off x="6015113" y="5560037"/>
              <a:ext cx="3368536" cy="820784"/>
            </a:xfrm>
            <a:prstGeom prst="roundRect">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b="1">
                <a:solidFill>
                  <a:srgbClr val="FFFFFF"/>
                </a:solidFill>
                <a:latin typeface="Calibri" panose="020F0502020204030204" pitchFamily="34" charset="0"/>
                <a:cs typeface="Calibri" panose="020F0502020204030204" pitchFamily="34" charset="0"/>
              </a:endParaRPr>
            </a:p>
          </p:txBody>
        </p:sp>
        <p:sp>
          <p:nvSpPr>
            <p:cNvPr id="223" name="Rounded Rectangle 222"/>
            <p:cNvSpPr/>
            <p:nvPr/>
          </p:nvSpPr>
          <p:spPr bwMode="auto">
            <a:xfrm>
              <a:off x="449580" y="5564310"/>
              <a:ext cx="5494021" cy="836491"/>
            </a:xfrm>
            <a:prstGeom prst="roundRect">
              <a:avLst/>
            </a:prstGeom>
            <a:solidFill>
              <a:srgbClr val="F8952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b="1">
                <a:solidFill>
                  <a:srgbClr val="FFFFFF"/>
                </a:solidFill>
                <a:latin typeface="Calibri" panose="020F0502020204030204" pitchFamily="34" charset="0"/>
                <a:cs typeface="Calibri" panose="020F0502020204030204" pitchFamily="34" charset="0"/>
              </a:endParaRPr>
            </a:p>
          </p:txBody>
        </p:sp>
        <p:sp>
          <p:nvSpPr>
            <p:cNvPr id="224" name="TextBox 223"/>
            <p:cNvSpPr txBox="1"/>
            <p:nvPr/>
          </p:nvSpPr>
          <p:spPr>
            <a:xfrm>
              <a:off x="733908" y="5857127"/>
              <a:ext cx="5057292" cy="276999"/>
            </a:xfrm>
            <a:prstGeom prst="rect">
              <a:avLst/>
            </a:prstGeom>
            <a:noFill/>
          </p:spPr>
          <p:txBody>
            <a:bodyPr wrap="square" rtlCol="0">
              <a:spAutoFit/>
            </a:bodyPr>
            <a:lstStyle>
              <a:defPPr>
                <a:defRPr lang="en-US"/>
              </a:defPPr>
              <a:lvl1pPr algn="ctr">
                <a:defRPr sz="1200" b="1">
                  <a:solidFill>
                    <a:schemeClr val="bg1"/>
                  </a:solidFill>
                </a:defRPr>
              </a:lvl1pPr>
            </a:lstStyle>
            <a:p>
              <a:r>
                <a:rPr lang="en-US" dirty="0">
                  <a:solidFill>
                    <a:srgbClr val="FFFFFF"/>
                  </a:solidFill>
                  <a:latin typeface="Calibri" panose="020F0502020204030204" pitchFamily="34" charset="0"/>
                  <a:cs typeface="Calibri" panose="020F0502020204030204" pitchFamily="34" charset="0"/>
                </a:rPr>
                <a:t>Re-usable Framework</a:t>
              </a:r>
            </a:p>
          </p:txBody>
        </p:sp>
        <p:sp>
          <p:nvSpPr>
            <p:cNvPr id="225" name="TextBox 224"/>
            <p:cNvSpPr txBox="1"/>
            <p:nvPr/>
          </p:nvSpPr>
          <p:spPr>
            <a:xfrm>
              <a:off x="6660715" y="5858347"/>
              <a:ext cx="2117106" cy="276999"/>
            </a:xfrm>
            <a:prstGeom prst="rect">
              <a:avLst/>
            </a:prstGeom>
            <a:noFill/>
          </p:spPr>
          <p:txBody>
            <a:bodyPr wrap="square" rtlCol="0">
              <a:spAutoFit/>
            </a:bodyPr>
            <a:lstStyle>
              <a:defPPr>
                <a:defRPr lang="en-US"/>
              </a:defPPr>
              <a:lvl1pPr algn="ctr">
                <a:defRPr sz="1200" b="1">
                  <a:solidFill>
                    <a:schemeClr val="bg1"/>
                  </a:solidFill>
                </a:defRPr>
              </a:lvl1pPr>
            </a:lstStyle>
            <a:p>
              <a:r>
                <a:rPr lang="en-US" dirty="0">
                  <a:solidFill>
                    <a:srgbClr val="FFFFFF"/>
                  </a:solidFill>
                  <a:latin typeface="Calibri" panose="020F0502020204030204" pitchFamily="34" charset="0"/>
                  <a:cs typeface="Calibri" panose="020F0502020204030204" pitchFamily="34" charset="0"/>
                </a:rPr>
                <a:t>Quality Control</a:t>
              </a:r>
            </a:p>
          </p:txBody>
        </p:sp>
        <p:sp>
          <p:nvSpPr>
            <p:cNvPr id="226" name="Rectangle 225"/>
            <p:cNvSpPr/>
            <p:nvPr/>
          </p:nvSpPr>
          <p:spPr bwMode="auto">
            <a:xfrm>
              <a:off x="2438762" y="5344647"/>
              <a:ext cx="108757" cy="337689"/>
            </a:xfrm>
            <a:prstGeom prst="rect">
              <a:avLst/>
            </a:prstGeom>
            <a:solidFill>
              <a:srgbClr val="CC33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27" name="Oval 226"/>
            <p:cNvSpPr/>
            <p:nvPr/>
          </p:nvSpPr>
          <p:spPr bwMode="auto">
            <a:xfrm>
              <a:off x="2388831" y="5624092"/>
              <a:ext cx="212411" cy="194408"/>
            </a:xfrm>
            <a:prstGeom prst="ellipse">
              <a:avLst/>
            </a:prstGeom>
            <a:solidFill>
              <a:srgbClr val="CC33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28" name="Rectangle 227"/>
            <p:cNvSpPr/>
            <p:nvPr/>
          </p:nvSpPr>
          <p:spPr bwMode="auto">
            <a:xfrm>
              <a:off x="3983736" y="5258530"/>
              <a:ext cx="366307" cy="127671"/>
            </a:xfrm>
            <a:prstGeom prst="rect">
              <a:avLst/>
            </a:prstGeom>
            <a:solidFill>
              <a:srgbClr val="CC33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29" name="Oval 228"/>
            <p:cNvSpPr/>
            <p:nvPr/>
          </p:nvSpPr>
          <p:spPr bwMode="auto">
            <a:xfrm>
              <a:off x="4283390" y="5228335"/>
              <a:ext cx="212411" cy="194408"/>
            </a:xfrm>
            <a:prstGeom prst="ellipse">
              <a:avLst/>
            </a:prstGeom>
            <a:solidFill>
              <a:srgbClr val="CC33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0" name="Rectangle 229"/>
            <p:cNvSpPr/>
            <p:nvPr/>
          </p:nvSpPr>
          <p:spPr bwMode="auto">
            <a:xfrm>
              <a:off x="5628721" y="5393256"/>
              <a:ext cx="108757" cy="337689"/>
            </a:xfrm>
            <a:prstGeom prst="rect">
              <a:avLst/>
            </a:prstGeom>
            <a:solidFill>
              <a:srgbClr val="FFC0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1" name="Oval 230"/>
            <p:cNvSpPr/>
            <p:nvPr/>
          </p:nvSpPr>
          <p:spPr bwMode="auto">
            <a:xfrm>
              <a:off x="5578790" y="5255193"/>
              <a:ext cx="212411" cy="194408"/>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2" name="Rectangle 231"/>
            <p:cNvSpPr/>
            <p:nvPr/>
          </p:nvSpPr>
          <p:spPr bwMode="auto">
            <a:xfrm>
              <a:off x="6629401" y="4889322"/>
              <a:ext cx="366307" cy="127671"/>
            </a:xfrm>
            <a:prstGeom prst="rect">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3" name="Oval 232"/>
            <p:cNvSpPr/>
            <p:nvPr/>
          </p:nvSpPr>
          <p:spPr bwMode="auto">
            <a:xfrm>
              <a:off x="6929055" y="4859127"/>
              <a:ext cx="212411" cy="194408"/>
            </a:xfrm>
            <a:prstGeom prst="ellipse">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4" name="Rectangle 233"/>
            <p:cNvSpPr/>
            <p:nvPr/>
          </p:nvSpPr>
          <p:spPr bwMode="auto">
            <a:xfrm>
              <a:off x="8243680" y="5369888"/>
              <a:ext cx="108757" cy="337689"/>
            </a:xfrm>
            <a:prstGeom prst="rect">
              <a:avLst/>
            </a:prstGeom>
            <a:solidFill>
              <a:srgbClr val="FFC0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5" name="Oval 234"/>
            <p:cNvSpPr/>
            <p:nvPr/>
          </p:nvSpPr>
          <p:spPr bwMode="auto">
            <a:xfrm>
              <a:off x="8193749" y="5649333"/>
              <a:ext cx="212411" cy="194408"/>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6" name="Rectangle 235"/>
            <p:cNvSpPr/>
            <p:nvPr/>
          </p:nvSpPr>
          <p:spPr bwMode="auto">
            <a:xfrm>
              <a:off x="5810676" y="6117017"/>
              <a:ext cx="366307" cy="127671"/>
            </a:xfrm>
            <a:prstGeom prst="rect">
              <a:avLst/>
            </a:prstGeom>
            <a:solidFill>
              <a:srgbClr val="F8952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7" name="Oval 236"/>
            <p:cNvSpPr/>
            <p:nvPr/>
          </p:nvSpPr>
          <p:spPr bwMode="auto">
            <a:xfrm>
              <a:off x="5684814" y="6086822"/>
              <a:ext cx="212411" cy="194408"/>
            </a:xfrm>
            <a:prstGeom prst="ellipse">
              <a:avLst/>
            </a:prstGeom>
            <a:solidFill>
              <a:srgbClr val="F8952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39" name="Rectangle 238"/>
            <p:cNvSpPr/>
            <p:nvPr/>
          </p:nvSpPr>
          <p:spPr bwMode="auto">
            <a:xfrm>
              <a:off x="9170649" y="5967470"/>
              <a:ext cx="366307" cy="136467"/>
            </a:xfrm>
            <a:prstGeom prst="rect">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40" name="Oval 239"/>
            <p:cNvSpPr/>
            <p:nvPr/>
          </p:nvSpPr>
          <p:spPr bwMode="auto">
            <a:xfrm>
              <a:off x="9090602" y="5942778"/>
              <a:ext cx="212411" cy="207802"/>
            </a:xfrm>
            <a:prstGeom prst="ellipse">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43" name="Oval 242"/>
            <p:cNvSpPr/>
            <p:nvPr/>
          </p:nvSpPr>
          <p:spPr bwMode="auto">
            <a:xfrm>
              <a:off x="9492933" y="5939717"/>
              <a:ext cx="212411" cy="194408"/>
            </a:xfrm>
            <a:prstGeom prst="ellipse">
              <a:avLst/>
            </a:prstGeom>
            <a:solidFill>
              <a:srgbClr val="F15B38"/>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sp>
          <p:nvSpPr>
            <p:cNvPr id="244" name="TextBox 243"/>
            <p:cNvSpPr txBox="1"/>
            <p:nvPr/>
          </p:nvSpPr>
          <p:spPr>
            <a:xfrm>
              <a:off x="9399539" y="5817173"/>
              <a:ext cx="2288438" cy="276999"/>
            </a:xfrm>
            <a:prstGeom prst="rect">
              <a:avLst/>
            </a:prstGeom>
            <a:noFill/>
          </p:spPr>
          <p:txBody>
            <a:bodyPr wrap="square" rtlCol="0">
              <a:spAutoFit/>
            </a:bodyPr>
            <a:lstStyle>
              <a:defPPr>
                <a:defRPr lang="en-US"/>
              </a:defPPr>
              <a:lvl1pPr algn="ctr">
                <a:defRPr sz="1200" b="1">
                  <a:solidFill>
                    <a:schemeClr val="bg1"/>
                  </a:solidFill>
                </a:defRPr>
              </a:lvl1pPr>
            </a:lstStyle>
            <a:p>
              <a:r>
                <a:rPr lang="en-US" dirty="0">
                  <a:solidFill>
                    <a:srgbClr val="FFFFFF"/>
                  </a:solidFill>
                  <a:latin typeface="Calibri" panose="020F0502020204030204" pitchFamily="34" charset="0"/>
                  <a:cs typeface="Calibri" panose="020F0502020204030204" pitchFamily="34" charset="0"/>
                </a:rPr>
                <a:t>Technical Support</a:t>
              </a:r>
            </a:p>
          </p:txBody>
        </p:sp>
        <p:sp>
          <p:nvSpPr>
            <p:cNvPr id="56" name="Oval 55"/>
            <p:cNvSpPr/>
            <p:nvPr/>
          </p:nvSpPr>
          <p:spPr bwMode="auto">
            <a:xfrm>
              <a:off x="6150175" y="6086822"/>
              <a:ext cx="212411" cy="194408"/>
            </a:xfrm>
            <a:prstGeom prst="ellipse">
              <a:avLst/>
            </a:prstGeom>
            <a:solidFill>
              <a:srgbClr val="F89520"/>
            </a:solidFill>
            <a:ln w="3175" cap="flat" cmpd="sng" algn="ctr">
              <a:noFill/>
              <a:prstDash val="solid"/>
              <a:miter lim="800000"/>
              <a:headEnd type="none" w="sm" len="sm"/>
              <a:tailEnd type="triangle" w="med" len="med"/>
            </a:ln>
            <a:effectLst/>
          </p:spPr>
          <p:txBody>
            <a:bodyPr vert="horz" wrap="none" lIns="91392" tIns="45696" rIns="91392" bIns="45696" numCol="1" rtlCol="0" anchor="t" anchorCtr="0" compatLnSpc="1">
              <a:prstTxWarp prst="textNoShape">
                <a:avLst/>
              </a:prstTxWarp>
            </a:bodyPr>
            <a:lstStyle/>
            <a:p>
              <a:pPr fontAlgn="base">
                <a:spcBef>
                  <a:spcPct val="0"/>
                </a:spcBef>
                <a:spcAft>
                  <a:spcPct val="0"/>
                </a:spcAft>
              </a:pPr>
              <a:endParaRPr lang="en-US" sz="3598">
                <a:solidFill>
                  <a:srgbClr val="000000"/>
                </a:solidFill>
                <a:latin typeface="Calibri" panose="020F0502020204030204" pitchFamily="34" charset="0"/>
                <a:cs typeface="Calibri" panose="020F0502020204030204" pitchFamily="34" charset="0"/>
              </a:endParaRPr>
            </a:p>
          </p:txBody>
        </p:sp>
      </p:grpSp>
      <p:sp>
        <p:nvSpPr>
          <p:cNvPr id="4" name="Title 3"/>
          <p:cNvSpPr>
            <a:spLocks noGrp="1"/>
          </p:cNvSpPr>
          <p:nvPr>
            <p:ph type="title"/>
          </p:nvPr>
        </p:nvSpPr>
        <p:spPr/>
        <p:txBody>
          <a:bodyPr/>
          <a:lstStyle/>
          <a:p>
            <a:r>
              <a:rPr lang="en-IN" dirty="0"/>
              <a:t>HCL’s dedicated Centre of Excellence: Providing Thought Leadership and defining Best Practices </a:t>
            </a:r>
            <a:endParaRPr lang="en-US" dirty="0"/>
          </a:p>
        </p:txBody>
      </p:sp>
    </p:spTree>
    <p:extLst>
      <p:ext uri="{BB962C8B-B14F-4D97-AF65-F5344CB8AC3E}">
        <p14:creationId xmlns:p14="http://schemas.microsoft.com/office/powerpoint/2010/main" val="14913076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Maturity matrix for data management</a:t>
            </a:r>
            <a:endParaRPr lang="en-US" dirty="0"/>
          </a:p>
        </p:txBody>
      </p:sp>
      <p:graphicFrame>
        <p:nvGraphicFramePr>
          <p:cNvPr id="3" name="Group 89"/>
          <p:cNvGraphicFramePr>
            <a:graphicFrameLocks noGrp="1" noChangeAspect="1"/>
          </p:cNvGraphicFramePr>
          <p:nvPr/>
        </p:nvGraphicFramePr>
        <p:xfrm>
          <a:off x="1936751" y="914400"/>
          <a:ext cx="8455025" cy="5405438"/>
        </p:xfrm>
        <a:graphic>
          <a:graphicData uri="http://schemas.openxmlformats.org/drawingml/2006/table">
            <a:tbl>
              <a:tblPr/>
              <a:tblGrid>
                <a:gridCol w="1050925">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gridCol w="2143125">
                  <a:extLst>
                    <a:ext uri="{9D8B030D-6E8A-4147-A177-3AD203B41FA5}">
                      <a16:colId xmlns:a16="http://schemas.microsoft.com/office/drawing/2014/main" val="20004"/>
                    </a:ext>
                  </a:extLst>
                </a:gridCol>
              </a:tblGrid>
              <a:tr h="295067">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rgbClr val="000000"/>
                        </a:solidFill>
                        <a:effectLst/>
                        <a:latin typeface="Arial" pitchFamily="34" charset="0"/>
                        <a:ea typeface="ＭＳ Ｐゴシック" pitchFamily="34" charset="-128"/>
                      </a:endParaRPr>
                    </a:p>
                  </a:txBody>
                  <a:tcPr marL="5542" marR="5542" marT="554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sz="1200" b="1" i="0" u="none" strike="noStrike" kern="1200" cap="none" normalizeH="0" baseline="0" dirty="0" smtClean="0">
                          <a:ln>
                            <a:noFill/>
                          </a:ln>
                          <a:solidFill>
                            <a:schemeClr val="bg1"/>
                          </a:solidFill>
                          <a:effectLst/>
                          <a:latin typeface="Arial" charset="0"/>
                          <a:ea typeface="+mn-ea"/>
                          <a:cs typeface="+mn-cs"/>
                        </a:rPr>
                        <a:t>BASIC</a:t>
                      </a:r>
                    </a:p>
                  </a:txBody>
                  <a:tcPr marL="49876" marR="5542" marT="554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sz="1200" b="1" i="0" u="none" strike="noStrike" kern="1200" cap="none" normalizeH="0" baseline="0" dirty="0" smtClean="0">
                          <a:ln>
                            <a:noFill/>
                          </a:ln>
                          <a:solidFill>
                            <a:schemeClr val="bg1"/>
                          </a:solidFill>
                          <a:effectLst/>
                          <a:latin typeface="Arial" charset="0"/>
                          <a:ea typeface="+mn-ea"/>
                          <a:cs typeface="+mn-cs"/>
                        </a:rPr>
                        <a:t>FOUNDATIONAL</a:t>
                      </a:r>
                    </a:p>
                  </a:txBody>
                  <a:tcPr marL="49876" marR="5542" marT="554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sz="1200" b="1" i="0" u="none" strike="noStrike" kern="1200" cap="none" normalizeH="0" baseline="0" dirty="0" smtClean="0">
                          <a:ln>
                            <a:noFill/>
                          </a:ln>
                          <a:solidFill>
                            <a:schemeClr val="bg1"/>
                          </a:solidFill>
                          <a:effectLst/>
                          <a:latin typeface="Arial" charset="0"/>
                          <a:ea typeface="+mn-ea"/>
                          <a:cs typeface="+mn-cs"/>
                        </a:rPr>
                        <a:t>ADVANCED</a:t>
                      </a:r>
                    </a:p>
                  </a:txBody>
                  <a:tcPr marL="49876" marR="5542" marT="554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sz="1200" b="1" i="0" u="none" strike="noStrike" kern="1200" cap="none" normalizeH="0" baseline="0" dirty="0" smtClean="0">
                          <a:ln>
                            <a:noFill/>
                          </a:ln>
                          <a:solidFill>
                            <a:schemeClr val="bg1"/>
                          </a:solidFill>
                          <a:effectLst/>
                          <a:latin typeface="Arial" charset="0"/>
                          <a:ea typeface="+mn-ea"/>
                          <a:cs typeface="+mn-cs"/>
                        </a:rPr>
                        <a:t>DISTINCTIVE</a:t>
                      </a:r>
                    </a:p>
                  </a:txBody>
                  <a:tcPr marL="49876" marR="5542" marT="554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55369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pitchFamily="34" charset="0"/>
                          <a:ea typeface="ＭＳ Ｐゴシック" pitchFamily="34" charset="-128"/>
                        </a:rPr>
                        <a:t>STRATEGY</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No Data Strategies have been developed</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Data Strategies exist for some data. They have been developed by IT</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Data Strategies have been developed at the BU level. They have some level of business commitment..</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There is a formal data strategy in place at the organization level. It has full commitment from Business and IT. </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extLst>
                  <a:ext uri="{0D108BD9-81ED-4DB2-BD59-A6C34878D82A}">
                    <a16:rowId xmlns:a16="http://schemas.microsoft.com/office/drawing/2014/main" val="10001"/>
                  </a:ext>
                </a:extLst>
              </a:tr>
              <a:tr h="6908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pitchFamily="34" charset="0"/>
                          <a:ea typeface="ＭＳ Ｐゴシック" pitchFamily="34" charset="-128"/>
                        </a:rPr>
                        <a:t>DATA QUALITY</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pt-BR"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No formal Data Quality programs. Data Quality viewed as an IT issue. No formal metrics have been developed.</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Isolated Data Quality processes are in place. Sporadic measurement of some data. No schedule for Data Quality processes.</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Formal Data Quality processes are in place for some data. Prioritized data is measured regularly. Business stakeholders are involved in Quality programs.</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Data quality metrics have been developed for all key data elements. Quality Assessments are regularly run. Business is leading Quality program.</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extLst>
                  <a:ext uri="{0D108BD9-81ED-4DB2-BD59-A6C34878D82A}">
                    <a16:rowId xmlns:a16="http://schemas.microsoft.com/office/drawing/2014/main" val="10002"/>
                  </a:ext>
                </a:extLst>
              </a:tr>
              <a:tr h="6908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pitchFamily="34" charset="-128"/>
                        </a:rPr>
                        <a:t>METADATA MANAGEMENT</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No formal Metadata Management practice. Unconnected Metadata repositories.  No naming standards.</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Metadata managed at the project level. Naming standards in place for some data. Metadata used by IT.</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Metadata managed at the BU level. Business Metadata managed by Business users. Naming standards in place for key data.</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Metadata managed across the organization. Full usage of Metadata by Business and IT. Metadata managed centrally.</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extLst>
                  <a:ext uri="{0D108BD9-81ED-4DB2-BD59-A6C34878D82A}">
                    <a16:rowId xmlns:a16="http://schemas.microsoft.com/office/drawing/2014/main" val="10003"/>
                  </a:ext>
                </a:extLst>
              </a:tr>
              <a:tr h="55369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pitchFamily="34" charset="-128"/>
                        </a:rPr>
                        <a:t>ARCHITECTURE</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No formal Architecture. Technology decisions made on a project by project basis. No reuse.</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Some common components (e.g. DW, BI) defined. Some level of shared data and components. Data Models for key components exist.</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Cross-functional data architecture in place. Common data available. Technology stack defined and agreed. </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Organization architecture defined and implemented. Data Services in place and shared. Technology stack implemented.</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extLst>
                  <a:ext uri="{0D108BD9-81ED-4DB2-BD59-A6C34878D82A}">
                    <a16:rowId xmlns:a16="http://schemas.microsoft.com/office/drawing/2014/main" val="10004"/>
                  </a:ext>
                </a:extLst>
              </a:tr>
              <a:tr h="82802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pitchFamily="34" charset="-128"/>
                        </a:rPr>
                        <a:t>SECURITY</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No formal Security program. No user access policies. Minimal data coverage.</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Security policies in place to meet regulatory requirements. Coverage in place for structured data. User access policies defined and implemented by IT</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Security programs cover both regulations and risk for some data. Coverage in place for all structured data and some unstructured. User access policies defined by the business.</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Security programs cover both regulations and risk for all data.. Coverage in place for all data. User access policies defined by the business.</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extLst>
                  <a:ext uri="{0D108BD9-81ED-4DB2-BD59-A6C34878D82A}">
                    <a16:rowId xmlns:a16="http://schemas.microsoft.com/office/drawing/2014/main" val="10005"/>
                  </a:ext>
                </a:extLst>
              </a:tr>
              <a:tr h="6908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pitchFamily="34" charset="-128"/>
                        </a:rPr>
                        <a:t>DATA MANAGEMENT</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No formal Data Management processes. No common definition of data. No common tools used to manage data.</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Initial Data management capability at the BU level. Some attempt at common definitions at the project level. Some common tools used for Data Movement. </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Formal Data management capability at the BU level. Common definitions at the BU level. Data Movement tools used appropriately. </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Formal Data management capability at the Enterprise level. Common definitions at the Enterprise level. Data Services defined and used.</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3F5"/>
                    </a:solidFill>
                  </a:tcPr>
                </a:tc>
                <a:extLst>
                  <a:ext uri="{0D108BD9-81ED-4DB2-BD59-A6C34878D82A}">
                    <a16:rowId xmlns:a16="http://schemas.microsoft.com/office/drawing/2014/main" val="10006"/>
                  </a:ext>
                </a:extLst>
              </a:tr>
              <a:tr h="110235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pitchFamily="34" charset="0"/>
                          <a:ea typeface="ＭＳ Ｐゴシック" pitchFamily="34" charset="-128"/>
                        </a:rPr>
                        <a:t>MASTER DATA MANAGEMENT</a:t>
                      </a:r>
                    </a:p>
                  </a:txBody>
                  <a:tcPr marL="5037" marR="5037" marT="503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Each application maintains its own master data. Analytical data and reports are taken from operational systems, or copies of operational databases.</a:t>
                      </a:r>
                      <a:r>
                        <a:rPr kumimoji="0" lang="pt-BR"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 </a:t>
                      </a:r>
                      <a:endPar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endParaRP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Some definition of Master Data system of record. Multiple copies of Master Data exist for each functional area. Periodic data interfaces or data replication between applications.</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Purpose-built master data hub used as repository of master data. Some sharing of master data occurs across channels or business units. Individual applications are responsible for propagating master data changes to a centralized repository.</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accent1"/>
                          </a:solidFill>
                          <a:effectLst/>
                          <a:latin typeface="Arial" pitchFamily="34" charset="0"/>
                          <a:ea typeface="ＭＳ Ｐゴシック" pitchFamily="34" charset="-128"/>
                          <a:cs typeface="+mn-cs"/>
                        </a:rPr>
                        <a:t>Multi-entity master data hub used by all major enterprise applications. Master data shared by Data Warehouse and  with other operational systems (e.g. CRM, ERP, etc). Synchronization processes are built into data lifecycle services (create, read, update, delete).</a:t>
                      </a:r>
                    </a:p>
                  </a:txBody>
                  <a:tcPr marL="45335" marR="5037" marT="503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1F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904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BOT </a:t>
            </a:r>
            <a:r>
              <a:rPr lang="en-US" dirty="0" smtClean="0"/>
              <a:t>Solution</a:t>
            </a:r>
            <a:endParaRPr lang="en-US" dirty="0"/>
          </a:p>
        </p:txBody>
      </p:sp>
      <p:sp>
        <p:nvSpPr>
          <p:cNvPr id="81" name="Rectangle 80"/>
          <p:cNvSpPr/>
          <p:nvPr/>
        </p:nvSpPr>
        <p:spPr bwMode="auto">
          <a:xfrm>
            <a:off x="0" y="854110"/>
            <a:ext cx="12188825" cy="5888334"/>
          </a:xfrm>
          <a:prstGeom prst="rect">
            <a:avLst/>
          </a:prstGeom>
          <a:solidFill>
            <a:schemeClr val="bg2"/>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cxnSp>
        <p:nvCxnSpPr>
          <p:cNvPr id="238" name="Straight Arrow Connector 237"/>
          <p:cNvCxnSpPr/>
          <p:nvPr/>
        </p:nvCxnSpPr>
        <p:spPr>
          <a:xfrm flipV="1">
            <a:off x="4297519" y="5802388"/>
            <a:ext cx="752681" cy="24646"/>
          </a:xfrm>
          <a:prstGeom prst="straightConnector1">
            <a:avLst/>
          </a:prstGeom>
          <a:noFill/>
          <a:ln w="76200" cap="flat" cmpd="sng" algn="ctr">
            <a:solidFill>
              <a:srgbClr val="0078D7">
                <a:lumMod val="75000"/>
              </a:srgbClr>
            </a:solidFill>
            <a:prstDash val="solid"/>
            <a:headEnd type="triangle" w="med" len="med"/>
            <a:tailEnd type="triangle" w="med" len="med"/>
          </a:ln>
          <a:effectLst/>
        </p:spPr>
      </p:cxnSp>
      <p:sp>
        <p:nvSpPr>
          <p:cNvPr id="239" name="Rectangle 238"/>
          <p:cNvSpPr/>
          <p:nvPr/>
        </p:nvSpPr>
        <p:spPr bwMode="auto">
          <a:xfrm>
            <a:off x="5022257" y="5371195"/>
            <a:ext cx="1683953" cy="796864"/>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07" tIns="146246" rIns="182807" bIns="146246" numCol="1" spcCol="0" rtlCol="0" fromWordArt="0" anchor="t" anchorCtr="0" forceAA="0" compatLnSpc="1">
            <a:prstTxWarp prst="textNoShape">
              <a:avLst/>
            </a:prstTxWarp>
            <a:noAutofit/>
          </a:bodyPr>
          <a:lstStyle/>
          <a:p>
            <a:pPr marL="0" marR="0" lvl="0" indent="0" algn="ctr" defTabSz="932155" eaLnBrk="1" fontAlgn="auto" latinLnBrk="0" hangingPunct="1">
              <a:lnSpc>
                <a:spcPct val="90000"/>
              </a:lnSpc>
              <a:spcBef>
                <a:spcPts val="0"/>
              </a:spcBef>
              <a:spcAft>
                <a:spcPts val="0"/>
              </a:spcAft>
              <a:buClrTx/>
              <a:buSzTx/>
              <a:buFontTx/>
              <a:buNone/>
              <a:tabLst/>
              <a:defRPr/>
            </a:pPr>
            <a:r>
              <a:rPr kumimoji="0" lang="en-US" sz="1765"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Bot Connector</a:t>
            </a:r>
          </a:p>
        </p:txBody>
      </p:sp>
      <p:sp>
        <p:nvSpPr>
          <p:cNvPr id="240" name="Rectangle 239"/>
          <p:cNvSpPr/>
          <p:nvPr/>
        </p:nvSpPr>
        <p:spPr bwMode="auto">
          <a:xfrm>
            <a:off x="7404943" y="5395840"/>
            <a:ext cx="1719615" cy="818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07" tIns="146246" rIns="182807" bIns="146246" numCol="1" spcCol="0" rtlCol="0" fromWordArt="0" anchor="t" anchorCtr="0" forceAA="0" compatLnSpc="1">
            <a:prstTxWarp prst="textNoShape">
              <a:avLst/>
            </a:prstTxWarp>
            <a:noAutofit/>
          </a:bodyPr>
          <a:lstStyle/>
          <a:p>
            <a:pPr marL="0" marR="0" lvl="0" indent="0" algn="ctr" defTabSz="932155" eaLnBrk="1" fontAlgn="auto" latinLnBrk="0" hangingPunct="1">
              <a:lnSpc>
                <a:spcPct val="90000"/>
              </a:lnSpc>
              <a:spcBef>
                <a:spcPts val="0"/>
              </a:spcBef>
              <a:spcAft>
                <a:spcPts val="0"/>
              </a:spcAft>
              <a:buClrTx/>
              <a:buSzTx/>
              <a:buFontTx/>
              <a:buNone/>
              <a:tabLst/>
              <a:defRPr/>
            </a:pPr>
            <a:r>
              <a:rPr kumimoji="0" lang="en-US" sz="1961"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Lync / </a:t>
            </a:r>
            <a:r>
              <a:rPr kumimoji="0" lang="en-US" sz="1568"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Custom</a:t>
            </a:r>
            <a:r>
              <a:rPr kumimoji="0" lang="en-US" sz="1372"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 Channel</a:t>
            </a:r>
            <a:endParaRPr kumimoji="0" lang="en-US" sz="1961"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cxnSp>
        <p:nvCxnSpPr>
          <p:cNvPr id="241" name="Straight Arrow Connector 240"/>
          <p:cNvCxnSpPr/>
          <p:nvPr/>
        </p:nvCxnSpPr>
        <p:spPr>
          <a:xfrm>
            <a:off x="6675885" y="5822061"/>
            <a:ext cx="763832" cy="0"/>
          </a:xfrm>
          <a:prstGeom prst="straightConnector1">
            <a:avLst/>
          </a:prstGeom>
          <a:noFill/>
          <a:ln w="76200" cap="flat" cmpd="sng" algn="ctr">
            <a:solidFill>
              <a:srgbClr val="0078D7">
                <a:lumMod val="75000"/>
              </a:srgbClr>
            </a:solidFill>
            <a:prstDash val="solid"/>
            <a:headEnd type="triangle" w="med" len="med"/>
            <a:tailEnd type="triangle" w="med" len="med"/>
          </a:ln>
          <a:effectLst/>
        </p:spPr>
      </p:cxnSp>
      <p:grpSp>
        <p:nvGrpSpPr>
          <p:cNvPr id="242" name="Group 241"/>
          <p:cNvGrpSpPr/>
          <p:nvPr/>
        </p:nvGrpSpPr>
        <p:grpSpPr>
          <a:xfrm>
            <a:off x="1078976" y="4366639"/>
            <a:ext cx="3165192" cy="2339704"/>
            <a:chOff x="660331" y="2451964"/>
            <a:chExt cx="3763137" cy="2971800"/>
          </a:xfrm>
        </p:grpSpPr>
        <p:sp>
          <p:nvSpPr>
            <p:cNvPr id="243" name="Rectangle 242"/>
            <p:cNvSpPr/>
            <p:nvPr/>
          </p:nvSpPr>
          <p:spPr bwMode="auto">
            <a:xfrm>
              <a:off x="1125219" y="3122783"/>
              <a:ext cx="2835987" cy="783905"/>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807" tIns="146246" rIns="182807" bIns="146246" numCol="1" spcCol="0" rtlCol="0" fromWordArt="0" anchor="t" anchorCtr="0" forceAA="0" compatLnSpc="1">
              <a:prstTxWarp prst="textNoShape">
                <a:avLst/>
              </a:prstTxWarp>
              <a:noAutofit/>
            </a:bodyPr>
            <a:lstStyle/>
            <a:p>
              <a:pPr marL="0" marR="0" lvl="0" indent="0" algn="ctr" defTabSz="932155"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smtClean="0">
                  <a:ln>
                    <a:noFill/>
                  </a:ln>
                  <a:solidFill>
                    <a:sysClr val="windowText" lastClr="000000"/>
                  </a:solidFill>
                  <a:effectLst/>
                  <a:uLnTx/>
                  <a:uFillTx/>
                  <a:latin typeface="Segoe UI"/>
                  <a:ea typeface="Segoe UI" pitchFamily="34" charset="0"/>
                  <a:cs typeface="Segoe UI" pitchFamily="34" charset="0"/>
                </a:rPr>
                <a:t>Logic</a:t>
              </a:r>
            </a:p>
          </p:txBody>
        </p:sp>
        <p:sp>
          <p:nvSpPr>
            <p:cNvPr id="244" name="Rectangle 243"/>
            <p:cNvSpPr/>
            <p:nvPr/>
          </p:nvSpPr>
          <p:spPr bwMode="auto">
            <a:xfrm>
              <a:off x="660331" y="2451964"/>
              <a:ext cx="3763137" cy="2971800"/>
            </a:xfrm>
            <a:prstGeom prst="rect">
              <a:avLst/>
            </a:prstGeom>
            <a:noFill/>
            <a:ln w="57150" cap="flat" cmpd="sng" algn="ctr">
              <a:solidFill>
                <a:srgbClr val="FFFFFF">
                  <a:lumMod val="50000"/>
                </a:srgbClr>
              </a:solidFill>
              <a:prstDash val="sysDot"/>
              <a:headEnd type="none" w="med" len="med"/>
              <a:tailEnd type="none" w="med" len="med"/>
            </a:ln>
            <a:effectLst/>
          </p:spPr>
          <p:txBody>
            <a:bodyPr rot="0" spcFirstLastPara="0" vertOverflow="overflow" horzOverflow="overflow" vert="horz" wrap="square" lIns="182807" tIns="146246" rIns="182807" bIns="146246" numCol="1" spcCol="0" rtlCol="0" fromWordArt="0" anchor="t" anchorCtr="0" forceAA="0" compatLnSpc="1">
              <a:prstTxWarp prst="textNoShape">
                <a:avLst/>
              </a:prstTxWarp>
              <a:noAutofit/>
            </a:bodyPr>
            <a:lstStyle/>
            <a:p>
              <a:pPr marL="0" marR="0" lvl="0" indent="0" algn="ctr" defTabSz="932155"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Kantar bot</a:t>
              </a:r>
            </a:p>
          </p:txBody>
        </p:sp>
        <p:sp>
          <p:nvSpPr>
            <p:cNvPr id="245" name="Rectangle 244"/>
            <p:cNvSpPr/>
            <p:nvPr/>
          </p:nvSpPr>
          <p:spPr bwMode="auto">
            <a:xfrm>
              <a:off x="1125219" y="3986840"/>
              <a:ext cx="2835987" cy="133047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07" tIns="146246" rIns="182807" bIns="146246" numCol="1" spcCol="0" rtlCol="0" fromWordArt="0" anchor="t" anchorCtr="0" forceAA="0" compatLnSpc="1">
              <a:prstTxWarp prst="textNoShape">
                <a:avLst/>
              </a:prstTxWarp>
              <a:noAutofit/>
            </a:bodyPr>
            <a:lstStyle/>
            <a:p>
              <a:pPr marL="0" marR="0" lvl="0" indent="0" algn="ctr" defTabSz="932155"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Bot Builder SDK</a:t>
              </a:r>
              <a:br>
                <a:rPr kumimoji="0" lang="en-US" sz="2399"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(Node.js + C#)</a:t>
              </a:r>
              <a:endParaRPr kumimoji="0" lang="en-US" sz="2399"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46" name="Rectangle 245"/>
          <p:cNvSpPr/>
          <p:nvPr/>
        </p:nvSpPr>
        <p:spPr bwMode="auto">
          <a:xfrm>
            <a:off x="844945" y="1501139"/>
            <a:ext cx="4367797" cy="1384703"/>
          </a:xfrm>
          <a:prstGeom prst="rect">
            <a:avLst/>
          </a:prstGeom>
          <a:solidFill>
            <a:srgbClr val="008272"/>
          </a:solidFill>
          <a:ln w="3175">
            <a:noFill/>
          </a:ln>
          <a:effectLst/>
        </p:spPr>
        <p:txBody>
          <a:bodyPr spcFirstLastPara="0" vert="horz" wrap="square" lIns="17914" tIns="44796" rIns="17914" bIns="89569" numCol="1" spcCol="1270" anchor="t" anchorCtr="0">
            <a:noAutofit/>
          </a:bodyPr>
          <a:lstStyle/>
          <a:p>
            <a:pPr marL="0" marR="0" lvl="0" indent="0" defTabSz="896195" eaLnBrk="1" fontAlgn="auto" latinLnBrk="0" hangingPunct="1">
              <a:lnSpc>
                <a:spcPct val="100000"/>
              </a:lnSpc>
              <a:spcBef>
                <a:spcPts val="0"/>
              </a:spcBef>
              <a:spcAft>
                <a:spcPts val="0"/>
              </a:spcAft>
              <a:buClrTx/>
              <a:buSzTx/>
              <a:buFontTx/>
              <a:buNone/>
              <a:tabLst/>
              <a:defRPr/>
            </a:pPr>
            <a:r>
              <a:rPr kumimoji="0" lang="en-US" sz="1372"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Azure Data Lake Store</a:t>
            </a:r>
            <a:endPar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S PGothic" panose="020B0600070205080204" pitchFamily="34" charset="-128"/>
              <a:cs typeface="+mn-cs"/>
            </a:endParaRPr>
          </a:p>
        </p:txBody>
      </p:sp>
      <p:sp>
        <p:nvSpPr>
          <p:cNvPr id="247" name="Rectangle 246"/>
          <p:cNvSpPr/>
          <p:nvPr/>
        </p:nvSpPr>
        <p:spPr bwMode="auto">
          <a:xfrm>
            <a:off x="2235435" y="2326194"/>
            <a:ext cx="2855580" cy="402738"/>
          </a:xfrm>
          <a:prstGeom prst="rect">
            <a:avLst/>
          </a:prstGeom>
          <a:solidFill>
            <a:srgbClr val="0078D7"/>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Prepared Data (Structured)</a:t>
            </a:r>
          </a:p>
        </p:txBody>
      </p:sp>
      <p:grpSp>
        <p:nvGrpSpPr>
          <p:cNvPr id="248" name="Group 247"/>
          <p:cNvGrpSpPr/>
          <p:nvPr/>
        </p:nvGrpSpPr>
        <p:grpSpPr>
          <a:xfrm>
            <a:off x="0" y="1828346"/>
            <a:ext cx="1953848" cy="851705"/>
            <a:chOff x="1206332" y="3725862"/>
            <a:chExt cx="2712565" cy="1066800"/>
          </a:xfrm>
        </p:grpSpPr>
        <p:sp>
          <p:nvSpPr>
            <p:cNvPr id="249" name="Rectangle 248"/>
            <p:cNvSpPr/>
            <p:nvPr/>
          </p:nvSpPr>
          <p:spPr bwMode="auto">
            <a:xfrm>
              <a:off x="2494284" y="3725862"/>
              <a:ext cx="1424613" cy="1066800"/>
            </a:xfrm>
            <a:prstGeom prst="rect">
              <a:avLst/>
            </a:prstGeom>
            <a:solidFill>
              <a:srgbClr val="0078D7"/>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Raw Data</a:t>
              </a:r>
            </a:p>
          </p:txBody>
        </p:sp>
        <p:grpSp>
          <p:nvGrpSpPr>
            <p:cNvPr id="250" name="Group 249"/>
            <p:cNvGrpSpPr/>
            <p:nvPr/>
          </p:nvGrpSpPr>
          <p:grpSpPr>
            <a:xfrm>
              <a:off x="1206332" y="3785754"/>
              <a:ext cx="1283161" cy="677130"/>
              <a:chOff x="1206332" y="3785754"/>
              <a:chExt cx="1283161" cy="677130"/>
            </a:xfrm>
          </p:grpSpPr>
          <p:sp>
            <p:nvSpPr>
              <p:cNvPr id="251" name="Right Arrow 250"/>
              <p:cNvSpPr/>
              <p:nvPr/>
            </p:nvSpPr>
            <p:spPr bwMode="auto">
              <a:xfrm>
                <a:off x="1465594" y="4078179"/>
                <a:ext cx="904856" cy="384705"/>
              </a:xfrm>
              <a:prstGeom prst="right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52" name="Rectangle 251"/>
              <p:cNvSpPr/>
              <p:nvPr/>
            </p:nvSpPr>
            <p:spPr>
              <a:xfrm>
                <a:off x="1206332" y="3785754"/>
                <a:ext cx="1283161" cy="417871"/>
              </a:xfrm>
              <a:prstGeom prst="rect">
                <a:avLst/>
              </a:prstGeom>
            </p:spPr>
            <p:txBody>
              <a:bodyPr wrap="square">
                <a:spAutoFit/>
              </a:bodyPr>
              <a:lstStyle/>
              <a:p>
                <a:pPr marL="0" marR="0" lvl="0" indent="0" algn="ctr" defTabSz="896195"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solidFill>
                      <a:srgbClr val="FFFFFF"/>
                    </a:solidFill>
                    <a:effectLst/>
                    <a:uLnTx/>
                    <a:uFillTx/>
                    <a:latin typeface="Segoe UI"/>
                    <a:ea typeface="MS PGothic" panose="020B0600070205080204" pitchFamily="34" charset="-128"/>
                  </a:rPr>
                  <a:t>Data</a:t>
                </a:r>
              </a:p>
            </p:txBody>
          </p:sp>
        </p:grpSp>
      </p:grpSp>
      <p:grpSp>
        <p:nvGrpSpPr>
          <p:cNvPr id="253" name="Group 252"/>
          <p:cNvGrpSpPr/>
          <p:nvPr/>
        </p:nvGrpSpPr>
        <p:grpSpPr>
          <a:xfrm>
            <a:off x="840049" y="3133864"/>
            <a:ext cx="1347376" cy="1012959"/>
            <a:chOff x="4687973" y="1835261"/>
            <a:chExt cx="1424613" cy="1066800"/>
          </a:xfrm>
        </p:grpSpPr>
        <p:sp>
          <p:nvSpPr>
            <p:cNvPr id="254" name="Rectangle 253"/>
            <p:cNvSpPr/>
            <p:nvPr/>
          </p:nvSpPr>
          <p:spPr bwMode="auto">
            <a:xfrm>
              <a:off x="4687973" y="1835261"/>
              <a:ext cx="1424613" cy="1066800"/>
            </a:xfrm>
            <a:prstGeom prst="rect">
              <a:avLst/>
            </a:prstGeom>
            <a:solidFill>
              <a:srgbClr val="5C2D91"/>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255" name="Picture 254"/>
            <p:cNvPicPr>
              <a:picLocks noChangeAspect="1"/>
            </p:cNvPicPr>
            <p:nvPr/>
          </p:nvPicPr>
          <p:blipFill>
            <a:blip r:embed="rId2">
              <a:biLevel thresh="25000"/>
            </a:blip>
            <a:stretch>
              <a:fillRect/>
            </a:stretch>
          </p:blipFill>
          <p:spPr>
            <a:xfrm>
              <a:off x="4909280" y="2001757"/>
              <a:ext cx="469879" cy="469879"/>
            </a:xfrm>
            <a:prstGeom prst="rect">
              <a:avLst/>
            </a:prstGeom>
          </p:spPr>
        </p:pic>
        <p:grpSp>
          <p:nvGrpSpPr>
            <p:cNvPr id="256" name="Group 255"/>
            <p:cNvGrpSpPr/>
            <p:nvPr/>
          </p:nvGrpSpPr>
          <p:grpSpPr>
            <a:xfrm>
              <a:off x="5406033" y="2037850"/>
              <a:ext cx="383886" cy="397693"/>
              <a:chOff x="3503423" y="2196553"/>
              <a:chExt cx="672180" cy="668881"/>
            </a:xfrm>
          </p:grpSpPr>
          <p:sp>
            <p:nvSpPr>
              <p:cNvPr id="258" name="Freeform 34"/>
              <p:cNvSpPr>
                <a:spLocks/>
              </p:cNvSpPr>
              <p:nvPr/>
            </p:nvSpPr>
            <p:spPr bwMode="auto">
              <a:xfrm>
                <a:off x="3736418" y="2363155"/>
                <a:ext cx="205778" cy="341038"/>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03" tIns="45701" rIns="91403" bIns="45701" numCol="1" anchor="t" anchorCtr="0" compatLnSpc="1">
                <a:prstTxWarp prst="textNoShape">
                  <a:avLst/>
                </a:prstTxWarp>
              </a:bodyPr>
              <a:lstStyle/>
              <a:p>
                <a:pPr marL="0" marR="0" lvl="0" indent="0" defTabSz="91409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259" name="Freeform 35"/>
              <p:cNvSpPr>
                <a:spLocks noEditPoints="1"/>
              </p:cNvSpPr>
              <p:nvPr/>
            </p:nvSpPr>
            <p:spPr bwMode="auto">
              <a:xfrm>
                <a:off x="3503423" y="2196553"/>
                <a:ext cx="672180" cy="668881"/>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03" tIns="45701" rIns="91403" bIns="45701" numCol="1" anchor="t" anchorCtr="0" compatLnSpc="1">
                <a:prstTxWarp prst="textNoShape">
                  <a:avLst/>
                </a:prstTxWarp>
              </a:bodyPr>
              <a:lstStyle/>
              <a:p>
                <a:pPr marL="0" marR="0" lvl="0" indent="0" defTabSz="91409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grpSp>
        <p:sp>
          <p:nvSpPr>
            <p:cNvPr id="257" name="Rectangle 256"/>
            <p:cNvSpPr/>
            <p:nvPr/>
          </p:nvSpPr>
          <p:spPr>
            <a:xfrm>
              <a:off x="4735346" y="2595544"/>
              <a:ext cx="1329868" cy="287805"/>
            </a:xfrm>
            <a:prstGeom prst="rect">
              <a:avLst/>
            </a:prstGeom>
          </p:spPr>
          <p:txBody>
            <a:bodyPr wrap="square">
              <a:spAutoFit/>
            </a:bodyPr>
            <a:lstStyle/>
            <a:p>
              <a:pPr marL="0" marR="0" lvl="0" indent="0" defTabSz="896195"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Data Preparation</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S PGothic" panose="020B0600070205080204" pitchFamily="34" charset="-128"/>
              </a:endParaRPr>
            </a:p>
          </p:txBody>
        </p:sp>
      </p:grpSp>
      <p:sp>
        <p:nvSpPr>
          <p:cNvPr id="260" name="Up Arrow 259"/>
          <p:cNvSpPr/>
          <p:nvPr/>
        </p:nvSpPr>
        <p:spPr bwMode="auto">
          <a:xfrm rot="10800000">
            <a:off x="1297196" y="2701279"/>
            <a:ext cx="221982" cy="432583"/>
          </a:xfrm>
          <a:prstGeom prst="up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61" name="Bent-Up Arrow 260"/>
          <p:cNvSpPr/>
          <p:nvPr/>
        </p:nvSpPr>
        <p:spPr bwMode="auto">
          <a:xfrm rot="10800000" flipH="1" flipV="1">
            <a:off x="2235435" y="2789692"/>
            <a:ext cx="953500" cy="783725"/>
          </a:xfrm>
          <a:prstGeom prst="bentUpArrow">
            <a:avLst>
              <a:gd name="adj1" fmla="val 14502"/>
              <a:gd name="adj2" fmla="val 15077"/>
              <a:gd name="adj3" fmla="val 25000"/>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62" name="Rectangle 261"/>
          <p:cNvSpPr/>
          <p:nvPr/>
        </p:nvSpPr>
        <p:spPr bwMode="auto">
          <a:xfrm>
            <a:off x="2240477" y="1850885"/>
            <a:ext cx="2855580" cy="402738"/>
          </a:xfrm>
          <a:prstGeom prst="rect">
            <a:avLst/>
          </a:prstGeom>
          <a:solidFill>
            <a:srgbClr val="0078D7"/>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Prepared Data (Unstructured)</a:t>
            </a:r>
          </a:p>
        </p:txBody>
      </p:sp>
      <p:grpSp>
        <p:nvGrpSpPr>
          <p:cNvPr id="263" name="Group 262"/>
          <p:cNvGrpSpPr/>
          <p:nvPr/>
        </p:nvGrpSpPr>
        <p:grpSpPr>
          <a:xfrm>
            <a:off x="5461124" y="1545775"/>
            <a:ext cx="3179622" cy="1012959"/>
            <a:chOff x="5837138" y="1844414"/>
            <a:chExt cx="3244226" cy="1033540"/>
          </a:xfrm>
        </p:grpSpPr>
        <p:grpSp>
          <p:nvGrpSpPr>
            <p:cNvPr id="264" name="Group 263"/>
            <p:cNvGrpSpPr/>
            <p:nvPr/>
          </p:nvGrpSpPr>
          <p:grpSpPr>
            <a:xfrm>
              <a:off x="5837138" y="1844414"/>
              <a:ext cx="3244226" cy="1033540"/>
              <a:chOff x="4687973" y="1835261"/>
              <a:chExt cx="3361891" cy="1066800"/>
            </a:xfrm>
          </p:grpSpPr>
          <p:sp>
            <p:nvSpPr>
              <p:cNvPr id="267" name="Rectangle 266"/>
              <p:cNvSpPr/>
              <p:nvPr/>
            </p:nvSpPr>
            <p:spPr bwMode="auto">
              <a:xfrm>
                <a:off x="4687973" y="1835261"/>
                <a:ext cx="3361891" cy="1066800"/>
              </a:xfrm>
              <a:prstGeom prst="rect">
                <a:avLst/>
              </a:prstGeom>
              <a:solidFill>
                <a:srgbClr val="5C2D91"/>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68" name="Rectangle 267"/>
              <p:cNvSpPr/>
              <p:nvPr/>
            </p:nvSpPr>
            <p:spPr>
              <a:xfrm>
                <a:off x="4735346" y="2595544"/>
                <a:ext cx="1329867" cy="287805"/>
              </a:xfrm>
              <a:prstGeom prst="rect">
                <a:avLst/>
              </a:prstGeom>
            </p:spPr>
            <p:txBody>
              <a:bodyPr wrap="square">
                <a:spAutoFit/>
              </a:bodyPr>
              <a:lstStyle/>
              <a:p>
                <a:pPr marL="0" marR="0" lvl="0" indent="0" defTabSz="896195"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Data Analytics</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S PGothic" panose="020B0600070205080204" pitchFamily="34" charset="-128"/>
                </a:endParaRPr>
              </a:p>
            </p:txBody>
          </p:sp>
        </p:grpSp>
        <p:pic>
          <p:nvPicPr>
            <p:cNvPr id="265" name="Picture 264"/>
            <p:cNvPicPr>
              <a:picLocks noChangeAspect="1"/>
            </p:cNvPicPr>
            <p:nvPr/>
          </p:nvPicPr>
          <p:blipFill rotWithShape="1">
            <a:blip r:embed="rId3"/>
            <a:srcRect t="7492"/>
            <a:stretch/>
          </p:blipFill>
          <p:spPr>
            <a:xfrm>
              <a:off x="6610083" y="1989721"/>
              <a:ext cx="482475" cy="446264"/>
            </a:xfrm>
            <a:prstGeom prst="rect">
              <a:avLst/>
            </a:prstGeom>
          </p:spPr>
        </p:pic>
        <p:pic>
          <p:nvPicPr>
            <p:cNvPr id="266" name="Picture 265"/>
            <p:cNvPicPr>
              <a:picLocks noChangeAspect="1"/>
            </p:cNvPicPr>
            <p:nvPr/>
          </p:nvPicPr>
          <p:blipFill>
            <a:blip r:embed="rId4"/>
            <a:stretch>
              <a:fillRect/>
            </a:stretch>
          </p:blipFill>
          <p:spPr>
            <a:xfrm>
              <a:off x="5958617" y="1985254"/>
              <a:ext cx="458066" cy="450731"/>
            </a:xfrm>
            <a:prstGeom prst="rect">
              <a:avLst/>
            </a:prstGeom>
          </p:spPr>
        </p:pic>
      </p:grpSp>
      <p:sp>
        <p:nvSpPr>
          <p:cNvPr id="269" name="Database Part 1"/>
          <p:cNvSpPr>
            <a:spLocks noEditPoints="1"/>
          </p:cNvSpPr>
          <p:nvPr/>
        </p:nvSpPr>
        <p:spPr bwMode="auto">
          <a:xfrm>
            <a:off x="6616239" y="3300834"/>
            <a:ext cx="534178" cy="679015"/>
          </a:xfrm>
          <a:custGeom>
            <a:avLst/>
            <a:gdLst>
              <a:gd name="T0" fmla="*/ 0 w 1355"/>
              <a:gd name="T1" fmla="*/ 0 h 1721"/>
              <a:gd name="T2" fmla="*/ 0 w 1355"/>
              <a:gd name="T3" fmla="*/ 508 h 1721"/>
              <a:gd name="T4" fmla="*/ 678 w 1355"/>
              <a:gd name="T5" fmla="*/ 592 h 1721"/>
              <a:gd name="T6" fmla="*/ 1355 w 1355"/>
              <a:gd name="T7" fmla="*/ 508 h 1721"/>
              <a:gd name="T8" fmla="*/ 1355 w 1355"/>
              <a:gd name="T9" fmla="*/ 0 h 1721"/>
              <a:gd name="T10" fmla="*/ 678 w 1355"/>
              <a:gd name="T11" fmla="*/ 84 h 1721"/>
              <a:gd name="T12" fmla="*/ 0 w 1355"/>
              <a:gd name="T13" fmla="*/ 0 h 1721"/>
              <a:gd name="T14" fmla="*/ 0 w 1355"/>
              <a:gd name="T15" fmla="*/ 564 h 1721"/>
              <a:gd name="T16" fmla="*/ 0 w 1355"/>
              <a:gd name="T17" fmla="*/ 1072 h 1721"/>
              <a:gd name="T18" fmla="*/ 678 w 1355"/>
              <a:gd name="T19" fmla="*/ 1157 h 1721"/>
              <a:gd name="T20" fmla="*/ 1355 w 1355"/>
              <a:gd name="T21" fmla="*/ 1072 h 1721"/>
              <a:gd name="T22" fmla="*/ 1355 w 1355"/>
              <a:gd name="T23" fmla="*/ 564 h 1721"/>
              <a:gd name="T24" fmla="*/ 678 w 1355"/>
              <a:gd name="T25" fmla="*/ 649 h 1721"/>
              <a:gd name="T26" fmla="*/ 0 w 1355"/>
              <a:gd name="T27" fmla="*/ 564 h 1721"/>
              <a:gd name="T28" fmla="*/ 0 w 1355"/>
              <a:gd name="T29" fmla="*/ 1129 h 1721"/>
              <a:gd name="T30" fmla="*/ 0 w 1355"/>
              <a:gd name="T31" fmla="*/ 1637 h 1721"/>
              <a:gd name="T32" fmla="*/ 678 w 1355"/>
              <a:gd name="T33" fmla="*/ 1721 h 1721"/>
              <a:gd name="T34" fmla="*/ 1355 w 1355"/>
              <a:gd name="T35" fmla="*/ 1637 h 1721"/>
              <a:gd name="T36" fmla="*/ 1355 w 1355"/>
              <a:gd name="T37" fmla="*/ 1129 h 1721"/>
              <a:gd name="T38" fmla="*/ 678 w 1355"/>
              <a:gd name="T39" fmla="*/ 1213 h 1721"/>
              <a:gd name="T40" fmla="*/ 0 w 1355"/>
              <a:gd name="T41" fmla="*/ 1129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5" h="1721">
                <a:moveTo>
                  <a:pt x="0" y="0"/>
                </a:moveTo>
                <a:lnTo>
                  <a:pt x="0" y="508"/>
                </a:lnTo>
                <a:cubicBezTo>
                  <a:pt x="0" y="555"/>
                  <a:pt x="304" y="592"/>
                  <a:pt x="678" y="592"/>
                </a:cubicBezTo>
                <a:cubicBezTo>
                  <a:pt x="1052" y="592"/>
                  <a:pt x="1355" y="555"/>
                  <a:pt x="1355" y="508"/>
                </a:cubicBezTo>
                <a:lnTo>
                  <a:pt x="1355" y="0"/>
                </a:lnTo>
                <a:cubicBezTo>
                  <a:pt x="1355" y="47"/>
                  <a:pt x="1052" y="84"/>
                  <a:pt x="678" y="84"/>
                </a:cubicBezTo>
                <a:cubicBezTo>
                  <a:pt x="304" y="84"/>
                  <a:pt x="0" y="47"/>
                  <a:pt x="0" y="0"/>
                </a:cubicBezTo>
                <a:close/>
                <a:moveTo>
                  <a:pt x="0" y="564"/>
                </a:moveTo>
                <a:lnTo>
                  <a:pt x="0" y="1072"/>
                </a:lnTo>
                <a:cubicBezTo>
                  <a:pt x="0" y="1119"/>
                  <a:pt x="304" y="1157"/>
                  <a:pt x="678" y="1157"/>
                </a:cubicBezTo>
                <a:cubicBezTo>
                  <a:pt x="1052" y="1157"/>
                  <a:pt x="1355" y="1119"/>
                  <a:pt x="1355" y="1072"/>
                </a:cubicBezTo>
                <a:lnTo>
                  <a:pt x="1355" y="564"/>
                </a:lnTo>
                <a:cubicBezTo>
                  <a:pt x="1355" y="611"/>
                  <a:pt x="1052" y="649"/>
                  <a:pt x="678" y="649"/>
                </a:cubicBezTo>
                <a:cubicBezTo>
                  <a:pt x="304" y="649"/>
                  <a:pt x="0" y="611"/>
                  <a:pt x="0" y="564"/>
                </a:cubicBezTo>
                <a:close/>
                <a:moveTo>
                  <a:pt x="0" y="1129"/>
                </a:moveTo>
                <a:lnTo>
                  <a:pt x="0" y="1637"/>
                </a:lnTo>
                <a:cubicBezTo>
                  <a:pt x="0" y="1683"/>
                  <a:pt x="304" y="1721"/>
                  <a:pt x="678" y="1721"/>
                </a:cubicBezTo>
                <a:cubicBezTo>
                  <a:pt x="1052" y="1721"/>
                  <a:pt x="1355" y="1683"/>
                  <a:pt x="1355" y="1637"/>
                </a:cubicBezTo>
                <a:lnTo>
                  <a:pt x="1355" y="1129"/>
                </a:lnTo>
                <a:cubicBezTo>
                  <a:pt x="1355" y="1175"/>
                  <a:pt x="1052" y="1213"/>
                  <a:pt x="678" y="1213"/>
                </a:cubicBezTo>
                <a:cubicBezTo>
                  <a:pt x="304" y="1213"/>
                  <a:pt x="0" y="1175"/>
                  <a:pt x="0" y="1129"/>
                </a:cubicBezTo>
                <a:close/>
              </a:path>
            </a:pathLst>
          </a:custGeom>
          <a:solidFill>
            <a:srgbClr val="DC3C00"/>
          </a:solidFill>
          <a:ln w="0">
            <a:noFill/>
            <a:prstDash val="solid"/>
            <a:round/>
            <a:headEnd/>
            <a:tailEnd/>
          </a:ln>
        </p:spPr>
        <p:txBody>
          <a:bodyPr vert="horz" wrap="square" lIns="89619" tIns="44810" rIns="89619" bIns="4481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42" fontAlgn="auto">
              <a:spcBef>
                <a:spcPts val="0"/>
              </a:spcBef>
              <a:spcAft>
                <a:spcPts val="0"/>
              </a:spcAft>
              <a:defRPr/>
            </a:pPr>
            <a:endParaRPr lang="en-US" sz="1372" dirty="0">
              <a:solidFill>
                <a:srgbClr val="FFFFFF"/>
              </a:solidFill>
              <a:latin typeface="Segoe UI"/>
            </a:endParaRPr>
          </a:p>
        </p:txBody>
      </p:sp>
      <p:sp>
        <p:nvSpPr>
          <p:cNvPr id="270" name="Up Arrow 269"/>
          <p:cNvSpPr/>
          <p:nvPr/>
        </p:nvSpPr>
        <p:spPr bwMode="auto">
          <a:xfrm rot="10800000">
            <a:off x="6772337" y="2597577"/>
            <a:ext cx="236340" cy="644248"/>
          </a:xfrm>
          <a:prstGeom prst="up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71" name="Rectangle 270"/>
          <p:cNvSpPr/>
          <p:nvPr/>
        </p:nvSpPr>
        <p:spPr bwMode="auto">
          <a:xfrm>
            <a:off x="7008677" y="1899663"/>
            <a:ext cx="1465061" cy="242529"/>
          </a:xfrm>
          <a:prstGeom prst="rect">
            <a:avLst/>
          </a:prstGeom>
          <a:solidFill>
            <a:srgbClr val="00B050"/>
          </a:solidFill>
          <a:ln w="3175" cap="flat" cmpd="sng" algn="ctr">
            <a:noFill/>
            <a:prstDash val="solid"/>
            <a:headEnd type="none" w="med" len="med"/>
            <a:tailEnd type="none" w="med" len="med"/>
          </a:ln>
          <a:effectLst/>
        </p:spPr>
        <p:txBody>
          <a:bodyPr vert="horz" wrap="square" lIns="0" tIns="45701" rIns="0" bIns="45701" numCol="1" rtlCol="0" anchor="ctr" anchorCtr="0" compatLnSpc="1">
            <a:prstTxWarp prst="textNoShape">
              <a:avLst/>
            </a:prstTxWarp>
          </a:bodyPr>
          <a:lstStyle/>
          <a:p>
            <a:pPr marL="0" marR="0" lvl="0" indent="0" algn="ctr" defTabSz="913773" eaLnBrk="1" fontAlgn="auto" latinLnBrk="0" hangingPunct="1">
              <a:lnSpc>
                <a:spcPct val="100000"/>
              </a:lnSpc>
              <a:spcBef>
                <a:spcPts val="0"/>
              </a:spcBef>
              <a:spcAft>
                <a:spcPts val="0"/>
              </a:spcAft>
              <a:buClrTx/>
              <a:buSzTx/>
              <a:buFontTx/>
              <a:buNone/>
              <a:tabLst/>
              <a:defRPr/>
            </a:pPr>
            <a:r>
              <a:rPr kumimoji="0" lang="en-US" sz="102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Topic / Content Extractor</a:t>
            </a:r>
          </a:p>
        </p:txBody>
      </p:sp>
      <p:sp>
        <p:nvSpPr>
          <p:cNvPr id="272" name="Rectangle 271"/>
          <p:cNvSpPr/>
          <p:nvPr/>
        </p:nvSpPr>
        <p:spPr bwMode="auto">
          <a:xfrm>
            <a:off x="7008677" y="2240816"/>
            <a:ext cx="1465061" cy="258909"/>
          </a:xfrm>
          <a:prstGeom prst="rect">
            <a:avLst/>
          </a:prstGeom>
          <a:solidFill>
            <a:srgbClr val="00B050"/>
          </a:solidFill>
          <a:ln w="3175" cap="flat" cmpd="sng" algn="ctr">
            <a:noFill/>
            <a:prstDash val="solid"/>
            <a:headEnd type="none" w="med" len="med"/>
            <a:tailEnd type="none" w="med" len="med"/>
          </a:ln>
          <a:effectLst/>
        </p:spPr>
        <p:txBody>
          <a:bodyPr vert="horz" wrap="square" lIns="0" tIns="45701" rIns="0" bIns="45701" numCol="1" rtlCol="0" anchor="ctr" anchorCtr="0" compatLnSpc="1">
            <a:prstTxWarp prst="textNoShape">
              <a:avLst/>
            </a:prstTxWarp>
          </a:bodyPr>
          <a:lstStyle/>
          <a:p>
            <a:pPr marL="0" marR="0" lvl="0" indent="0" algn="ctr" defTabSz="913773" eaLnBrk="1" fontAlgn="auto" latinLnBrk="0" hangingPunct="1">
              <a:lnSpc>
                <a:spcPct val="100000"/>
              </a:lnSpc>
              <a:spcBef>
                <a:spcPts val="0"/>
              </a:spcBef>
              <a:spcAft>
                <a:spcPts val="0"/>
              </a:spcAft>
              <a:buClrTx/>
              <a:buSzTx/>
              <a:buFontTx/>
              <a:buNone/>
              <a:tabLst/>
              <a:defRPr/>
            </a:pPr>
            <a:r>
              <a:rPr kumimoji="0" lang="en-US" sz="102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Keyword finder</a:t>
            </a:r>
          </a:p>
        </p:txBody>
      </p:sp>
      <p:sp>
        <p:nvSpPr>
          <p:cNvPr id="273" name="Rectangle 272"/>
          <p:cNvSpPr/>
          <p:nvPr/>
        </p:nvSpPr>
        <p:spPr bwMode="auto">
          <a:xfrm>
            <a:off x="7008677" y="1575368"/>
            <a:ext cx="1465061" cy="242529"/>
          </a:xfrm>
          <a:prstGeom prst="rect">
            <a:avLst/>
          </a:prstGeom>
          <a:solidFill>
            <a:srgbClr val="00B050"/>
          </a:solidFill>
          <a:ln w="3175" cap="flat" cmpd="sng" algn="ctr">
            <a:noFill/>
            <a:prstDash val="solid"/>
            <a:headEnd type="none" w="med" len="med"/>
            <a:tailEnd type="none" w="med" len="med"/>
          </a:ln>
          <a:effectLst/>
        </p:spPr>
        <p:txBody>
          <a:bodyPr vert="horz" wrap="square" lIns="0" tIns="45701" rIns="0" bIns="45701" numCol="1" rtlCol="0" anchor="ctr" anchorCtr="0" compatLnSpc="1">
            <a:prstTxWarp prst="textNoShape">
              <a:avLst/>
            </a:prstTxWarp>
          </a:bodyPr>
          <a:lstStyle/>
          <a:p>
            <a:pPr marL="0" marR="0" lvl="0" indent="0" algn="ctr" defTabSz="913773" eaLnBrk="1" fontAlgn="auto" latinLnBrk="0" hangingPunct="1">
              <a:lnSpc>
                <a:spcPct val="100000"/>
              </a:lnSpc>
              <a:spcBef>
                <a:spcPts val="0"/>
              </a:spcBef>
              <a:spcAft>
                <a:spcPts val="0"/>
              </a:spcAft>
              <a:buClrTx/>
              <a:buSzTx/>
              <a:buFontTx/>
              <a:buNone/>
              <a:tabLst/>
              <a:defRPr/>
            </a:pPr>
            <a:r>
              <a:rPr kumimoji="0" lang="en-US" sz="102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Document Classifier</a:t>
            </a:r>
          </a:p>
        </p:txBody>
      </p:sp>
      <p:sp>
        <p:nvSpPr>
          <p:cNvPr id="274" name="Right Arrow 273"/>
          <p:cNvSpPr/>
          <p:nvPr/>
        </p:nvSpPr>
        <p:spPr bwMode="auto">
          <a:xfrm>
            <a:off x="5205216" y="1921086"/>
            <a:ext cx="294154" cy="272404"/>
          </a:xfrm>
          <a:prstGeom prst="right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75" name="Rectangle 274"/>
          <p:cNvSpPr/>
          <p:nvPr/>
        </p:nvSpPr>
        <p:spPr bwMode="auto">
          <a:xfrm>
            <a:off x="3754283" y="3505890"/>
            <a:ext cx="2050373" cy="417956"/>
          </a:xfrm>
          <a:prstGeom prst="rect">
            <a:avLst/>
          </a:prstGeom>
          <a:solidFill>
            <a:srgbClr val="CDF4FF"/>
          </a:solidFill>
          <a:ln w="9525" cap="flat" cmpd="sng" algn="ctr">
            <a:noFill/>
            <a:prstDash val="solid"/>
            <a:headEnd type="none" w="med" len="med"/>
            <a:tailEnd type="none" w="med" len="med"/>
          </a:ln>
          <a:effectLst/>
        </p:spPr>
        <p:txBody>
          <a:bodyPr rot="0" spcFirstLastPara="0" vertOverflow="overflow" horzOverflow="overflow" vert="horz" wrap="square" lIns="182807" tIns="146246" rIns="182807" bIns="146246" numCol="1" spcCol="0" rtlCol="0" fromWordArt="0" anchor="t" anchorCtr="0" forceAA="0" compatLnSpc="1">
            <a:prstTxWarp prst="textNoShape">
              <a:avLst/>
            </a:prstTxWarp>
            <a:noAutofit/>
          </a:bodyPr>
          <a:lstStyle/>
          <a:p>
            <a:pPr marL="0" marR="0" lvl="0" indent="0" algn="ctr" defTabSz="932155" eaLnBrk="1" fontAlgn="auto" latinLnBrk="0" hangingPunct="1">
              <a:lnSpc>
                <a:spcPct val="90000"/>
              </a:lnSpc>
              <a:spcBef>
                <a:spcPts val="0"/>
              </a:spcBef>
              <a:spcAft>
                <a:spcPts val="0"/>
              </a:spcAft>
              <a:buClrTx/>
              <a:buSzTx/>
              <a:buFontTx/>
              <a:buNone/>
              <a:tabLst/>
              <a:defRPr/>
            </a:pPr>
            <a:r>
              <a:rPr kumimoji="0" lang="en-US" sz="1372" b="0" i="0" u="none" strike="noStrike" kern="0" cap="none" spc="0" normalizeH="0" baseline="0" noProof="0" dirty="0" smtClean="0">
                <a:ln>
                  <a:noFill/>
                </a:ln>
                <a:solidFill>
                  <a:srgbClr val="505050"/>
                </a:solidFill>
                <a:effectLst/>
                <a:uLnTx/>
                <a:uFillTx/>
                <a:latin typeface="Segoe UI"/>
                <a:ea typeface="Segoe UI" pitchFamily="34" charset="0"/>
                <a:cs typeface="Segoe UI" pitchFamily="34" charset="0"/>
              </a:rPr>
              <a:t>Web service</a:t>
            </a:r>
          </a:p>
        </p:txBody>
      </p:sp>
      <p:grpSp>
        <p:nvGrpSpPr>
          <p:cNvPr id="276" name="Group 275"/>
          <p:cNvGrpSpPr/>
          <p:nvPr/>
        </p:nvGrpSpPr>
        <p:grpSpPr>
          <a:xfrm>
            <a:off x="545547" y="839502"/>
            <a:ext cx="8027425" cy="498831"/>
            <a:chOff x="517262" y="22791"/>
            <a:chExt cx="8190525" cy="508966"/>
          </a:xfrm>
        </p:grpSpPr>
        <p:sp>
          <p:nvSpPr>
            <p:cNvPr id="277" name="Left-Right Arrow 276"/>
            <p:cNvSpPr/>
            <p:nvPr/>
          </p:nvSpPr>
          <p:spPr bwMode="auto">
            <a:xfrm>
              <a:off x="517262" y="200901"/>
              <a:ext cx="8190525" cy="330856"/>
            </a:xfrm>
            <a:prstGeom prst="leftRight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solidFill>
                    <a:srgbClr val="505050">
                      <a:lumMod val="75000"/>
                    </a:srgbClr>
                  </a:solidFill>
                  <a:effectLst/>
                  <a:uLnTx/>
                  <a:uFillTx/>
                  <a:latin typeface="Segoe UI"/>
                  <a:ea typeface="+mn-ea"/>
                  <a:cs typeface="+mn-cs"/>
                </a:rPr>
                <a:t>Azure Data Factory</a:t>
              </a:r>
            </a:p>
          </p:txBody>
        </p:sp>
        <p:pic>
          <p:nvPicPr>
            <p:cNvPr id="278" name="Graphic 2"/>
            <p:cNvPicPr>
              <a:picLocks noChangeAspect="1"/>
            </p:cNvPicPr>
            <p:nvPr/>
          </p:nvPicPr>
          <p:blipFill>
            <a:blip r:embed="rId5">
              <a:extLst>
                <a:ext uri="{96DAC541-7B7A-43D3-8B79-37D633B846F1}">
                  <asvg:svgBlip xmlns="" xmlns:asvg="http://schemas.microsoft.com/office/drawing/2016/SVG/main" r:embed="rId7"/>
                </a:ext>
              </a:extLst>
            </a:blip>
            <a:stretch>
              <a:fillRect/>
            </a:stretch>
          </p:blipFill>
          <p:spPr>
            <a:xfrm>
              <a:off x="3077483" y="22791"/>
              <a:ext cx="476250" cy="476250"/>
            </a:xfrm>
            <a:prstGeom prst="rect">
              <a:avLst/>
            </a:prstGeom>
          </p:spPr>
        </p:pic>
      </p:grpSp>
      <p:sp>
        <p:nvSpPr>
          <p:cNvPr id="279" name="Up-Down Arrow 278"/>
          <p:cNvSpPr/>
          <p:nvPr/>
        </p:nvSpPr>
        <p:spPr bwMode="auto">
          <a:xfrm>
            <a:off x="4033880" y="2896638"/>
            <a:ext cx="271934" cy="610630"/>
          </a:xfrm>
          <a:prstGeom prst="upDown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80" name="Up-Down Arrow 279"/>
          <p:cNvSpPr/>
          <p:nvPr/>
        </p:nvSpPr>
        <p:spPr bwMode="auto">
          <a:xfrm rot="5400000">
            <a:off x="6033809" y="3394551"/>
            <a:ext cx="271934" cy="610630"/>
          </a:xfrm>
          <a:prstGeom prst="upDown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81" name="Up-Down Arrow 280"/>
          <p:cNvSpPr/>
          <p:nvPr/>
        </p:nvSpPr>
        <p:spPr bwMode="auto">
          <a:xfrm>
            <a:off x="3813669" y="4046214"/>
            <a:ext cx="169127" cy="821015"/>
          </a:xfrm>
          <a:prstGeom prst="upDownArrow">
            <a:avLst/>
          </a:prstGeom>
          <a:solidFill>
            <a:srgbClr val="FFFFFF"/>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grpSp>
        <p:nvGrpSpPr>
          <p:cNvPr id="282" name="Group 281"/>
          <p:cNvGrpSpPr/>
          <p:nvPr/>
        </p:nvGrpSpPr>
        <p:grpSpPr>
          <a:xfrm>
            <a:off x="9400627" y="3563899"/>
            <a:ext cx="2655886" cy="3143277"/>
            <a:chOff x="0" y="0"/>
            <a:chExt cx="3063835" cy="3918857"/>
          </a:xfrm>
        </p:grpSpPr>
        <p:sp>
          <p:nvSpPr>
            <p:cNvPr id="283" name="Rectangle 282"/>
            <p:cNvSpPr/>
            <p:nvPr/>
          </p:nvSpPr>
          <p:spPr>
            <a:xfrm>
              <a:off x="0" y="0"/>
              <a:ext cx="3051959" cy="3918857"/>
            </a:xfrm>
            <a:prstGeom prst="rect">
              <a:avLst/>
            </a:prstGeom>
            <a:solidFill>
              <a:srgbClr val="FFFFFF"/>
            </a:solidFill>
            <a:ln w="10795" cap="flat" cmpd="sng" algn="ctr">
              <a:solidFill>
                <a:srgbClr val="D83B01"/>
              </a:solid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defTabSz="914231"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505050"/>
                </a:solidFill>
                <a:effectLst/>
                <a:uLnTx/>
                <a:uFillTx/>
                <a:latin typeface="Segoe UI"/>
                <a:ea typeface="+mn-ea"/>
                <a:cs typeface="+mn-cs"/>
              </a:endParaRPr>
            </a:p>
          </p:txBody>
        </p:sp>
        <p:grpSp>
          <p:nvGrpSpPr>
            <p:cNvPr id="284" name="Group 283"/>
            <p:cNvGrpSpPr/>
            <p:nvPr/>
          </p:nvGrpSpPr>
          <p:grpSpPr>
            <a:xfrm>
              <a:off x="1009403" y="368135"/>
              <a:ext cx="1654810" cy="288290"/>
              <a:chOff x="0" y="0"/>
              <a:chExt cx="1654810" cy="288290"/>
            </a:xfrm>
          </p:grpSpPr>
          <p:sp>
            <p:nvSpPr>
              <p:cNvPr id="295" name="Rectangular Callout 294"/>
              <p:cNvSpPr/>
              <p:nvPr/>
            </p:nvSpPr>
            <p:spPr>
              <a:xfrm rot="16200000">
                <a:off x="683260" y="-683260"/>
                <a:ext cx="288290" cy="1654810"/>
              </a:xfrm>
              <a:prstGeom prst="wedgeRectCallout">
                <a:avLst/>
              </a:prstGeom>
              <a:solidFill>
                <a:srgbClr val="0078D7"/>
              </a:solidFill>
              <a:ln w="10795" cap="flat" cmpd="sng" algn="ctr">
                <a:solidFill>
                  <a:srgbClr val="0078D7">
                    <a:shade val="50000"/>
                  </a:srgbClr>
                </a:solid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smtClean="0">
                    <a:ln>
                      <a:noFill/>
                    </a:ln>
                    <a:solidFill>
                      <a:srgbClr val="FFFFFF"/>
                    </a:solidFill>
                    <a:effectLst/>
                    <a:uLnTx/>
                    <a:uFillTx/>
                    <a:latin typeface="Segoe UI"/>
                    <a:ea typeface="Calibri" panose="020F0502020204030204" pitchFamily="34" charset="0"/>
                    <a:cs typeface="Times New Roman" panose="02020603050405020304" pitchFamily="18" charset="0"/>
                  </a:rPr>
                  <a:t> </a:t>
                </a:r>
              </a:p>
            </p:txBody>
          </p:sp>
          <p:sp>
            <p:nvSpPr>
              <p:cNvPr id="296" name="Rectangle 295"/>
              <p:cNvSpPr/>
              <p:nvPr/>
            </p:nvSpPr>
            <p:spPr>
              <a:xfrm>
                <a:off x="26035" y="31115"/>
                <a:ext cx="1504950" cy="238125"/>
              </a:xfrm>
              <a:prstGeom prst="rect">
                <a:avLst/>
              </a:prstGeom>
              <a:solidFill>
                <a:srgbClr val="0078D7"/>
              </a:solidFill>
              <a:ln w="10795" cap="flat" cmpd="sng" algn="ctr">
                <a:no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smtClean="0">
                    <a:ln>
                      <a:noFill/>
                    </a:ln>
                    <a:solidFill>
                      <a:srgbClr val="FFFFFF"/>
                    </a:solidFill>
                    <a:effectLst/>
                    <a:uLnTx/>
                    <a:uFillTx/>
                    <a:latin typeface="Segoe UI"/>
                    <a:ea typeface="Calibri" panose="020F0502020204030204" pitchFamily="34" charset="0"/>
                    <a:cs typeface="Times New Roman" panose="02020603050405020304" pitchFamily="18" charset="0"/>
                  </a:rPr>
                  <a:t>Hello Kantar Bot</a:t>
                </a:r>
              </a:p>
            </p:txBody>
          </p:sp>
        </p:grpSp>
        <p:grpSp>
          <p:nvGrpSpPr>
            <p:cNvPr id="285" name="Group 284"/>
            <p:cNvGrpSpPr/>
            <p:nvPr/>
          </p:nvGrpSpPr>
          <p:grpSpPr>
            <a:xfrm>
              <a:off x="783772" y="1104404"/>
              <a:ext cx="1876425" cy="417159"/>
              <a:chOff x="0" y="-1"/>
              <a:chExt cx="1654810" cy="417159"/>
            </a:xfrm>
          </p:grpSpPr>
          <p:sp>
            <p:nvSpPr>
              <p:cNvPr id="293" name="Rectangular Callout 292"/>
              <p:cNvSpPr/>
              <p:nvPr/>
            </p:nvSpPr>
            <p:spPr>
              <a:xfrm rot="16200000">
                <a:off x="618825" y="-618826"/>
                <a:ext cx="417159" cy="1654810"/>
              </a:xfrm>
              <a:prstGeom prst="wedgeRectCallout">
                <a:avLst/>
              </a:prstGeom>
              <a:solidFill>
                <a:srgbClr val="0078D7"/>
              </a:solidFill>
              <a:ln w="10795" cap="flat" cmpd="sng" algn="ctr">
                <a:solidFill>
                  <a:srgbClr val="0078D7">
                    <a:shade val="50000"/>
                  </a:srgbClr>
                </a:solid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smtClean="0">
                    <a:ln>
                      <a:noFill/>
                    </a:ln>
                    <a:solidFill>
                      <a:srgbClr val="FFFFFF"/>
                    </a:solidFill>
                    <a:effectLst/>
                    <a:uLnTx/>
                    <a:uFillTx/>
                    <a:latin typeface="Segoe UI"/>
                    <a:ea typeface="Calibri" panose="020F0502020204030204" pitchFamily="34" charset="0"/>
                    <a:cs typeface="Times New Roman" panose="02020603050405020304" pitchFamily="18" charset="0"/>
                  </a:rPr>
                  <a:t> </a:t>
                </a:r>
              </a:p>
            </p:txBody>
          </p:sp>
          <p:sp>
            <p:nvSpPr>
              <p:cNvPr id="294" name="Rectangle 293"/>
              <p:cNvSpPr/>
              <p:nvPr/>
            </p:nvSpPr>
            <p:spPr>
              <a:xfrm>
                <a:off x="26035" y="31114"/>
                <a:ext cx="1596952" cy="386043"/>
              </a:xfrm>
              <a:prstGeom prst="rect">
                <a:avLst/>
              </a:prstGeom>
              <a:solidFill>
                <a:srgbClr val="0078D7"/>
              </a:solidFill>
              <a:ln w="10795" cap="flat" cmpd="sng" algn="ctr">
                <a:no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Coca cola in united kingdom</a:t>
                </a:r>
              </a:p>
            </p:txBody>
          </p:sp>
        </p:grpSp>
        <p:grpSp>
          <p:nvGrpSpPr>
            <p:cNvPr id="286" name="Group 285"/>
            <p:cNvGrpSpPr/>
            <p:nvPr/>
          </p:nvGrpSpPr>
          <p:grpSpPr>
            <a:xfrm>
              <a:off x="451263" y="712519"/>
              <a:ext cx="1654810" cy="288290"/>
              <a:chOff x="0" y="0"/>
              <a:chExt cx="1654810" cy="288290"/>
            </a:xfrm>
            <a:solidFill>
              <a:srgbClr val="008272">
                <a:lumMod val="75000"/>
              </a:srgbClr>
            </a:solidFill>
          </p:grpSpPr>
          <p:sp>
            <p:nvSpPr>
              <p:cNvPr id="291" name="Rectangular Callout 290"/>
              <p:cNvSpPr/>
              <p:nvPr/>
            </p:nvSpPr>
            <p:spPr>
              <a:xfrm rot="5400000">
                <a:off x="683260" y="-683260"/>
                <a:ext cx="288290" cy="1654810"/>
              </a:xfrm>
              <a:prstGeom prst="wedgeRectCallout">
                <a:avLst/>
              </a:prstGeom>
              <a:grpFill/>
              <a:ln w="10795" cap="flat" cmpd="sng" algn="ctr">
                <a:solidFill>
                  <a:srgbClr val="0078D7">
                    <a:shade val="50000"/>
                  </a:srgbClr>
                </a:solid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smtClean="0">
                    <a:ln>
                      <a:noFill/>
                    </a:ln>
                    <a:solidFill>
                      <a:srgbClr val="FFFFFF"/>
                    </a:solidFill>
                    <a:effectLst/>
                    <a:uLnTx/>
                    <a:uFillTx/>
                    <a:latin typeface="Segoe UI"/>
                    <a:ea typeface="Calibri" panose="020F0502020204030204" pitchFamily="34" charset="0"/>
                    <a:cs typeface="Times New Roman" panose="02020603050405020304" pitchFamily="18" charset="0"/>
                  </a:rPr>
                  <a:t> </a:t>
                </a:r>
              </a:p>
            </p:txBody>
          </p:sp>
          <p:sp>
            <p:nvSpPr>
              <p:cNvPr id="292" name="Rectangle 291"/>
              <p:cNvSpPr/>
              <p:nvPr/>
            </p:nvSpPr>
            <p:spPr>
              <a:xfrm>
                <a:off x="26035" y="31115"/>
                <a:ext cx="1504950" cy="238125"/>
              </a:xfrm>
              <a:prstGeom prst="rect">
                <a:avLst/>
              </a:prstGeom>
              <a:grpFill/>
              <a:ln w="10795" cap="flat" cmpd="sng" algn="ctr">
                <a:no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Hi Martin</a:t>
                </a:r>
              </a:p>
            </p:txBody>
          </p:sp>
        </p:grpSp>
        <p:grpSp>
          <p:nvGrpSpPr>
            <p:cNvPr id="287" name="Group 286"/>
            <p:cNvGrpSpPr/>
            <p:nvPr/>
          </p:nvGrpSpPr>
          <p:grpSpPr>
            <a:xfrm>
              <a:off x="380011" y="1662545"/>
              <a:ext cx="2248178" cy="1495424"/>
              <a:chOff x="-278" y="1"/>
              <a:chExt cx="2248178" cy="1495424"/>
            </a:xfrm>
            <a:solidFill>
              <a:srgbClr val="008272">
                <a:lumMod val="75000"/>
              </a:srgbClr>
            </a:solidFill>
          </p:grpSpPr>
          <p:sp>
            <p:nvSpPr>
              <p:cNvPr id="289" name="Rectangular Callout 288"/>
              <p:cNvSpPr/>
              <p:nvPr/>
            </p:nvSpPr>
            <p:spPr>
              <a:xfrm rot="5400000">
                <a:off x="971169" y="-971446"/>
                <a:ext cx="288290" cy="2231183"/>
              </a:xfrm>
              <a:prstGeom prst="wedgeRectCallout">
                <a:avLst/>
              </a:prstGeom>
              <a:grpFill/>
              <a:ln w="10795" cap="flat" cmpd="sng" algn="ctr">
                <a:solidFill>
                  <a:srgbClr val="0078D7">
                    <a:shade val="50000"/>
                  </a:srgbClr>
                </a:solid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algn="ctr"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smtClean="0">
                    <a:ln>
                      <a:noFill/>
                    </a:ln>
                    <a:solidFill>
                      <a:srgbClr val="FFFFFF"/>
                    </a:solidFill>
                    <a:effectLst/>
                    <a:uLnTx/>
                    <a:uFillTx/>
                    <a:latin typeface="Segoe UI"/>
                    <a:ea typeface="Calibri" panose="020F0502020204030204" pitchFamily="34" charset="0"/>
                    <a:cs typeface="Times New Roman" panose="02020603050405020304" pitchFamily="18" charset="0"/>
                  </a:rPr>
                  <a:t> </a:t>
                </a:r>
              </a:p>
            </p:txBody>
          </p:sp>
          <p:sp>
            <p:nvSpPr>
              <p:cNvPr id="290" name="Rectangle 289"/>
              <p:cNvSpPr/>
              <p:nvPr/>
            </p:nvSpPr>
            <p:spPr>
              <a:xfrm>
                <a:off x="0" y="31115"/>
                <a:ext cx="2247900" cy="1464310"/>
              </a:xfrm>
              <a:prstGeom prst="rect">
                <a:avLst/>
              </a:prstGeom>
              <a:grpFill/>
              <a:ln w="10795" cap="flat" cmpd="sng" algn="ctr">
                <a:no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defTabSz="914231" eaLnBrk="1" fontAlgn="auto" latinLnBrk="0" hangingPunct="1">
                  <a:lnSpc>
                    <a:spcPct val="107000"/>
                  </a:lnSpc>
                  <a:spcBef>
                    <a:spcPts val="0"/>
                  </a:spcBef>
                  <a:spcAft>
                    <a:spcPts val="784"/>
                  </a:spcAft>
                  <a:buClrTx/>
                  <a:buSzTx/>
                  <a:buFontTx/>
                  <a:buNone/>
                  <a:tabLst/>
                  <a:defRPr/>
                </a:pP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We have found </a:t>
                </a:r>
              </a:p>
              <a:p>
                <a:pPr marL="0" marR="0" lvl="0" indent="0" defTabSz="914231" eaLnBrk="1" fontAlgn="auto" latinLnBrk="0" hangingPunct="1">
                  <a:lnSpc>
                    <a:spcPct val="107000"/>
                  </a:lnSpc>
                  <a:spcBef>
                    <a:spcPts val="0"/>
                  </a:spcBef>
                  <a:spcAft>
                    <a:spcPts val="0"/>
                  </a:spcAft>
                  <a:buClrTx/>
                  <a:buSzTx/>
                  <a:buFontTx/>
                  <a:buNone/>
                  <a:tabLst/>
                  <a:defRPr/>
                </a:pP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1. </a:t>
                </a:r>
                <a:r>
                  <a:rPr kumimoji="0" lang="en-US" sz="1078" b="0" i="0" u="sng"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20 </a:t>
                </a: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Documents </a:t>
                </a:r>
              </a:p>
              <a:p>
                <a:pPr marL="0" marR="0" lvl="0" indent="0" defTabSz="914231" eaLnBrk="1" fontAlgn="auto" latinLnBrk="0" hangingPunct="1">
                  <a:lnSpc>
                    <a:spcPct val="107000"/>
                  </a:lnSpc>
                  <a:spcBef>
                    <a:spcPts val="0"/>
                  </a:spcBef>
                  <a:spcAft>
                    <a:spcPts val="0"/>
                  </a:spcAft>
                  <a:buClrTx/>
                  <a:buSzTx/>
                  <a:buFontTx/>
                  <a:buNone/>
                  <a:tabLst/>
                  <a:defRPr/>
                </a:pP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2. </a:t>
                </a:r>
                <a:r>
                  <a:rPr kumimoji="0" lang="en-US" sz="1078" b="0" i="0" u="sng"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5</a:t>
                </a: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 Power BI Dashboards (NLP)</a:t>
                </a:r>
              </a:p>
              <a:p>
                <a:pPr marL="0" marR="0" lvl="0" indent="0" defTabSz="914231" eaLnBrk="1" fontAlgn="auto" latinLnBrk="0" hangingPunct="1">
                  <a:lnSpc>
                    <a:spcPct val="107000"/>
                  </a:lnSpc>
                  <a:spcBef>
                    <a:spcPts val="0"/>
                  </a:spcBef>
                  <a:spcAft>
                    <a:spcPts val="0"/>
                  </a:spcAft>
                  <a:buClrTx/>
                  <a:buSzTx/>
                  <a:buFontTx/>
                  <a:buNone/>
                  <a:tabLst/>
                  <a:defRPr/>
                </a:pP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3. </a:t>
                </a:r>
                <a:r>
                  <a:rPr kumimoji="0" lang="en-US" sz="1078" b="0" i="0" u="sng"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2</a:t>
                </a:r>
                <a:r>
                  <a:rPr kumimoji="0" lang="en-US" sz="1078" b="0" i="0" u="none" strike="noStrike" kern="0" cap="none" spc="0" normalizeH="0" baseline="0" noProof="0" dirty="0" smtClean="0">
                    <a:ln>
                      <a:noFill/>
                    </a:ln>
                    <a:solidFill>
                      <a:srgbClr val="FFFFFF"/>
                    </a:solidFill>
                    <a:effectLst/>
                    <a:uLnTx/>
                    <a:uFillTx/>
                    <a:latin typeface="Segoe UI"/>
                    <a:ea typeface="Calibri" panose="020F0502020204030204" pitchFamily="34" charset="0"/>
                    <a:cs typeface="Times New Roman" panose="02020603050405020304" pitchFamily="18" charset="0"/>
                  </a:rPr>
                  <a:t> external links</a:t>
                </a:r>
              </a:p>
            </p:txBody>
          </p:sp>
        </p:grpSp>
        <p:sp>
          <p:nvSpPr>
            <p:cNvPr id="288" name="Rectangle 287"/>
            <p:cNvSpPr/>
            <p:nvPr/>
          </p:nvSpPr>
          <p:spPr>
            <a:xfrm>
              <a:off x="11876" y="3467595"/>
              <a:ext cx="3051959" cy="450223"/>
            </a:xfrm>
            <a:prstGeom prst="rect">
              <a:avLst/>
            </a:prstGeom>
            <a:solidFill>
              <a:srgbClr val="FFFFFF"/>
            </a:solidFill>
            <a:ln w="10795" cap="flat" cmpd="sng" algn="ctr">
              <a:solidFill>
                <a:srgbClr val="D83B01"/>
              </a:solidFill>
              <a:prstDash val="solid"/>
            </a:ln>
            <a:effectLst/>
          </p:spPr>
          <p:txBody>
            <a:bodyPr rot="0" spcFirstLastPara="0" vert="horz" wrap="square" lIns="89619" tIns="44810" rIns="89619" bIns="44810" numCol="1" spcCol="0" rtlCol="0" fromWordArt="0" anchor="ctr" anchorCtr="0" forceAA="0" compatLnSpc="1">
              <a:prstTxWarp prst="textNoShape">
                <a:avLst/>
              </a:prstTxWarp>
              <a:noAutofit/>
            </a:bodyPr>
            <a:lstStyle/>
            <a:p>
              <a:pPr marL="0" marR="0" lvl="0" indent="0" defTabSz="914231"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505050"/>
                </a:solidFill>
                <a:effectLst/>
                <a:uLnTx/>
                <a:uFillTx/>
                <a:latin typeface="Segoe UI"/>
                <a:ea typeface="+mn-ea"/>
                <a:cs typeface="+mn-cs"/>
              </a:endParaRPr>
            </a:p>
          </p:txBody>
        </p:sp>
      </p:grpSp>
      <p:grpSp>
        <p:nvGrpSpPr>
          <p:cNvPr id="297" name="Group 296"/>
          <p:cNvGrpSpPr/>
          <p:nvPr/>
        </p:nvGrpSpPr>
        <p:grpSpPr>
          <a:xfrm>
            <a:off x="8957880" y="1516434"/>
            <a:ext cx="2458810" cy="721376"/>
            <a:chOff x="9201765" y="1033003"/>
            <a:chExt cx="2508768" cy="736033"/>
          </a:xfrm>
        </p:grpSpPr>
        <p:grpSp>
          <p:nvGrpSpPr>
            <p:cNvPr id="298" name="Group 297"/>
            <p:cNvGrpSpPr/>
            <p:nvPr/>
          </p:nvGrpSpPr>
          <p:grpSpPr>
            <a:xfrm>
              <a:off x="9201765" y="1033003"/>
              <a:ext cx="2423810" cy="736033"/>
              <a:chOff x="5088722" y="1835261"/>
              <a:chExt cx="1769220" cy="736033"/>
            </a:xfrm>
          </p:grpSpPr>
          <p:sp>
            <p:nvSpPr>
              <p:cNvPr id="310" name="Rectangle 309"/>
              <p:cNvSpPr/>
              <p:nvPr/>
            </p:nvSpPr>
            <p:spPr bwMode="auto">
              <a:xfrm>
                <a:off x="5088722" y="1835261"/>
                <a:ext cx="1769220" cy="723657"/>
              </a:xfrm>
              <a:prstGeom prst="rect">
                <a:avLst/>
              </a:prstGeom>
              <a:solidFill>
                <a:srgbClr val="5C2D91"/>
              </a:solidFill>
              <a:ln w="10795" cap="flat" cmpd="sng" algn="ctr">
                <a:noFill/>
                <a:prstDash val="solid"/>
                <a:headEnd type="none" w="med" len="med"/>
                <a:tailEnd type="none" w="med" len="med"/>
              </a:ln>
              <a:effectLst/>
            </p:spPr>
            <p:txBody>
              <a:bodyPr vert="horz" wrap="square" lIns="0" tIns="45708" rIns="0" bIns="45708" numCol="1" rtlCol="0" anchor="ctr" anchorCtr="0" compatLnSpc="1">
                <a:prstTxWarp prst="textNoShape">
                  <a:avLst/>
                </a:prstTxWarp>
              </a:bodyPr>
              <a:lstStyle/>
              <a:p>
                <a:pPr marL="0" marR="0" lvl="0" indent="0" algn="ctr" defTabSz="913967"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311" name="Rectangle 310"/>
              <p:cNvSpPr/>
              <p:nvPr/>
            </p:nvSpPr>
            <p:spPr>
              <a:xfrm>
                <a:off x="5523748" y="2292462"/>
                <a:ext cx="1334194" cy="278832"/>
              </a:xfrm>
              <a:prstGeom prst="rect">
                <a:avLst/>
              </a:prstGeom>
            </p:spPr>
            <p:txBody>
              <a:bodyPr wrap="square">
                <a:spAutoFit/>
              </a:bodyPr>
              <a:lstStyle/>
              <a:p>
                <a:pPr marL="0" marR="0" lvl="0" indent="0" defTabSz="896195"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Interactive Analytics</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S PGothic" panose="020B0600070205080204" pitchFamily="34" charset="-128"/>
                </a:endParaRPr>
              </a:p>
            </p:txBody>
          </p:sp>
        </p:grpSp>
        <p:grpSp>
          <p:nvGrpSpPr>
            <p:cNvPr id="299" name="Group 298"/>
            <p:cNvGrpSpPr/>
            <p:nvPr/>
          </p:nvGrpSpPr>
          <p:grpSpPr>
            <a:xfrm>
              <a:off x="9330691" y="1136917"/>
              <a:ext cx="1094147" cy="278832"/>
              <a:chOff x="10335701" y="395090"/>
              <a:chExt cx="1094147" cy="278832"/>
            </a:xfrm>
          </p:grpSpPr>
          <p:grpSp>
            <p:nvGrpSpPr>
              <p:cNvPr id="303" name="Group 302"/>
              <p:cNvGrpSpPr/>
              <p:nvPr/>
            </p:nvGrpSpPr>
            <p:grpSpPr>
              <a:xfrm>
                <a:off x="10335701" y="408158"/>
                <a:ext cx="399053" cy="255055"/>
                <a:chOff x="4481847" y="2708926"/>
                <a:chExt cx="673103" cy="430214"/>
              </a:xfrm>
              <a:solidFill>
                <a:srgbClr val="505050"/>
              </a:solidFill>
            </p:grpSpPr>
            <p:sp>
              <p:nvSpPr>
                <p:cNvPr id="305"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marL="0" marR="0" lvl="0" indent="0" defTabSz="89619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S PGothic" panose="020B0600070205080204" pitchFamily="34" charset="-128"/>
                  </a:endParaRPr>
                </a:p>
              </p:txBody>
            </p:sp>
            <p:sp>
              <p:nvSpPr>
                <p:cNvPr id="306"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marL="0" marR="0" lvl="0" indent="0" defTabSz="89619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S PGothic" panose="020B0600070205080204" pitchFamily="34" charset="-128"/>
                  </a:endParaRPr>
                </a:p>
              </p:txBody>
            </p:sp>
            <p:sp>
              <p:nvSpPr>
                <p:cNvPr id="307"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marL="0" marR="0" lvl="0" indent="0" defTabSz="89619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S PGothic" panose="020B0600070205080204" pitchFamily="34" charset="-128"/>
                  </a:endParaRPr>
                </a:p>
              </p:txBody>
            </p:sp>
            <p:sp>
              <p:nvSpPr>
                <p:cNvPr id="308"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marL="0" marR="0" lvl="0" indent="0" defTabSz="89619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S PGothic" panose="020B0600070205080204" pitchFamily="34" charset="-128"/>
                  </a:endParaRPr>
                </a:p>
              </p:txBody>
            </p:sp>
            <p:sp>
              <p:nvSpPr>
                <p:cNvPr id="309"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marL="0" marR="0" lvl="0" indent="0" defTabSz="89619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S PGothic" panose="020B0600070205080204" pitchFamily="34" charset="-128"/>
                  </a:endParaRPr>
                </a:p>
              </p:txBody>
            </p:sp>
          </p:grpSp>
          <p:sp>
            <p:nvSpPr>
              <p:cNvPr id="304" name="Rectangle 303"/>
              <p:cNvSpPr/>
              <p:nvPr/>
            </p:nvSpPr>
            <p:spPr>
              <a:xfrm>
                <a:off x="10692794" y="395090"/>
                <a:ext cx="737054" cy="278832"/>
              </a:xfrm>
              <a:prstGeom prst="rect">
                <a:avLst/>
              </a:prstGeom>
            </p:spPr>
            <p:txBody>
              <a:bodyPr wrap="none">
                <a:spAutoFit/>
              </a:bodyPr>
              <a:lstStyle/>
              <a:p>
                <a:pPr marL="0" marR="0" lvl="0" indent="0" defTabSz="896195"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Power BI</a:t>
                </a:r>
              </a:p>
            </p:txBody>
          </p:sp>
        </p:grpSp>
        <p:grpSp>
          <p:nvGrpSpPr>
            <p:cNvPr id="300" name="Group 299"/>
            <p:cNvGrpSpPr/>
            <p:nvPr/>
          </p:nvGrpSpPr>
          <p:grpSpPr>
            <a:xfrm>
              <a:off x="10485238" y="1108988"/>
              <a:ext cx="1225295" cy="334357"/>
              <a:chOff x="6651963" y="2409361"/>
              <a:chExt cx="1225295" cy="334357"/>
            </a:xfrm>
          </p:grpSpPr>
          <p:pic>
            <p:nvPicPr>
              <p:cNvPr id="301" name="Picture 4" descr="http://blog.jupyter.org/content/images/2015/02/jupyter-sq-text.png"/>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6651963" y="2409361"/>
                <a:ext cx="334357" cy="334357"/>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995160" y="2420739"/>
                <a:ext cx="882098" cy="278833"/>
              </a:xfrm>
              <a:prstGeom prst="rect">
                <a:avLst/>
              </a:prstGeom>
            </p:spPr>
            <p:txBody>
              <a:bodyPr wrap="none">
                <a:spAutoFit/>
              </a:bodyPr>
              <a:lstStyle/>
              <a:p>
                <a:pPr marL="0" marR="0" lvl="0" indent="0" defTabSz="896195"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Notebooks</a:t>
                </a:r>
              </a:p>
            </p:txBody>
          </p:sp>
        </p:grpSp>
      </p:grpSp>
      <p:cxnSp>
        <p:nvCxnSpPr>
          <p:cNvPr id="312" name="Straight Arrow Connector 311"/>
          <p:cNvCxnSpPr/>
          <p:nvPr/>
        </p:nvCxnSpPr>
        <p:spPr>
          <a:xfrm flipH="1" flipV="1">
            <a:off x="5236399" y="2811213"/>
            <a:ext cx="4577973" cy="4040"/>
          </a:xfrm>
          <a:prstGeom prst="straightConnector1">
            <a:avLst/>
          </a:prstGeom>
          <a:noFill/>
          <a:ln w="9525" cap="flat" cmpd="sng" algn="ctr">
            <a:solidFill>
              <a:srgbClr val="D83B01"/>
            </a:solidFill>
            <a:prstDash val="solid"/>
            <a:headEnd type="none" w="lg" len="med"/>
            <a:tailEnd type="triangle" w="lg" len="med"/>
          </a:ln>
          <a:effectLst/>
        </p:spPr>
      </p:cxnSp>
      <p:cxnSp>
        <p:nvCxnSpPr>
          <p:cNvPr id="313" name="Straight Connector 312"/>
          <p:cNvCxnSpPr/>
          <p:nvPr/>
        </p:nvCxnSpPr>
        <p:spPr>
          <a:xfrm>
            <a:off x="9137686" y="2337733"/>
            <a:ext cx="654118" cy="3229725"/>
          </a:xfrm>
          <a:prstGeom prst="line">
            <a:avLst/>
          </a:prstGeom>
          <a:noFill/>
          <a:ln w="9525" cap="flat" cmpd="sng" algn="ctr">
            <a:solidFill>
              <a:srgbClr val="0078D7"/>
            </a:solidFill>
            <a:prstDash val="solid"/>
            <a:headEnd type="diamond" w="med" len="med"/>
            <a:tailEnd type="diamond" w="med" len="med"/>
          </a:ln>
          <a:effectLst/>
        </p:spPr>
      </p:cxnSp>
      <p:cxnSp>
        <p:nvCxnSpPr>
          <p:cNvPr id="314" name="Straight Arrow Connector 313"/>
          <p:cNvCxnSpPr/>
          <p:nvPr/>
        </p:nvCxnSpPr>
        <p:spPr>
          <a:xfrm flipV="1">
            <a:off x="9814373" y="2257299"/>
            <a:ext cx="1" cy="569536"/>
          </a:xfrm>
          <a:prstGeom prst="straightConnector1">
            <a:avLst/>
          </a:prstGeom>
          <a:noFill/>
          <a:ln w="9525" cap="flat" cmpd="sng" algn="ctr">
            <a:solidFill>
              <a:srgbClr val="D83B01"/>
            </a:solidFill>
            <a:prstDash val="solid"/>
            <a:headEnd type="none" w="lg" len="med"/>
            <a:tailEnd type="triangle" w="lg" len="med"/>
          </a:ln>
          <a:effectLst/>
        </p:spPr>
      </p:cxnSp>
      <p:sp>
        <p:nvSpPr>
          <p:cNvPr id="315" name="TextBox 314"/>
          <p:cNvSpPr txBox="1"/>
          <p:nvPr/>
        </p:nvSpPr>
        <p:spPr>
          <a:xfrm>
            <a:off x="8957878" y="1263652"/>
            <a:ext cx="2375544" cy="261872"/>
          </a:xfrm>
          <a:prstGeom prst="roundRect">
            <a:avLst/>
          </a:prstGeom>
          <a:solidFill>
            <a:srgbClr val="505050"/>
          </a:solidFill>
          <a:ln>
            <a:solidFill>
              <a:srgbClr val="505050"/>
            </a:solidFill>
          </a:ln>
        </p:spPr>
        <p:txBody>
          <a:bodyPr wrap="none" lIns="89606" tIns="44803" rIns="89606" bIns="44803" rtlCol="0" anchor="ctr">
            <a:noAutofit/>
          </a:bodyPr>
          <a:lstStyle/>
          <a:p>
            <a:pPr marL="0" marR="0" lvl="0" indent="0" algn="ctr" defTabSz="914005" eaLnBrk="1" fontAlgn="auto" latinLnBrk="0" hangingPunct="1">
              <a:lnSpc>
                <a:spcPct val="90000"/>
              </a:lnSpc>
              <a:spcBef>
                <a:spcPts val="0"/>
              </a:spcBef>
              <a:spcAft>
                <a:spcPts val="600"/>
              </a:spcAft>
              <a:buClrTx/>
              <a:buSzTx/>
              <a:buFontTx/>
              <a:buNone/>
              <a:tabLst/>
              <a:defRPr/>
            </a:pPr>
            <a:r>
              <a:rPr kumimoji="0" lang="en-US" sz="1568" b="0" i="0" u="none" strike="noStrike" kern="0" cap="none" spc="0" normalizeH="0" baseline="0" noProof="0" dirty="0">
                <a:ln>
                  <a:noFill/>
                </a:ln>
                <a:solidFill>
                  <a:srgbClr val="FFFFFF">
                    <a:lumMod val="75000"/>
                    <a:lumOff val="25000"/>
                  </a:srgbClr>
                </a:solidFill>
                <a:effectLst/>
                <a:uLnTx/>
                <a:uFillTx/>
                <a:latin typeface="Segoe UI"/>
              </a:rPr>
              <a:t>NLP </a:t>
            </a:r>
            <a:r>
              <a:rPr kumimoji="0" lang="en-US" sz="1176" b="0" i="0" u="none" strike="noStrike" kern="0" cap="none" spc="0" normalizeH="0" baseline="0" noProof="0" dirty="0">
                <a:ln>
                  <a:noFill/>
                </a:ln>
                <a:solidFill>
                  <a:srgbClr val="FFFFFF">
                    <a:lumMod val="75000"/>
                    <a:lumOff val="25000"/>
                  </a:srgbClr>
                </a:solidFill>
                <a:effectLst/>
                <a:uLnTx/>
                <a:uFillTx/>
                <a:latin typeface="Segoe UI"/>
              </a:rPr>
              <a:t>(Power BI)</a:t>
            </a:r>
          </a:p>
        </p:txBody>
      </p:sp>
    </p:spTree>
    <p:extLst>
      <p:ext uri="{BB962C8B-B14F-4D97-AF65-F5344CB8AC3E}">
        <p14:creationId xmlns:p14="http://schemas.microsoft.com/office/powerpoint/2010/main" val="35535852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Kantar Data Factory </a:t>
            </a:r>
            <a:r>
              <a:rPr lang="en-US" dirty="0" smtClean="0"/>
              <a:t>Objectives</a:t>
            </a:r>
            <a:endParaRPr lang="en-US" dirty="0"/>
          </a:p>
        </p:txBody>
      </p:sp>
      <p:sp>
        <p:nvSpPr>
          <p:cNvPr id="6" name="Content Placeholder 4"/>
          <p:cNvSpPr txBox="1">
            <a:spLocks/>
          </p:cNvSpPr>
          <p:nvPr/>
        </p:nvSpPr>
        <p:spPr>
          <a:xfrm>
            <a:off x="406294" y="1219201"/>
            <a:ext cx="11376237" cy="3290388"/>
          </a:xfrm>
          <a:prstGeom prst="rect">
            <a:avLst/>
          </a:prstGeom>
        </p:spPr>
        <p:txBody>
          <a:bodyPr wrap="square">
            <a:spAutoFit/>
          </a:bodyPr>
          <a:lstStyle>
            <a:lvl1pPr marL="346075" indent="-346075" algn="l" rtl="0" eaLnBrk="1" fontAlgn="base" hangingPunct="1">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1" fontAlgn="base" hangingPunct="1">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1" fontAlgn="base" hangingPunct="1">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pPr marL="0" indent="0">
              <a:lnSpc>
                <a:spcPct val="107000"/>
              </a:lnSpc>
              <a:spcAft>
                <a:spcPts val="800"/>
              </a:spcAft>
              <a:buNone/>
            </a:pPr>
            <a:r>
              <a:rPr lang="en-GB" kern="0" dirty="0" smtClean="0">
                <a:ea typeface="Calibri" panose="020F0502020204030204" pitchFamily="34" charset="0"/>
                <a:cs typeface="Times New Roman" panose="02020603050405020304" pitchFamily="18" charset="0"/>
              </a:rPr>
              <a:t>The objectives of this approach are to provide an overall architecture for data ingestion, processing and publication that will:</a:t>
            </a:r>
            <a:endParaRPr lang="en-US" kern="0" dirty="0" smtClean="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Symbol" panose="05050102010706020507" pitchFamily="18" charset="2"/>
              <a:buChar char=""/>
            </a:pPr>
            <a:r>
              <a:rPr lang="en-GB" kern="0" dirty="0" smtClean="0">
                <a:ea typeface="Calibri" panose="020F0502020204030204" pitchFamily="34" charset="0"/>
                <a:cs typeface="Times New Roman" panose="02020603050405020304" pitchFamily="18" charset="0"/>
              </a:rPr>
              <a:t>Allow commonly used data sources to be ingested, processed and published only once but used many times by the wider Kantar</a:t>
            </a:r>
            <a:endParaRPr lang="en-US" kern="0" dirty="0" smtClean="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Symbol" panose="05050102010706020507" pitchFamily="18" charset="2"/>
              <a:buChar char=""/>
            </a:pPr>
            <a:r>
              <a:rPr lang="en-GB" kern="0" dirty="0" smtClean="0">
                <a:ea typeface="Calibri" panose="020F0502020204030204" pitchFamily="34" charset="0"/>
                <a:cs typeface="Times New Roman" panose="02020603050405020304" pitchFamily="18" charset="0"/>
              </a:rPr>
              <a:t>Create a set a standard pipelines and activities that can be re-used across many data flows</a:t>
            </a:r>
            <a:endParaRPr lang="en-US" kern="0" dirty="0" smtClean="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Symbol" panose="05050102010706020507" pitchFamily="18" charset="2"/>
              <a:buChar char=""/>
            </a:pPr>
            <a:r>
              <a:rPr lang="en-GB" kern="0" dirty="0" smtClean="0">
                <a:ea typeface="Calibri" panose="020F0502020204030204" pitchFamily="34" charset="0"/>
                <a:cs typeface="Times New Roman" panose="02020603050405020304" pitchFamily="18" charset="0"/>
              </a:rPr>
              <a:t>Provide a way of advertising available data sources to allow discovery</a:t>
            </a:r>
            <a:endParaRPr lang="en-US" kern="0" dirty="0" smtClean="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Symbol" panose="05050102010706020507" pitchFamily="18" charset="2"/>
              <a:buChar char=""/>
            </a:pPr>
            <a:r>
              <a:rPr lang="en-GB" kern="0" dirty="0" smtClean="0">
                <a:ea typeface="Calibri" panose="020F0502020204030204" pitchFamily="34" charset="0"/>
                <a:cs typeface="Times New Roman" panose="02020603050405020304" pitchFamily="18" charset="0"/>
              </a:rPr>
              <a:t>Allow projects to create their own autonomous environments to host data pipelines for their own specific data sources as-well-as using the common data sources for solution delivery</a:t>
            </a:r>
            <a:endParaRPr lang="en-US" kern="0" dirty="0" smtClean="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0"/>
              </a:spcAft>
              <a:buFont typeface="Symbol" panose="05050102010706020507" pitchFamily="18" charset="2"/>
              <a:buChar char=""/>
            </a:pPr>
            <a:r>
              <a:rPr lang="en-GB" kern="0" dirty="0" smtClean="0">
                <a:ea typeface="Calibri" panose="020F0502020204030204" pitchFamily="34" charset="0"/>
                <a:cs typeface="Times New Roman" panose="02020603050405020304" pitchFamily="18" charset="0"/>
              </a:rPr>
              <a:t>Provide a way of allocating cost for common and project specific resource usage</a:t>
            </a:r>
            <a:endParaRPr lang="en-US" kern="0" dirty="0" smtClean="0">
              <a:ea typeface="Calibri" panose="020F0502020204030204" pitchFamily="34" charset="0"/>
              <a:cs typeface="Times New Roman" panose="02020603050405020304" pitchFamily="18" charset="0"/>
            </a:endParaRPr>
          </a:p>
          <a:p>
            <a:pPr marL="565150" lvl="1" indent="-342900">
              <a:lnSpc>
                <a:spcPct val="107000"/>
              </a:lnSpc>
              <a:spcBef>
                <a:spcPts val="0"/>
              </a:spcBef>
              <a:spcAft>
                <a:spcPts val="800"/>
              </a:spcAft>
              <a:buFont typeface="Symbol" panose="05050102010706020507" pitchFamily="18" charset="2"/>
              <a:buChar char=""/>
            </a:pPr>
            <a:r>
              <a:rPr lang="en-GB" kern="0" dirty="0" smtClean="0">
                <a:ea typeface="Calibri" panose="020F0502020204030204" pitchFamily="34" charset="0"/>
                <a:cs typeface="Times New Roman" panose="02020603050405020304" pitchFamily="18" charset="0"/>
              </a:rPr>
              <a:t>Provide a security model for safe storage and authorisation for use</a:t>
            </a:r>
            <a:endParaRPr lang="en-US"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4154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What is the Kantar Data Factory?</a:t>
            </a:r>
          </a:p>
        </p:txBody>
      </p:sp>
      <p:sp>
        <p:nvSpPr>
          <p:cNvPr id="6" name="Content Placeholder 4"/>
          <p:cNvSpPr txBox="1">
            <a:spLocks/>
          </p:cNvSpPr>
          <p:nvPr/>
        </p:nvSpPr>
        <p:spPr>
          <a:xfrm>
            <a:off x="406294" y="1219201"/>
            <a:ext cx="11376237" cy="2554545"/>
          </a:xfrm>
          <a:prstGeom prst="rect">
            <a:avLst/>
          </a:prstGeom>
        </p:spPr>
        <p:txBody>
          <a:bodyPr wrap="square">
            <a:spAutoFit/>
          </a:bodyPr>
          <a:lstStyle>
            <a:lvl1pPr marL="346075" indent="-346075" algn="l" rtl="0" eaLnBrk="1" fontAlgn="base" hangingPunct="1">
              <a:spcBef>
                <a:spcPct val="100000"/>
              </a:spcBef>
              <a:spcAft>
                <a:spcPct val="0"/>
              </a:spcAft>
              <a:buClr>
                <a:schemeClr val="tx1"/>
              </a:buClr>
              <a:buFont typeface="Webdings" panose="05030102010509060703" pitchFamily="18" charset="2"/>
              <a:buChar char="4"/>
              <a:defRPr sz="2000">
                <a:solidFill>
                  <a:schemeClr val="tx1"/>
                </a:solidFill>
                <a:latin typeface="Calibri" panose="020F0502020204030204" pitchFamily="34" charset="0"/>
                <a:ea typeface="+mn-ea"/>
                <a:cs typeface="+mn-cs"/>
              </a:defRPr>
            </a:lvl1pPr>
            <a:lvl2pPr marL="568325" indent="-228600" algn="l" rtl="0" eaLnBrk="1" fontAlgn="base" hangingPunct="1">
              <a:spcBef>
                <a:spcPct val="50000"/>
              </a:spcBef>
              <a:spcAft>
                <a:spcPct val="0"/>
              </a:spcAft>
              <a:buClr>
                <a:schemeClr val="tx1"/>
              </a:buClr>
              <a:buFont typeface="Wingdings" pitchFamily="2" charset="2"/>
              <a:buChar char="§"/>
              <a:defRPr sz="1800">
                <a:solidFill>
                  <a:schemeClr val="tx1"/>
                </a:solidFill>
                <a:latin typeface="Calibri" panose="020F0502020204030204" pitchFamily="34" charset="0"/>
              </a:defRPr>
            </a:lvl2pPr>
            <a:lvl3pPr marL="798513" indent="-228600" algn="l" rtl="0" eaLnBrk="1" fontAlgn="base" hangingPunct="1">
              <a:spcBef>
                <a:spcPct val="50000"/>
              </a:spcBef>
              <a:spcAft>
                <a:spcPct val="0"/>
              </a:spcAft>
              <a:buClr>
                <a:schemeClr val="tx1"/>
              </a:buClr>
              <a:buFont typeface="Symbol" panose="05050102010706020507" pitchFamily="18" charset="2"/>
              <a:buChar char="·"/>
              <a:defRPr sz="1800">
                <a:solidFill>
                  <a:schemeClr val="tx1"/>
                </a:solidFill>
                <a:latin typeface="Calibri" panose="020F0502020204030204"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a:lstStyle>
          <a:p>
            <a:pPr marL="0" indent="0">
              <a:buNone/>
            </a:pPr>
            <a:r>
              <a:rPr lang="en-GB" dirty="0"/>
              <a:t>A proven way of deploying Microsoft Azure cloud and selected 3</a:t>
            </a:r>
            <a:r>
              <a:rPr lang="en-GB" baseline="30000" dirty="0"/>
              <a:t>rd</a:t>
            </a:r>
            <a:r>
              <a:rPr lang="en-GB" dirty="0"/>
              <a:t> party components tuned for data and analytics use at Kantar</a:t>
            </a:r>
          </a:p>
          <a:p>
            <a:pPr marL="0" indent="0">
              <a:buNone/>
            </a:pPr>
            <a:r>
              <a:rPr lang="en-GB" dirty="0"/>
              <a:t>A way of reusing data, APIs and good practice to reduce costs, speed up delivery and enhance quality</a:t>
            </a:r>
          </a:p>
          <a:p>
            <a:pPr marL="0" indent="0">
              <a:buNone/>
            </a:pPr>
            <a:r>
              <a:rPr lang="en-GB" dirty="0"/>
              <a:t>A way of sharing innovative ideas quickly around the group</a:t>
            </a:r>
          </a:p>
          <a:p>
            <a:pPr marL="0" indent="0">
              <a:buNone/>
            </a:pPr>
            <a:endParaRPr lang="en-US" dirty="0"/>
          </a:p>
        </p:txBody>
      </p:sp>
    </p:spTree>
    <p:extLst>
      <p:ext uri="{BB962C8B-B14F-4D97-AF65-F5344CB8AC3E}">
        <p14:creationId xmlns:p14="http://schemas.microsoft.com/office/powerpoint/2010/main" val="28235266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Why Use the Kantar Data Factory?</a:t>
            </a:r>
          </a:p>
        </p:txBody>
      </p:sp>
      <p:graphicFrame>
        <p:nvGraphicFramePr>
          <p:cNvPr id="4" name="Content Placeholder 3"/>
          <p:cNvGraphicFramePr>
            <a:graphicFrameLocks/>
          </p:cNvGraphicFramePr>
          <p:nvPr>
            <p:extLst>
              <p:ext uri="{D42A27DB-BD31-4B8C-83A1-F6EECF244321}">
                <p14:modId xmlns:p14="http://schemas.microsoft.com/office/powerpoint/2010/main" val="1697752416"/>
              </p:ext>
            </p:extLst>
          </p:nvPr>
        </p:nvGraphicFramePr>
        <p:xfrm>
          <a:off x="220980" y="914400"/>
          <a:ext cx="11753306" cy="5262432"/>
        </p:xfrm>
        <a:graphic>
          <a:graphicData uri="http://schemas.openxmlformats.org/drawingml/2006/table">
            <a:tbl>
              <a:tblPr firstRow="1" bandRow="1">
                <a:tableStyleId>{68D230F3-CF80-4859-8CE7-A43EE81993B5}</a:tableStyleId>
              </a:tblPr>
              <a:tblGrid>
                <a:gridCol w="4512430">
                  <a:extLst>
                    <a:ext uri="{9D8B030D-6E8A-4147-A177-3AD203B41FA5}">
                      <a16:colId xmlns:a16="http://schemas.microsoft.com/office/drawing/2014/main" val="20000"/>
                    </a:ext>
                  </a:extLst>
                </a:gridCol>
                <a:gridCol w="7240876">
                  <a:extLst>
                    <a:ext uri="{9D8B030D-6E8A-4147-A177-3AD203B41FA5}">
                      <a16:colId xmlns:a16="http://schemas.microsoft.com/office/drawing/2014/main" val="20001"/>
                    </a:ext>
                  </a:extLst>
                </a:gridCol>
              </a:tblGrid>
              <a:tr h="49102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1116633">
                <a:tc>
                  <a:txBody>
                    <a:bodyPr/>
                    <a:lstStyle/>
                    <a:p>
                      <a:r>
                        <a:rPr lang="en-GB" dirty="0" smtClean="0"/>
                        <a:t>Proven architectural</a:t>
                      </a:r>
                      <a:r>
                        <a:rPr lang="en-GB" baseline="0" dirty="0" smtClean="0"/>
                        <a:t> framework</a:t>
                      </a:r>
                      <a:endParaRPr lang="en-US" dirty="0"/>
                    </a:p>
                  </a:txBody>
                  <a:tcPr/>
                </a:tc>
                <a:tc>
                  <a:txBody>
                    <a:bodyPr/>
                    <a:lstStyle/>
                    <a:p>
                      <a:r>
                        <a:rPr lang="en-GB" dirty="0" smtClean="0"/>
                        <a:t>Architecture</a:t>
                      </a:r>
                      <a:r>
                        <a:rPr lang="en-GB" baseline="0" dirty="0" smtClean="0"/>
                        <a:t> has designed to be flexible and reusable across multiple projects and operating companies. It has been approved by Microsoft and developed from delivery to current projects.</a:t>
                      </a:r>
                      <a:endParaRPr lang="en-US" dirty="0"/>
                    </a:p>
                  </a:txBody>
                  <a:tcPr/>
                </a:tc>
                <a:extLst>
                  <a:ext uri="{0D108BD9-81ED-4DB2-BD59-A6C34878D82A}">
                    <a16:rowId xmlns:a16="http://schemas.microsoft.com/office/drawing/2014/main" val="10001"/>
                  </a:ext>
                </a:extLst>
              </a:tr>
              <a:tr h="601264">
                <a:tc>
                  <a:txBody>
                    <a:bodyPr/>
                    <a:lstStyle/>
                    <a:p>
                      <a:r>
                        <a:rPr lang="en-GB" dirty="0" smtClean="0"/>
                        <a:t>Standardised naming conventions</a:t>
                      </a:r>
                    </a:p>
                  </a:txBody>
                  <a:tcPr/>
                </a:tc>
                <a:tc>
                  <a:txBody>
                    <a:bodyPr/>
                    <a:lstStyle/>
                    <a:p>
                      <a:r>
                        <a:rPr lang="en-GB" dirty="0" smtClean="0"/>
                        <a:t>Kantar’s standard naming conventions have been developed to ease complexity.</a:t>
                      </a:r>
                      <a:endParaRPr lang="en-US" dirty="0"/>
                    </a:p>
                  </a:txBody>
                  <a:tcPr/>
                </a:tc>
                <a:extLst>
                  <a:ext uri="{0D108BD9-81ED-4DB2-BD59-A6C34878D82A}">
                    <a16:rowId xmlns:a16="http://schemas.microsoft.com/office/drawing/2014/main" val="10002"/>
                  </a:ext>
                </a:extLst>
              </a:tr>
              <a:tr h="601264">
                <a:tc>
                  <a:txBody>
                    <a:bodyPr/>
                    <a:lstStyle/>
                    <a:p>
                      <a:r>
                        <a:rPr lang="en-GB" dirty="0" smtClean="0"/>
                        <a:t>Security</a:t>
                      </a:r>
                      <a:r>
                        <a:rPr lang="en-GB" baseline="0" dirty="0" smtClean="0"/>
                        <a:t> guidance</a:t>
                      </a:r>
                      <a:endParaRPr lang="en-US" dirty="0"/>
                    </a:p>
                  </a:txBody>
                  <a:tcPr/>
                </a:tc>
                <a:tc>
                  <a:txBody>
                    <a:bodyPr/>
                    <a:lstStyle/>
                    <a:p>
                      <a:r>
                        <a:rPr lang="en-GB" dirty="0" smtClean="0"/>
                        <a:t>Predeveloped</a:t>
                      </a:r>
                      <a:r>
                        <a:rPr lang="en-GB" baseline="0" dirty="0" smtClean="0"/>
                        <a:t> security guidance including sharing data and insights with third party organisations.</a:t>
                      </a:r>
                      <a:endParaRPr lang="en-US" dirty="0"/>
                    </a:p>
                  </a:txBody>
                  <a:tcPr/>
                </a:tc>
                <a:extLst>
                  <a:ext uri="{0D108BD9-81ED-4DB2-BD59-A6C34878D82A}">
                    <a16:rowId xmlns:a16="http://schemas.microsoft.com/office/drawing/2014/main" val="10003"/>
                  </a:ext>
                </a:extLst>
              </a:tr>
              <a:tr h="858948">
                <a:tc>
                  <a:txBody>
                    <a:bodyPr/>
                    <a:lstStyle/>
                    <a:p>
                      <a:r>
                        <a:rPr lang="en-GB" dirty="0" smtClean="0"/>
                        <a:t>Controlled</a:t>
                      </a:r>
                      <a:r>
                        <a:rPr lang="en-GB" baseline="0" dirty="0" smtClean="0"/>
                        <a:t> costs</a:t>
                      </a:r>
                      <a:endParaRPr lang="en-US" dirty="0"/>
                    </a:p>
                  </a:txBody>
                  <a:tcPr/>
                </a:tc>
                <a:tc>
                  <a:txBody>
                    <a:bodyPr/>
                    <a:lstStyle/>
                    <a:p>
                      <a:r>
                        <a:rPr lang="en-GB" dirty="0" smtClean="0"/>
                        <a:t>Guidance</a:t>
                      </a:r>
                      <a:r>
                        <a:rPr lang="en-GB" baseline="0" dirty="0" smtClean="0"/>
                        <a:t> on the most cost effective way of deploying to Azure. Standardised delivery approaches make finding developer skills quicker and simpler.</a:t>
                      </a:r>
                      <a:endParaRPr lang="en-US" dirty="0"/>
                    </a:p>
                  </a:txBody>
                  <a:tcPr/>
                </a:tc>
                <a:extLst>
                  <a:ext uri="{0D108BD9-81ED-4DB2-BD59-A6C34878D82A}">
                    <a16:rowId xmlns:a16="http://schemas.microsoft.com/office/drawing/2014/main" val="10004"/>
                  </a:ext>
                </a:extLst>
              </a:tr>
              <a:tr h="858948">
                <a:tc>
                  <a:txBody>
                    <a:bodyPr/>
                    <a:lstStyle/>
                    <a:p>
                      <a:r>
                        <a:rPr lang="en-GB" dirty="0" smtClean="0"/>
                        <a:t>Ability to reuse data, connectors and ideas</a:t>
                      </a:r>
                      <a:endParaRPr lang="en-US" dirty="0"/>
                    </a:p>
                  </a:txBody>
                  <a:tcPr/>
                </a:tc>
                <a:tc>
                  <a:txBody>
                    <a:bodyPr/>
                    <a:lstStyle/>
                    <a:p>
                      <a:r>
                        <a:rPr lang="en-GB" dirty="0" smtClean="0"/>
                        <a:t>Why do</a:t>
                      </a:r>
                      <a:r>
                        <a:rPr lang="en-GB" baseline="0" dirty="0" smtClean="0"/>
                        <a:t> it again if it’s already been done well? Share your great ideas and resources and benefit from others.</a:t>
                      </a:r>
                      <a:endParaRPr lang="en-US" dirty="0"/>
                    </a:p>
                  </a:txBody>
                  <a:tcPr/>
                </a:tc>
                <a:extLst>
                  <a:ext uri="{0D108BD9-81ED-4DB2-BD59-A6C34878D82A}">
                    <a16:rowId xmlns:a16="http://schemas.microsoft.com/office/drawing/2014/main" val="10005"/>
                  </a:ext>
                </a:extLst>
              </a:tr>
              <a:tr h="601264">
                <a:tc>
                  <a:txBody>
                    <a:bodyPr/>
                    <a:lstStyle/>
                    <a:p>
                      <a:r>
                        <a:rPr lang="en-GB" dirty="0" smtClean="0"/>
                        <a:t>Ability to add</a:t>
                      </a:r>
                      <a:r>
                        <a:rPr lang="en-GB" baseline="0" dirty="0" smtClean="0"/>
                        <a:t> in 3</a:t>
                      </a:r>
                      <a:r>
                        <a:rPr lang="en-GB" baseline="30000" dirty="0" smtClean="0"/>
                        <a:t>rd</a:t>
                      </a:r>
                      <a:r>
                        <a:rPr lang="en-GB" baseline="0" dirty="0" smtClean="0"/>
                        <a:t> party products</a:t>
                      </a:r>
                      <a:endParaRPr lang="en-US" dirty="0"/>
                    </a:p>
                  </a:txBody>
                  <a:tcPr/>
                </a:tc>
                <a:tc>
                  <a:txBody>
                    <a:bodyPr/>
                    <a:lstStyle/>
                    <a:p>
                      <a:r>
                        <a:rPr lang="en-GB" dirty="0" smtClean="0"/>
                        <a:t>Proven integrations</a:t>
                      </a:r>
                      <a:r>
                        <a:rPr lang="en-GB" baseline="0" dirty="0" smtClean="0"/>
                        <a:t> to make extending Azure easy.</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558651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294" y="2904779"/>
            <a:ext cx="11376237" cy="719592"/>
          </a:xfrm>
        </p:spPr>
        <p:txBody>
          <a:bodyPr/>
          <a:lstStyle/>
          <a:p>
            <a:pPr algn="ctr"/>
            <a:r>
              <a:rPr lang="en-US" dirty="0"/>
              <a:t>Reference Architecture</a:t>
            </a:r>
          </a:p>
        </p:txBody>
      </p:sp>
    </p:spTree>
    <p:extLst>
      <p:ext uri="{BB962C8B-B14F-4D97-AF65-F5344CB8AC3E}">
        <p14:creationId xmlns:p14="http://schemas.microsoft.com/office/powerpoint/2010/main" val="3971592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Rectangle 657"/>
          <p:cNvSpPr/>
          <p:nvPr/>
        </p:nvSpPr>
        <p:spPr bwMode="auto">
          <a:xfrm>
            <a:off x="13669" y="4678363"/>
            <a:ext cx="1411176" cy="2085168"/>
          </a:xfrm>
          <a:prstGeom prst="rect">
            <a:avLst/>
          </a:prstGeom>
          <a:solidFill>
            <a:schemeClr val="bg1">
              <a:lumMod val="9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endParaRPr lang="en-US" sz="800" dirty="0">
              <a:solidFill>
                <a:srgbClr val="505050"/>
              </a:solidFill>
              <a:latin typeface="Segoe UI"/>
            </a:endParaRPr>
          </a:p>
        </p:txBody>
      </p:sp>
      <p:sp>
        <p:nvSpPr>
          <p:cNvPr id="657" name="Rectangle 656"/>
          <p:cNvSpPr/>
          <p:nvPr/>
        </p:nvSpPr>
        <p:spPr bwMode="auto">
          <a:xfrm>
            <a:off x="40125" y="4643188"/>
            <a:ext cx="1411176" cy="2085168"/>
          </a:xfrm>
          <a:prstGeom prst="rect">
            <a:avLst/>
          </a:prstGeom>
          <a:solidFill>
            <a:schemeClr val="bg1">
              <a:lumMod val="9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endParaRPr lang="en-US" sz="800" dirty="0">
              <a:solidFill>
                <a:srgbClr val="505050"/>
              </a:solidFill>
              <a:latin typeface="Segoe UI"/>
            </a:endParaRPr>
          </a:p>
        </p:txBody>
      </p:sp>
      <p:sp>
        <p:nvSpPr>
          <p:cNvPr id="656" name="Rectangle 655"/>
          <p:cNvSpPr/>
          <p:nvPr/>
        </p:nvSpPr>
        <p:spPr bwMode="auto">
          <a:xfrm>
            <a:off x="67472" y="4615828"/>
            <a:ext cx="1411176" cy="2085168"/>
          </a:xfrm>
          <a:prstGeom prst="rect">
            <a:avLst/>
          </a:prstGeom>
          <a:solidFill>
            <a:schemeClr val="bg1">
              <a:lumMod val="9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endParaRPr lang="en-US" sz="800" dirty="0">
              <a:solidFill>
                <a:srgbClr val="505050"/>
              </a:solidFill>
              <a:latin typeface="Segoe UI"/>
            </a:endParaRPr>
          </a:p>
        </p:txBody>
      </p:sp>
      <p:sp>
        <p:nvSpPr>
          <p:cNvPr id="652" name="Rectangle 651"/>
          <p:cNvSpPr/>
          <p:nvPr/>
        </p:nvSpPr>
        <p:spPr bwMode="auto">
          <a:xfrm>
            <a:off x="1804340" y="5299077"/>
            <a:ext cx="5833401" cy="1536054"/>
          </a:xfrm>
          <a:prstGeom prst="rect">
            <a:avLst/>
          </a:prstGeom>
          <a:solidFill>
            <a:schemeClr val="bg1">
              <a:lumMod val="85000"/>
            </a:schemeClr>
          </a:solidFill>
          <a:ln w="12700">
            <a:solidFill>
              <a:schemeClr val="tx1">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1" name="Rectangle 650"/>
          <p:cNvSpPr/>
          <p:nvPr/>
        </p:nvSpPr>
        <p:spPr bwMode="auto">
          <a:xfrm>
            <a:off x="1870765" y="5240457"/>
            <a:ext cx="5833401" cy="1536054"/>
          </a:xfrm>
          <a:prstGeom prst="rect">
            <a:avLst/>
          </a:prstGeom>
          <a:solidFill>
            <a:schemeClr val="bg1">
              <a:lumMod val="85000"/>
            </a:schemeClr>
          </a:solidFill>
          <a:ln w="12700">
            <a:solidFill>
              <a:schemeClr val="tx1">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6" name="Rectangle 555"/>
          <p:cNvSpPr/>
          <p:nvPr/>
        </p:nvSpPr>
        <p:spPr bwMode="auto">
          <a:xfrm>
            <a:off x="1929371" y="5181837"/>
            <a:ext cx="5833401" cy="1536054"/>
          </a:xfrm>
          <a:prstGeom prst="rect">
            <a:avLst/>
          </a:prstGeom>
          <a:solidFill>
            <a:schemeClr val="bg1">
              <a:lumMod val="85000"/>
            </a:schemeClr>
          </a:solidFill>
          <a:ln w="12700">
            <a:solidFill>
              <a:schemeClr val="tx1">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0" name="Rectangle 459"/>
          <p:cNvSpPr/>
          <p:nvPr/>
        </p:nvSpPr>
        <p:spPr bwMode="auto">
          <a:xfrm>
            <a:off x="1816182" y="1456884"/>
            <a:ext cx="8791387" cy="3669519"/>
          </a:xfrm>
          <a:prstGeom prst="rect">
            <a:avLst/>
          </a:prstGeom>
          <a:solidFill>
            <a:schemeClr val="bg1">
              <a:lumMod val="65000"/>
            </a:schemeClr>
          </a:solidFill>
          <a:ln w="12700">
            <a:solidFill>
              <a:schemeClr val="tx1">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7" name="Rectangle 376"/>
          <p:cNvSpPr/>
          <p:nvPr/>
        </p:nvSpPr>
        <p:spPr bwMode="auto">
          <a:xfrm>
            <a:off x="8315857" y="1467961"/>
            <a:ext cx="1902137" cy="5314794"/>
          </a:xfrm>
          <a:prstGeom prst="rect">
            <a:avLst/>
          </a:prstGeom>
          <a:solidFill>
            <a:schemeClr val="bg1">
              <a:lumMod val="8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lang="en-US" sz="800" dirty="0">
                <a:solidFill>
                  <a:srgbClr val="505050"/>
                </a:solidFill>
                <a:latin typeface="Segoe UI"/>
              </a:rPr>
              <a:t/>
            </a:r>
            <a:br>
              <a:rPr lang="en-US" sz="800" dirty="0">
                <a:solidFill>
                  <a:srgbClr val="505050"/>
                </a:solidFill>
                <a:latin typeface="Segoe UI"/>
              </a:rPr>
            </a:br>
            <a:r>
              <a:rPr lang="en-US" sz="800" dirty="0">
                <a:solidFill>
                  <a:srgbClr val="505050"/>
                </a:solidFill>
                <a:latin typeface="Segoe UI"/>
              </a:rPr>
              <a:t>Azure Functions</a:t>
            </a:r>
          </a:p>
        </p:txBody>
      </p:sp>
      <p:sp>
        <p:nvSpPr>
          <p:cNvPr id="195" name="Rectangle 194"/>
          <p:cNvSpPr/>
          <p:nvPr/>
        </p:nvSpPr>
        <p:spPr bwMode="auto">
          <a:xfrm>
            <a:off x="2335117" y="3853587"/>
            <a:ext cx="5477143" cy="1064575"/>
          </a:xfrm>
          <a:prstGeom prst="rect">
            <a:avLst/>
          </a:prstGeom>
          <a:solidFill>
            <a:schemeClr val="bg1">
              <a:lumMod val="75000"/>
            </a:schemeClr>
          </a:solidFill>
          <a:ln w="12700">
            <a:solidFill>
              <a:schemeClr val="tx1">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p:nvSpPr>
        <p:spPr bwMode="auto">
          <a:xfrm>
            <a:off x="2215585" y="2400208"/>
            <a:ext cx="5643071" cy="43859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pPr lvl="0"/>
            <a:r>
              <a:rPr lang="en-US" dirty="0"/>
              <a:t>Reference Architecture</a:t>
            </a:r>
          </a:p>
        </p:txBody>
      </p:sp>
      <p:grpSp>
        <p:nvGrpSpPr>
          <p:cNvPr id="3" name="Group 2"/>
          <p:cNvGrpSpPr>
            <a:grpSpLocks noChangeAspect="1"/>
          </p:cNvGrpSpPr>
          <p:nvPr/>
        </p:nvGrpSpPr>
        <p:grpSpPr>
          <a:xfrm flipH="1">
            <a:off x="11179271" y="4856149"/>
            <a:ext cx="414344" cy="429139"/>
            <a:chOff x="3807371" y="2914650"/>
            <a:chExt cx="637629" cy="660397"/>
          </a:xfrm>
          <a:solidFill>
            <a:srgbClr val="282828"/>
          </a:solidFill>
        </p:grpSpPr>
        <p:sp>
          <p:nvSpPr>
            <p:cNvPr id="4" name="Oval 3"/>
            <p:cNvSpPr/>
            <p:nvPr/>
          </p:nvSpPr>
          <p:spPr>
            <a:xfrm>
              <a:off x="4054475" y="2914650"/>
              <a:ext cx="273050" cy="273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791" eaLnBrk="1" fontAlgn="auto" latinLnBrk="0" hangingPunct="1">
                <a:lnSpc>
                  <a:spcPct val="100000"/>
                </a:lnSpc>
                <a:spcBef>
                  <a:spcPts val="0"/>
                </a:spcBef>
                <a:spcAft>
                  <a:spcPts val="0"/>
                </a:spcAft>
                <a:buClrTx/>
                <a:buSzTx/>
                <a:buFontTx/>
                <a:buNone/>
                <a:tabLst/>
                <a:defRPr/>
              </a:pPr>
              <a:endParaRPr kumimoji="0" lang="en-IN" sz="1873" b="0" i="0" u="none" strike="noStrike" kern="0" cap="none" spc="0" normalizeH="0" baseline="0" noProof="0">
                <a:ln>
                  <a:noFill/>
                </a:ln>
                <a:solidFill>
                  <a:prstClr val="white"/>
                </a:solidFill>
                <a:effectLst/>
                <a:uLnTx/>
                <a:uFillTx/>
              </a:endParaRPr>
            </a:p>
          </p:txBody>
        </p:sp>
        <p:sp>
          <p:nvSpPr>
            <p:cNvPr id="5" name="Freeform 4"/>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791" eaLnBrk="1" fontAlgn="auto" latinLnBrk="0" hangingPunct="1">
                <a:lnSpc>
                  <a:spcPct val="100000"/>
                </a:lnSpc>
                <a:spcBef>
                  <a:spcPts val="0"/>
                </a:spcBef>
                <a:spcAft>
                  <a:spcPts val="0"/>
                </a:spcAft>
                <a:buClrTx/>
                <a:buSzTx/>
                <a:buFontTx/>
                <a:buNone/>
                <a:tabLst/>
                <a:defRPr/>
              </a:pPr>
              <a:endParaRPr kumimoji="0" lang="en-IN" sz="1873" b="0" i="0" u="none" strike="noStrike" kern="0" cap="none" spc="0" normalizeH="0" baseline="0" noProof="0">
                <a:ln>
                  <a:noFill/>
                </a:ln>
                <a:solidFill>
                  <a:prstClr val="white"/>
                </a:solidFill>
                <a:effectLst/>
                <a:uLnTx/>
                <a:uFillTx/>
              </a:endParaRPr>
            </a:p>
          </p:txBody>
        </p:sp>
        <p:sp>
          <p:nvSpPr>
            <p:cNvPr id="6" name="Freeform 5"/>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791" eaLnBrk="1" fontAlgn="auto" latinLnBrk="0" hangingPunct="1">
                <a:lnSpc>
                  <a:spcPct val="100000"/>
                </a:lnSpc>
                <a:spcBef>
                  <a:spcPts val="0"/>
                </a:spcBef>
                <a:spcAft>
                  <a:spcPts val="0"/>
                </a:spcAft>
                <a:buClrTx/>
                <a:buSzTx/>
                <a:buFontTx/>
                <a:buNone/>
                <a:tabLst/>
                <a:defRPr/>
              </a:pPr>
              <a:endParaRPr kumimoji="0" lang="en-IN" sz="1873" b="0" i="0" u="none" strike="noStrike" kern="0" cap="none" spc="0" normalizeH="0" baseline="0" noProof="0">
                <a:ln>
                  <a:noFill/>
                </a:ln>
                <a:solidFill>
                  <a:prstClr val="white"/>
                </a:solidFill>
                <a:effectLst/>
                <a:uLnTx/>
                <a:uFillTx/>
              </a:endParaRPr>
            </a:p>
          </p:txBody>
        </p:sp>
      </p:grpSp>
      <p:grpSp>
        <p:nvGrpSpPr>
          <p:cNvPr id="19" name="Group 18"/>
          <p:cNvGrpSpPr/>
          <p:nvPr/>
        </p:nvGrpSpPr>
        <p:grpSpPr>
          <a:xfrm>
            <a:off x="1" y="1011009"/>
            <a:ext cx="12316047" cy="413101"/>
            <a:chOff x="-115669" y="1439740"/>
            <a:chExt cx="12316047" cy="413101"/>
          </a:xfrm>
        </p:grpSpPr>
        <p:sp>
          <p:nvSpPr>
            <p:cNvPr id="7" name="Rectangle 6"/>
            <p:cNvSpPr/>
            <p:nvPr/>
          </p:nvSpPr>
          <p:spPr bwMode="auto">
            <a:xfrm>
              <a:off x="-115669" y="1439740"/>
              <a:ext cx="12188542" cy="401237"/>
            </a:xfrm>
            <a:prstGeom prst="rect">
              <a:avLst/>
            </a:prstGeom>
            <a:solidFill>
              <a:schemeClr val="bg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43387" tIns="89617" rIns="143387" bIns="89617" numCol="1" spcCol="0" rtlCol="0" fromWordArt="0" anchor="t" anchorCtr="0" forceAA="0" compatLnSpc="1">
              <a:prstTxWarp prst="textNoShape">
                <a:avLst/>
              </a:prstTxWarp>
              <a:noAutofit/>
            </a:bodyPr>
            <a:lstStyle/>
            <a:p>
              <a:pPr marL="0" marR="0" lvl="0" indent="0" defTabSz="913751"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1"/>
                </a:gradFill>
                <a:effectLst/>
                <a:uLnTx/>
                <a:uFillTx/>
                <a:latin typeface="Segoe UI"/>
                <a:ea typeface="Segoe UI" pitchFamily="34" charset="0"/>
                <a:cs typeface="Segoe UI" pitchFamily="34" charset="0"/>
              </a:endParaRPr>
            </a:p>
          </p:txBody>
        </p:sp>
        <p:sp>
          <p:nvSpPr>
            <p:cNvPr id="8" name="Rectangle 7"/>
            <p:cNvSpPr/>
            <p:nvPr/>
          </p:nvSpPr>
          <p:spPr bwMode="auto">
            <a:xfrm>
              <a:off x="1687085" y="1460933"/>
              <a:ext cx="746326" cy="384093"/>
            </a:xfrm>
            <a:prstGeom prst="rect">
              <a:avLst/>
            </a:prstGeom>
            <a:noFill/>
            <a:ln w="3175" cap="flat" cmpd="sng" algn="ctr">
              <a:noFill/>
              <a:prstDash val="solid"/>
              <a:headEnd type="none" w="med" len="med"/>
              <a:tailEnd type="none" w="med" len="med"/>
            </a:ln>
            <a:effectLst/>
          </p:spPr>
          <p:txBody>
            <a:bodyPr vert="horz" wrap="square" lIns="87843" tIns="87843" rIns="87843" bIns="87843" numCol="1" rtlCol="0" anchor="ctr" anchorCtr="0" compatLnSpc="1">
              <a:prstTxWarp prst="textNoShape">
                <a:avLst/>
              </a:prstTxWarp>
            </a:bodyPr>
            <a:lstStyle/>
            <a:p>
              <a:pPr marL="0" marR="0" lvl="0" indent="0" defTabSz="895579" eaLnBrk="1" fontAlgn="auto" latinLnBrk="0" hangingPunct="1">
                <a:lnSpc>
                  <a:spcPct val="100000"/>
                </a:lnSpc>
                <a:spcBef>
                  <a:spcPts val="0"/>
                </a:spcBef>
                <a:spcAft>
                  <a:spcPts val="0"/>
                </a:spcAft>
                <a:buClrTx/>
                <a:buSzTx/>
                <a:buFontTx/>
                <a:buNone/>
                <a:tabLst/>
                <a:defRPr/>
              </a:pPr>
              <a:r>
                <a:rPr kumimoji="0" lang="en-US" sz="1152" b="1" i="0" u="none" strike="noStrike" kern="0" cap="none" spc="48" normalizeH="0" baseline="0" noProof="0" dirty="0">
                  <a:ln>
                    <a:noFill/>
                  </a:ln>
                  <a:solidFill>
                    <a:srgbClr val="FFFFFF"/>
                  </a:solidFill>
                  <a:effectLst/>
                  <a:uLnTx/>
                  <a:uFillTx/>
                  <a:latin typeface="Segoe UI"/>
                  <a:ea typeface="+mn-ea"/>
                  <a:cs typeface="+mn-cs"/>
                </a:rPr>
                <a:t>INGEST</a:t>
              </a:r>
            </a:p>
          </p:txBody>
        </p:sp>
        <p:sp>
          <p:nvSpPr>
            <p:cNvPr id="9" name="Rectangle 8"/>
            <p:cNvSpPr/>
            <p:nvPr/>
          </p:nvSpPr>
          <p:spPr bwMode="auto">
            <a:xfrm>
              <a:off x="4005312" y="1460933"/>
              <a:ext cx="1390030" cy="384093"/>
            </a:xfrm>
            <a:prstGeom prst="rect">
              <a:avLst/>
            </a:prstGeom>
            <a:noFill/>
            <a:ln w="3175" cap="flat" cmpd="sng" algn="ctr">
              <a:noFill/>
              <a:prstDash val="solid"/>
              <a:headEnd type="none" w="med" len="med"/>
              <a:tailEnd type="none" w="med" len="med"/>
            </a:ln>
            <a:effectLst/>
          </p:spPr>
          <p:txBody>
            <a:bodyPr vert="horz" wrap="square" lIns="87843" tIns="87843" rIns="87843" bIns="87843" numCol="1" rtlCol="0" anchor="ctr" anchorCtr="0" compatLnSpc="1">
              <a:prstTxWarp prst="textNoShape">
                <a:avLst/>
              </a:prstTxWarp>
            </a:bodyPr>
            <a:lstStyle/>
            <a:p>
              <a:pPr marL="0" marR="0" lvl="0" indent="0" defTabSz="895579" eaLnBrk="1" fontAlgn="auto" latinLnBrk="0" hangingPunct="1">
                <a:lnSpc>
                  <a:spcPct val="100000"/>
                </a:lnSpc>
                <a:spcBef>
                  <a:spcPts val="0"/>
                </a:spcBef>
                <a:spcAft>
                  <a:spcPts val="0"/>
                </a:spcAft>
                <a:buClrTx/>
                <a:buSzTx/>
                <a:buFontTx/>
                <a:buNone/>
                <a:tabLst/>
                <a:defRPr/>
              </a:pPr>
              <a:r>
                <a:rPr kumimoji="0" lang="en-US" sz="1152" b="1" i="0" u="none" strike="noStrike" kern="0" cap="none" spc="48" normalizeH="0" baseline="0" noProof="0" dirty="0" smtClean="0">
                  <a:ln>
                    <a:noFill/>
                  </a:ln>
                  <a:solidFill>
                    <a:srgbClr val="FFFFFF"/>
                  </a:solidFill>
                  <a:effectLst/>
                  <a:uLnTx/>
                  <a:uFillTx/>
                  <a:latin typeface="Segoe UI"/>
                  <a:ea typeface="+mn-ea"/>
                  <a:cs typeface="+mn-cs"/>
                </a:rPr>
                <a:t>PREPARE</a:t>
              </a:r>
            </a:p>
            <a:p>
              <a:pPr marL="0" marR="0" lvl="0" indent="0" defTabSz="895579"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Segoe UI"/>
                </a:rPr>
                <a:t>(</a:t>
              </a:r>
              <a:r>
                <a:rPr lang="en-US" sz="800" dirty="0">
                  <a:solidFill>
                    <a:schemeClr val="bg1"/>
                  </a:solidFill>
                  <a:latin typeface="Segoe UI"/>
                </a:rPr>
                <a:t>normalize, clean, etc</a:t>
              </a:r>
              <a:r>
                <a:rPr lang="en-US" sz="800" dirty="0" smtClean="0">
                  <a:solidFill>
                    <a:schemeClr val="bg1"/>
                  </a:solidFill>
                  <a:latin typeface="Segoe UI"/>
                </a:rPr>
                <a:t>.)</a:t>
              </a:r>
              <a:endParaRPr lang="en-US" sz="800" dirty="0">
                <a:solidFill>
                  <a:schemeClr val="bg1"/>
                </a:solidFill>
                <a:latin typeface="Segoe UI"/>
              </a:endParaRPr>
            </a:p>
          </p:txBody>
        </p:sp>
        <p:sp>
          <p:nvSpPr>
            <p:cNvPr id="10" name="Rectangle 9"/>
            <p:cNvSpPr/>
            <p:nvPr/>
          </p:nvSpPr>
          <p:spPr bwMode="auto">
            <a:xfrm>
              <a:off x="5963446" y="1468748"/>
              <a:ext cx="1527290" cy="384093"/>
            </a:xfrm>
            <a:prstGeom prst="rect">
              <a:avLst/>
            </a:prstGeom>
            <a:noFill/>
            <a:ln w="3175" cap="flat" cmpd="sng" algn="ctr">
              <a:noFill/>
              <a:prstDash val="solid"/>
              <a:headEnd type="none" w="med" len="med"/>
              <a:tailEnd type="none" w="med" len="med"/>
            </a:ln>
            <a:effectLst/>
          </p:spPr>
          <p:txBody>
            <a:bodyPr vert="horz" wrap="square" lIns="87843" tIns="87843" rIns="87843" bIns="87843" numCol="1" rtlCol="0" anchor="ctr" anchorCtr="0" compatLnSpc="1">
              <a:prstTxWarp prst="textNoShape">
                <a:avLst/>
              </a:prstTxWarp>
            </a:bodyPr>
            <a:lstStyle/>
            <a:p>
              <a:pPr marL="0" marR="0" lvl="0" indent="0" defTabSz="895579" eaLnBrk="1" fontAlgn="auto" latinLnBrk="0" hangingPunct="1">
                <a:lnSpc>
                  <a:spcPct val="100000"/>
                </a:lnSpc>
                <a:spcBef>
                  <a:spcPts val="0"/>
                </a:spcBef>
                <a:spcAft>
                  <a:spcPts val="0"/>
                </a:spcAft>
                <a:buClrTx/>
                <a:buSzTx/>
                <a:buFontTx/>
                <a:buNone/>
                <a:tabLst/>
                <a:defRPr/>
              </a:pPr>
              <a:r>
                <a:rPr kumimoji="0" lang="en-US" sz="1152" b="1" i="0" u="none" strike="noStrike" kern="0" cap="none" spc="48" normalizeH="0" baseline="0" noProof="0" dirty="0" smtClean="0">
                  <a:ln>
                    <a:noFill/>
                  </a:ln>
                  <a:solidFill>
                    <a:srgbClr val="FFFFFF"/>
                  </a:solidFill>
                  <a:effectLst/>
                  <a:uLnTx/>
                  <a:uFillTx/>
                  <a:latin typeface="Segoe UI"/>
                  <a:ea typeface="+mn-ea"/>
                  <a:cs typeface="+mn-cs"/>
                </a:rPr>
                <a:t>ANALYZE</a:t>
              </a:r>
            </a:p>
            <a:p>
              <a:pPr lvl="0" defTabSz="895579" fontAlgn="auto">
                <a:spcBef>
                  <a:spcPts val="0"/>
                </a:spcBef>
                <a:spcAft>
                  <a:spcPts val="0"/>
                </a:spcAft>
                <a:defRPr/>
              </a:pPr>
              <a:r>
                <a:rPr lang="en-US" sz="800" dirty="0">
                  <a:solidFill>
                    <a:srgbClr val="FFFFFF"/>
                  </a:solidFill>
                  <a:latin typeface="Segoe UI"/>
                </a:rPr>
                <a:t>(stat analysis, ML,  etc.)</a:t>
              </a:r>
            </a:p>
          </p:txBody>
        </p:sp>
        <p:sp>
          <p:nvSpPr>
            <p:cNvPr id="11" name="Rectangle 10"/>
            <p:cNvSpPr/>
            <p:nvPr/>
          </p:nvSpPr>
          <p:spPr bwMode="auto">
            <a:xfrm>
              <a:off x="8002704" y="1460933"/>
              <a:ext cx="2471417" cy="384093"/>
            </a:xfrm>
            <a:prstGeom prst="rect">
              <a:avLst/>
            </a:prstGeom>
            <a:noFill/>
            <a:ln w="3175" cap="flat" cmpd="sng" algn="ctr">
              <a:noFill/>
              <a:prstDash val="solid"/>
              <a:headEnd type="none" w="med" len="med"/>
              <a:tailEnd type="none" w="med" len="med"/>
            </a:ln>
            <a:effectLst/>
          </p:spPr>
          <p:txBody>
            <a:bodyPr vert="horz" wrap="square" lIns="87843" tIns="87843" rIns="87843" bIns="87843" numCol="1" rtlCol="0" anchor="ctr" anchorCtr="0" compatLnSpc="1">
              <a:prstTxWarp prst="textNoShape">
                <a:avLst/>
              </a:prstTxWarp>
            </a:bodyPr>
            <a:lstStyle/>
            <a:p>
              <a:pPr marL="0" marR="0" lvl="0" indent="0" defTabSz="895579" eaLnBrk="1" fontAlgn="auto" latinLnBrk="0" hangingPunct="1">
                <a:lnSpc>
                  <a:spcPct val="100000"/>
                </a:lnSpc>
                <a:spcBef>
                  <a:spcPts val="0"/>
                </a:spcBef>
                <a:spcAft>
                  <a:spcPts val="0"/>
                </a:spcAft>
                <a:buClrTx/>
                <a:buSzTx/>
                <a:buFontTx/>
                <a:buNone/>
                <a:tabLst/>
                <a:defRPr/>
              </a:pPr>
              <a:r>
                <a:rPr kumimoji="0" lang="en-US" sz="1152" b="1" i="0" u="none" strike="noStrike" kern="0" cap="none" spc="48" normalizeH="0" baseline="0" noProof="0" dirty="0" smtClean="0">
                  <a:ln>
                    <a:noFill/>
                  </a:ln>
                  <a:solidFill>
                    <a:srgbClr val="FFFFFF"/>
                  </a:solidFill>
                  <a:effectLst/>
                  <a:uLnTx/>
                  <a:uFillTx/>
                  <a:latin typeface="Segoe UI"/>
                  <a:ea typeface="+mn-ea"/>
                  <a:cs typeface="+mn-cs"/>
                </a:rPr>
                <a:t>PUBLISH</a:t>
              </a:r>
            </a:p>
            <a:p>
              <a:pPr lvl="0" defTabSz="895579" fontAlgn="auto">
                <a:spcBef>
                  <a:spcPts val="0"/>
                </a:spcBef>
                <a:spcAft>
                  <a:spcPts val="0"/>
                </a:spcAft>
                <a:defRPr/>
              </a:pPr>
              <a:r>
                <a:rPr lang="en-US" sz="800" dirty="0">
                  <a:solidFill>
                    <a:srgbClr val="FFFFFF"/>
                  </a:solidFill>
                  <a:latin typeface="Segoe UI"/>
                </a:rPr>
                <a:t>(for programmatic consumption, BI/visualization)</a:t>
              </a:r>
            </a:p>
          </p:txBody>
        </p:sp>
        <p:sp>
          <p:nvSpPr>
            <p:cNvPr id="12" name="Isosceles Triangle 11"/>
            <p:cNvSpPr/>
            <p:nvPr/>
          </p:nvSpPr>
          <p:spPr bwMode="auto">
            <a:xfrm rot="5400000">
              <a:off x="1560271" y="1620653"/>
              <a:ext cx="156698" cy="64653"/>
            </a:xfrm>
            <a:prstGeom prst="triangle">
              <a:avLst/>
            </a:prstGeom>
            <a:solidFill>
              <a:srgbClr val="FFFFFF"/>
            </a:solidFill>
            <a:ln w="3175" cap="flat" cmpd="sng" algn="ctr">
              <a:noFill/>
              <a:prstDash val="solid"/>
              <a:headEnd type="none" w="med" len="med"/>
              <a:tailEnd type="none" w="med" len="med"/>
            </a:ln>
            <a:effectLst/>
          </p:spPr>
          <p:txBody>
            <a:bodyPr vert="horz" wrap="square" lIns="0" tIns="44802" rIns="0" bIns="44802" numCol="1" rtlCol="0" anchor="ctr" anchorCtr="0" compatLnSpc="1">
              <a:prstTxWarp prst="textNoShape">
                <a:avLst/>
              </a:prstTxWarp>
            </a:bodyPr>
            <a:lstStyle/>
            <a:p>
              <a:pPr marL="0" marR="0" lvl="0" indent="0" algn="ctr" defTabSz="895579"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Segoe UI"/>
                <a:ea typeface="+mn-ea"/>
                <a:cs typeface="+mn-cs"/>
              </a:endParaRPr>
            </a:p>
          </p:txBody>
        </p:sp>
        <p:sp>
          <p:nvSpPr>
            <p:cNvPr id="13" name="Isosceles Triangle 12"/>
            <p:cNvSpPr/>
            <p:nvPr/>
          </p:nvSpPr>
          <p:spPr bwMode="auto">
            <a:xfrm rot="5400000">
              <a:off x="3881002" y="1620653"/>
              <a:ext cx="156698" cy="64653"/>
            </a:xfrm>
            <a:prstGeom prst="triangle">
              <a:avLst/>
            </a:prstGeom>
            <a:solidFill>
              <a:srgbClr val="FFFFFF"/>
            </a:solidFill>
            <a:ln w="3175" cap="flat" cmpd="sng" algn="ctr">
              <a:noFill/>
              <a:prstDash val="solid"/>
              <a:headEnd type="none" w="med" len="med"/>
              <a:tailEnd type="none" w="med" len="med"/>
            </a:ln>
            <a:effectLst/>
          </p:spPr>
          <p:txBody>
            <a:bodyPr vert="horz" wrap="square" lIns="0" tIns="44802" rIns="0" bIns="44802" numCol="1" rtlCol="0" anchor="ctr" anchorCtr="0" compatLnSpc="1">
              <a:prstTxWarp prst="textNoShape">
                <a:avLst/>
              </a:prstTxWarp>
            </a:bodyPr>
            <a:lstStyle/>
            <a:p>
              <a:pPr marL="0" marR="0" lvl="0" indent="0" algn="ctr" defTabSz="895579"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Segoe UI"/>
                <a:ea typeface="+mn-ea"/>
                <a:cs typeface="+mn-cs"/>
              </a:endParaRPr>
            </a:p>
          </p:txBody>
        </p:sp>
        <p:sp>
          <p:nvSpPr>
            <p:cNvPr id="14" name="Isosceles Triangle 13"/>
            <p:cNvSpPr/>
            <p:nvPr/>
          </p:nvSpPr>
          <p:spPr bwMode="auto">
            <a:xfrm rot="5400000">
              <a:off x="5831230" y="1620653"/>
              <a:ext cx="156698" cy="64653"/>
            </a:xfrm>
            <a:prstGeom prst="triangle">
              <a:avLst/>
            </a:prstGeom>
            <a:solidFill>
              <a:srgbClr val="FFFFFF"/>
            </a:solidFill>
            <a:ln w="3175" cap="flat" cmpd="sng" algn="ctr">
              <a:noFill/>
              <a:prstDash val="solid"/>
              <a:headEnd type="none" w="med" len="med"/>
              <a:tailEnd type="none" w="med" len="med"/>
            </a:ln>
            <a:effectLst/>
          </p:spPr>
          <p:txBody>
            <a:bodyPr vert="horz" wrap="square" lIns="0" tIns="44802" rIns="0" bIns="44802" numCol="1" rtlCol="0" anchor="ctr" anchorCtr="0" compatLnSpc="1">
              <a:prstTxWarp prst="textNoShape">
                <a:avLst/>
              </a:prstTxWarp>
            </a:bodyPr>
            <a:lstStyle/>
            <a:p>
              <a:pPr marL="0" marR="0" lvl="0" indent="0" algn="ctr" defTabSz="895579"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Isosceles Triangle 14"/>
            <p:cNvSpPr/>
            <p:nvPr/>
          </p:nvSpPr>
          <p:spPr bwMode="auto">
            <a:xfrm rot="5400000">
              <a:off x="7883871" y="1620653"/>
              <a:ext cx="156698" cy="64653"/>
            </a:xfrm>
            <a:prstGeom prst="triangle">
              <a:avLst/>
            </a:prstGeom>
            <a:solidFill>
              <a:srgbClr val="FFFFFF"/>
            </a:solidFill>
            <a:ln w="3175" cap="flat" cmpd="sng" algn="ctr">
              <a:noFill/>
              <a:prstDash val="solid"/>
              <a:headEnd type="none" w="med" len="med"/>
              <a:tailEnd type="none" w="med" len="med"/>
            </a:ln>
            <a:effectLst/>
          </p:spPr>
          <p:txBody>
            <a:bodyPr vert="horz" wrap="square" lIns="0" tIns="44802" rIns="0" bIns="44802" numCol="1" rtlCol="0" anchor="ctr" anchorCtr="0" compatLnSpc="1">
              <a:prstTxWarp prst="textNoShape">
                <a:avLst/>
              </a:prstTxWarp>
            </a:bodyPr>
            <a:lstStyle/>
            <a:p>
              <a:pPr marL="0" marR="0" lvl="0" indent="0" algn="ctr" defTabSz="895579"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Segoe UI"/>
                <a:ea typeface="+mn-ea"/>
                <a:cs typeface="+mn-cs"/>
              </a:endParaRPr>
            </a:p>
          </p:txBody>
        </p:sp>
        <p:sp>
          <p:nvSpPr>
            <p:cNvPr id="16" name="Rectangle 15"/>
            <p:cNvSpPr/>
            <p:nvPr/>
          </p:nvSpPr>
          <p:spPr bwMode="auto">
            <a:xfrm>
              <a:off x="10472974" y="1460933"/>
              <a:ext cx="1727404" cy="384093"/>
            </a:xfrm>
            <a:prstGeom prst="rect">
              <a:avLst/>
            </a:prstGeom>
            <a:noFill/>
            <a:ln w="3175" cap="flat" cmpd="sng" algn="ctr">
              <a:noFill/>
              <a:prstDash val="solid"/>
              <a:headEnd type="none" w="med" len="med"/>
              <a:tailEnd type="none" w="med" len="med"/>
            </a:ln>
            <a:effectLst/>
          </p:spPr>
          <p:txBody>
            <a:bodyPr vert="horz" wrap="square" lIns="87843" tIns="87843" rIns="87843" bIns="87843" numCol="1" rtlCol="0" anchor="ctr" anchorCtr="0" compatLnSpc="1">
              <a:prstTxWarp prst="textNoShape">
                <a:avLst/>
              </a:prstTxWarp>
            </a:bodyPr>
            <a:lstStyle/>
            <a:p>
              <a:pPr marL="0" marR="0" lvl="0" indent="0" defTabSz="895579" eaLnBrk="1" fontAlgn="auto" latinLnBrk="0" hangingPunct="1">
                <a:lnSpc>
                  <a:spcPct val="100000"/>
                </a:lnSpc>
                <a:spcBef>
                  <a:spcPts val="0"/>
                </a:spcBef>
                <a:spcAft>
                  <a:spcPts val="0"/>
                </a:spcAft>
                <a:buClrTx/>
                <a:buSzTx/>
                <a:buFontTx/>
                <a:buNone/>
                <a:tabLst/>
                <a:defRPr/>
              </a:pPr>
              <a:r>
                <a:rPr kumimoji="0" lang="en-US" sz="1152" b="1" i="0" u="none" strike="noStrike" kern="0" cap="none" spc="48" normalizeH="0" baseline="0" noProof="0" dirty="0" smtClean="0">
                  <a:ln>
                    <a:noFill/>
                  </a:ln>
                  <a:solidFill>
                    <a:srgbClr val="FFFFFF"/>
                  </a:solidFill>
                  <a:effectLst/>
                  <a:uLnTx/>
                  <a:uFillTx/>
                  <a:latin typeface="Segoe UI"/>
                  <a:ea typeface="+mn-ea"/>
                  <a:cs typeface="+mn-cs"/>
                </a:rPr>
                <a:t>CONSUME</a:t>
              </a:r>
            </a:p>
            <a:p>
              <a:pPr lvl="0" defTabSz="895579" fontAlgn="auto">
                <a:spcBef>
                  <a:spcPts val="0"/>
                </a:spcBef>
                <a:spcAft>
                  <a:spcPts val="0"/>
                </a:spcAft>
                <a:defRPr/>
              </a:pPr>
              <a:r>
                <a:rPr lang="en-US" sz="800" dirty="0">
                  <a:solidFill>
                    <a:srgbClr val="FFFFFF"/>
                  </a:solidFill>
                  <a:latin typeface="Segoe UI"/>
                </a:rPr>
                <a:t>(Alerts, Operational Stats, Insights)</a:t>
              </a:r>
            </a:p>
          </p:txBody>
        </p:sp>
        <p:sp>
          <p:nvSpPr>
            <p:cNvPr id="17" name="Isosceles Triangle 16"/>
            <p:cNvSpPr/>
            <p:nvPr/>
          </p:nvSpPr>
          <p:spPr bwMode="auto">
            <a:xfrm rot="5400000">
              <a:off x="10424478" y="1620653"/>
              <a:ext cx="156698" cy="64653"/>
            </a:xfrm>
            <a:prstGeom prst="triangle">
              <a:avLst/>
            </a:prstGeom>
            <a:solidFill>
              <a:srgbClr val="FFFFFF"/>
            </a:solidFill>
            <a:ln w="3175" cap="flat" cmpd="sng" algn="ctr">
              <a:noFill/>
              <a:prstDash val="solid"/>
              <a:headEnd type="none" w="med" len="med"/>
              <a:tailEnd type="none" w="med" len="med"/>
            </a:ln>
            <a:effectLst/>
          </p:spPr>
          <p:txBody>
            <a:bodyPr vert="horz" wrap="square" lIns="0" tIns="44802" rIns="0" bIns="44802" numCol="1" rtlCol="0" anchor="ctr" anchorCtr="0" compatLnSpc="1">
              <a:prstTxWarp prst="textNoShape">
                <a:avLst/>
              </a:prstTxWarp>
            </a:bodyPr>
            <a:lstStyle/>
            <a:p>
              <a:pPr marL="0" marR="0" lvl="0" indent="0" algn="ctr" defTabSz="895579"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Segoe UI"/>
                <a:ea typeface="+mn-ea"/>
                <a:cs typeface="+mn-cs"/>
              </a:endParaRPr>
            </a:p>
          </p:txBody>
        </p:sp>
        <p:sp>
          <p:nvSpPr>
            <p:cNvPr id="18" name="Rectangle 17"/>
            <p:cNvSpPr/>
            <p:nvPr/>
          </p:nvSpPr>
          <p:spPr bwMode="auto">
            <a:xfrm>
              <a:off x="290566" y="1460933"/>
              <a:ext cx="1217735" cy="384093"/>
            </a:xfrm>
            <a:prstGeom prst="rect">
              <a:avLst/>
            </a:prstGeom>
            <a:noFill/>
            <a:ln w="3175" cap="flat" cmpd="sng" algn="ctr">
              <a:noFill/>
              <a:prstDash val="solid"/>
              <a:headEnd type="none" w="med" len="med"/>
              <a:tailEnd type="none" w="med" len="med"/>
            </a:ln>
            <a:effectLst/>
          </p:spPr>
          <p:txBody>
            <a:bodyPr vert="horz" wrap="square" lIns="87843" tIns="87843" rIns="87843" bIns="87843" numCol="1" rtlCol="0" anchor="ctr" anchorCtr="0" compatLnSpc="1">
              <a:prstTxWarp prst="textNoShape">
                <a:avLst/>
              </a:prstTxWarp>
            </a:bodyPr>
            <a:lstStyle/>
            <a:p>
              <a:pPr marL="0" marR="0" lvl="0" indent="0" defTabSz="895579" eaLnBrk="1" fontAlgn="auto" latinLnBrk="0" hangingPunct="1">
                <a:lnSpc>
                  <a:spcPct val="100000"/>
                </a:lnSpc>
                <a:spcBef>
                  <a:spcPts val="0"/>
                </a:spcBef>
                <a:spcAft>
                  <a:spcPts val="0"/>
                </a:spcAft>
                <a:buClrTx/>
                <a:buSzTx/>
                <a:buFontTx/>
                <a:buNone/>
                <a:tabLst/>
                <a:defRPr/>
              </a:pPr>
              <a:r>
                <a:rPr kumimoji="0" lang="en-US" sz="1152" b="1" i="0" u="none" strike="noStrike" kern="0" cap="none" spc="48" normalizeH="0" baseline="0" noProof="0" dirty="0">
                  <a:ln>
                    <a:noFill/>
                  </a:ln>
                  <a:solidFill>
                    <a:srgbClr val="FFFFFF"/>
                  </a:solidFill>
                  <a:effectLst/>
                  <a:uLnTx/>
                  <a:uFillTx/>
                  <a:latin typeface="Segoe UI"/>
                  <a:ea typeface="+mn-ea"/>
                  <a:cs typeface="+mn-cs"/>
                </a:rPr>
                <a:t>DATA SOURCES</a:t>
              </a:r>
            </a:p>
          </p:txBody>
        </p:sp>
      </p:grpSp>
      <p:cxnSp>
        <p:nvCxnSpPr>
          <p:cNvPr id="20" name="Straight Connector 19"/>
          <p:cNvCxnSpPr/>
          <p:nvPr/>
        </p:nvCxnSpPr>
        <p:spPr>
          <a:xfrm flipH="1">
            <a:off x="1738943" y="1176962"/>
            <a:ext cx="14663" cy="561126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flipH="1">
            <a:off x="4024108" y="1202751"/>
            <a:ext cx="14663" cy="561126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flipH="1">
            <a:off x="5988638" y="1202751"/>
            <a:ext cx="14663" cy="561126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flipH="1">
            <a:off x="8062576" y="1202751"/>
            <a:ext cx="14663" cy="561126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4" name="Rectangle 503"/>
          <p:cNvSpPr/>
          <p:nvPr/>
        </p:nvSpPr>
        <p:spPr bwMode="auto">
          <a:xfrm>
            <a:off x="3286859" y="5304354"/>
            <a:ext cx="3029685" cy="504718"/>
          </a:xfrm>
          <a:prstGeom prst="rect">
            <a:avLst/>
          </a:prstGeom>
          <a:solidFill>
            <a:schemeClr val="bg1">
              <a:lumMod val="95000"/>
            </a:schemeClr>
          </a:solid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505" name="Rectangle 504"/>
          <p:cNvSpPr/>
          <p:nvPr/>
        </p:nvSpPr>
        <p:spPr bwMode="auto">
          <a:xfrm>
            <a:off x="3298615" y="5856020"/>
            <a:ext cx="3029685" cy="504718"/>
          </a:xfrm>
          <a:prstGeom prst="rect">
            <a:avLst/>
          </a:prstGeom>
          <a:solidFill>
            <a:schemeClr val="bg1">
              <a:lumMod val="95000"/>
            </a:schemeClr>
          </a:solid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cxnSp>
        <p:nvCxnSpPr>
          <p:cNvPr id="24" name="Straight Connector 23"/>
          <p:cNvCxnSpPr/>
          <p:nvPr/>
        </p:nvCxnSpPr>
        <p:spPr>
          <a:xfrm flipH="1">
            <a:off x="10624093" y="1282179"/>
            <a:ext cx="14663" cy="561126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6" name="Group 25"/>
          <p:cNvGrpSpPr/>
          <p:nvPr/>
        </p:nvGrpSpPr>
        <p:grpSpPr>
          <a:xfrm>
            <a:off x="410829" y="2201437"/>
            <a:ext cx="400330" cy="588901"/>
            <a:chOff x="713549" y="3931902"/>
            <a:chExt cx="355460" cy="588901"/>
          </a:xfrm>
        </p:grpSpPr>
        <p:sp>
          <p:nvSpPr>
            <p:cNvPr id="27" name="Freeform 26"/>
            <p:cNvSpPr>
              <a:spLocks noChangeAspect="1"/>
            </p:cNvSpPr>
            <p:nvPr/>
          </p:nvSpPr>
          <p:spPr bwMode="black">
            <a:xfrm>
              <a:off x="734306" y="3931902"/>
              <a:ext cx="313946" cy="202859"/>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400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xtBox 27"/>
            <p:cNvSpPr txBox="1"/>
            <p:nvPr/>
          </p:nvSpPr>
          <p:spPr>
            <a:xfrm>
              <a:off x="713549" y="4188404"/>
              <a:ext cx="355460"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800" dirty="0" smtClean="0">
                  <a:solidFill>
                    <a:srgbClr val="505050"/>
                  </a:solidFill>
                  <a:latin typeface="Segoe UI"/>
                </a:rPr>
                <a:t>APIs / Services</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29" name="Group 28"/>
          <p:cNvGrpSpPr/>
          <p:nvPr/>
        </p:nvGrpSpPr>
        <p:grpSpPr>
          <a:xfrm>
            <a:off x="890536" y="1598536"/>
            <a:ext cx="355460" cy="577366"/>
            <a:chOff x="1382586" y="5075574"/>
            <a:chExt cx="355460" cy="577366"/>
          </a:xfrm>
        </p:grpSpPr>
        <p:sp>
          <p:nvSpPr>
            <p:cNvPr id="30" name="Freeform 9"/>
            <p:cNvSpPr>
              <a:spLocks noEditPoints="1"/>
            </p:cNvSpPr>
            <p:nvPr/>
          </p:nvSpPr>
          <p:spPr bwMode="auto">
            <a:xfrm>
              <a:off x="1436565" y="5075574"/>
              <a:ext cx="251969" cy="320021"/>
            </a:xfrm>
            <a:custGeom>
              <a:avLst/>
              <a:gdLst>
                <a:gd name="T0" fmla="*/ 317 w 634"/>
                <a:gd name="T1" fmla="*/ 0 h 807"/>
                <a:gd name="T2" fmla="*/ 0 w 634"/>
                <a:gd name="T3" fmla="*/ 101 h 807"/>
                <a:gd name="T4" fmla="*/ 0 w 634"/>
                <a:gd name="T5" fmla="*/ 706 h 807"/>
                <a:gd name="T6" fmla="*/ 317 w 634"/>
                <a:gd name="T7" fmla="*/ 807 h 807"/>
                <a:gd name="T8" fmla="*/ 634 w 634"/>
                <a:gd name="T9" fmla="*/ 706 h 807"/>
                <a:gd name="T10" fmla="*/ 634 w 634"/>
                <a:gd name="T11" fmla="*/ 101 h 807"/>
                <a:gd name="T12" fmla="*/ 317 w 634"/>
                <a:gd name="T13" fmla="*/ 0 h 807"/>
                <a:gd name="T14" fmla="*/ 317 w 634"/>
                <a:gd name="T15" fmla="*/ 28 h 807"/>
                <a:gd name="T16" fmla="*/ 605 w 634"/>
                <a:gd name="T17" fmla="*/ 101 h 807"/>
                <a:gd name="T18" fmla="*/ 317 w 634"/>
                <a:gd name="T19" fmla="*/ 173 h 807"/>
                <a:gd name="T20" fmla="*/ 28 w 634"/>
                <a:gd name="T21" fmla="*/ 101 h 807"/>
                <a:gd name="T22" fmla="*/ 317 w 634"/>
                <a:gd name="T23" fmla="*/ 28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4" h="807">
                  <a:moveTo>
                    <a:pt x="317" y="0"/>
                  </a:moveTo>
                  <a:cubicBezTo>
                    <a:pt x="121" y="0"/>
                    <a:pt x="0" y="38"/>
                    <a:pt x="0" y="101"/>
                  </a:cubicBezTo>
                  <a:cubicBezTo>
                    <a:pt x="0" y="706"/>
                    <a:pt x="0" y="706"/>
                    <a:pt x="0" y="706"/>
                  </a:cubicBezTo>
                  <a:cubicBezTo>
                    <a:pt x="0" y="768"/>
                    <a:pt x="121" y="807"/>
                    <a:pt x="317" y="807"/>
                  </a:cubicBezTo>
                  <a:cubicBezTo>
                    <a:pt x="512" y="807"/>
                    <a:pt x="634" y="768"/>
                    <a:pt x="634" y="706"/>
                  </a:cubicBezTo>
                  <a:cubicBezTo>
                    <a:pt x="634" y="101"/>
                    <a:pt x="634" y="101"/>
                    <a:pt x="634" y="101"/>
                  </a:cubicBezTo>
                  <a:cubicBezTo>
                    <a:pt x="634" y="38"/>
                    <a:pt x="512" y="0"/>
                    <a:pt x="317" y="0"/>
                  </a:cubicBezTo>
                  <a:close/>
                  <a:moveTo>
                    <a:pt x="317" y="28"/>
                  </a:moveTo>
                  <a:cubicBezTo>
                    <a:pt x="526" y="28"/>
                    <a:pt x="605" y="73"/>
                    <a:pt x="605" y="101"/>
                  </a:cubicBezTo>
                  <a:cubicBezTo>
                    <a:pt x="605" y="128"/>
                    <a:pt x="526" y="173"/>
                    <a:pt x="317" y="173"/>
                  </a:cubicBezTo>
                  <a:cubicBezTo>
                    <a:pt x="107" y="173"/>
                    <a:pt x="28" y="128"/>
                    <a:pt x="28" y="101"/>
                  </a:cubicBezTo>
                  <a:cubicBezTo>
                    <a:pt x="28" y="73"/>
                    <a:pt x="107" y="28"/>
                    <a:pt x="317" y="2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TextBox 30"/>
            <p:cNvSpPr txBox="1"/>
            <p:nvPr/>
          </p:nvSpPr>
          <p:spPr>
            <a:xfrm>
              <a:off x="1382586" y="5431341"/>
              <a:ext cx="355460" cy="2215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Master Data</a:t>
              </a:r>
            </a:p>
          </p:txBody>
        </p:sp>
      </p:grpSp>
      <p:sp>
        <p:nvSpPr>
          <p:cNvPr id="34" name="TextBox 33"/>
          <p:cNvSpPr txBox="1"/>
          <p:nvPr/>
        </p:nvSpPr>
        <p:spPr>
          <a:xfrm>
            <a:off x="408880" y="1964952"/>
            <a:ext cx="355460"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RDBMS</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35" name="Group 34"/>
          <p:cNvGrpSpPr/>
          <p:nvPr/>
        </p:nvGrpSpPr>
        <p:grpSpPr>
          <a:xfrm>
            <a:off x="901849" y="2236406"/>
            <a:ext cx="355460" cy="436021"/>
            <a:chOff x="663566" y="5958706"/>
            <a:chExt cx="355460" cy="436021"/>
          </a:xfrm>
        </p:grpSpPr>
        <p:sp>
          <p:nvSpPr>
            <p:cNvPr id="36" name="Freeform 30"/>
            <p:cNvSpPr>
              <a:spLocks noEditPoints="1"/>
            </p:cNvSpPr>
            <p:nvPr/>
          </p:nvSpPr>
          <p:spPr bwMode="auto">
            <a:xfrm>
              <a:off x="745701" y="5958706"/>
              <a:ext cx="191191" cy="28631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1">
                <a:lumMod val="75000"/>
                <a:lumOff val="25000"/>
              </a:schemeClr>
            </a:solidFill>
            <a:ln>
              <a:noFill/>
            </a:ln>
            <a:extLst/>
          </p:spPr>
          <p:txBody>
            <a:bodyPr vert="horz" wrap="square" lIns="89630" tIns="44814" rIns="89630" bIns="44814" numCol="1" anchor="t" anchorCtr="0" compatLnSpc="1">
              <a:prstTxWarp prst="textNoShape">
                <a:avLst/>
              </a:prstTxWarp>
            </a:bodyPr>
            <a:lstStyle/>
            <a:p>
              <a:pPr defTabSz="896003"/>
              <a:endParaRPr lang="en-US" sz="1667">
                <a:solidFill>
                  <a:srgbClr val="000000"/>
                </a:solidFill>
                <a:latin typeface="Segoe UI"/>
              </a:endParaRPr>
            </a:p>
          </p:txBody>
        </p:sp>
        <p:sp>
          <p:nvSpPr>
            <p:cNvPr id="37" name="TextBox 36"/>
            <p:cNvSpPr txBox="1"/>
            <p:nvPr/>
          </p:nvSpPr>
          <p:spPr>
            <a:xfrm>
              <a:off x="663566" y="6283927"/>
              <a:ext cx="355460"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Files</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39" name="Group 38"/>
          <p:cNvGrpSpPr/>
          <p:nvPr/>
        </p:nvGrpSpPr>
        <p:grpSpPr>
          <a:xfrm>
            <a:off x="2255681" y="2465852"/>
            <a:ext cx="346283" cy="298520"/>
            <a:chOff x="4783196" y="3595360"/>
            <a:chExt cx="496743" cy="428227"/>
          </a:xfrm>
        </p:grpSpPr>
        <p:sp>
          <p:nvSpPr>
            <p:cNvPr id="40" name="Hexagon 39"/>
            <p:cNvSpPr/>
            <p:nvPr/>
          </p:nvSpPr>
          <p:spPr bwMode="auto">
            <a:xfrm>
              <a:off x="4783196" y="3595360"/>
              <a:ext cx="496743" cy="428227"/>
            </a:xfrm>
            <a:prstGeom prst="hexagon">
              <a:avLst/>
            </a:prstGeom>
            <a:ln w="2667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grpSp>
          <p:nvGrpSpPr>
            <p:cNvPr id="41" name="Group 40"/>
            <p:cNvGrpSpPr/>
            <p:nvPr/>
          </p:nvGrpSpPr>
          <p:grpSpPr>
            <a:xfrm>
              <a:off x="4844161" y="3683589"/>
              <a:ext cx="374691" cy="273140"/>
              <a:chOff x="4604634" y="4851349"/>
              <a:chExt cx="383610" cy="279642"/>
            </a:xfrm>
          </p:grpSpPr>
          <p:sp>
            <p:nvSpPr>
              <p:cNvPr id="42" name="TextBox 41"/>
              <p:cNvSpPr txBox="1"/>
              <p:nvPr/>
            </p:nvSpPr>
            <p:spPr>
              <a:xfrm>
                <a:off x="4604634" y="4921697"/>
                <a:ext cx="383610" cy="159712"/>
              </a:xfrm>
              <a:prstGeom prst="rect">
                <a:avLst/>
              </a:prstGeom>
              <a:noFill/>
            </p:spPr>
            <p:txBody>
              <a:bodyPr wrap="square" lIns="0" tIns="0" rIns="0" bIns="0"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505050"/>
                    </a:solidFill>
                    <a:effectLst/>
                    <a:uLnTx/>
                    <a:uFillTx/>
                    <a:latin typeface="Segoe UI"/>
                    <a:ea typeface="+mn-ea"/>
                    <a:cs typeface="+mn-cs"/>
                  </a:rPr>
                  <a:t>10</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505050"/>
                    </a:solidFill>
                    <a:effectLst/>
                    <a:uLnTx/>
                    <a:uFillTx/>
                    <a:latin typeface="Segoe UI"/>
                    <a:ea typeface="+mn-ea"/>
                    <a:cs typeface="+mn-cs"/>
                  </a:rPr>
                  <a:t>01</a:t>
                </a:r>
              </a:p>
            </p:txBody>
          </p:sp>
          <p:sp>
            <p:nvSpPr>
              <p:cNvPr id="43" name="Freeform 102"/>
              <p:cNvSpPr>
                <a:spLocks noEditPoints="1"/>
              </p:cNvSpPr>
              <p:nvPr/>
            </p:nvSpPr>
            <p:spPr bwMode="auto">
              <a:xfrm>
                <a:off x="4679308" y="4851349"/>
                <a:ext cx="226065" cy="279642"/>
              </a:xfrm>
              <a:custGeom>
                <a:avLst/>
                <a:gdLst>
                  <a:gd name="T0" fmla="*/ 537 w 1270"/>
                  <a:gd name="T1" fmla="*/ 0 h 1576"/>
                  <a:gd name="T2" fmla="*/ 1139 w 1270"/>
                  <a:gd name="T3" fmla="*/ 0 h 1576"/>
                  <a:gd name="T4" fmla="*/ 1270 w 1270"/>
                  <a:gd name="T5" fmla="*/ 198 h 1576"/>
                  <a:gd name="T6" fmla="*/ 1270 w 1270"/>
                  <a:gd name="T7" fmla="*/ 606 h 1576"/>
                  <a:gd name="T8" fmla="*/ 1270 w 1270"/>
                  <a:gd name="T9" fmla="*/ 1393 h 1576"/>
                  <a:gd name="T10" fmla="*/ 1088 w 1270"/>
                  <a:gd name="T11" fmla="*/ 1576 h 1576"/>
                  <a:gd name="T12" fmla="*/ 182 w 1270"/>
                  <a:gd name="T13" fmla="*/ 1576 h 1576"/>
                  <a:gd name="T14" fmla="*/ 130 w 1270"/>
                  <a:gd name="T15" fmla="*/ 1571 h 1576"/>
                  <a:gd name="T16" fmla="*/ 1 w 1270"/>
                  <a:gd name="T17" fmla="*/ 1389 h 1576"/>
                  <a:gd name="T18" fmla="*/ 0 w 1270"/>
                  <a:gd name="T19" fmla="*/ 602 h 1576"/>
                  <a:gd name="T20" fmla="*/ 25 w 1270"/>
                  <a:gd name="T21" fmla="*/ 539 h 1576"/>
                  <a:gd name="T22" fmla="*/ 537 w 1270"/>
                  <a:gd name="T23" fmla="*/ 0 h 1576"/>
                  <a:gd name="T24" fmla="*/ 1131 w 1270"/>
                  <a:gd name="T25" fmla="*/ 787 h 1576"/>
                  <a:gd name="T26" fmla="*/ 1131 w 1270"/>
                  <a:gd name="T27" fmla="*/ 191 h 1576"/>
                  <a:gd name="T28" fmla="*/ 1079 w 1270"/>
                  <a:gd name="T29" fmla="*/ 137 h 1576"/>
                  <a:gd name="T30" fmla="*/ 591 w 1270"/>
                  <a:gd name="T31" fmla="*/ 137 h 1576"/>
                  <a:gd name="T32" fmla="*/ 551 w 1270"/>
                  <a:gd name="T33" fmla="*/ 176 h 1576"/>
                  <a:gd name="T34" fmla="*/ 545 w 1270"/>
                  <a:gd name="T35" fmla="*/ 415 h 1576"/>
                  <a:gd name="T36" fmla="*/ 385 w 1270"/>
                  <a:gd name="T37" fmla="*/ 593 h 1576"/>
                  <a:gd name="T38" fmla="*/ 180 w 1270"/>
                  <a:gd name="T39" fmla="*/ 591 h 1576"/>
                  <a:gd name="T40" fmla="*/ 140 w 1270"/>
                  <a:gd name="T41" fmla="*/ 631 h 1576"/>
                  <a:gd name="T42" fmla="*/ 140 w 1270"/>
                  <a:gd name="T43" fmla="*/ 1377 h 1576"/>
                  <a:gd name="T44" fmla="*/ 198 w 1270"/>
                  <a:gd name="T45" fmla="*/ 1436 h 1576"/>
                  <a:gd name="T46" fmla="*/ 1071 w 1270"/>
                  <a:gd name="T47" fmla="*/ 1436 h 1576"/>
                  <a:gd name="T48" fmla="*/ 1131 w 1270"/>
                  <a:gd name="T49" fmla="*/ 1376 h 1576"/>
                  <a:gd name="T50" fmla="*/ 1131 w 1270"/>
                  <a:gd name="T51" fmla="*/ 787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70" h="1576">
                    <a:moveTo>
                      <a:pt x="537" y="0"/>
                    </a:moveTo>
                    <a:cubicBezTo>
                      <a:pt x="738" y="0"/>
                      <a:pt x="938" y="0"/>
                      <a:pt x="1139" y="0"/>
                    </a:cubicBezTo>
                    <a:cubicBezTo>
                      <a:pt x="1238" y="41"/>
                      <a:pt x="1270" y="89"/>
                      <a:pt x="1270" y="198"/>
                    </a:cubicBezTo>
                    <a:cubicBezTo>
                      <a:pt x="1270" y="334"/>
                      <a:pt x="1270" y="470"/>
                      <a:pt x="1270" y="606"/>
                    </a:cubicBezTo>
                    <a:cubicBezTo>
                      <a:pt x="1270" y="869"/>
                      <a:pt x="1270" y="1131"/>
                      <a:pt x="1270" y="1393"/>
                    </a:cubicBezTo>
                    <a:cubicBezTo>
                      <a:pt x="1270" y="1506"/>
                      <a:pt x="1200" y="1576"/>
                      <a:pt x="1088" y="1576"/>
                    </a:cubicBezTo>
                    <a:cubicBezTo>
                      <a:pt x="786" y="1576"/>
                      <a:pt x="484" y="1576"/>
                      <a:pt x="182" y="1576"/>
                    </a:cubicBezTo>
                    <a:cubicBezTo>
                      <a:pt x="165" y="1576"/>
                      <a:pt x="147" y="1576"/>
                      <a:pt x="130" y="1571"/>
                    </a:cubicBezTo>
                    <a:cubicBezTo>
                      <a:pt x="49" y="1550"/>
                      <a:pt x="1" y="1484"/>
                      <a:pt x="1" y="1389"/>
                    </a:cubicBezTo>
                    <a:cubicBezTo>
                      <a:pt x="1" y="1126"/>
                      <a:pt x="1" y="864"/>
                      <a:pt x="0" y="602"/>
                    </a:cubicBezTo>
                    <a:cubicBezTo>
                      <a:pt x="0" y="577"/>
                      <a:pt x="8" y="558"/>
                      <a:pt x="25" y="539"/>
                    </a:cubicBezTo>
                    <a:cubicBezTo>
                      <a:pt x="196" y="360"/>
                      <a:pt x="366" y="180"/>
                      <a:pt x="537" y="0"/>
                    </a:cubicBezTo>
                    <a:close/>
                    <a:moveTo>
                      <a:pt x="1131" y="787"/>
                    </a:moveTo>
                    <a:cubicBezTo>
                      <a:pt x="1131" y="588"/>
                      <a:pt x="1131" y="389"/>
                      <a:pt x="1131" y="191"/>
                    </a:cubicBezTo>
                    <a:cubicBezTo>
                      <a:pt x="1131" y="147"/>
                      <a:pt x="1121" y="137"/>
                      <a:pt x="1079" y="137"/>
                    </a:cubicBezTo>
                    <a:cubicBezTo>
                      <a:pt x="916" y="137"/>
                      <a:pt x="753" y="137"/>
                      <a:pt x="591" y="137"/>
                    </a:cubicBezTo>
                    <a:cubicBezTo>
                      <a:pt x="562" y="136"/>
                      <a:pt x="551" y="146"/>
                      <a:pt x="551" y="176"/>
                    </a:cubicBezTo>
                    <a:cubicBezTo>
                      <a:pt x="550" y="256"/>
                      <a:pt x="547" y="335"/>
                      <a:pt x="545" y="415"/>
                    </a:cubicBezTo>
                    <a:cubicBezTo>
                      <a:pt x="542" y="509"/>
                      <a:pt x="479" y="580"/>
                      <a:pt x="385" y="593"/>
                    </a:cubicBezTo>
                    <a:cubicBezTo>
                      <a:pt x="317" y="602"/>
                      <a:pt x="249" y="588"/>
                      <a:pt x="180" y="591"/>
                    </a:cubicBezTo>
                    <a:cubicBezTo>
                      <a:pt x="142" y="593"/>
                      <a:pt x="140" y="593"/>
                      <a:pt x="140" y="631"/>
                    </a:cubicBezTo>
                    <a:cubicBezTo>
                      <a:pt x="140" y="880"/>
                      <a:pt x="140" y="1128"/>
                      <a:pt x="140" y="1377"/>
                    </a:cubicBezTo>
                    <a:cubicBezTo>
                      <a:pt x="140" y="1428"/>
                      <a:pt x="148" y="1436"/>
                      <a:pt x="198" y="1436"/>
                    </a:cubicBezTo>
                    <a:cubicBezTo>
                      <a:pt x="489" y="1436"/>
                      <a:pt x="780" y="1436"/>
                      <a:pt x="1071" y="1436"/>
                    </a:cubicBezTo>
                    <a:cubicBezTo>
                      <a:pt x="1124" y="1436"/>
                      <a:pt x="1131" y="1429"/>
                      <a:pt x="1131" y="1376"/>
                    </a:cubicBezTo>
                    <a:cubicBezTo>
                      <a:pt x="1131" y="1180"/>
                      <a:pt x="1131" y="983"/>
                      <a:pt x="1131" y="78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44" name="Group 43"/>
          <p:cNvGrpSpPr/>
          <p:nvPr/>
        </p:nvGrpSpPr>
        <p:grpSpPr>
          <a:xfrm>
            <a:off x="2985952" y="2474997"/>
            <a:ext cx="358751" cy="309268"/>
            <a:chOff x="269240" y="4584049"/>
            <a:chExt cx="496743" cy="428227"/>
          </a:xfrm>
        </p:grpSpPr>
        <p:grpSp>
          <p:nvGrpSpPr>
            <p:cNvPr id="45" name="Group 44"/>
            <p:cNvGrpSpPr/>
            <p:nvPr/>
          </p:nvGrpSpPr>
          <p:grpSpPr>
            <a:xfrm>
              <a:off x="395625" y="4688636"/>
              <a:ext cx="299989" cy="226538"/>
              <a:chOff x="122886" y="4999640"/>
              <a:chExt cx="299989" cy="226538"/>
            </a:xfrm>
          </p:grpSpPr>
          <p:sp>
            <p:nvSpPr>
              <p:cNvPr id="47" name="Right Arrow 46"/>
              <p:cNvSpPr/>
              <p:nvPr/>
            </p:nvSpPr>
            <p:spPr bwMode="auto">
              <a:xfrm>
                <a:off x="122886" y="4999640"/>
                <a:ext cx="299989" cy="226538"/>
              </a:xfrm>
              <a:prstGeom prst="rightArrow">
                <a:avLst>
                  <a:gd name="adj1" fmla="val 100000"/>
                  <a:gd name="adj2"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Freeform 81"/>
              <p:cNvSpPr>
                <a:spLocks noEditPoints="1"/>
              </p:cNvSpPr>
              <p:nvPr/>
            </p:nvSpPr>
            <p:spPr bwMode="black">
              <a:xfrm>
                <a:off x="161408" y="5054040"/>
                <a:ext cx="159649" cy="123599"/>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46" name="Hexagon 45"/>
            <p:cNvSpPr/>
            <p:nvPr/>
          </p:nvSpPr>
          <p:spPr bwMode="auto">
            <a:xfrm>
              <a:off x="269240" y="4584049"/>
              <a:ext cx="496743" cy="428227"/>
            </a:xfrm>
            <a:prstGeom prst="hexagon">
              <a:avLst/>
            </a:prstGeom>
            <a:ln w="2667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grpSp>
      <p:grpSp>
        <p:nvGrpSpPr>
          <p:cNvPr id="49" name="Group 48"/>
          <p:cNvGrpSpPr/>
          <p:nvPr/>
        </p:nvGrpSpPr>
        <p:grpSpPr>
          <a:xfrm>
            <a:off x="2623741" y="2475868"/>
            <a:ext cx="343989" cy="296541"/>
            <a:chOff x="4842056" y="3000846"/>
            <a:chExt cx="343989" cy="296541"/>
          </a:xfrm>
        </p:grpSpPr>
        <p:grpSp>
          <p:nvGrpSpPr>
            <p:cNvPr id="50" name="Group 49"/>
            <p:cNvGrpSpPr/>
            <p:nvPr/>
          </p:nvGrpSpPr>
          <p:grpSpPr>
            <a:xfrm>
              <a:off x="4933201" y="3079365"/>
              <a:ext cx="159247" cy="159246"/>
              <a:chOff x="5074886" y="3859261"/>
              <a:chExt cx="292608" cy="292608"/>
            </a:xfrm>
          </p:grpSpPr>
          <p:grpSp>
            <p:nvGrpSpPr>
              <p:cNvPr id="52" name="Group 51"/>
              <p:cNvGrpSpPr/>
              <p:nvPr/>
            </p:nvGrpSpPr>
            <p:grpSpPr>
              <a:xfrm>
                <a:off x="5120430" y="3864374"/>
                <a:ext cx="247064" cy="244013"/>
                <a:chOff x="4020820" y="2536426"/>
                <a:chExt cx="1116178" cy="1102393"/>
              </a:xfrm>
            </p:grpSpPr>
            <p:sp>
              <p:nvSpPr>
                <p:cNvPr id="54" name="Rectangle 53"/>
                <p:cNvSpPr/>
                <p:nvPr/>
              </p:nvSpPr>
              <p:spPr bwMode="auto">
                <a:xfrm>
                  <a:off x="4020820" y="2536426"/>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55" name="Rectangle 54"/>
                <p:cNvSpPr/>
                <p:nvPr/>
              </p:nvSpPr>
              <p:spPr bwMode="auto">
                <a:xfrm>
                  <a:off x="4402203" y="2536426"/>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56" name="Rectangle 55"/>
                <p:cNvSpPr/>
                <p:nvPr/>
              </p:nvSpPr>
              <p:spPr bwMode="auto">
                <a:xfrm>
                  <a:off x="4788181" y="2536426"/>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57" name="Rectangle 56"/>
                <p:cNvSpPr/>
                <p:nvPr/>
              </p:nvSpPr>
              <p:spPr bwMode="auto">
                <a:xfrm>
                  <a:off x="4020820" y="2913214"/>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58" name="Rectangle 57"/>
                <p:cNvSpPr/>
                <p:nvPr/>
              </p:nvSpPr>
              <p:spPr bwMode="auto">
                <a:xfrm>
                  <a:off x="4402203" y="2913214"/>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59" name="Rectangle 58"/>
                <p:cNvSpPr/>
                <p:nvPr/>
              </p:nvSpPr>
              <p:spPr bwMode="auto">
                <a:xfrm>
                  <a:off x="4788181" y="2913214"/>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60" name="Rectangle 59"/>
                <p:cNvSpPr/>
                <p:nvPr/>
              </p:nvSpPr>
              <p:spPr bwMode="auto">
                <a:xfrm>
                  <a:off x="4020820" y="3290002"/>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61" name="Rectangle 60"/>
                <p:cNvSpPr/>
                <p:nvPr/>
              </p:nvSpPr>
              <p:spPr bwMode="auto">
                <a:xfrm>
                  <a:off x="4402203" y="3290002"/>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sp>
              <p:nvSpPr>
                <p:cNvPr id="62" name="Rectangle 61"/>
                <p:cNvSpPr/>
                <p:nvPr/>
              </p:nvSpPr>
              <p:spPr bwMode="auto">
                <a:xfrm>
                  <a:off x="4788181" y="3290002"/>
                  <a:ext cx="348817" cy="348817"/>
                </a:xfrm>
                <a:prstGeom prst="rect">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grpSp>
          <p:cxnSp>
            <p:nvCxnSpPr>
              <p:cNvPr id="53" name="Connector: Elbow 52"/>
              <p:cNvCxnSpPr>
                <a:cxnSpLocks/>
              </p:cNvCxnSpPr>
              <p:nvPr/>
            </p:nvCxnSpPr>
            <p:spPr>
              <a:xfrm rot="16200000" flipH="1">
                <a:off x="5074886" y="3859261"/>
                <a:ext cx="292608" cy="292608"/>
              </a:xfrm>
              <a:prstGeom prst="bentConnector3">
                <a:avLst>
                  <a:gd name="adj1" fmla="val 100311"/>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 name="Hexagon 50"/>
            <p:cNvSpPr/>
            <p:nvPr/>
          </p:nvSpPr>
          <p:spPr bwMode="auto">
            <a:xfrm>
              <a:off x="4842056" y="3000846"/>
              <a:ext cx="343989" cy="296541"/>
            </a:xfrm>
            <a:prstGeom prst="hexagon">
              <a:avLst/>
            </a:prstGeom>
            <a:ln w="2667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grpSp>
      <p:sp>
        <p:nvSpPr>
          <p:cNvPr id="103" name="TextBox 102"/>
          <p:cNvSpPr txBox="1"/>
          <p:nvPr/>
        </p:nvSpPr>
        <p:spPr>
          <a:xfrm>
            <a:off x="73072" y="1310423"/>
            <a:ext cx="110800" cy="1434567"/>
          </a:xfrm>
          <a:prstGeom prst="rect">
            <a:avLst/>
          </a:prstGeom>
          <a:noFill/>
        </p:spPr>
        <p:txBody>
          <a:bodyPr vert="vert270" wrap="square" lIns="0" tIns="0" rIns="0" bIns="0" rtlCol="0">
            <a:spAutoFit/>
          </a:bodyPr>
          <a:lstStyle/>
          <a:p>
            <a:pPr lvl="0" fontAlgn="auto">
              <a:lnSpc>
                <a:spcPct val="90000"/>
              </a:lnSpc>
              <a:spcBef>
                <a:spcPts val="0"/>
              </a:spcBef>
              <a:spcAft>
                <a:spcPts val="0"/>
              </a:spcAft>
              <a:defRPr/>
            </a:pPr>
            <a:r>
              <a:rPr lang="en-US" sz="800" b="1" dirty="0" smtClean="0">
                <a:solidFill>
                  <a:srgbClr val="505050"/>
                </a:solidFill>
                <a:latin typeface="Segoe UI"/>
              </a:rPr>
              <a:t>Kantar Global  </a:t>
            </a:r>
            <a:r>
              <a:rPr lang="en-US" sz="800" b="1" dirty="0">
                <a:solidFill>
                  <a:srgbClr val="505050"/>
                </a:solidFill>
                <a:latin typeface="Segoe UI"/>
              </a:rPr>
              <a:t>Data Source</a:t>
            </a:r>
            <a:endParaRPr kumimoji="0" lang="en-US" sz="800" b="1" i="0" u="none" strike="noStrike" kern="1200" cap="none" spc="0" normalizeH="0" baseline="0" noProof="0" dirty="0">
              <a:ln>
                <a:noFill/>
              </a:ln>
              <a:solidFill>
                <a:srgbClr val="505050"/>
              </a:solidFill>
              <a:effectLst/>
              <a:uLnTx/>
              <a:uFillTx/>
              <a:latin typeface="Segoe UI"/>
            </a:endParaRPr>
          </a:p>
        </p:txBody>
      </p:sp>
      <p:cxnSp>
        <p:nvCxnSpPr>
          <p:cNvPr id="118" name="Straight Arrow Connector 117"/>
          <p:cNvCxnSpPr>
            <a:cxnSpLocks/>
          </p:cNvCxnSpPr>
          <p:nvPr/>
        </p:nvCxnSpPr>
        <p:spPr>
          <a:xfrm>
            <a:off x="1394331" y="1991893"/>
            <a:ext cx="926904" cy="0"/>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a:off x="1419378" y="2329496"/>
            <a:ext cx="733895" cy="290008"/>
          </a:xfrm>
          <a:prstGeom prst="bentConnector3">
            <a:avLst>
              <a:gd name="adj1" fmla="val 50000"/>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2561985" y="2182205"/>
            <a:ext cx="11749" cy="219833"/>
          </a:xfrm>
          <a:prstGeom prst="straightConnector1">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34" name="TextBox 25"/>
          <p:cNvSpPr txBox="1"/>
          <p:nvPr/>
        </p:nvSpPr>
        <p:spPr>
          <a:xfrm>
            <a:off x="3288500" y="2515005"/>
            <a:ext cx="2311102" cy="203133"/>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Azure </a:t>
            </a:r>
            <a:r>
              <a:rPr lang="en-US" sz="800" dirty="0" smtClean="0">
                <a:solidFill>
                  <a:srgbClr val="505050"/>
                </a:solidFill>
                <a:latin typeface="Segoe UI"/>
              </a:rPr>
              <a:t>Storage (Blob / File / </a:t>
            </a:r>
            <a:r>
              <a:rPr lang="en-US" sz="800" dirty="0" smtClean="0">
                <a:solidFill>
                  <a:srgbClr val="505050"/>
                </a:solidFill>
                <a:latin typeface="Segoe UI"/>
              </a:rPr>
              <a:t>Table / Queue)</a:t>
            </a:r>
            <a:endParaRPr lang="en-US" sz="800" dirty="0">
              <a:solidFill>
                <a:srgbClr val="505050"/>
              </a:solidFill>
              <a:latin typeface="Segoe UI"/>
            </a:endParaRPr>
          </a:p>
        </p:txBody>
      </p:sp>
      <p:sp>
        <p:nvSpPr>
          <p:cNvPr id="139" name="Rectangle 138"/>
          <p:cNvSpPr/>
          <p:nvPr/>
        </p:nvSpPr>
        <p:spPr>
          <a:xfrm rot="5400000" flipV="1">
            <a:off x="-285600" y="3088169"/>
            <a:ext cx="805055" cy="26384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914225">
              <a:defRPr/>
            </a:pPr>
            <a:r>
              <a:rPr lang="en-US" sz="800" b="1" dirty="0">
                <a:solidFill>
                  <a:srgbClr val="505050"/>
                </a:solidFill>
                <a:latin typeface="Segoe UI"/>
              </a:rPr>
              <a:t>Telemetry</a:t>
            </a:r>
          </a:p>
        </p:txBody>
      </p:sp>
      <p:sp>
        <p:nvSpPr>
          <p:cNvPr id="140" name="Left Brace 139"/>
          <p:cNvSpPr/>
          <p:nvPr/>
        </p:nvSpPr>
        <p:spPr>
          <a:xfrm>
            <a:off x="228040" y="2777854"/>
            <a:ext cx="108195" cy="816293"/>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defTabSz="914225">
              <a:defRPr/>
            </a:pPr>
            <a:endParaRPr lang="en-US" b="1" kern="0">
              <a:gradFill>
                <a:gsLst>
                  <a:gs pos="1250">
                    <a:srgbClr val="161616"/>
                  </a:gs>
                  <a:gs pos="100000">
                    <a:srgbClr val="161616"/>
                  </a:gs>
                </a:gsLst>
                <a:lin ang="5400000" scaled="0"/>
              </a:gradFill>
              <a:latin typeface="Segoe UI"/>
            </a:endParaRPr>
          </a:p>
        </p:txBody>
      </p:sp>
      <p:grpSp>
        <p:nvGrpSpPr>
          <p:cNvPr id="149" name="Group 148"/>
          <p:cNvGrpSpPr/>
          <p:nvPr/>
        </p:nvGrpSpPr>
        <p:grpSpPr>
          <a:xfrm>
            <a:off x="369922" y="2906262"/>
            <a:ext cx="799856" cy="540012"/>
            <a:chOff x="485808" y="3531289"/>
            <a:chExt cx="799856" cy="540012"/>
          </a:xfrm>
        </p:grpSpPr>
        <p:pic>
          <p:nvPicPr>
            <p:cNvPr id="141" name="Picture 140"/>
            <p:cNvPicPr>
              <a:picLocks noChangeAspect="1"/>
            </p:cNvPicPr>
            <p:nvPr/>
          </p:nvPicPr>
          <p:blipFill>
            <a:blip r:embed="rId2"/>
            <a:stretch>
              <a:fillRect/>
            </a:stretch>
          </p:blipFill>
          <p:spPr>
            <a:xfrm>
              <a:off x="485808" y="3531289"/>
              <a:ext cx="495099" cy="235255"/>
            </a:xfrm>
            <a:prstGeom prst="rect">
              <a:avLst/>
            </a:prstGeom>
          </p:spPr>
        </p:pic>
        <p:pic>
          <p:nvPicPr>
            <p:cNvPr id="142" name="Picture 141"/>
            <p:cNvPicPr>
              <a:picLocks noChangeAspect="1"/>
            </p:cNvPicPr>
            <p:nvPr/>
          </p:nvPicPr>
          <p:blipFill>
            <a:blip r:embed="rId2"/>
            <a:stretch>
              <a:fillRect/>
            </a:stretch>
          </p:blipFill>
          <p:spPr>
            <a:xfrm>
              <a:off x="638187" y="3683668"/>
              <a:ext cx="495099" cy="235255"/>
            </a:xfrm>
            <a:prstGeom prst="rect">
              <a:avLst/>
            </a:prstGeom>
          </p:spPr>
        </p:pic>
        <p:pic>
          <p:nvPicPr>
            <p:cNvPr id="143" name="Picture 142"/>
            <p:cNvPicPr>
              <a:picLocks noChangeAspect="1"/>
            </p:cNvPicPr>
            <p:nvPr/>
          </p:nvPicPr>
          <p:blipFill>
            <a:blip r:embed="rId2"/>
            <a:stretch>
              <a:fillRect/>
            </a:stretch>
          </p:blipFill>
          <p:spPr>
            <a:xfrm>
              <a:off x="790565" y="3836046"/>
              <a:ext cx="495099" cy="235255"/>
            </a:xfrm>
            <a:prstGeom prst="rect">
              <a:avLst/>
            </a:prstGeom>
          </p:spPr>
        </p:pic>
      </p:grpSp>
      <p:sp>
        <p:nvSpPr>
          <p:cNvPr id="144" name="Left Brace 143"/>
          <p:cNvSpPr/>
          <p:nvPr/>
        </p:nvSpPr>
        <p:spPr>
          <a:xfrm>
            <a:off x="195495" y="1556111"/>
            <a:ext cx="178895" cy="1122960"/>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defTabSz="914225">
              <a:defRPr/>
            </a:pPr>
            <a:endParaRPr lang="en-US" b="1" kern="0">
              <a:gradFill>
                <a:gsLst>
                  <a:gs pos="1250">
                    <a:srgbClr val="161616"/>
                  </a:gs>
                  <a:gs pos="100000">
                    <a:srgbClr val="161616"/>
                  </a:gs>
                </a:gsLst>
                <a:lin ang="5400000" scaled="0"/>
              </a:gradFill>
              <a:latin typeface="Segoe UI"/>
            </a:endParaRPr>
          </a:p>
        </p:txBody>
      </p:sp>
      <p:sp>
        <p:nvSpPr>
          <p:cNvPr id="148" name="TextBox 147"/>
          <p:cNvSpPr txBox="1"/>
          <p:nvPr/>
        </p:nvSpPr>
        <p:spPr>
          <a:xfrm>
            <a:off x="1112215" y="2908422"/>
            <a:ext cx="764409" cy="517024"/>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800" kern="0" dirty="0">
                <a:gradFill>
                  <a:gsLst>
                    <a:gs pos="1250">
                      <a:srgbClr val="161616"/>
                    </a:gs>
                    <a:gs pos="100000">
                      <a:srgbClr val="161616"/>
                    </a:gs>
                  </a:gsLst>
                  <a:lin ang="5400000" scaled="0"/>
                </a:gradFill>
                <a:latin typeface="Segoe UI"/>
              </a:rPr>
              <a:t>Data Stream</a:t>
            </a:r>
          </a:p>
        </p:txBody>
      </p:sp>
      <p:cxnSp>
        <p:nvCxnSpPr>
          <p:cNvPr id="164" name="Straight Arrow Connector 163"/>
          <p:cNvCxnSpPr>
            <a:cxnSpLocks/>
          </p:cNvCxnSpPr>
          <p:nvPr/>
        </p:nvCxnSpPr>
        <p:spPr>
          <a:xfrm>
            <a:off x="1146333" y="3042231"/>
            <a:ext cx="710463" cy="0"/>
          </a:xfrm>
          <a:prstGeom prst="straightConnector1">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cxnSpLocks/>
          </p:cNvCxnSpPr>
          <p:nvPr/>
        </p:nvCxnSpPr>
        <p:spPr>
          <a:xfrm>
            <a:off x="1158060" y="3163371"/>
            <a:ext cx="710463" cy="0"/>
          </a:xfrm>
          <a:prstGeom prst="straightConnector1">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a:off x="1169789" y="3276696"/>
            <a:ext cx="710463" cy="0"/>
          </a:xfrm>
          <a:prstGeom prst="straightConnector1">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bwMode="auto">
          <a:xfrm>
            <a:off x="2411799" y="3989051"/>
            <a:ext cx="1583443" cy="382104"/>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170" name="Rectangle 169"/>
          <p:cNvSpPr/>
          <p:nvPr/>
        </p:nvSpPr>
        <p:spPr bwMode="auto">
          <a:xfrm>
            <a:off x="4353698" y="3989050"/>
            <a:ext cx="3305595" cy="395017"/>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grpSp>
        <p:nvGrpSpPr>
          <p:cNvPr id="171" name="Group 170"/>
          <p:cNvGrpSpPr/>
          <p:nvPr/>
        </p:nvGrpSpPr>
        <p:grpSpPr>
          <a:xfrm>
            <a:off x="2471504" y="4025808"/>
            <a:ext cx="264776" cy="328560"/>
            <a:chOff x="7469196" y="2376386"/>
            <a:chExt cx="449697" cy="558028"/>
          </a:xfrm>
        </p:grpSpPr>
        <p:sp>
          <p:nvSpPr>
            <p:cNvPr id="172" name="Freeform 79"/>
            <p:cNvSpPr>
              <a:spLocks noEditPoints="1"/>
            </p:cNvSpPr>
            <p:nvPr/>
          </p:nvSpPr>
          <p:spPr bwMode="black">
            <a:xfrm>
              <a:off x="7469196" y="2376386"/>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1"/>
            </a:solidFill>
            <a:ln>
              <a:noFill/>
            </a:ln>
            <a:extLst/>
          </p:spPr>
          <p:txBody>
            <a:bodyPr vert="horz" wrap="square" lIns="82305" tIns="41153" rIns="82305" bIns="4115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73" name="Freeform 70"/>
            <p:cNvSpPr>
              <a:spLocks noChangeAspect="1"/>
            </p:cNvSpPr>
            <p:nvPr/>
          </p:nvSpPr>
          <p:spPr bwMode="black">
            <a:xfrm>
              <a:off x="7548648" y="2550088"/>
              <a:ext cx="173126" cy="249928"/>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32" tIns="74426" rIns="93032" bIns="74426" numCol="1" spcCol="0" rtlCol="0" fromWordArt="0" anchor="t" anchorCtr="0" forceAA="0" compatLnSpc="1">
              <a:prstTxWarp prst="textNoShape">
                <a:avLst/>
              </a:prstTxWarp>
              <a:noAutofit/>
            </a:bodyPr>
            <a:lstStyle/>
            <a:p>
              <a:pPr marL="0" marR="0" lvl="0" indent="0" algn="ctr" defTabSz="47434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5" name="Group 174"/>
          <p:cNvGrpSpPr/>
          <p:nvPr/>
        </p:nvGrpSpPr>
        <p:grpSpPr>
          <a:xfrm>
            <a:off x="2805706" y="4470626"/>
            <a:ext cx="911797" cy="425829"/>
            <a:chOff x="8654617" y="5923831"/>
            <a:chExt cx="911797" cy="425829"/>
          </a:xfrm>
        </p:grpSpPr>
        <p:grpSp>
          <p:nvGrpSpPr>
            <p:cNvPr id="176" name="Group 175"/>
            <p:cNvGrpSpPr/>
            <p:nvPr/>
          </p:nvGrpSpPr>
          <p:grpSpPr>
            <a:xfrm>
              <a:off x="8975571" y="5923831"/>
              <a:ext cx="277526" cy="277526"/>
              <a:chOff x="6164871" y="2357893"/>
              <a:chExt cx="388008" cy="388008"/>
            </a:xfrm>
          </p:grpSpPr>
          <p:sp>
            <p:nvSpPr>
              <p:cNvPr id="178" name="Oval 177"/>
              <p:cNvSpPr/>
              <p:nvPr/>
            </p:nvSpPr>
            <p:spPr bwMode="auto">
              <a:xfrm>
                <a:off x="6164871" y="2357893"/>
                <a:ext cx="388008" cy="388008"/>
              </a:xfrm>
              <a:prstGeom prst="ellipse">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Oval 178"/>
              <p:cNvSpPr/>
              <p:nvPr/>
            </p:nvSpPr>
            <p:spPr bwMode="auto">
              <a:xfrm>
                <a:off x="6312201" y="2417073"/>
                <a:ext cx="66480" cy="66480"/>
              </a:xfrm>
              <a:prstGeom prst="ellipse">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80" name="Straight Connector 179"/>
              <p:cNvCxnSpPr/>
              <p:nvPr/>
            </p:nvCxnSpPr>
            <p:spPr>
              <a:xfrm>
                <a:off x="6345441" y="2483553"/>
                <a:ext cx="0" cy="21013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345441" y="2657372"/>
                <a:ext cx="71864"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345441" y="2591351"/>
                <a:ext cx="71864"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7" name="TextBox 176"/>
            <p:cNvSpPr txBox="1"/>
            <p:nvPr/>
          </p:nvSpPr>
          <p:spPr>
            <a:xfrm>
              <a:off x="8654617" y="6245016"/>
              <a:ext cx="911797" cy="104644"/>
            </a:xfrm>
            <a:prstGeom prst="rect">
              <a:avLst/>
            </a:prstGeom>
            <a:noFill/>
          </p:spPr>
          <p:txBody>
            <a:bodyPr wrap="square" lIns="0" tIns="0" rIns="0" bIns="0"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Azure Key Vault</a:t>
              </a:r>
            </a:p>
          </p:txBody>
        </p:sp>
      </p:grpSp>
      <p:cxnSp>
        <p:nvCxnSpPr>
          <p:cNvPr id="183" name="Elbow Connector 182"/>
          <p:cNvCxnSpPr>
            <a:cxnSpLocks/>
          </p:cNvCxnSpPr>
          <p:nvPr/>
        </p:nvCxnSpPr>
        <p:spPr>
          <a:xfrm>
            <a:off x="2572976" y="4433868"/>
            <a:ext cx="528327" cy="266563"/>
          </a:xfrm>
          <a:prstGeom prst="bentConnector3">
            <a:avLst>
              <a:gd name="adj1" fmla="val 50000"/>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2890916" y="4062489"/>
            <a:ext cx="883608" cy="221599"/>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Data Lake Storage </a:t>
            </a:r>
            <a:r>
              <a:rPr kumimoji="0" lang="en-US" sz="800" b="0" i="0" u="none" strike="noStrike" kern="1200" cap="none" spc="0" normalizeH="0" baseline="0" noProof="0" dirty="0">
                <a:ln>
                  <a:noFill/>
                </a:ln>
                <a:solidFill>
                  <a:srgbClr val="0072C6"/>
                </a:solidFill>
                <a:effectLst/>
                <a:uLnTx/>
                <a:uFillTx/>
                <a:latin typeface="Segoe UI"/>
                <a:ea typeface="+mn-ea"/>
                <a:cs typeface="+mn-cs"/>
              </a:rPr>
              <a:t>(Encryption at Rest)</a:t>
            </a:r>
          </a:p>
        </p:txBody>
      </p:sp>
      <p:grpSp>
        <p:nvGrpSpPr>
          <p:cNvPr id="192" name="Group 191"/>
          <p:cNvGrpSpPr/>
          <p:nvPr/>
        </p:nvGrpSpPr>
        <p:grpSpPr>
          <a:xfrm>
            <a:off x="7306737" y="3589481"/>
            <a:ext cx="395883" cy="221599"/>
            <a:chOff x="7568519" y="4252394"/>
            <a:chExt cx="395883" cy="221599"/>
          </a:xfrm>
        </p:grpSpPr>
        <p:sp>
          <p:nvSpPr>
            <p:cNvPr id="193" name="TextBox 192"/>
            <p:cNvSpPr txBox="1"/>
            <p:nvPr/>
          </p:nvSpPr>
          <p:spPr>
            <a:xfrm>
              <a:off x="7568519" y="4252394"/>
              <a:ext cx="281642" cy="221599"/>
            </a:xfrm>
            <a:prstGeom prst="rect">
              <a:avLst/>
            </a:prstGeom>
            <a:noFill/>
          </p:spPr>
          <p:txBody>
            <a:bodyPr wrap="square" lIns="0" tIns="0" rIns="0" b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Data Lake</a:t>
              </a:r>
            </a:p>
          </p:txBody>
        </p:sp>
        <p:sp>
          <p:nvSpPr>
            <p:cNvPr id="194" name="Freeform 70"/>
            <p:cNvSpPr>
              <a:spLocks noChangeAspect="1"/>
            </p:cNvSpPr>
            <p:nvPr/>
          </p:nvSpPr>
          <p:spPr bwMode="black">
            <a:xfrm>
              <a:off x="7821738" y="4268039"/>
              <a:ext cx="142664" cy="205953"/>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32" tIns="74426" rIns="93032" bIns="74426" numCol="1" spcCol="0" rtlCol="0" fromWordArt="0" anchor="t" anchorCtr="0" forceAA="0" compatLnSpc="1">
              <a:prstTxWarp prst="textNoShape">
                <a:avLst/>
              </a:prstTxWarp>
              <a:noAutofit/>
            </a:bodyPr>
            <a:lstStyle/>
            <a:p>
              <a:pPr marL="0" marR="0" lvl="0" indent="0" algn="ctr" defTabSz="47434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6" name="Group 195"/>
          <p:cNvGrpSpPr/>
          <p:nvPr/>
        </p:nvGrpSpPr>
        <p:grpSpPr>
          <a:xfrm>
            <a:off x="4414023" y="4046401"/>
            <a:ext cx="285300" cy="285300"/>
            <a:chOff x="6548081" y="3270894"/>
            <a:chExt cx="428708" cy="428708"/>
          </a:xfrm>
        </p:grpSpPr>
        <p:sp>
          <p:nvSpPr>
            <p:cNvPr id="197" name="Freeform 70"/>
            <p:cNvSpPr>
              <a:spLocks noChangeAspect="1"/>
            </p:cNvSpPr>
            <p:nvPr/>
          </p:nvSpPr>
          <p:spPr bwMode="black">
            <a:xfrm>
              <a:off x="6694700" y="3379158"/>
              <a:ext cx="173126" cy="249928"/>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32" tIns="74426" rIns="93032" bIns="74426" numCol="1" spcCol="0" rtlCol="0" fromWordArt="0" anchor="t" anchorCtr="0" forceAA="0" compatLnSpc="1">
              <a:prstTxWarp prst="textNoShape">
                <a:avLst/>
              </a:prstTxWarp>
              <a:noAutofit/>
            </a:bodyPr>
            <a:lstStyle/>
            <a:p>
              <a:pPr marL="0" marR="0" lvl="0" indent="0" algn="ctr" defTabSz="47434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8" name="Rounded Rectangle 197"/>
            <p:cNvSpPr/>
            <p:nvPr/>
          </p:nvSpPr>
          <p:spPr bwMode="auto">
            <a:xfrm>
              <a:off x="6548081" y="3270894"/>
              <a:ext cx="428708" cy="428708"/>
            </a:xfrm>
            <a:prstGeom prst="roundRect">
              <a:avLst>
                <a:gd name="adj" fmla="val 11901"/>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99" name="TextBox 198"/>
          <p:cNvSpPr txBox="1"/>
          <p:nvPr/>
        </p:nvSpPr>
        <p:spPr>
          <a:xfrm>
            <a:off x="5603222" y="4128082"/>
            <a:ext cx="883608" cy="110800"/>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Data Lake </a:t>
            </a: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Analytics</a:t>
            </a:r>
            <a:endParaRPr kumimoji="0" lang="en-US" sz="800" b="0" i="0" u="none" strike="noStrike" kern="1200" cap="none" spc="0" normalizeH="0" baseline="0" noProof="0" dirty="0">
              <a:ln>
                <a:noFill/>
              </a:ln>
              <a:solidFill>
                <a:srgbClr val="0072C6"/>
              </a:solidFill>
              <a:effectLst/>
              <a:uLnTx/>
              <a:uFillTx/>
              <a:latin typeface="Segoe UI"/>
              <a:ea typeface="+mn-ea"/>
              <a:cs typeface="+mn-cs"/>
            </a:endParaRPr>
          </a:p>
        </p:txBody>
      </p:sp>
      <p:pic>
        <p:nvPicPr>
          <p:cNvPr id="204" name="Picture 203"/>
          <p:cNvPicPr>
            <a:picLocks noChangeAspect="1"/>
          </p:cNvPicPr>
          <p:nvPr/>
        </p:nvPicPr>
        <p:blipFill>
          <a:blip r:embed="rId3">
            <a:duotone>
              <a:prstClr val="black"/>
              <a:schemeClr val="tx1">
                <a:tint val="45000"/>
                <a:satMod val="400000"/>
              </a:schemeClr>
            </a:duotone>
          </a:blip>
          <a:stretch>
            <a:fillRect/>
          </a:stretch>
        </p:blipFill>
        <p:spPr>
          <a:xfrm>
            <a:off x="409057" y="1580384"/>
            <a:ext cx="424675" cy="344129"/>
          </a:xfrm>
          <a:prstGeom prst="rect">
            <a:avLst/>
          </a:prstGeom>
        </p:spPr>
      </p:pic>
      <p:grpSp>
        <p:nvGrpSpPr>
          <p:cNvPr id="296" name="Group 295"/>
          <p:cNvGrpSpPr/>
          <p:nvPr/>
        </p:nvGrpSpPr>
        <p:grpSpPr>
          <a:xfrm>
            <a:off x="3834977" y="2810556"/>
            <a:ext cx="2383878" cy="583234"/>
            <a:chOff x="3834977" y="2810556"/>
            <a:chExt cx="2383878" cy="583234"/>
          </a:xfrm>
        </p:grpSpPr>
        <p:sp>
          <p:nvSpPr>
            <p:cNvPr id="295" name="Rectangle 294"/>
            <p:cNvSpPr/>
            <p:nvPr/>
          </p:nvSpPr>
          <p:spPr bwMode="auto">
            <a:xfrm>
              <a:off x="3834977" y="3052837"/>
              <a:ext cx="2337885" cy="340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94" name="Rectangle 293"/>
            <p:cNvSpPr/>
            <p:nvPr/>
          </p:nvSpPr>
          <p:spPr bwMode="auto">
            <a:xfrm>
              <a:off x="3861434" y="3018556"/>
              <a:ext cx="2337885" cy="340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01" name="Rectangle 200"/>
            <p:cNvSpPr/>
            <p:nvPr/>
          </p:nvSpPr>
          <p:spPr bwMode="auto">
            <a:xfrm>
              <a:off x="3880970" y="2983386"/>
              <a:ext cx="2337885" cy="340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00" name="Freeform 9"/>
            <p:cNvSpPr>
              <a:spLocks noChangeAspect="1" noEditPoints="1"/>
            </p:cNvSpPr>
            <p:nvPr/>
          </p:nvSpPr>
          <p:spPr bwMode="black">
            <a:xfrm>
              <a:off x="3913778" y="3022518"/>
              <a:ext cx="338910" cy="274908"/>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2" name="TextBox 25"/>
            <p:cNvSpPr txBox="1"/>
            <p:nvPr/>
          </p:nvSpPr>
          <p:spPr>
            <a:xfrm>
              <a:off x="4133068" y="3027105"/>
              <a:ext cx="1924508" cy="3139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Stream Analytics </a:t>
              </a:r>
            </a:p>
            <a:p>
              <a:pPr algn="ctr" defTabSz="914400" fontAlgn="auto">
                <a:lnSpc>
                  <a:spcPct val="90000"/>
                </a:lnSpc>
                <a:spcBef>
                  <a:spcPts val="0"/>
                </a:spcBef>
                <a:spcAft>
                  <a:spcPts val="0"/>
                </a:spcAft>
                <a:defRPr/>
              </a:pPr>
              <a:r>
                <a:rPr lang="en-US" sz="800" dirty="0">
                  <a:solidFill>
                    <a:schemeClr val="bg2"/>
                  </a:solidFill>
                  <a:latin typeface="Segoe UI"/>
                </a:rPr>
                <a:t>(real-time analytics)</a:t>
              </a:r>
            </a:p>
          </p:txBody>
        </p:sp>
        <p:cxnSp>
          <p:nvCxnSpPr>
            <p:cNvPr id="216" name="Straight Arrow Connector 215"/>
            <p:cNvCxnSpPr>
              <a:cxnSpLocks/>
            </p:cNvCxnSpPr>
            <p:nvPr/>
          </p:nvCxnSpPr>
          <p:spPr>
            <a:xfrm>
              <a:off x="4294980" y="2810556"/>
              <a:ext cx="0" cy="201387"/>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219" name="Elbow Connector 218"/>
          <p:cNvCxnSpPr>
            <a:cxnSpLocks/>
          </p:cNvCxnSpPr>
          <p:nvPr/>
        </p:nvCxnSpPr>
        <p:spPr>
          <a:xfrm flipV="1">
            <a:off x="3047824" y="3067952"/>
            <a:ext cx="762811" cy="164007"/>
          </a:xfrm>
          <a:prstGeom prst="bentConnector3">
            <a:avLst>
              <a:gd name="adj1" fmla="val 50000"/>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3" name="Group 292"/>
          <p:cNvGrpSpPr/>
          <p:nvPr/>
        </p:nvGrpSpPr>
        <p:grpSpPr>
          <a:xfrm>
            <a:off x="1880766" y="2947443"/>
            <a:ext cx="1167484" cy="414006"/>
            <a:chOff x="1833876" y="3056853"/>
            <a:chExt cx="1167484" cy="414006"/>
          </a:xfrm>
        </p:grpSpPr>
        <p:sp>
          <p:nvSpPr>
            <p:cNvPr id="291" name="Rectangle 290"/>
            <p:cNvSpPr/>
            <p:nvPr/>
          </p:nvSpPr>
          <p:spPr bwMode="auto">
            <a:xfrm>
              <a:off x="1833876" y="3115471"/>
              <a:ext cx="1090869" cy="355388"/>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92" name="Rectangle 291"/>
            <p:cNvSpPr/>
            <p:nvPr/>
          </p:nvSpPr>
          <p:spPr bwMode="auto">
            <a:xfrm>
              <a:off x="1857319" y="3084210"/>
              <a:ext cx="1090869" cy="355388"/>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80" name="Rectangle 279"/>
            <p:cNvSpPr/>
            <p:nvPr/>
          </p:nvSpPr>
          <p:spPr bwMode="auto">
            <a:xfrm>
              <a:off x="1876861" y="3056853"/>
              <a:ext cx="1090869" cy="355388"/>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22" name="Freeform 221"/>
            <p:cNvSpPr>
              <a:spLocks noChangeAspect="1"/>
            </p:cNvSpPr>
            <p:nvPr/>
          </p:nvSpPr>
          <p:spPr bwMode="auto">
            <a:xfrm rot="5280000">
              <a:off x="2017054" y="3061047"/>
              <a:ext cx="257810" cy="32782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17">
                      <a:srgbClr val="505050"/>
                    </a:gs>
                    <a:gs pos="100000">
                      <a:srgbClr val="505050"/>
                    </a:gs>
                  </a:gsLst>
                  <a:lin ang="5400000" scaled="0"/>
                </a:gradFill>
                <a:latin typeface="Segoe UI"/>
              </a:endParaRPr>
            </a:p>
          </p:txBody>
        </p:sp>
        <p:sp>
          <p:nvSpPr>
            <p:cNvPr id="223" name="TextBox 222"/>
            <p:cNvSpPr txBox="1"/>
            <p:nvPr/>
          </p:nvSpPr>
          <p:spPr>
            <a:xfrm>
              <a:off x="2333726" y="3175864"/>
              <a:ext cx="667634"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Event Hubs</a:t>
              </a:r>
            </a:p>
          </p:txBody>
        </p:sp>
      </p:grpSp>
      <p:sp>
        <p:nvSpPr>
          <p:cNvPr id="227" name="Rectangle 226"/>
          <p:cNvSpPr/>
          <p:nvPr/>
        </p:nvSpPr>
        <p:spPr bwMode="auto">
          <a:xfrm>
            <a:off x="4133832" y="1571154"/>
            <a:ext cx="1776856" cy="409757"/>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pic>
        <p:nvPicPr>
          <p:cNvPr id="228" name="Picture 227" descr="A picture containing: nintendo&#10;&#10;Description generated with very high confidence"/>
          <p:cNvPicPr>
            <a:picLocks noChangeAspect="1"/>
          </p:cNvPicPr>
          <p:nvPr/>
        </p:nvPicPr>
        <p:blipFill>
          <a:blip r:embed="rId4">
            <a:clrChange>
              <a:clrFrom>
                <a:srgbClr val="89C402"/>
              </a:clrFrom>
              <a:clrTo>
                <a:srgbClr val="89C402">
                  <a:alpha val="0"/>
                </a:srgbClr>
              </a:clrTo>
            </a:clrChange>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178675" y="1607110"/>
            <a:ext cx="361220" cy="349037"/>
          </a:xfrm>
          <a:prstGeom prst="rect">
            <a:avLst/>
          </a:prstGeom>
          <a:solidFill>
            <a:srgbClr val="747AF8"/>
          </a:solidFill>
        </p:spPr>
      </p:pic>
      <p:sp>
        <p:nvSpPr>
          <p:cNvPr id="229" name="TextBox 25"/>
          <p:cNvSpPr txBox="1"/>
          <p:nvPr/>
        </p:nvSpPr>
        <p:spPr>
          <a:xfrm>
            <a:off x="4529517" y="1612570"/>
            <a:ext cx="1314798" cy="320303"/>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HDI  Custom ETL </a:t>
            </a:r>
            <a:endParaRPr lang="en-US" sz="800" dirty="0" smtClean="0">
              <a:solidFill>
                <a:srgbClr val="505050"/>
              </a:solidFill>
              <a:latin typeface="Segoe UI"/>
            </a:endParaRPr>
          </a:p>
          <a:p>
            <a:pPr algn="ctr" defTabSz="914400" fontAlgn="auto">
              <a:lnSpc>
                <a:spcPct val="90000"/>
              </a:lnSpc>
              <a:spcBef>
                <a:spcPts val="0"/>
              </a:spcBef>
              <a:spcAft>
                <a:spcPts val="0"/>
              </a:spcAft>
              <a:defRPr/>
            </a:pPr>
            <a:r>
              <a:rPr lang="en-US" sz="800" dirty="0">
                <a:solidFill>
                  <a:schemeClr val="bg2"/>
                </a:solidFill>
                <a:latin typeface="Segoe UI"/>
              </a:rPr>
              <a:t>(Aggregate/Partition)</a:t>
            </a:r>
          </a:p>
        </p:txBody>
      </p:sp>
      <p:cxnSp>
        <p:nvCxnSpPr>
          <p:cNvPr id="230" name="Straight Arrow Connector 229"/>
          <p:cNvCxnSpPr>
            <a:cxnSpLocks/>
          </p:cNvCxnSpPr>
          <p:nvPr/>
        </p:nvCxnSpPr>
        <p:spPr>
          <a:xfrm>
            <a:off x="4888553" y="1993569"/>
            <a:ext cx="0" cy="432970"/>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cxnSpLocks/>
          </p:cNvCxnSpPr>
          <p:nvPr/>
        </p:nvCxnSpPr>
        <p:spPr>
          <a:xfrm flipV="1">
            <a:off x="5121296" y="1980913"/>
            <a:ext cx="0" cy="447539"/>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9" name="Group 298"/>
          <p:cNvGrpSpPr/>
          <p:nvPr/>
        </p:nvGrpSpPr>
        <p:grpSpPr>
          <a:xfrm>
            <a:off x="6097869" y="1574059"/>
            <a:ext cx="1840404" cy="480098"/>
            <a:chOff x="6097869" y="1574059"/>
            <a:chExt cx="1840404" cy="480098"/>
          </a:xfrm>
        </p:grpSpPr>
        <p:sp>
          <p:nvSpPr>
            <p:cNvPr id="298" name="Rectangle 297"/>
            <p:cNvSpPr/>
            <p:nvPr/>
          </p:nvSpPr>
          <p:spPr bwMode="auto">
            <a:xfrm>
              <a:off x="6097869" y="1644400"/>
              <a:ext cx="1776856" cy="409757"/>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97" name="Rectangle 296"/>
            <p:cNvSpPr/>
            <p:nvPr/>
          </p:nvSpPr>
          <p:spPr bwMode="auto">
            <a:xfrm>
              <a:off x="6125230" y="1609229"/>
              <a:ext cx="1776856" cy="409757"/>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37" name="Rectangle 236"/>
            <p:cNvSpPr/>
            <p:nvPr/>
          </p:nvSpPr>
          <p:spPr bwMode="auto">
            <a:xfrm>
              <a:off x="6152589" y="1574059"/>
              <a:ext cx="1776856" cy="409757"/>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39" name="TextBox 25"/>
            <p:cNvSpPr txBox="1"/>
            <p:nvPr/>
          </p:nvSpPr>
          <p:spPr>
            <a:xfrm>
              <a:off x="6379252" y="1607110"/>
              <a:ext cx="1559021" cy="3139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HDI  Custom ETL </a:t>
              </a:r>
              <a:endParaRPr lang="en-US" sz="800" dirty="0" smtClean="0">
                <a:solidFill>
                  <a:srgbClr val="505050"/>
                </a:solidFill>
                <a:latin typeface="Segoe UI"/>
              </a:endParaRPr>
            </a:p>
            <a:p>
              <a:pPr algn="ctr" defTabSz="914400" fontAlgn="auto">
                <a:lnSpc>
                  <a:spcPct val="90000"/>
                </a:lnSpc>
                <a:spcBef>
                  <a:spcPts val="0"/>
                </a:spcBef>
                <a:spcAft>
                  <a:spcPts val="0"/>
                </a:spcAft>
                <a:defRPr/>
              </a:pPr>
              <a:r>
                <a:rPr lang="en-US" sz="800" dirty="0" smtClean="0">
                  <a:solidFill>
                    <a:schemeClr val="bg2"/>
                  </a:solidFill>
                  <a:latin typeface="Segoe UI"/>
                </a:rPr>
                <a:t>(Classification &amp; Regression)</a:t>
              </a:r>
              <a:endParaRPr lang="en-US" sz="800" dirty="0">
                <a:solidFill>
                  <a:schemeClr val="bg2"/>
                </a:solidFill>
                <a:latin typeface="Segoe UI"/>
              </a:endParaRPr>
            </a:p>
          </p:txBody>
        </p:sp>
        <p:sp>
          <p:nvSpPr>
            <p:cNvPr id="267" name="Freeform 266"/>
            <p:cNvSpPr/>
            <p:nvPr/>
          </p:nvSpPr>
          <p:spPr bwMode="auto">
            <a:xfrm flipH="1">
              <a:off x="6203147" y="1637282"/>
              <a:ext cx="267177" cy="28273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400" kern="0">
                <a:gradFill>
                  <a:gsLst>
                    <a:gs pos="100000">
                      <a:srgbClr val="161616"/>
                    </a:gs>
                    <a:gs pos="0">
                      <a:srgbClr val="161616"/>
                    </a:gs>
                  </a:gsLst>
                  <a:lin ang="5400000" scaled="0"/>
                </a:gradFill>
                <a:latin typeface="Segoe UI"/>
                <a:ea typeface="Segoe UI" pitchFamily="34" charset="0"/>
                <a:cs typeface="Segoe UI" pitchFamily="34" charset="0"/>
              </a:endParaRPr>
            </a:p>
          </p:txBody>
        </p:sp>
      </p:grpSp>
      <p:grpSp>
        <p:nvGrpSpPr>
          <p:cNvPr id="397" name="Group 396"/>
          <p:cNvGrpSpPr/>
          <p:nvPr/>
        </p:nvGrpSpPr>
        <p:grpSpPr>
          <a:xfrm>
            <a:off x="6559936" y="2983386"/>
            <a:ext cx="1455717" cy="402588"/>
            <a:chOff x="6544306" y="2983386"/>
            <a:chExt cx="1455717" cy="402588"/>
          </a:xfrm>
        </p:grpSpPr>
        <p:sp>
          <p:nvSpPr>
            <p:cNvPr id="396" name="Rectangle 395"/>
            <p:cNvSpPr/>
            <p:nvPr/>
          </p:nvSpPr>
          <p:spPr bwMode="auto">
            <a:xfrm>
              <a:off x="6544306" y="3045021"/>
              <a:ext cx="1370669" cy="340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395" name="Rectangle 394"/>
            <p:cNvSpPr/>
            <p:nvPr/>
          </p:nvSpPr>
          <p:spPr bwMode="auto">
            <a:xfrm>
              <a:off x="6569796" y="3009810"/>
              <a:ext cx="1370669" cy="340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68" name="Rectangle 267"/>
            <p:cNvSpPr/>
            <p:nvPr/>
          </p:nvSpPr>
          <p:spPr bwMode="auto">
            <a:xfrm>
              <a:off x="6597160" y="2983386"/>
              <a:ext cx="1370669" cy="340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269" name="TextBox 25"/>
            <p:cNvSpPr txBox="1"/>
            <p:nvPr/>
          </p:nvSpPr>
          <p:spPr>
            <a:xfrm>
              <a:off x="6829586" y="3017626"/>
              <a:ext cx="1170437" cy="3139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smtClean="0">
                  <a:solidFill>
                    <a:srgbClr val="505050"/>
                  </a:solidFill>
                  <a:latin typeface="Segoe UI"/>
                </a:rPr>
                <a:t>Machine Learning</a:t>
              </a:r>
            </a:p>
            <a:p>
              <a:pPr algn="ctr" defTabSz="914400" fontAlgn="auto">
                <a:lnSpc>
                  <a:spcPct val="90000"/>
                </a:lnSpc>
                <a:spcBef>
                  <a:spcPts val="0"/>
                </a:spcBef>
                <a:spcAft>
                  <a:spcPts val="0"/>
                </a:spcAft>
                <a:defRPr/>
              </a:pPr>
              <a:r>
                <a:rPr lang="en-US" sz="800" dirty="0" smtClean="0">
                  <a:solidFill>
                    <a:schemeClr val="bg2"/>
                  </a:solidFill>
                  <a:latin typeface="Segoe UI"/>
                </a:rPr>
                <a:t>(Anomaly Detection)</a:t>
              </a:r>
              <a:endParaRPr lang="en-US" sz="800" dirty="0">
                <a:solidFill>
                  <a:schemeClr val="bg2"/>
                </a:solidFill>
                <a:latin typeface="Segoe UI"/>
              </a:endParaRPr>
            </a:p>
          </p:txBody>
        </p:sp>
        <p:sp>
          <p:nvSpPr>
            <p:cNvPr id="270" name="Freeform 269"/>
            <p:cNvSpPr/>
            <p:nvPr/>
          </p:nvSpPr>
          <p:spPr bwMode="auto">
            <a:xfrm flipH="1">
              <a:off x="6639903" y="3023975"/>
              <a:ext cx="267177" cy="28273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400" kern="0">
                <a:gradFill>
                  <a:gsLst>
                    <a:gs pos="100000">
                      <a:srgbClr val="161616"/>
                    </a:gs>
                    <a:gs pos="0">
                      <a:srgbClr val="161616"/>
                    </a:gs>
                  </a:gsLst>
                  <a:lin ang="5400000" scaled="0"/>
                </a:gradFill>
                <a:latin typeface="Segoe UI"/>
                <a:ea typeface="Segoe UI" pitchFamily="34" charset="0"/>
                <a:cs typeface="Segoe UI" pitchFamily="34" charset="0"/>
              </a:endParaRPr>
            </a:p>
          </p:txBody>
        </p:sp>
      </p:grpSp>
      <p:cxnSp>
        <p:nvCxnSpPr>
          <p:cNvPr id="272" name="Straight Arrow Connector 271"/>
          <p:cNvCxnSpPr>
            <a:cxnSpLocks/>
          </p:cNvCxnSpPr>
          <p:nvPr/>
        </p:nvCxnSpPr>
        <p:spPr>
          <a:xfrm>
            <a:off x="6221691" y="3088544"/>
            <a:ext cx="356825" cy="0"/>
          </a:xfrm>
          <a:prstGeom prst="straightConnector1">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cxnSpLocks/>
          </p:cNvCxnSpPr>
          <p:nvPr/>
        </p:nvCxnSpPr>
        <p:spPr>
          <a:xfrm flipH="1">
            <a:off x="6230421" y="3209684"/>
            <a:ext cx="331560" cy="0"/>
          </a:xfrm>
          <a:prstGeom prst="straightConnector1">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cxnSpLocks/>
          </p:cNvCxnSpPr>
          <p:nvPr/>
        </p:nvCxnSpPr>
        <p:spPr>
          <a:xfrm>
            <a:off x="6996797" y="2044859"/>
            <a:ext cx="0" cy="357826"/>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cxnSpLocks/>
          </p:cNvCxnSpPr>
          <p:nvPr/>
        </p:nvCxnSpPr>
        <p:spPr>
          <a:xfrm flipV="1">
            <a:off x="7229540" y="2033467"/>
            <a:ext cx="0" cy="369867"/>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cxnSpLocks/>
          </p:cNvCxnSpPr>
          <p:nvPr/>
        </p:nvCxnSpPr>
        <p:spPr>
          <a:xfrm>
            <a:off x="5267599" y="3389048"/>
            <a:ext cx="0" cy="432970"/>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cxnSpLocks/>
          </p:cNvCxnSpPr>
          <p:nvPr/>
        </p:nvCxnSpPr>
        <p:spPr>
          <a:xfrm flipV="1">
            <a:off x="5500342" y="3376392"/>
            <a:ext cx="0" cy="447539"/>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flipH="1">
            <a:off x="3230339" y="2132590"/>
            <a:ext cx="5049" cy="1716599"/>
          </a:xfrm>
          <a:prstGeom prst="straightConnector1">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bwMode="auto">
          <a:xfrm>
            <a:off x="8416691" y="2014656"/>
            <a:ext cx="1565470" cy="1218521"/>
          </a:xfrm>
          <a:prstGeom prst="rect">
            <a:avLst/>
          </a:prstGeom>
          <a:solidFill>
            <a:schemeClr val="bg1">
              <a:lumMod val="9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57" name="Group 356"/>
          <p:cNvGrpSpPr/>
          <p:nvPr/>
        </p:nvGrpSpPr>
        <p:grpSpPr>
          <a:xfrm>
            <a:off x="8536622" y="2179327"/>
            <a:ext cx="1345378" cy="920862"/>
            <a:chOff x="4807260" y="2558998"/>
            <a:chExt cx="1200370" cy="1891719"/>
          </a:xfrm>
        </p:grpSpPr>
        <p:sp>
          <p:nvSpPr>
            <p:cNvPr id="358" name="Rectangle 357"/>
            <p:cNvSpPr/>
            <p:nvPr/>
          </p:nvSpPr>
          <p:spPr bwMode="auto">
            <a:xfrm>
              <a:off x="4835984" y="3228342"/>
              <a:ext cx="1113759" cy="525710"/>
            </a:xfrm>
            <a:prstGeom prst="rect">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r>
                <a:rPr lang="en-US" sz="800" dirty="0">
                  <a:solidFill>
                    <a:schemeClr val="bg1"/>
                  </a:solidFill>
                  <a:latin typeface="Segoe UI"/>
                </a:rPr>
                <a:t>Intent Handling</a:t>
              </a:r>
            </a:p>
          </p:txBody>
        </p:sp>
        <p:sp>
          <p:nvSpPr>
            <p:cNvPr id="359" name="Rectangle 358"/>
            <p:cNvSpPr/>
            <p:nvPr/>
          </p:nvSpPr>
          <p:spPr bwMode="auto">
            <a:xfrm>
              <a:off x="4807260" y="3149693"/>
              <a:ext cx="1200370" cy="683005"/>
            </a:xfrm>
            <a:prstGeom prst="rect">
              <a:avLst/>
            </a:prstGeom>
            <a:no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0" name="Rectangle 359"/>
            <p:cNvSpPr/>
            <p:nvPr/>
          </p:nvSpPr>
          <p:spPr bwMode="auto">
            <a:xfrm>
              <a:off x="4835984" y="2558998"/>
              <a:ext cx="1113759" cy="525710"/>
            </a:xfrm>
            <a:prstGeom prst="rect">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r>
                <a:rPr lang="en-US" sz="800" dirty="0">
                  <a:solidFill>
                    <a:schemeClr val="bg1"/>
                  </a:solidFill>
                  <a:latin typeface="Segoe UI"/>
                </a:rPr>
                <a:t>Bot Application</a:t>
              </a:r>
            </a:p>
          </p:txBody>
        </p:sp>
        <p:sp>
          <p:nvSpPr>
            <p:cNvPr id="361" name="Rectangle 360"/>
            <p:cNvSpPr/>
            <p:nvPr/>
          </p:nvSpPr>
          <p:spPr bwMode="auto">
            <a:xfrm>
              <a:off x="4835984" y="3925007"/>
              <a:ext cx="1113759" cy="525710"/>
            </a:xfrm>
            <a:prstGeom prst="rect">
              <a:avLst/>
            </a:prstGeom>
            <a:solidFill>
              <a:schemeClr val="tx1">
                <a:lumMod val="50000"/>
                <a:lumOff val="5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r>
                <a:rPr lang="en-US" sz="800" dirty="0">
                  <a:solidFill>
                    <a:schemeClr val="bg1"/>
                  </a:solidFill>
                  <a:latin typeface="Segoe UI"/>
                </a:rPr>
                <a:t>Message Response</a:t>
              </a:r>
            </a:p>
          </p:txBody>
        </p:sp>
      </p:grpSp>
      <p:sp>
        <p:nvSpPr>
          <p:cNvPr id="362" name="Rectangle 361"/>
          <p:cNvSpPr/>
          <p:nvPr/>
        </p:nvSpPr>
        <p:spPr bwMode="auto">
          <a:xfrm>
            <a:off x="8416691" y="3376329"/>
            <a:ext cx="1565470" cy="400473"/>
          </a:xfrm>
          <a:prstGeom prst="rect">
            <a:avLst/>
          </a:prstGeom>
          <a:solidFill>
            <a:schemeClr val="bg1">
              <a:lumMod val="9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r>
              <a:rPr lang="en-US" sz="800" dirty="0">
                <a:solidFill>
                  <a:srgbClr val="505050"/>
                </a:solidFill>
                <a:latin typeface="Segoe UI"/>
              </a:rPr>
              <a:t>Cognitive Services</a:t>
            </a:r>
          </a:p>
        </p:txBody>
      </p:sp>
      <p:sp>
        <p:nvSpPr>
          <p:cNvPr id="363" name="Rectangle 362"/>
          <p:cNvSpPr/>
          <p:nvPr/>
        </p:nvSpPr>
        <p:spPr bwMode="auto">
          <a:xfrm>
            <a:off x="8426790" y="3886723"/>
            <a:ext cx="1579368" cy="1169649"/>
          </a:xfrm>
          <a:prstGeom prst="rect">
            <a:avLst/>
          </a:prstGeom>
          <a:solidFill>
            <a:schemeClr val="bg1">
              <a:lumMod val="95000"/>
            </a:schemeClr>
          </a:solidFill>
          <a:ln w="9525"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R="0" lvl="0" indent="0" algn="ctr" fontAlgn="auto">
              <a:lnSpc>
                <a:spcPct val="90000"/>
              </a:lnSpc>
              <a:spcBef>
                <a:spcPts val="0"/>
              </a:spcBef>
              <a:spcAft>
                <a:spcPts val="0"/>
              </a:spcAft>
              <a:buClrTx/>
              <a:buSzTx/>
              <a:buFontTx/>
              <a:buNone/>
              <a:tabLst/>
              <a:defRPr/>
            </a:pPr>
            <a:r>
              <a:rPr lang="en-US" sz="800" dirty="0">
                <a:solidFill>
                  <a:srgbClr val="505050"/>
                </a:solidFill>
                <a:latin typeface="Segoe UI"/>
              </a:rPr>
              <a:t>Knowledge Base</a:t>
            </a:r>
          </a:p>
        </p:txBody>
      </p:sp>
      <p:sp>
        <p:nvSpPr>
          <p:cNvPr id="375" name="Freeform 28"/>
          <p:cNvSpPr>
            <a:spLocks noEditPoints="1"/>
          </p:cNvSpPr>
          <p:nvPr/>
        </p:nvSpPr>
        <p:spPr bwMode="auto">
          <a:xfrm>
            <a:off x="8410111" y="6331432"/>
            <a:ext cx="297024" cy="431960"/>
          </a:xfrm>
          <a:custGeom>
            <a:avLst/>
            <a:gdLst>
              <a:gd name="T0" fmla="*/ 161 w 237"/>
              <a:gd name="T1" fmla="*/ 292 h 346"/>
              <a:gd name="T2" fmla="*/ 170 w 237"/>
              <a:gd name="T3" fmla="*/ 296 h 346"/>
              <a:gd name="T4" fmla="*/ 172 w 237"/>
              <a:gd name="T5" fmla="*/ 305 h 346"/>
              <a:gd name="T6" fmla="*/ 167 w 237"/>
              <a:gd name="T7" fmla="*/ 312 h 346"/>
              <a:gd name="T8" fmla="*/ 72 w 237"/>
              <a:gd name="T9" fmla="*/ 313 h 346"/>
              <a:gd name="T10" fmla="*/ 65 w 237"/>
              <a:gd name="T11" fmla="*/ 307 h 346"/>
              <a:gd name="T12" fmla="*/ 66 w 237"/>
              <a:gd name="T13" fmla="*/ 297 h 346"/>
              <a:gd name="T14" fmla="*/ 73 w 237"/>
              <a:gd name="T15" fmla="*/ 292 h 346"/>
              <a:gd name="T16" fmla="*/ 103 w 237"/>
              <a:gd name="T17" fmla="*/ 23 h 346"/>
              <a:gd name="T18" fmla="*/ 83 w 237"/>
              <a:gd name="T19" fmla="*/ 29 h 346"/>
              <a:gd name="T20" fmla="*/ 50 w 237"/>
              <a:gd name="T21" fmla="*/ 51 h 346"/>
              <a:gd name="T22" fmla="*/ 28 w 237"/>
              <a:gd name="T23" fmla="*/ 84 h 346"/>
              <a:gd name="T24" fmla="*/ 22 w 237"/>
              <a:gd name="T25" fmla="*/ 105 h 346"/>
              <a:gd name="T26" fmla="*/ 21 w 237"/>
              <a:gd name="T27" fmla="*/ 128 h 346"/>
              <a:gd name="T28" fmla="*/ 27 w 237"/>
              <a:gd name="T29" fmla="*/ 152 h 346"/>
              <a:gd name="T30" fmla="*/ 34 w 237"/>
              <a:gd name="T31" fmla="*/ 170 h 346"/>
              <a:gd name="T32" fmla="*/ 48 w 237"/>
              <a:gd name="T33" fmla="*/ 192 h 346"/>
              <a:gd name="T34" fmla="*/ 64 w 237"/>
              <a:gd name="T35" fmla="*/ 213 h 346"/>
              <a:gd name="T36" fmla="*/ 74 w 237"/>
              <a:gd name="T37" fmla="*/ 231 h 346"/>
              <a:gd name="T38" fmla="*/ 82 w 237"/>
              <a:gd name="T39" fmla="*/ 253 h 346"/>
              <a:gd name="T40" fmla="*/ 156 w 237"/>
              <a:gd name="T41" fmla="*/ 247 h 346"/>
              <a:gd name="T42" fmla="*/ 166 w 237"/>
              <a:gd name="T43" fmla="*/ 222 h 346"/>
              <a:gd name="T44" fmla="*/ 172 w 237"/>
              <a:gd name="T45" fmla="*/ 214 h 346"/>
              <a:gd name="T46" fmla="*/ 183 w 237"/>
              <a:gd name="T47" fmla="*/ 200 h 346"/>
              <a:gd name="T48" fmla="*/ 199 w 237"/>
              <a:gd name="T49" fmla="*/ 175 h 346"/>
              <a:gd name="T50" fmla="*/ 209 w 237"/>
              <a:gd name="T51" fmla="*/ 153 h 346"/>
              <a:gd name="T52" fmla="*/ 215 w 237"/>
              <a:gd name="T53" fmla="*/ 126 h 346"/>
              <a:gd name="T54" fmla="*/ 214 w 237"/>
              <a:gd name="T55" fmla="*/ 102 h 346"/>
              <a:gd name="T56" fmla="*/ 208 w 237"/>
              <a:gd name="T57" fmla="*/ 82 h 346"/>
              <a:gd name="T58" fmla="*/ 183 w 237"/>
              <a:gd name="T59" fmla="*/ 47 h 346"/>
              <a:gd name="T60" fmla="*/ 152 w 237"/>
              <a:gd name="T61" fmla="*/ 28 h 346"/>
              <a:gd name="T62" fmla="*/ 131 w 237"/>
              <a:gd name="T63" fmla="*/ 23 h 346"/>
              <a:gd name="T64" fmla="*/ 127 w 237"/>
              <a:gd name="T65" fmla="*/ 1 h 346"/>
              <a:gd name="T66" fmla="*/ 153 w 237"/>
              <a:gd name="T67" fmla="*/ 6 h 346"/>
              <a:gd name="T68" fmla="*/ 177 w 237"/>
              <a:gd name="T69" fmla="*/ 16 h 346"/>
              <a:gd name="T70" fmla="*/ 198 w 237"/>
              <a:gd name="T71" fmla="*/ 31 h 346"/>
              <a:gd name="T72" fmla="*/ 220 w 237"/>
              <a:gd name="T73" fmla="*/ 58 h 346"/>
              <a:gd name="T74" fmla="*/ 231 w 237"/>
              <a:gd name="T75" fmla="*/ 81 h 346"/>
              <a:gd name="T76" fmla="*/ 236 w 237"/>
              <a:gd name="T77" fmla="*/ 107 h 346"/>
              <a:gd name="T78" fmla="*/ 235 w 237"/>
              <a:gd name="T79" fmla="*/ 139 h 346"/>
              <a:gd name="T80" fmla="*/ 225 w 237"/>
              <a:gd name="T81" fmla="*/ 171 h 346"/>
              <a:gd name="T82" fmla="*/ 213 w 237"/>
              <a:gd name="T83" fmla="*/ 193 h 346"/>
              <a:gd name="T84" fmla="*/ 195 w 237"/>
              <a:gd name="T85" fmla="*/ 219 h 346"/>
              <a:gd name="T86" fmla="*/ 187 w 237"/>
              <a:gd name="T87" fmla="*/ 230 h 346"/>
              <a:gd name="T88" fmla="*/ 179 w 237"/>
              <a:gd name="T89" fmla="*/ 244 h 346"/>
              <a:gd name="T90" fmla="*/ 175 w 237"/>
              <a:gd name="T91" fmla="*/ 258 h 346"/>
              <a:gd name="T92" fmla="*/ 174 w 237"/>
              <a:gd name="T93" fmla="*/ 267 h 346"/>
              <a:gd name="T94" fmla="*/ 163 w 237"/>
              <a:gd name="T95" fmla="*/ 281 h 346"/>
              <a:gd name="T96" fmla="*/ 62 w 237"/>
              <a:gd name="T97" fmla="*/ 267 h 346"/>
              <a:gd name="T98" fmla="*/ 61 w 237"/>
              <a:gd name="T99" fmla="*/ 257 h 346"/>
              <a:gd name="T100" fmla="*/ 56 w 237"/>
              <a:gd name="T101" fmla="*/ 242 h 346"/>
              <a:gd name="T102" fmla="*/ 48 w 237"/>
              <a:gd name="T103" fmla="*/ 228 h 346"/>
              <a:gd name="T104" fmla="*/ 37 w 237"/>
              <a:gd name="T105" fmla="*/ 214 h 346"/>
              <a:gd name="T106" fmla="*/ 20 w 237"/>
              <a:gd name="T107" fmla="*/ 188 h 346"/>
              <a:gd name="T108" fmla="*/ 10 w 237"/>
              <a:gd name="T109" fmla="*/ 169 h 346"/>
              <a:gd name="T110" fmla="*/ 1 w 237"/>
              <a:gd name="T111" fmla="*/ 140 h 346"/>
              <a:gd name="T112" fmla="*/ 0 w 237"/>
              <a:gd name="T113" fmla="*/ 110 h 346"/>
              <a:gd name="T114" fmla="*/ 5 w 237"/>
              <a:gd name="T115" fmla="*/ 84 h 346"/>
              <a:gd name="T116" fmla="*/ 15 w 237"/>
              <a:gd name="T117" fmla="*/ 60 h 346"/>
              <a:gd name="T118" fmla="*/ 34 w 237"/>
              <a:gd name="T119" fmla="*/ 35 h 346"/>
              <a:gd name="T120" fmla="*/ 57 w 237"/>
              <a:gd name="T121" fmla="*/ 18 h 346"/>
              <a:gd name="T122" fmla="*/ 80 w 237"/>
              <a:gd name="T123" fmla="*/ 7 h 346"/>
              <a:gd name="T124" fmla="*/ 106 w 237"/>
              <a:gd name="T125" fmla="*/ 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 h="346">
                <a:moveTo>
                  <a:pt x="86" y="324"/>
                </a:moveTo>
                <a:cubicBezTo>
                  <a:pt x="151" y="324"/>
                  <a:pt x="151" y="324"/>
                  <a:pt x="151" y="324"/>
                </a:cubicBezTo>
                <a:cubicBezTo>
                  <a:pt x="157" y="324"/>
                  <a:pt x="161" y="329"/>
                  <a:pt x="161" y="335"/>
                </a:cubicBezTo>
                <a:cubicBezTo>
                  <a:pt x="161" y="341"/>
                  <a:pt x="157" y="346"/>
                  <a:pt x="151" y="346"/>
                </a:cubicBezTo>
                <a:cubicBezTo>
                  <a:pt x="86" y="346"/>
                  <a:pt x="86" y="346"/>
                  <a:pt x="86" y="346"/>
                </a:cubicBezTo>
                <a:cubicBezTo>
                  <a:pt x="80" y="346"/>
                  <a:pt x="75" y="341"/>
                  <a:pt x="75" y="335"/>
                </a:cubicBezTo>
                <a:cubicBezTo>
                  <a:pt x="75" y="329"/>
                  <a:pt x="80" y="324"/>
                  <a:pt x="86" y="324"/>
                </a:cubicBezTo>
                <a:close/>
                <a:moveTo>
                  <a:pt x="75" y="292"/>
                </a:moveTo>
                <a:cubicBezTo>
                  <a:pt x="161" y="292"/>
                  <a:pt x="161" y="292"/>
                  <a:pt x="161" y="292"/>
                </a:cubicBezTo>
                <a:cubicBezTo>
                  <a:pt x="162" y="292"/>
                  <a:pt x="162" y="292"/>
                  <a:pt x="162" y="292"/>
                </a:cubicBezTo>
                <a:cubicBezTo>
                  <a:pt x="163" y="292"/>
                  <a:pt x="163" y="292"/>
                  <a:pt x="164" y="292"/>
                </a:cubicBezTo>
                <a:cubicBezTo>
                  <a:pt x="164" y="292"/>
                  <a:pt x="164" y="292"/>
                  <a:pt x="165" y="292"/>
                </a:cubicBezTo>
                <a:cubicBezTo>
                  <a:pt x="165" y="292"/>
                  <a:pt x="165" y="292"/>
                  <a:pt x="166" y="293"/>
                </a:cubicBezTo>
                <a:cubicBezTo>
                  <a:pt x="166" y="293"/>
                  <a:pt x="166" y="293"/>
                  <a:pt x="167" y="293"/>
                </a:cubicBezTo>
                <a:cubicBezTo>
                  <a:pt x="167" y="293"/>
                  <a:pt x="167" y="293"/>
                  <a:pt x="167" y="294"/>
                </a:cubicBezTo>
                <a:cubicBezTo>
                  <a:pt x="168" y="294"/>
                  <a:pt x="168" y="294"/>
                  <a:pt x="168" y="294"/>
                </a:cubicBezTo>
                <a:cubicBezTo>
                  <a:pt x="169" y="294"/>
                  <a:pt x="169" y="295"/>
                  <a:pt x="169" y="295"/>
                </a:cubicBezTo>
                <a:cubicBezTo>
                  <a:pt x="169" y="295"/>
                  <a:pt x="169" y="295"/>
                  <a:pt x="170" y="296"/>
                </a:cubicBezTo>
                <a:cubicBezTo>
                  <a:pt x="170" y="296"/>
                  <a:pt x="170" y="296"/>
                  <a:pt x="170" y="296"/>
                </a:cubicBezTo>
                <a:cubicBezTo>
                  <a:pt x="171" y="297"/>
                  <a:pt x="171" y="297"/>
                  <a:pt x="171" y="297"/>
                </a:cubicBezTo>
                <a:cubicBezTo>
                  <a:pt x="171" y="298"/>
                  <a:pt x="171" y="298"/>
                  <a:pt x="171" y="298"/>
                </a:cubicBezTo>
                <a:cubicBezTo>
                  <a:pt x="171" y="299"/>
                  <a:pt x="172" y="299"/>
                  <a:pt x="172" y="299"/>
                </a:cubicBezTo>
                <a:cubicBezTo>
                  <a:pt x="172" y="300"/>
                  <a:pt x="172" y="300"/>
                  <a:pt x="172" y="300"/>
                </a:cubicBezTo>
                <a:cubicBezTo>
                  <a:pt x="172" y="301"/>
                  <a:pt x="172" y="301"/>
                  <a:pt x="172" y="301"/>
                </a:cubicBezTo>
                <a:cubicBezTo>
                  <a:pt x="172" y="302"/>
                  <a:pt x="172" y="302"/>
                  <a:pt x="172" y="303"/>
                </a:cubicBezTo>
                <a:cubicBezTo>
                  <a:pt x="172" y="303"/>
                  <a:pt x="172" y="303"/>
                  <a:pt x="172" y="304"/>
                </a:cubicBezTo>
                <a:cubicBezTo>
                  <a:pt x="172" y="304"/>
                  <a:pt x="172" y="304"/>
                  <a:pt x="172" y="305"/>
                </a:cubicBezTo>
                <a:cubicBezTo>
                  <a:pt x="172" y="305"/>
                  <a:pt x="172" y="305"/>
                  <a:pt x="172" y="306"/>
                </a:cubicBezTo>
                <a:cubicBezTo>
                  <a:pt x="172" y="306"/>
                  <a:pt x="171" y="306"/>
                  <a:pt x="171" y="307"/>
                </a:cubicBezTo>
                <a:cubicBezTo>
                  <a:pt x="171" y="307"/>
                  <a:pt x="171" y="307"/>
                  <a:pt x="171" y="308"/>
                </a:cubicBezTo>
                <a:cubicBezTo>
                  <a:pt x="171" y="308"/>
                  <a:pt x="171" y="308"/>
                  <a:pt x="170" y="309"/>
                </a:cubicBezTo>
                <a:cubicBezTo>
                  <a:pt x="170" y="309"/>
                  <a:pt x="170" y="309"/>
                  <a:pt x="170" y="309"/>
                </a:cubicBezTo>
                <a:cubicBezTo>
                  <a:pt x="169" y="310"/>
                  <a:pt x="169" y="310"/>
                  <a:pt x="169" y="310"/>
                </a:cubicBezTo>
                <a:cubicBezTo>
                  <a:pt x="169" y="310"/>
                  <a:pt x="169" y="311"/>
                  <a:pt x="168" y="311"/>
                </a:cubicBezTo>
                <a:cubicBezTo>
                  <a:pt x="168" y="311"/>
                  <a:pt x="168" y="311"/>
                  <a:pt x="167" y="311"/>
                </a:cubicBezTo>
                <a:cubicBezTo>
                  <a:pt x="167" y="312"/>
                  <a:pt x="167" y="312"/>
                  <a:pt x="167" y="312"/>
                </a:cubicBezTo>
                <a:cubicBezTo>
                  <a:pt x="166" y="312"/>
                  <a:pt x="166" y="312"/>
                  <a:pt x="166" y="312"/>
                </a:cubicBezTo>
                <a:cubicBezTo>
                  <a:pt x="165" y="313"/>
                  <a:pt x="165" y="313"/>
                  <a:pt x="165" y="313"/>
                </a:cubicBezTo>
                <a:cubicBezTo>
                  <a:pt x="164" y="313"/>
                  <a:pt x="164" y="313"/>
                  <a:pt x="164" y="313"/>
                </a:cubicBezTo>
                <a:cubicBezTo>
                  <a:pt x="163" y="313"/>
                  <a:pt x="163" y="313"/>
                  <a:pt x="162" y="313"/>
                </a:cubicBezTo>
                <a:cubicBezTo>
                  <a:pt x="162" y="313"/>
                  <a:pt x="162" y="313"/>
                  <a:pt x="161" y="313"/>
                </a:cubicBezTo>
                <a:cubicBezTo>
                  <a:pt x="75" y="313"/>
                  <a:pt x="75" y="313"/>
                  <a:pt x="75" y="313"/>
                </a:cubicBezTo>
                <a:cubicBezTo>
                  <a:pt x="75" y="313"/>
                  <a:pt x="74" y="313"/>
                  <a:pt x="74" y="313"/>
                </a:cubicBezTo>
                <a:cubicBezTo>
                  <a:pt x="74" y="313"/>
                  <a:pt x="73" y="313"/>
                  <a:pt x="73" y="313"/>
                </a:cubicBezTo>
                <a:cubicBezTo>
                  <a:pt x="73" y="313"/>
                  <a:pt x="72" y="313"/>
                  <a:pt x="72" y="313"/>
                </a:cubicBezTo>
                <a:cubicBezTo>
                  <a:pt x="72" y="313"/>
                  <a:pt x="71" y="313"/>
                  <a:pt x="71" y="312"/>
                </a:cubicBezTo>
                <a:cubicBezTo>
                  <a:pt x="71" y="312"/>
                  <a:pt x="70" y="312"/>
                  <a:pt x="70" y="312"/>
                </a:cubicBezTo>
                <a:cubicBezTo>
                  <a:pt x="70" y="312"/>
                  <a:pt x="69" y="312"/>
                  <a:pt x="69" y="311"/>
                </a:cubicBezTo>
                <a:cubicBezTo>
                  <a:pt x="69" y="311"/>
                  <a:pt x="68" y="311"/>
                  <a:pt x="68" y="311"/>
                </a:cubicBezTo>
                <a:cubicBezTo>
                  <a:pt x="68" y="311"/>
                  <a:pt x="68" y="310"/>
                  <a:pt x="67" y="310"/>
                </a:cubicBezTo>
                <a:cubicBezTo>
                  <a:pt x="67" y="310"/>
                  <a:pt x="67" y="310"/>
                  <a:pt x="67" y="309"/>
                </a:cubicBezTo>
                <a:cubicBezTo>
                  <a:pt x="67" y="309"/>
                  <a:pt x="66" y="309"/>
                  <a:pt x="66" y="309"/>
                </a:cubicBezTo>
                <a:cubicBezTo>
                  <a:pt x="66" y="308"/>
                  <a:pt x="66" y="308"/>
                  <a:pt x="66" y="308"/>
                </a:cubicBezTo>
                <a:cubicBezTo>
                  <a:pt x="65" y="307"/>
                  <a:pt x="65" y="307"/>
                  <a:pt x="65" y="307"/>
                </a:cubicBezTo>
                <a:cubicBezTo>
                  <a:pt x="65" y="306"/>
                  <a:pt x="65" y="306"/>
                  <a:pt x="65" y="306"/>
                </a:cubicBezTo>
                <a:cubicBezTo>
                  <a:pt x="65" y="305"/>
                  <a:pt x="65" y="305"/>
                  <a:pt x="65" y="305"/>
                </a:cubicBezTo>
                <a:cubicBezTo>
                  <a:pt x="64" y="304"/>
                  <a:pt x="64" y="304"/>
                  <a:pt x="64" y="304"/>
                </a:cubicBezTo>
                <a:cubicBezTo>
                  <a:pt x="64" y="303"/>
                  <a:pt x="64" y="303"/>
                  <a:pt x="64" y="303"/>
                </a:cubicBezTo>
                <a:cubicBezTo>
                  <a:pt x="64" y="302"/>
                  <a:pt x="64" y="302"/>
                  <a:pt x="64" y="301"/>
                </a:cubicBezTo>
                <a:cubicBezTo>
                  <a:pt x="64" y="301"/>
                  <a:pt x="64" y="301"/>
                  <a:pt x="65" y="300"/>
                </a:cubicBezTo>
                <a:cubicBezTo>
                  <a:pt x="65" y="300"/>
                  <a:pt x="65" y="300"/>
                  <a:pt x="65" y="299"/>
                </a:cubicBezTo>
                <a:cubicBezTo>
                  <a:pt x="65" y="299"/>
                  <a:pt x="65" y="299"/>
                  <a:pt x="65" y="298"/>
                </a:cubicBezTo>
                <a:cubicBezTo>
                  <a:pt x="65" y="298"/>
                  <a:pt x="65" y="298"/>
                  <a:pt x="66" y="297"/>
                </a:cubicBezTo>
                <a:cubicBezTo>
                  <a:pt x="66" y="297"/>
                  <a:pt x="66" y="297"/>
                  <a:pt x="66" y="296"/>
                </a:cubicBezTo>
                <a:cubicBezTo>
                  <a:pt x="66" y="296"/>
                  <a:pt x="67" y="296"/>
                  <a:pt x="67" y="296"/>
                </a:cubicBezTo>
                <a:cubicBezTo>
                  <a:pt x="67" y="295"/>
                  <a:pt x="67" y="295"/>
                  <a:pt x="67" y="295"/>
                </a:cubicBezTo>
                <a:cubicBezTo>
                  <a:pt x="68" y="295"/>
                  <a:pt x="68" y="294"/>
                  <a:pt x="68" y="294"/>
                </a:cubicBezTo>
                <a:cubicBezTo>
                  <a:pt x="68" y="294"/>
                  <a:pt x="69" y="294"/>
                  <a:pt x="69" y="294"/>
                </a:cubicBezTo>
                <a:cubicBezTo>
                  <a:pt x="69" y="293"/>
                  <a:pt x="70" y="293"/>
                  <a:pt x="70" y="293"/>
                </a:cubicBezTo>
                <a:cubicBezTo>
                  <a:pt x="70" y="293"/>
                  <a:pt x="71" y="293"/>
                  <a:pt x="71" y="293"/>
                </a:cubicBezTo>
                <a:cubicBezTo>
                  <a:pt x="71" y="292"/>
                  <a:pt x="72" y="292"/>
                  <a:pt x="72" y="292"/>
                </a:cubicBezTo>
                <a:cubicBezTo>
                  <a:pt x="72" y="292"/>
                  <a:pt x="73" y="292"/>
                  <a:pt x="73" y="292"/>
                </a:cubicBezTo>
                <a:cubicBezTo>
                  <a:pt x="73" y="292"/>
                  <a:pt x="74" y="292"/>
                  <a:pt x="74" y="292"/>
                </a:cubicBezTo>
                <a:cubicBezTo>
                  <a:pt x="74" y="292"/>
                  <a:pt x="75" y="292"/>
                  <a:pt x="75" y="292"/>
                </a:cubicBezTo>
                <a:close/>
                <a:moveTo>
                  <a:pt x="118" y="22"/>
                </a:moveTo>
                <a:cubicBezTo>
                  <a:pt x="117" y="22"/>
                  <a:pt x="117" y="22"/>
                  <a:pt x="116" y="22"/>
                </a:cubicBezTo>
                <a:cubicBezTo>
                  <a:pt x="115" y="22"/>
                  <a:pt x="114" y="22"/>
                  <a:pt x="113" y="22"/>
                </a:cubicBezTo>
                <a:cubicBezTo>
                  <a:pt x="112" y="22"/>
                  <a:pt x="112" y="22"/>
                  <a:pt x="111" y="22"/>
                </a:cubicBezTo>
                <a:cubicBezTo>
                  <a:pt x="110" y="22"/>
                  <a:pt x="109" y="22"/>
                  <a:pt x="108" y="23"/>
                </a:cubicBezTo>
                <a:cubicBezTo>
                  <a:pt x="107" y="23"/>
                  <a:pt x="107" y="23"/>
                  <a:pt x="106" y="23"/>
                </a:cubicBezTo>
                <a:cubicBezTo>
                  <a:pt x="105" y="23"/>
                  <a:pt x="104" y="23"/>
                  <a:pt x="103" y="23"/>
                </a:cubicBezTo>
                <a:cubicBezTo>
                  <a:pt x="103" y="23"/>
                  <a:pt x="102" y="23"/>
                  <a:pt x="101" y="24"/>
                </a:cubicBezTo>
                <a:cubicBezTo>
                  <a:pt x="100" y="24"/>
                  <a:pt x="99" y="24"/>
                  <a:pt x="99" y="24"/>
                </a:cubicBezTo>
                <a:cubicBezTo>
                  <a:pt x="98" y="24"/>
                  <a:pt x="97" y="24"/>
                  <a:pt x="96" y="25"/>
                </a:cubicBezTo>
                <a:cubicBezTo>
                  <a:pt x="96" y="25"/>
                  <a:pt x="95" y="25"/>
                  <a:pt x="94" y="25"/>
                </a:cubicBezTo>
                <a:cubicBezTo>
                  <a:pt x="93" y="25"/>
                  <a:pt x="92" y="26"/>
                  <a:pt x="92" y="26"/>
                </a:cubicBezTo>
                <a:cubicBezTo>
                  <a:pt x="91" y="26"/>
                  <a:pt x="90" y="26"/>
                  <a:pt x="89" y="26"/>
                </a:cubicBezTo>
                <a:cubicBezTo>
                  <a:pt x="89" y="27"/>
                  <a:pt x="88" y="27"/>
                  <a:pt x="87" y="27"/>
                </a:cubicBezTo>
                <a:cubicBezTo>
                  <a:pt x="86" y="27"/>
                  <a:pt x="86" y="28"/>
                  <a:pt x="85" y="28"/>
                </a:cubicBezTo>
                <a:cubicBezTo>
                  <a:pt x="84" y="28"/>
                  <a:pt x="83" y="29"/>
                  <a:pt x="83" y="29"/>
                </a:cubicBezTo>
                <a:cubicBezTo>
                  <a:pt x="82" y="29"/>
                  <a:pt x="81" y="29"/>
                  <a:pt x="80" y="30"/>
                </a:cubicBezTo>
                <a:cubicBezTo>
                  <a:pt x="79" y="30"/>
                  <a:pt x="78" y="31"/>
                  <a:pt x="76" y="32"/>
                </a:cubicBezTo>
                <a:cubicBezTo>
                  <a:pt x="75" y="32"/>
                  <a:pt x="73" y="33"/>
                  <a:pt x="72" y="34"/>
                </a:cubicBezTo>
                <a:cubicBezTo>
                  <a:pt x="71" y="35"/>
                  <a:pt x="69" y="35"/>
                  <a:pt x="68" y="36"/>
                </a:cubicBezTo>
                <a:cubicBezTo>
                  <a:pt x="67" y="37"/>
                  <a:pt x="65" y="38"/>
                  <a:pt x="64" y="39"/>
                </a:cubicBezTo>
                <a:cubicBezTo>
                  <a:pt x="63" y="40"/>
                  <a:pt x="61" y="41"/>
                  <a:pt x="60" y="41"/>
                </a:cubicBezTo>
                <a:cubicBezTo>
                  <a:pt x="59" y="42"/>
                  <a:pt x="58" y="43"/>
                  <a:pt x="56" y="44"/>
                </a:cubicBezTo>
                <a:cubicBezTo>
                  <a:pt x="55" y="45"/>
                  <a:pt x="54" y="46"/>
                  <a:pt x="53" y="47"/>
                </a:cubicBezTo>
                <a:cubicBezTo>
                  <a:pt x="52" y="48"/>
                  <a:pt x="51" y="50"/>
                  <a:pt x="50" y="51"/>
                </a:cubicBezTo>
                <a:cubicBezTo>
                  <a:pt x="48" y="52"/>
                  <a:pt x="47" y="53"/>
                  <a:pt x="46" y="54"/>
                </a:cubicBezTo>
                <a:cubicBezTo>
                  <a:pt x="45" y="55"/>
                  <a:pt x="44" y="56"/>
                  <a:pt x="43" y="58"/>
                </a:cubicBezTo>
                <a:cubicBezTo>
                  <a:pt x="42" y="59"/>
                  <a:pt x="41" y="60"/>
                  <a:pt x="40" y="61"/>
                </a:cubicBezTo>
                <a:cubicBezTo>
                  <a:pt x="39" y="63"/>
                  <a:pt x="39" y="64"/>
                  <a:pt x="38" y="65"/>
                </a:cubicBezTo>
                <a:cubicBezTo>
                  <a:pt x="37" y="66"/>
                  <a:pt x="36" y="68"/>
                  <a:pt x="35" y="69"/>
                </a:cubicBezTo>
                <a:cubicBezTo>
                  <a:pt x="34" y="70"/>
                  <a:pt x="34" y="72"/>
                  <a:pt x="33" y="73"/>
                </a:cubicBezTo>
                <a:cubicBezTo>
                  <a:pt x="32" y="75"/>
                  <a:pt x="31" y="76"/>
                  <a:pt x="31" y="77"/>
                </a:cubicBezTo>
                <a:cubicBezTo>
                  <a:pt x="30" y="79"/>
                  <a:pt x="29" y="80"/>
                  <a:pt x="29" y="82"/>
                </a:cubicBezTo>
                <a:cubicBezTo>
                  <a:pt x="28" y="82"/>
                  <a:pt x="28" y="83"/>
                  <a:pt x="28" y="84"/>
                </a:cubicBezTo>
                <a:cubicBezTo>
                  <a:pt x="28" y="85"/>
                  <a:pt x="27" y="85"/>
                  <a:pt x="27" y="86"/>
                </a:cubicBezTo>
                <a:cubicBezTo>
                  <a:pt x="27" y="87"/>
                  <a:pt x="26" y="88"/>
                  <a:pt x="26" y="88"/>
                </a:cubicBezTo>
                <a:cubicBezTo>
                  <a:pt x="26" y="89"/>
                  <a:pt x="26" y="90"/>
                  <a:pt x="25" y="91"/>
                </a:cubicBezTo>
                <a:cubicBezTo>
                  <a:pt x="25" y="91"/>
                  <a:pt x="25" y="92"/>
                  <a:pt x="25" y="93"/>
                </a:cubicBezTo>
                <a:cubicBezTo>
                  <a:pt x="25" y="94"/>
                  <a:pt x="24" y="94"/>
                  <a:pt x="24" y="95"/>
                </a:cubicBezTo>
                <a:cubicBezTo>
                  <a:pt x="24" y="96"/>
                  <a:pt x="24" y="97"/>
                  <a:pt x="24" y="98"/>
                </a:cubicBezTo>
                <a:cubicBezTo>
                  <a:pt x="23" y="98"/>
                  <a:pt x="23" y="99"/>
                  <a:pt x="23" y="100"/>
                </a:cubicBezTo>
                <a:cubicBezTo>
                  <a:pt x="23" y="101"/>
                  <a:pt x="23" y="102"/>
                  <a:pt x="23" y="102"/>
                </a:cubicBezTo>
                <a:cubicBezTo>
                  <a:pt x="22" y="103"/>
                  <a:pt x="22" y="104"/>
                  <a:pt x="22" y="105"/>
                </a:cubicBezTo>
                <a:cubicBezTo>
                  <a:pt x="22" y="106"/>
                  <a:pt x="22" y="106"/>
                  <a:pt x="22" y="107"/>
                </a:cubicBezTo>
                <a:cubicBezTo>
                  <a:pt x="22" y="108"/>
                  <a:pt x="22" y="109"/>
                  <a:pt x="22" y="110"/>
                </a:cubicBezTo>
                <a:cubicBezTo>
                  <a:pt x="22" y="110"/>
                  <a:pt x="21" y="111"/>
                  <a:pt x="21" y="112"/>
                </a:cubicBezTo>
                <a:cubicBezTo>
                  <a:pt x="21" y="113"/>
                  <a:pt x="21" y="114"/>
                  <a:pt x="21" y="115"/>
                </a:cubicBezTo>
                <a:cubicBezTo>
                  <a:pt x="21" y="115"/>
                  <a:pt x="21" y="116"/>
                  <a:pt x="21" y="117"/>
                </a:cubicBezTo>
                <a:cubicBezTo>
                  <a:pt x="21" y="118"/>
                  <a:pt x="21" y="119"/>
                  <a:pt x="21" y="120"/>
                </a:cubicBezTo>
                <a:cubicBezTo>
                  <a:pt x="21" y="121"/>
                  <a:pt x="21" y="122"/>
                  <a:pt x="21" y="122"/>
                </a:cubicBezTo>
                <a:cubicBezTo>
                  <a:pt x="21" y="123"/>
                  <a:pt x="21" y="124"/>
                  <a:pt x="21" y="125"/>
                </a:cubicBezTo>
                <a:cubicBezTo>
                  <a:pt x="21" y="126"/>
                  <a:pt x="21" y="127"/>
                  <a:pt x="21" y="128"/>
                </a:cubicBezTo>
                <a:cubicBezTo>
                  <a:pt x="22" y="129"/>
                  <a:pt x="22" y="130"/>
                  <a:pt x="22" y="131"/>
                </a:cubicBezTo>
                <a:cubicBezTo>
                  <a:pt x="22" y="132"/>
                  <a:pt x="22" y="133"/>
                  <a:pt x="22" y="134"/>
                </a:cubicBezTo>
                <a:cubicBezTo>
                  <a:pt x="22" y="134"/>
                  <a:pt x="22" y="135"/>
                  <a:pt x="23" y="136"/>
                </a:cubicBezTo>
                <a:cubicBezTo>
                  <a:pt x="23" y="137"/>
                  <a:pt x="23" y="138"/>
                  <a:pt x="23" y="139"/>
                </a:cubicBezTo>
                <a:cubicBezTo>
                  <a:pt x="23" y="140"/>
                  <a:pt x="23" y="141"/>
                  <a:pt x="24" y="142"/>
                </a:cubicBezTo>
                <a:cubicBezTo>
                  <a:pt x="24" y="143"/>
                  <a:pt x="24" y="144"/>
                  <a:pt x="24" y="144"/>
                </a:cubicBezTo>
                <a:cubicBezTo>
                  <a:pt x="25" y="145"/>
                  <a:pt x="25" y="146"/>
                  <a:pt x="25" y="147"/>
                </a:cubicBezTo>
                <a:cubicBezTo>
                  <a:pt x="25" y="148"/>
                  <a:pt x="26" y="149"/>
                  <a:pt x="26" y="150"/>
                </a:cubicBezTo>
                <a:cubicBezTo>
                  <a:pt x="26" y="151"/>
                  <a:pt x="27" y="152"/>
                  <a:pt x="27" y="152"/>
                </a:cubicBezTo>
                <a:cubicBezTo>
                  <a:pt x="27" y="153"/>
                  <a:pt x="27" y="154"/>
                  <a:pt x="28" y="155"/>
                </a:cubicBezTo>
                <a:cubicBezTo>
                  <a:pt x="28" y="156"/>
                  <a:pt x="29" y="157"/>
                  <a:pt x="29" y="158"/>
                </a:cubicBezTo>
                <a:cubicBezTo>
                  <a:pt x="29" y="159"/>
                  <a:pt x="30" y="159"/>
                  <a:pt x="30" y="160"/>
                </a:cubicBezTo>
                <a:cubicBezTo>
                  <a:pt x="30" y="161"/>
                  <a:pt x="31" y="162"/>
                  <a:pt x="31" y="163"/>
                </a:cubicBezTo>
                <a:cubicBezTo>
                  <a:pt x="32" y="164"/>
                  <a:pt x="32" y="164"/>
                  <a:pt x="32" y="164"/>
                </a:cubicBezTo>
                <a:cubicBezTo>
                  <a:pt x="32" y="165"/>
                  <a:pt x="32" y="165"/>
                  <a:pt x="32" y="165"/>
                </a:cubicBezTo>
                <a:cubicBezTo>
                  <a:pt x="32" y="166"/>
                  <a:pt x="33" y="166"/>
                  <a:pt x="33" y="167"/>
                </a:cubicBezTo>
                <a:cubicBezTo>
                  <a:pt x="33" y="167"/>
                  <a:pt x="33" y="168"/>
                  <a:pt x="34" y="168"/>
                </a:cubicBezTo>
                <a:cubicBezTo>
                  <a:pt x="34" y="169"/>
                  <a:pt x="34" y="169"/>
                  <a:pt x="34" y="170"/>
                </a:cubicBezTo>
                <a:cubicBezTo>
                  <a:pt x="35" y="170"/>
                  <a:pt x="35" y="171"/>
                  <a:pt x="35" y="171"/>
                </a:cubicBezTo>
                <a:cubicBezTo>
                  <a:pt x="35" y="172"/>
                  <a:pt x="36" y="173"/>
                  <a:pt x="36" y="173"/>
                </a:cubicBezTo>
                <a:cubicBezTo>
                  <a:pt x="36" y="174"/>
                  <a:pt x="37" y="174"/>
                  <a:pt x="37" y="175"/>
                </a:cubicBezTo>
                <a:cubicBezTo>
                  <a:pt x="37" y="175"/>
                  <a:pt x="38" y="176"/>
                  <a:pt x="38" y="177"/>
                </a:cubicBezTo>
                <a:cubicBezTo>
                  <a:pt x="38" y="177"/>
                  <a:pt x="39" y="178"/>
                  <a:pt x="39" y="179"/>
                </a:cubicBezTo>
                <a:cubicBezTo>
                  <a:pt x="40" y="179"/>
                  <a:pt x="40" y="180"/>
                  <a:pt x="40" y="180"/>
                </a:cubicBezTo>
                <a:cubicBezTo>
                  <a:pt x="41" y="182"/>
                  <a:pt x="42" y="183"/>
                  <a:pt x="43" y="184"/>
                </a:cubicBezTo>
                <a:cubicBezTo>
                  <a:pt x="44" y="186"/>
                  <a:pt x="45" y="187"/>
                  <a:pt x="45" y="188"/>
                </a:cubicBezTo>
                <a:cubicBezTo>
                  <a:pt x="46" y="189"/>
                  <a:pt x="47" y="191"/>
                  <a:pt x="48" y="192"/>
                </a:cubicBezTo>
                <a:cubicBezTo>
                  <a:pt x="49" y="193"/>
                  <a:pt x="50" y="195"/>
                  <a:pt x="51" y="196"/>
                </a:cubicBezTo>
                <a:cubicBezTo>
                  <a:pt x="52" y="197"/>
                  <a:pt x="53" y="199"/>
                  <a:pt x="54" y="200"/>
                </a:cubicBezTo>
                <a:cubicBezTo>
                  <a:pt x="54" y="201"/>
                  <a:pt x="55" y="202"/>
                  <a:pt x="56" y="203"/>
                </a:cubicBezTo>
                <a:cubicBezTo>
                  <a:pt x="57" y="204"/>
                  <a:pt x="57" y="205"/>
                  <a:pt x="58" y="205"/>
                </a:cubicBezTo>
                <a:cubicBezTo>
                  <a:pt x="58" y="206"/>
                  <a:pt x="58" y="206"/>
                  <a:pt x="59" y="207"/>
                </a:cubicBezTo>
                <a:cubicBezTo>
                  <a:pt x="59" y="208"/>
                  <a:pt x="60" y="208"/>
                  <a:pt x="60" y="209"/>
                </a:cubicBezTo>
                <a:cubicBezTo>
                  <a:pt x="60" y="209"/>
                  <a:pt x="61" y="210"/>
                  <a:pt x="61" y="210"/>
                </a:cubicBezTo>
                <a:cubicBezTo>
                  <a:pt x="62" y="211"/>
                  <a:pt x="62" y="211"/>
                  <a:pt x="62" y="212"/>
                </a:cubicBezTo>
                <a:cubicBezTo>
                  <a:pt x="63" y="212"/>
                  <a:pt x="63" y="213"/>
                  <a:pt x="64" y="213"/>
                </a:cubicBezTo>
                <a:cubicBezTo>
                  <a:pt x="64" y="214"/>
                  <a:pt x="64" y="214"/>
                  <a:pt x="65" y="214"/>
                </a:cubicBezTo>
                <a:cubicBezTo>
                  <a:pt x="65" y="215"/>
                  <a:pt x="65" y="215"/>
                  <a:pt x="66" y="216"/>
                </a:cubicBezTo>
                <a:cubicBezTo>
                  <a:pt x="66" y="216"/>
                  <a:pt x="66" y="216"/>
                  <a:pt x="66" y="217"/>
                </a:cubicBezTo>
                <a:cubicBezTo>
                  <a:pt x="67" y="217"/>
                  <a:pt x="67" y="218"/>
                  <a:pt x="67" y="218"/>
                </a:cubicBezTo>
                <a:cubicBezTo>
                  <a:pt x="68" y="219"/>
                  <a:pt x="68" y="219"/>
                  <a:pt x="68" y="219"/>
                </a:cubicBezTo>
                <a:cubicBezTo>
                  <a:pt x="69" y="220"/>
                  <a:pt x="69" y="221"/>
                  <a:pt x="70" y="222"/>
                </a:cubicBezTo>
                <a:cubicBezTo>
                  <a:pt x="70" y="223"/>
                  <a:pt x="71" y="224"/>
                  <a:pt x="71" y="225"/>
                </a:cubicBezTo>
                <a:cubicBezTo>
                  <a:pt x="72" y="226"/>
                  <a:pt x="72" y="227"/>
                  <a:pt x="73" y="228"/>
                </a:cubicBezTo>
                <a:cubicBezTo>
                  <a:pt x="73" y="229"/>
                  <a:pt x="74" y="230"/>
                  <a:pt x="74" y="231"/>
                </a:cubicBezTo>
                <a:cubicBezTo>
                  <a:pt x="75" y="232"/>
                  <a:pt x="75" y="233"/>
                  <a:pt x="76" y="234"/>
                </a:cubicBezTo>
                <a:cubicBezTo>
                  <a:pt x="76" y="235"/>
                  <a:pt x="76" y="235"/>
                  <a:pt x="77" y="236"/>
                </a:cubicBezTo>
                <a:cubicBezTo>
                  <a:pt x="77" y="237"/>
                  <a:pt x="77" y="238"/>
                  <a:pt x="78" y="239"/>
                </a:cubicBezTo>
                <a:cubicBezTo>
                  <a:pt x="78" y="240"/>
                  <a:pt x="78" y="241"/>
                  <a:pt x="79" y="242"/>
                </a:cubicBezTo>
                <a:cubicBezTo>
                  <a:pt x="79" y="243"/>
                  <a:pt x="79" y="243"/>
                  <a:pt x="80" y="244"/>
                </a:cubicBezTo>
                <a:cubicBezTo>
                  <a:pt x="80" y="245"/>
                  <a:pt x="80" y="246"/>
                  <a:pt x="80" y="247"/>
                </a:cubicBezTo>
                <a:cubicBezTo>
                  <a:pt x="81" y="247"/>
                  <a:pt x="81" y="248"/>
                  <a:pt x="81" y="249"/>
                </a:cubicBezTo>
                <a:cubicBezTo>
                  <a:pt x="81" y="250"/>
                  <a:pt x="81" y="251"/>
                  <a:pt x="82" y="251"/>
                </a:cubicBezTo>
                <a:cubicBezTo>
                  <a:pt x="82" y="252"/>
                  <a:pt x="82" y="253"/>
                  <a:pt x="82" y="253"/>
                </a:cubicBezTo>
                <a:cubicBezTo>
                  <a:pt x="82" y="254"/>
                  <a:pt x="82" y="255"/>
                  <a:pt x="82" y="256"/>
                </a:cubicBezTo>
                <a:cubicBezTo>
                  <a:pt x="83" y="256"/>
                  <a:pt x="83" y="257"/>
                  <a:pt x="83" y="258"/>
                </a:cubicBezTo>
                <a:cubicBezTo>
                  <a:pt x="83" y="258"/>
                  <a:pt x="83" y="259"/>
                  <a:pt x="83" y="259"/>
                </a:cubicBezTo>
                <a:cubicBezTo>
                  <a:pt x="153" y="259"/>
                  <a:pt x="153" y="259"/>
                  <a:pt x="153" y="259"/>
                </a:cubicBezTo>
                <a:cubicBezTo>
                  <a:pt x="153" y="258"/>
                  <a:pt x="153" y="257"/>
                  <a:pt x="153" y="256"/>
                </a:cubicBezTo>
                <a:cubicBezTo>
                  <a:pt x="154" y="255"/>
                  <a:pt x="154" y="254"/>
                  <a:pt x="154" y="253"/>
                </a:cubicBezTo>
                <a:cubicBezTo>
                  <a:pt x="154" y="253"/>
                  <a:pt x="154" y="252"/>
                  <a:pt x="154" y="251"/>
                </a:cubicBezTo>
                <a:cubicBezTo>
                  <a:pt x="155" y="251"/>
                  <a:pt x="155" y="250"/>
                  <a:pt x="155" y="249"/>
                </a:cubicBezTo>
                <a:cubicBezTo>
                  <a:pt x="155" y="248"/>
                  <a:pt x="155" y="247"/>
                  <a:pt x="156" y="247"/>
                </a:cubicBezTo>
                <a:cubicBezTo>
                  <a:pt x="156" y="246"/>
                  <a:pt x="156" y="245"/>
                  <a:pt x="156" y="244"/>
                </a:cubicBezTo>
                <a:cubicBezTo>
                  <a:pt x="157" y="243"/>
                  <a:pt x="157" y="243"/>
                  <a:pt x="157" y="242"/>
                </a:cubicBezTo>
                <a:cubicBezTo>
                  <a:pt x="157" y="241"/>
                  <a:pt x="158" y="240"/>
                  <a:pt x="158" y="239"/>
                </a:cubicBezTo>
                <a:cubicBezTo>
                  <a:pt x="158" y="238"/>
                  <a:pt x="159" y="237"/>
                  <a:pt x="159" y="236"/>
                </a:cubicBezTo>
                <a:cubicBezTo>
                  <a:pt x="160" y="235"/>
                  <a:pt x="160" y="235"/>
                  <a:pt x="160" y="234"/>
                </a:cubicBezTo>
                <a:cubicBezTo>
                  <a:pt x="161" y="233"/>
                  <a:pt x="161" y="232"/>
                  <a:pt x="162" y="231"/>
                </a:cubicBezTo>
                <a:cubicBezTo>
                  <a:pt x="162" y="230"/>
                  <a:pt x="162" y="229"/>
                  <a:pt x="163" y="228"/>
                </a:cubicBezTo>
                <a:cubicBezTo>
                  <a:pt x="163" y="227"/>
                  <a:pt x="164" y="226"/>
                  <a:pt x="164" y="225"/>
                </a:cubicBezTo>
                <a:cubicBezTo>
                  <a:pt x="165" y="224"/>
                  <a:pt x="166" y="223"/>
                  <a:pt x="166" y="222"/>
                </a:cubicBezTo>
                <a:cubicBezTo>
                  <a:pt x="167" y="221"/>
                  <a:pt x="167" y="220"/>
                  <a:pt x="168" y="219"/>
                </a:cubicBezTo>
                <a:cubicBezTo>
                  <a:pt x="169" y="218"/>
                  <a:pt x="169" y="218"/>
                  <a:pt x="169" y="218"/>
                </a:cubicBezTo>
                <a:cubicBezTo>
                  <a:pt x="169" y="218"/>
                  <a:pt x="169" y="218"/>
                  <a:pt x="169" y="218"/>
                </a:cubicBezTo>
                <a:cubicBezTo>
                  <a:pt x="169" y="218"/>
                  <a:pt x="169" y="218"/>
                  <a:pt x="169" y="217"/>
                </a:cubicBezTo>
                <a:cubicBezTo>
                  <a:pt x="169" y="217"/>
                  <a:pt x="169" y="217"/>
                  <a:pt x="169" y="217"/>
                </a:cubicBezTo>
                <a:cubicBezTo>
                  <a:pt x="170" y="217"/>
                  <a:pt x="170" y="217"/>
                  <a:pt x="170" y="216"/>
                </a:cubicBezTo>
                <a:cubicBezTo>
                  <a:pt x="170" y="216"/>
                  <a:pt x="170" y="216"/>
                  <a:pt x="170" y="216"/>
                </a:cubicBezTo>
                <a:cubicBezTo>
                  <a:pt x="171" y="215"/>
                  <a:pt x="171" y="215"/>
                  <a:pt x="171" y="215"/>
                </a:cubicBezTo>
                <a:cubicBezTo>
                  <a:pt x="171" y="214"/>
                  <a:pt x="172" y="214"/>
                  <a:pt x="172" y="214"/>
                </a:cubicBezTo>
                <a:cubicBezTo>
                  <a:pt x="172" y="213"/>
                  <a:pt x="173" y="213"/>
                  <a:pt x="173" y="212"/>
                </a:cubicBezTo>
                <a:cubicBezTo>
                  <a:pt x="173" y="212"/>
                  <a:pt x="174" y="212"/>
                  <a:pt x="174" y="211"/>
                </a:cubicBezTo>
                <a:cubicBezTo>
                  <a:pt x="174" y="211"/>
                  <a:pt x="175" y="210"/>
                  <a:pt x="175" y="210"/>
                </a:cubicBezTo>
                <a:cubicBezTo>
                  <a:pt x="175" y="209"/>
                  <a:pt x="176" y="209"/>
                  <a:pt x="176" y="208"/>
                </a:cubicBezTo>
                <a:cubicBezTo>
                  <a:pt x="176" y="208"/>
                  <a:pt x="177" y="207"/>
                  <a:pt x="177" y="207"/>
                </a:cubicBezTo>
                <a:cubicBezTo>
                  <a:pt x="178" y="206"/>
                  <a:pt x="178" y="206"/>
                  <a:pt x="179" y="205"/>
                </a:cubicBezTo>
                <a:cubicBezTo>
                  <a:pt x="179" y="204"/>
                  <a:pt x="179" y="204"/>
                  <a:pt x="180" y="203"/>
                </a:cubicBezTo>
                <a:cubicBezTo>
                  <a:pt x="180" y="203"/>
                  <a:pt x="181" y="202"/>
                  <a:pt x="181" y="201"/>
                </a:cubicBezTo>
                <a:cubicBezTo>
                  <a:pt x="182" y="201"/>
                  <a:pt x="182" y="200"/>
                  <a:pt x="183" y="200"/>
                </a:cubicBezTo>
                <a:cubicBezTo>
                  <a:pt x="183" y="199"/>
                  <a:pt x="183" y="198"/>
                  <a:pt x="184" y="198"/>
                </a:cubicBezTo>
                <a:cubicBezTo>
                  <a:pt x="184" y="197"/>
                  <a:pt x="185" y="196"/>
                  <a:pt x="185" y="196"/>
                </a:cubicBezTo>
                <a:cubicBezTo>
                  <a:pt x="186" y="194"/>
                  <a:pt x="187" y="193"/>
                  <a:pt x="188" y="192"/>
                </a:cubicBezTo>
                <a:cubicBezTo>
                  <a:pt x="189" y="190"/>
                  <a:pt x="190" y="189"/>
                  <a:pt x="191" y="187"/>
                </a:cubicBezTo>
                <a:cubicBezTo>
                  <a:pt x="192" y="186"/>
                  <a:pt x="193" y="185"/>
                  <a:pt x="194" y="183"/>
                </a:cubicBezTo>
                <a:cubicBezTo>
                  <a:pt x="194" y="183"/>
                  <a:pt x="195" y="182"/>
                  <a:pt x="195" y="181"/>
                </a:cubicBezTo>
                <a:cubicBezTo>
                  <a:pt x="195" y="181"/>
                  <a:pt x="196" y="180"/>
                  <a:pt x="196" y="179"/>
                </a:cubicBezTo>
                <a:cubicBezTo>
                  <a:pt x="197" y="179"/>
                  <a:pt x="197" y="178"/>
                  <a:pt x="198" y="177"/>
                </a:cubicBezTo>
                <a:cubicBezTo>
                  <a:pt x="198" y="177"/>
                  <a:pt x="198" y="176"/>
                  <a:pt x="199" y="175"/>
                </a:cubicBezTo>
                <a:cubicBezTo>
                  <a:pt x="199" y="175"/>
                  <a:pt x="199" y="174"/>
                  <a:pt x="200" y="173"/>
                </a:cubicBezTo>
                <a:cubicBezTo>
                  <a:pt x="200" y="173"/>
                  <a:pt x="200" y="172"/>
                  <a:pt x="201" y="171"/>
                </a:cubicBezTo>
                <a:cubicBezTo>
                  <a:pt x="201" y="171"/>
                  <a:pt x="201" y="170"/>
                  <a:pt x="202" y="170"/>
                </a:cubicBezTo>
                <a:cubicBezTo>
                  <a:pt x="202" y="169"/>
                  <a:pt x="202" y="168"/>
                  <a:pt x="203" y="168"/>
                </a:cubicBezTo>
                <a:cubicBezTo>
                  <a:pt x="203" y="167"/>
                  <a:pt x="204" y="166"/>
                  <a:pt x="204" y="165"/>
                </a:cubicBezTo>
                <a:cubicBezTo>
                  <a:pt x="205" y="164"/>
                  <a:pt x="205" y="163"/>
                  <a:pt x="206" y="162"/>
                </a:cubicBezTo>
                <a:cubicBezTo>
                  <a:pt x="206" y="161"/>
                  <a:pt x="206" y="160"/>
                  <a:pt x="207" y="159"/>
                </a:cubicBezTo>
                <a:cubicBezTo>
                  <a:pt x="207" y="158"/>
                  <a:pt x="208" y="157"/>
                  <a:pt x="208" y="156"/>
                </a:cubicBezTo>
                <a:cubicBezTo>
                  <a:pt x="209" y="155"/>
                  <a:pt x="209" y="154"/>
                  <a:pt x="209" y="153"/>
                </a:cubicBezTo>
                <a:cubicBezTo>
                  <a:pt x="210" y="152"/>
                  <a:pt x="210" y="151"/>
                  <a:pt x="210" y="150"/>
                </a:cubicBezTo>
                <a:cubicBezTo>
                  <a:pt x="211" y="149"/>
                  <a:pt x="211" y="148"/>
                  <a:pt x="211" y="147"/>
                </a:cubicBezTo>
                <a:cubicBezTo>
                  <a:pt x="212" y="146"/>
                  <a:pt x="212" y="145"/>
                  <a:pt x="212" y="144"/>
                </a:cubicBezTo>
                <a:cubicBezTo>
                  <a:pt x="212" y="143"/>
                  <a:pt x="213" y="142"/>
                  <a:pt x="213" y="141"/>
                </a:cubicBezTo>
                <a:cubicBezTo>
                  <a:pt x="213" y="140"/>
                  <a:pt x="213" y="139"/>
                  <a:pt x="213" y="138"/>
                </a:cubicBezTo>
                <a:cubicBezTo>
                  <a:pt x="214" y="137"/>
                  <a:pt x="214" y="136"/>
                  <a:pt x="214" y="135"/>
                </a:cubicBezTo>
                <a:cubicBezTo>
                  <a:pt x="214" y="134"/>
                  <a:pt x="214" y="133"/>
                  <a:pt x="214" y="132"/>
                </a:cubicBezTo>
                <a:cubicBezTo>
                  <a:pt x="215" y="131"/>
                  <a:pt x="215" y="130"/>
                  <a:pt x="215" y="129"/>
                </a:cubicBezTo>
                <a:cubicBezTo>
                  <a:pt x="215" y="128"/>
                  <a:pt x="215" y="127"/>
                  <a:pt x="215" y="126"/>
                </a:cubicBezTo>
                <a:cubicBezTo>
                  <a:pt x="215" y="125"/>
                  <a:pt x="215" y="124"/>
                  <a:pt x="215" y="123"/>
                </a:cubicBezTo>
                <a:cubicBezTo>
                  <a:pt x="215" y="122"/>
                  <a:pt x="215" y="121"/>
                  <a:pt x="215" y="120"/>
                </a:cubicBezTo>
                <a:cubicBezTo>
                  <a:pt x="215" y="119"/>
                  <a:pt x="215" y="118"/>
                  <a:pt x="215" y="117"/>
                </a:cubicBezTo>
                <a:cubicBezTo>
                  <a:pt x="215" y="116"/>
                  <a:pt x="215" y="115"/>
                  <a:pt x="215" y="115"/>
                </a:cubicBezTo>
                <a:cubicBezTo>
                  <a:pt x="215" y="114"/>
                  <a:pt x="215" y="113"/>
                  <a:pt x="215" y="112"/>
                </a:cubicBezTo>
                <a:cubicBezTo>
                  <a:pt x="215" y="111"/>
                  <a:pt x="215" y="110"/>
                  <a:pt x="215" y="110"/>
                </a:cubicBezTo>
                <a:cubicBezTo>
                  <a:pt x="215" y="109"/>
                  <a:pt x="215" y="108"/>
                  <a:pt x="214" y="107"/>
                </a:cubicBezTo>
                <a:cubicBezTo>
                  <a:pt x="214" y="106"/>
                  <a:pt x="214" y="106"/>
                  <a:pt x="214" y="105"/>
                </a:cubicBezTo>
                <a:cubicBezTo>
                  <a:pt x="214" y="104"/>
                  <a:pt x="214" y="103"/>
                  <a:pt x="214" y="102"/>
                </a:cubicBezTo>
                <a:cubicBezTo>
                  <a:pt x="214" y="102"/>
                  <a:pt x="213" y="101"/>
                  <a:pt x="213" y="100"/>
                </a:cubicBezTo>
                <a:cubicBezTo>
                  <a:pt x="213" y="99"/>
                  <a:pt x="213" y="98"/>
                  <a:pt x="213" y="98"/>
                </a:cubicBezTo>
                <a:cubicBezTo>
                  <a:pt x="213" y="97"/>
                  <a:pt x="212" y="96"/>
                  <a:pt x="212" y="95"/>
                </a:cubicBezTo>
                <a:cubicBezTo>
                  <a:pt x="212" y="94"/>
                  <a:pt x="212" y="94"/>
                  <a:pt x="212" y="93"/>
                </a:cubicBezTo>
                <a:cubicBezTo>
                  <a:pt x="211" y="92"/>
                  <a:pt x="211" y="91"/>
                  <a:pt x="211" y="91"/>
                </a:cubicBezTo>
                <a:cubicBezTo>
                  <a:pt x="211" y="90"/>
                  <a:pt x="210" y="89"/>
                  <a:pt x="210" y="88"/>
                </a:cubicBezTo>
                <a:cubicBezTo>
                  <a:pt x="210" y="88"/>
                  <a:pt x="210" y="87"/>
                  <a:pt x="209" y="86"/>
                </a:cubicBezTo>
                <a:cubicBezTo>
                  <a:pt x="209" y="85"/>
                  <a:pt x="209" y="85"/>
                  <a:pt x="209" y="84"/>
                </a:cubicBezTo>
                <a:cubicBezTo>
                  <a:pt x="208" y="83"/>
                  <a:pt x="208" y="82"/>
                  <a:pt x="208" y="82"/>
                </a:cubicBezTo>
                <a:cubicBezTo>
                  <a:pt x="207" y="80"/>
                  <a:pt x="206" y="79"/>
                  <a:pt x="206" y="77"/>
                </a:cubicBezTo>
                <a:cubicBezTo>
                  <a:pt x="205" y="76"/>
                  <a:pt x="204" y="75"/>
                  <a:pt x="204" y="73"/>
                </a:cubicBezTo>
                <a:cubicBezTo>
                  <a:pt x="203" y="72"/>
                  <a:pt x="202" y="70"/>
                  <a:pt x="201" y="69"/>
                </a:cubicBezTo>
                <a:cubicBezTo>
                  <a:pt x="200" y="68"/>
                  <a:pt x="200" y="66"/>
                  <a:pt x="199" y="65"/>
                </a:cubicBezTo>
                <a:cubicBezTo>
                  <a:pt x="198" y="64"/>
                  <a:pt x="197" y="63"/>
                  <a:pt x="196" y="61"/>
                </a:cubicBezTo>
                <a:cubicBezTo>
                  <a:pt x="195" y="60"/>
                  <a:pt x="194" y="59"/>
                  <a:pt x="193" y="58"/>
                </a:cubicBezTo>
                <a:cubicBezTo>
                  <a:pt x="192" y="56"/>
                  <a:pt x="191" y="55"/>
                  <a:pt x="190" y="54"/>
                </a:cubicBezTo>
                <a:cubicBezTo>
                  <a:pt x="189" y="53"/>
                  <a:pt x="188" y="52"/>
                  <a:pt x="187" y="51"/>
                </a:cubicBezTo>
                <a:cubicBezTo>
                  <a:pt x="186" y="50"/>
                  <a:pt x="185" y="48"/>
                  <a:pt x="183" y="47"/>
                </a:cubicBezTo>
                <a:cubicBezTo>
                  <a:pt x="182" y="46"/>
                  <a:pt x="181" y="45"/>
                  <a:pt x="180" y="44"/>
                </a:cubicBezTo>
                <a:cubicBezTo>
                  <a:pt x="179" y="43"/>
                  <a:pt x="177" y="42"/>
                  <a:pt x="176" y="41"/>
                </a:cubicBezTo>
                <a:cubicBezTo>
                  <a:pt x="175" y="41"/>
                  <a:pt x="174" y="40"/>
                  <a:pt x="172" y="39"/>
                </a:cubicBezTo>
                <a:cubicBezTo>
                  <a:pt x="171" y="38"/>
                  <a:pt x="170" y="37"/>
                  <a:pt x="168" y="36"/>
                </a:cubicBezTo>
                <a:cubicBezTo>
                  <a:pt x="167" y="35"/>
                  <a:pt x="166" y="35"/>
                  <a:pt x="164" y="34"/>
                </a:cubicBezTo>
                <a:cubicBezTo>
                  <a:pt x="163" y="33"/>
                  <a:pt x="162" y="32"/>
                  <a:pt x="160" y="32"/>
                </a:cubicBezTo>
                <a:cubicBezTo>
                  <a:pt x="159" y="31"/>
                  <a:pt x="157" y="30"/>
                  <a:pt x="156" y="30"/>
                </a:cubicBezTo>
                <a:cubicBezTo>
                  <a:pt x="155" y="29"/>
                  <a:pt x="154" y="29"/>
                  <a:pt x="154" y="29"/>
                </a:cubicBezTo>
                <a:cubicBezTo>
                  <a:pt x="153" y="29"/>
                  <a:pt x="152" y="28"/>
                  <a:pt x="152" y="28"/>
                </a:cubicBezTo>
                <a:cubicBezTo>
                  <a:pt x="151" y="28"/>
                  <a:pt x="150" y="27"/>
                  <a:pt x="149" y="27"/>
                </a:cubicBezTo>
                <a:cubicBezTo>
                  <a:pt x="149" y="27"/>
                  <a:pt x="148" y="27"/>
                  <a:pt x="147" y="26"/>
                </a:cubicBezTo>
                <a:cubicBezTo>
                  <a:pt x="146" y="26"/>
                  <a:pt x="145" y="26"/>
                  <a:pt x="145" y="26"/>
                </a:cubicBezTo>
                <a:cubicBezTo>
                  <a:pt x="144" y="26"/>
                  <a:pt x="143" y="25"/>
                  <a:pt x="142" y="25"/>
                </a:cubicBezTo>
                <a:cubicBezTo>
                  <a:pt x="142" y="25"/>
                  <a:pt x="141" y="25"/>
                  <a:pt x="140" y="25"/>
                </a:cubicBezTo>
                <a:cubicBezTo>
                  <a:pt x="139" y="24"/>
                  <a:pt x="139" y="24"/>
                  <a:pt x="138" y="24"/>
                </a:cubicBezTo>
                <a:cubicBezTo>
                  <a:pt x="137" y="24"/>
                  <a:pt x="136" y="24"/>
                  <a:pt x="135" y="24"/>
                </a:cubicBezTo>
                <a:cubicBezTo>
                  <a:pt x="135" y="23"/>
                  <a:pt x="134" y="23"/>
                  <a:pt x="133" y="23"/>
                </a:cubicBezTo>
                <a:cubicBezTo>
                  <a:pt x="132" y="23"/>
                  <a:pt x="131" y="23"/>
                  <a:pt x="131" y="23"/>
                </a:cubicBezTo>
                <a:cubicBezTo>
                  <a:pt x="130" y="23"/>
                  <a:pt x="129" y="23"/>
                  <a:pt x="128" y="23"/>
                </a:cubicBezTo>
                <a:cubicBezTo>
                  <a:pt x="127" y="22"/>
                  <a:pt x="126" y="22"/>
                  <a:pt x="126" y="22"/>
                </a:cubicBezTo>
                <a:cubicBezTo>
                  <a:pt x="125" y="22"/>
                  <a:pt x="124" y="22"/>
                  <a:pt x="123" y="22"/>
                </a:cubicBezTo>
                <a:cubicBezTo>
                  <a:pt x="122" y="22"/>
                  <a:pt x="122" y="22"/>
                  <a:pt x="121" y="22"/>
                </a:cubicBezTo>
                <a:cubicBezTo>
                  <a:pt x="120" y="22"/>
                  <a:pt x="119" y="22"/>
                  <a:pt x="118" y="22"/>
                </a:cubicBezTo>
                <a:close/>
                <a:moveTo>
                  <a:pt x="118" y="0"/>
                </a:moveTo>
                <a:cubicBezTo>
                  <a:pt x="119" y="0"/>
                  <a:pt x="120" y="0"/>
                  <a:pt x="121" y="1"/>
                </a:cubicBezTo>
                <a:cubicBezTo>
                  <a:pt x="122" y="1"/>
                  <a:pt x="123" y="1"/>
                  <a:pt x="124" y="1"/>
                </a:cubicBezTo>
                <a:cubicBezTo>
                  <a:pt x="125" y="1"/>
                  <a:pt x="126" y="1"/>
                  <a:pt x="127" y="1"/>
                </a:cubicBezTo>
                <a:cubicBezTo>
                  <a:pt x="128" y="1"/>
                  <a:pt x="129" y="1"/>
                  <a:pt x="130" y="1"/>
                </a:cubicBezTo>
                <a:cubicBezTo>
                  <a:pt x="131" y="1"/>
                  <a:pt x="132" y="1"/>
                  <a:pt x="133" y="1"/>
                </a:cubicBezTo>
                <a:cubicBezTo>
                  <a:pt x="134" y="2"/>
                  <a:pt x="135" y="2"/>
                  <a:pt x="136" y="2"/>
                </a:cubicBezTo>
                <a:cubicBezTo>
                  <a:pt x="137" y="2"/>
                  <a:pt x="138" y="2"/>
                  <a:pt x="139" y="2"/>
                </a:cubicBezTo>
                <a:cubicBezTo>
                  <a:pt x="140" y="3"/>
                  <a:pt x="141" y="3"/>
                  <a:pt x="142" y="3"/>
                </a:cubicBezTo>
                <a:cubicBezTo>
                  <a:pt x="143" y="3"/>
                  <a:pt x="144" y="3"/>
                  <a:pt x="145" y="4"/>
                </a:cubicBezTo>
                <a:cubicBezTo>
                  <a:pt x="146" y="4"/>
                  <a:pt x="147" y="4"/>
                  <a:pt x="148" y="4"/>
                </a:cubicBezTo>
                <a:cubicBezTo>
                  <a:pt x="149" y="4"/>
                  <a:pt x="150" y="5"/>
                  <a:pt x="151" y="5"/>
                </a:cubicBezTo>
                <a:cubicBezTo>
                  <a:pt x="152" y="5"/>
                  <a:pt x="152" y="6"/>
                  <a:pt x="153" y="6"/>
                </a:cubicBezTo>
                <a:cubicBezTo>
                  <a:pt x="154" y="6"/>
                  <a:pt x="155" y="6"/>
                  <a:pt x="156" y="7"/>
                </a:cubicBezTo>
                <a:cubicBezTo>
                  <a:pt x="157" y="7"/>
                  <a:pt x="158" y="7"/>
                  <a:pt x="159" y="8"/>
                </a:cubicBezTo>
                <a:cubicBezTo>
                  <a:pt x="160" y="8"/>
                  <a:pt x="161" y="8"/>
                  <a:pt x="162" y="9"/>
                </a:cubicBezTo>
                <a:cubicBezTo>
                  <a:pt x="163" y="9"/>
                  <a:pt x="163" y="9"/>
                  <a:pt x="164" y="10"/>
                </a:cubicBezTo>
                <a:cubicBezTo>
                  <a:pt x="165" y="10"/>
                  <a:pt x="166" y="11"/>
                  <a:pt x="167" y="11"/>
                </a:cubicBezTo>
                <a:cubicBezTo>
                  <a:pt x="168" y="11"/>
                  <a:pt x="169" y="12"/>
                  <a:pt x="170" y="12"/>
                </a:cubicBezTo>
                <a:cubicBezTo>
                  <a:pt x="170" y="13"/>
                  <a:pt x="171" y="13"/>
                  <a:pt x="172" y="14"/>
                </a:cubicBezTo>
                <a:cubicBezTo>
                  <a:pt x="173" y="14"/>
                  <a:pt x="174" y="14"/>
                  <a:pt x="175" y="15"/>
                </a:cubicBezTo>
                <a:cubicBezTo>
                  <a:pt x="176" y="15"/>
                  <a:pt x="176" y="16"/>
                  <a:pt x="177" y="16"/>
                </a:cubicBezTo>
                <a:cubicBezTo>
                  <a:pt x="178" y="17"/>
                  <a:pt x="179" y="17"/>
                  <a:pt x="180" y="18"/>
                </a:cubicBezTo>
                <a:cubicBezTo>
                  <a:pt x="180" y="18"/>
                  <a:pt x="181" y="19"/>
                  <a:pt x="182" y="19"/>
                </a:cubicBezTo>
                <a:cubicBezTo>
                  <a:pt x="183" y="20"/>
                  <a:pt x="184" y="20"/>
                  <a:pt x="184" y="21"/>
                </a:cubicBezTo>
                <a:cubicBezTo>
                  <a:pt x="185" y="21"/>
                  <a:pt x="186" y="22"/>
                  <a:pt x="187" y="22"/>
                </a:cubicBezTo>
                <a:cubicBezTo>
                  <a:pt x="188" y="23"/>
                  <a:pt x="188" y="24"/>
                  <a:pt x="189" y="24"/>
                </a:cubicBezTo>
                <a:cubicBezTo>
                  <a:pt x="190" y="25"/>
                  <a:pt x="191" y="25"/>
                  <a:pt x="191" y="26"/>
                </a:cubicBezTo>
                <a:cubicBezTo>
                  <a:pt x="192" y="27"/>
                  <a:pt x="193" y="27"/>
                  <a:pt x="194" y="28"/>
                </a:cubicBezTo>
                <a:cubicBezTo>
                  <a:pt x="194" y="28"/>
                  <a:pt x="195" y="29"/>
                  <a:pt x="196" y="30"/>
                </a:cubicBezTo>
                <a:cubicBezTo>
                  <a:pt x="197" y="30"/>
                  <a:pt x="197" y="31"/>
                  <a:pt x="198" y="31"/>
                </a:cubicBezTo>
                <a:cubicBezTo>
                  <a:pt x="199" y="33"/>
                  <a:pt x="201" y="34"/>
                  <a:pt x="202" y="35"/>
                </a:cubicBezTo>
                <a:cubicBezTo>
                  <a:pt x="203" y="37"/>
                  <a:pt x="205" y="38"/>
                  <a:pt x="206" y="40"/>
                </a:cubicBezTo>
                <a:cubicBezTo>
                  <a:pt x="207" y="41"/>
                  <a:pt x="208" y="42"/>
                  <a:pt x="210" y="44"/>
                </a:cubicBezTo>
                <a:cubicBezTo>
                  <a:pt x="210" y="45"/>
                  <a:pt x="211" y="45"/>
                  <a:pt x="211" y="46"/>
                </a:cubicBezTo>
                <a:cubicBezTo>
                  <a:pt x="212" y="47"/>
                  <a:pt x="213" y="48"/>
                  <a:pt x="213" y="48"/>
                </a:cubicBezTo>
                <a:cubicBezTo>
                  <a:pt x="214" y="49"/>
                  <a:pt x="214" y="50"/>
                  <a:pt x="215" y="51"/>
                </a:cubicBezTo>
                <a:cubicBezTo>
                  <a:pt x="215" y="51"/>
                  <a:pt x="216" y="52"/>
                  <a:pt x="217" y="53"/>
                </a:cubicBezTo>
                <a:cubicBezTo>
                  <a:pt x="217" y="54"/>
                  <a:pt x="218" y="55"/>
                  <a:pt x="218" y="55"/>
                </a:cubicBezTo>
                <a:cubicBezTo>
                  <a:pt x="219" y="56"/>
                  <a:pt x="219" y="57"/>
                  <a:pt x="220" y="58"/>
                </a:cubicBezTo>
                <a:cubicBezTo>
                  <a:pt x="220" y="59"/>
                  <a:pt x="221" y="60"/>
                  <a:pt x="221" y="60"/>
                </a:cubicBezTo>
                <a:cubicBezTo>
                  <a:pt x="222" y="61"/>
                  <a:pt x="222" y="62"/>
                  <a:pt x="222" y="63"/>
                </a:cubicBezTo>
                <a:cubicBezTo>
                  <a:pt x="223" y="64"/>
                  <a:pt x="223" y="65"/>
                  <a:pt x="224" y="65"/>
                </a:cubicBezTo>
                <a:cubicBezTo>
                  <a:pt x="224" y="66"/>
                  <a:pt x="225" y="67"/>
                  <a:pt x="225" y="68"/>
                </a:cubicBezTo>
                <a:cubicBezTo>
                  <a:pt x="226" y="69"/>
                  <a:pt x="226" y="70"/>
                  <a:pt x="226" y="71"/>
                </a:cubicBezTo>
                <a:cubicBezTo>
                  <a:pt x="227" y="72"/>
                  <a:pt x="227" y="72"/>
                  <a:pt x="227" y="73"/>
                </a:cubicBezTo>
                <a:cubicBezTo>
                  <a:pt x="228" y="74"/>
                  <a:pt x="228" y="75"/>
                  <a:pt x="229" y="76"/>
                </a:cubicBezTo>
                <a:cubicBezTo>
                  <a:pt x="229" y="77"/>
                  <a:pt x="229" y="78"/>
                  <a:pt x="230" y="79"/>
                </a:cubicBezTo>
                <a:cubicBezTo>
                  <a:pt x="230" y="80"/>
                  <a:pt x="230" y="81"/>
                  <a:pt x="231" y="81"/>
                </a:cubicBezTo>
                <a:cubicBezTo>
                  <a:pt x="231" y="82"/>
                  <a:pt x="231" y="83"/>
                  <a:pt x="231" y="84"/>
                </a:cubicBezTo>
                <a:cubicBezTo>
                  <a:pt x="232" y="85"/>
                  <a:pt x="232" y="86"/>
                  <a:pt x="232" y="87"/>
                </a:cubicBezTo>
                <a:cubicBezTo>
                  <a:pt x="233" y="88"/>
                  <a:pt x="233" y="89"/>
                  <a:pt x="233" y="90"/>
                </a:cubicBezTo>
                <a:cubicBezTo>
                  <a:pt x="233" y="91"/>
                  <a:pt x="234" y="92"/>
                  <a:pt x="234" y="93"/>
                </a:cubicBezTo>
                <a:cubicBezTo>
                  <a:pt x="234" y="94"/>
                  <a:pt x="234" y="95"/>
                  <a:pt x="234" y="96"/>
                </a:cubicBezTo>
                <a:cubicBezTo>
                  <a:pt x="235" y="97"/>
                  <a:pt x="235" y="98"/>
                  <a:pt x="235" y="99"/>
                </a:cubicBezTo>
                <a:cubicBezTo>
                  <a:pt x="235" y="100"/>
                  <a:pt x="235" y="101"/>
                  <a:pt x="235" y="102"/>
                </a:cubicBezTo>
                <a:cubicBezTo>
                  <a:pt x="236" y="102"/>
                  <a:pt x="236" y="103"/>
                  <a:pt x="236" y="104"/>
                </a:cubicBezTo>
                <a:cubicBezTo>
                  <a:pt x="236" y="105"/>
                  <a:pt x="236" y="106"/>
                  <a:pt x="236" y="107"/>
                </a:cubicBezTo>
                <a:cubicBezTo>
                  <a:pt x="236" y="108"/>
                  <a:pt x="236" y="109"/>
                  <a:pt x="236" y="110"/>
                </a:cubicBezTo>
                <a:cubicBezTo>
                  <a:pt x="237" y="111"/>
                  <a:pt x="237" y="112"/>
                  <a:pt x="237" y="114"/>
                </a:cubicBezTo>
                <a:cubicBezTo>
                  <a:pt x="237" y="115"/>
                  <a:pt x="237" y="116"/>
                  <a:pt x="237" y="117"/>
                </a:cubicBezTo>
                <a:cubicBezTo>
                  <a:pt x="237" y="118"/>
                  <a:pt x="237" y="119"/>
                  <a:pt x="237" y="120"/>
                </a:cubicBezTo>
                <a:cubicBezTo>
                  <a:pt x="237" y="121"/>
                  <a:pt x="237" y="122"/>
                  <a:pt x="237" y="123"/>
                </a:cubicBezTo>
                <a:cubicBezTo>
                  <a:pt x="237" y="125"/>
                  <a:pt x="237" y="126"/>
                  <a:pt x="237" y="127"/>
                </a:cubicBezTo>
                <a:cubicBezTo>
                  <a:pt x="237" y="129"/>
                  <a:pt x="236" y="130"/>
                  <a:pt x="236" y="131"/>
                </a:cubicBezTo>
                <a:cubicBezTo>
                  <a:pt x="236" y="132"/>
                  <a:pt x="236" y="134"/>
                  <a:pt x="236" y="135"/>
                </a:cubicBezTo>
                <a:cubicBezTo>
                  <a:pt x="236" y="136"/>
                  <a:pt x="236" y="137"/>
                  <a:pt x="235" y="139"/>
                </a:cubicBezTo>
                <a:cubicBezTo>
                  <a:pt x="235" y="140"/>
                  <a:pt x="235" y="141"/>
                  <a:pt x="235" y="142"/>
                </a:cubicBezTo>
                <a:cubicBezTo>
                  <a:pt x="234" y="144"/>
                  <a:pt x="234" y="145"/>
                  <a:pt x="234" y="146"/>
                </a:cubicBezTo>
                <a:cubicBezTo>
                  <a:pt x="234" y="147"/>
                  <a:pt x="233" y="148"/>
                  <a:pt x="233" y="150"/>
                </a:cubicBezTo>
                <a:cubicBezTo>
                  <a:pt x="233" y="151"/>
                  <a:pt x="232" y="152"/>
                  <a:pt x="232" y="153"/>
                </a:cubicBezTo>
                <a:cubicBezTo>
                  <a:pt x="232" y="155"/>
                  <a:pt x="231" y="156"/>
                  <a:pt x="231" y="157"/>
                </a:cubicBezTo>
                <a:cubicBezTo>
                  <a:pt x="230" y="158"/>
                  <a:pt x="230" y="159"/>
                  <a:pt x="230" y="161"/>
                </a:cubicBezTo>
                <a:cubicBezTo>
                  <a:pt x="229" y="162"/>
                  <a:pt x="229" y="163"/>
                  <a:pt x="228" y="164"/>
                </a:cubicBezTo>
                <a:cubicBezTo>
                  <a:pt x="228" y="165"/>
                  <a:pt x="227" y="166"/>
                  <a:pt x="227" y="168"/>
                </a:cubicBezTo>
                <a:cubicBezTo>
                  <a:pt x="226" y="169"/>
                  <a:pt x="226" y="170"/>
                  <a:pt x="225" y="171"/>
                </a:cubicBezTo>
                <a:cubicBezTo>
                  <a:pt x="225" y="172"/>
                  <a:pt x="224" y="173"/>
                  <a:pt x="224" y="174"/>
                </a:cubicBezTo>
                <a:cubicBezTo>
                  <a:pt x="223" y="176"/>
                  <a:pt x="222" y="177"/>
                  <a:pt x="222" y="178"/>
                </a:cubicBezTo>
                <a:cubicBezTo>
                  <a:pt x="221" y="178"/>
                  <a:pt x="221" y="179"/>
                  <a:pt x="221" y="180"/>
                </a:cubicBezTo>
                <a:cubicBezTo>
                  <a:pt x="221" y="180"/>
                  <a:pt x="220" y="181"/>
                  <a:pt x="220" y="181"/>
                </a:cubicBezTo>
                <a:cubicBezTo>
                  <a:pt x="220" y="182"/>
                  <a:pt x="219" y="183"/>
                  <a:pt x="219" y="183"/>
                </a:cubicBezTo>
                <a:cubicBezTo>
                  <a:pt x="219" y="184"/>
                  <a:pt x="218" y="185"/>
                  <a:pt x="218" y="185"/>
                </a:cubicBezTo>
                <a:cubicBezTo>
                  <a:pt x="217" y="186"/>
                  <a:pt x="217" y="186"/>
                  <a:pt x="217" y="187"/>
                </a:cubicBezTo>
                <a:cubicBezTo>
                  <a:pt x="216" y="188"/>
                  <a:pt x="216" y="188"/>
                  <a:pt x="216" y="189"/>
                </a:cubicBezTo>
                <a:cubicBezTo>
                  <a:pt x="215" y="191"/>
                  <a:pt x="214" y="192"/>
                  <a:pt x="213" y="193"/>
                </a:cubicBezTo>
                <a:cubicBezTo>
                  <a:pt x="212" y="195"/>
                  <a:pt x="211" y="196"/>
                  <a:pt x="210" y="197"/>
                </a:cubicBezTo>
                <a:cubicBezTo>
                  <a:pt x="209" y="199"/>
                  <a:pt x="208" y="200"/>
                  <a:pt x="208" y="201"/>
                </a:cubicBezTo>
                <a:cubicBezTo>
                  <a:pt x="207" y="203"/>
                  <a:pt x="206" y="204"/>
                  <a:pt x="205" y="206"/>
                </a:cubicBezTo>
                <a:cubicBezTo>
                  <a:pt x="204" y="207"/>
                  <a:pt x="203" y="208"/>
                  <a:pt x="202" y="210"/>
                </a:cubicBezTo>
                <a:cubicBezTo>
                  <a:pt x="202" y="210"/>
                  <a:pt x="201" y="211"/>
                  <a:pt x="201" y="211"/>
                </a:cubicBezTo>
                <a:cubicBezTo>
                  <a:pt x="200" y="212"/>
                  <a:pt x="200" y="213"/>
                  <a:pt x="199" y="213"/>
                </a:cubicBezTo>
                <a:cubicBezTo>
                  <a:pt x="199" y="214"/>
                  <a:pt x="198" y="215"/>
                  <a:pt x="198" y="215"/>
                </a:cubicBezTo>
                <a:cubicBezTo>
                  <a:pt x="197" y="216"/>
                  <a:pt x="197" y="216"/>
                  <a:pt x="197" y="217"/>
                </a:cubicBezTo>
                <a:cubicBezTo>
                  <a:pt x="196" y="217"/>
                  <a:pt x="196" y="218"/>
                  <a:pt x="195" y="219"/>
                </a:cubicBezTo>
                <a:cubicBezTo>
                  <a:pt x="195" y="219"/>
                  <a:pt x="195" y="220"/>
                  <a:pt x="194" y="220"/>
                </a:cubicBezTo>
                <a:cubicBezTo>
                  <a:pt x="194" y="221"/>
                  <a:pt x="193" y="221"/>
                  <a:pt x="193" y="222"/>
                </a:cubicBezTo>
                <a:cubicBezTo>
                  <a:pt x="193" y="222"/>
                  <a:pt x="192" y="223"/>
                  <a:pt x="192" y="223"/>
                </a:cubicBezTo>
                <a:cubicBezTo>
                  <a:pt x="192" y="224"/>
                  <a:pt x="191" y="224"/>
                  <a:pt x="191" y="225"/>
                </a:cubicBezTo>
                <a:cubicBezTo>
                  <a:pt x="191" y="225"/>
                  <a:pt x="190" y="225"/>
                  <a:pt x="190" y="226"/>
                </a:cubicBezTo>
                <a:cubicBezTo>
                  <a:pt x="190" y="226"/>
                  <a:pt x="189" y="227"/>
                  <a:pt x="189" y="227"/>
                </a:cubicBezTo>
                <a:cubicBezTo>
                  <a:pt x="189" y="227"/>
                  <a:pt x="188" y="228"/>
                  <a:pt x="188" y="228"/>
                </a:cubicBezTo>
                <a:cubicBezTo>
                  <a:pt x="188" y="228"/>
                  <a:pt x="188" y="229"/>
                  <a:pt x="188" y="229"/>
                </a:cubicBezTo>
                <a:cubicBezTo>
                  <a:pt x="187" y="229"/>
                  <a:pt x="187" y="229"/>
                  <a:pt x="187" y="230"/>
                </a:cubicBezTo>
                <a:cubicBezTo>
                  <a:pt x="187" y="230"/>
                  <a:pt x="187" y="230"/>
                  <a:pt x="186" y="230"/>
                </a:cubicBezTo>
                <a:cubicBezTo>
                  <a:pt x="186" y="230"/>
                  <a:pt x="186" y="231"/>
                  <a:pt x="186" y="231"/>
                </a:cubicBezTo>
                <a:cubicBezTo>
                  <a:pt x="186" y="231"/>
                  <a:pt x="185" y="232"/>
                  <a:pt x="185" y="233"/>
                </a:cubicBezTo>
                <a:cubicBezTo>
                  <a:pt x="184" y="233"/>
                  <a:pt x="184" y="234"/>
                  <a:pt x="184" y="235"/>
                </a:cubicBezTo>
                <a:cubicBezTo>
                  <a:pt x="183" y="235"/>
                  <a:pt x="183" y="236"/>
                  <a:pt x="183" y="237"/>
                </a:cubicBezTo>
                <a:cubicBezTo>
                  <a:pt x="182" y="237"/>
                  <a:pt x="182" y="238"/>
                  <a:pt x="182" y="239"/>
                </a:cubicBezTo>
                <a:cubicBezTo>
                  <a:pt x="181" y="239"/>
                  <a:pt x="181" y="240"/>
                  <a:pt x="181" y="240"/>
                </a:cubicBezTo>
                <a:cubicBezTo>
                  <a:pt x="181" y="241"/>
                  <a:pt x="180" y="242"/>
                  <a:pt x="180" y="242"/>
                </a:cubicBezTo>
                <a:cubicBezTo>
                  <a:pt x="180" y="243"/>
                  <a:pt x="180" y="243"/>
                  <a:pt x="179" y="244"/>
                </a:cubicBezTo>
                <a:cubicBezTo>
                  <a:pt x="179" y="245"/>
                  <a:pt x="179" y="245"/>
                  <a:pt x="179" y="246"/>
                </a:cubicBezTo>
                <a:cubicBezTo>
                  <a:pt x="178" y="246"/>
                  <a:pt x="178" y="247"/>
                  <a:pt x="178" y="248"/>
                </a:cubicBezTo>
                <a:cubicBezTo>
                  <a:pt x="178" y="248"/>
                  <a:pt x="178" y="249"/>
                  <a:pt x="177" y="249"/>
                </a:cubicBezTo>
                <a:cubicBezTo>
                  <a:pt x="177" y="250"/>
                  <a:pt x="177" y="250"/>
                  <a:pt x="177" y="251"/>
                </a:cubicBezTo>
                <a:cubicBezTo>
                  <a:pt x="177" y="251"/>
                  <a:pt x="177" y="252"/>
                  <a:pt x="176" y="252"/>
                </a:cubicBezTo>
                <a:cubicBezTo>
                  <a:pt x="176" y="253"/>
                  <a:pt x="176" y="253"/>
                  <a:pt x="176" y="254"/>
                </a:cubicBezTo>
                <a:cubicBezTo>
                  <a:pt x="176" y="254"/>
                  <a:pt x="176" y="255"/>
                  <a:pt x="176" y="255"/>
                </a:cubicBezTo>
                <a:cubicBezTo>
                  <a:pt x="175" y="256"/>
                  <a:pt x="175" y="256"/>
                  <a:pt x="175" y="257"/>
                </a:cubicBezTo>
                <a:cubicBezTo>
                  <a:pt x="175" y="257"/>
                  <a:pt x="175" y="258"/>
                  <a:pt x="175" y="258"/>
                </a:cubicBezTo>
                <a:cubicBezTo>
                  <a:pt x="175" y="259"/>
                  <a:pt x="175" y="259"/>
                  <a:pt x="175" y="259"/>
                </a:cubicBezTo>
                <a:cubicBezTo>
                  <a:pt x="175" y="260"/>
                  <a:pt x="175" y="260"/>
                  <a:pt x="174" y="261"/>
                </a:cubicBezTo>
                <a:cubicBezTo>
                  <a:pt x="174" y="261"/>
                  <a:pt x="174" y="261"/>
                  <a:pt x="174" y="262"/>
                </a:cubicBezTo>
                <a:cubicBezTo>
                  <a:pt x="174" y="262"/>
                  <a:pt x="174" y="263"/>
                  <a:pt x="174" y="263"/>
                </a:cubicBezTo>
                <a:cubicBezTo>
                  <a:pt x="174" y="263"/>
                  <a:pt x="174" y="264"/>
                  <a:pt x="174" y="264"/>
                </a:cubicBezTo>
                <a:cubicBezTo>
                  <a:pt x="174" y="264"/>
                  <a:pt x="174" y="265"/>
                  <a:pt x="174" y="265"/>
                </a:cubicBezTo>
                <a:cubicBezTo>
                  <a:pt x="174" y="265"/>
                  <a:pt x="174" y="265"/>
                  <a:pt x="174" y="266"/>
                </a:cubicBezTo>
                <a:cubicBezTo>
                  <a:pt x="174" y="266"/>
                  <a:pt x="174" y="266"/>
                  <a:pt x="174" y="267"/>
                </a:cubicBezTo>
                <a:cubicBezTo>
                  <a:pt x="174" y="267"/>
                  <a:pt x="174" y="267"/>
                  <a:pt x="174" y="267"/>
                </a:cubicBezTo>
                <a:cubicBezTo>
                  <a:pt x="174" y="267"/>
                  <a:pt x="174" y="268"/>
                  <a:pt x="174" y="268"/>
                </a:cubicBezTo>
                <a:cubicBezTo>
                  <a:pt x="174" y="268"/>
                  <a:pt x="174" y="268"/>
                  <a:pt x="174" y="268"/>
                </a:cubicBezTo>
                <a:cubicBezTo>
                  <a:pt x="174" y="269"/>
                  <a:pt x="174" y="269"/>
                  <a:pt x="174" y="269"/>
                </a:cubicBezTo>
                <a:cubicBezTo>
                  <a:pt x="174" y="269"/>
                  <a:pt x="174" y="269"/>
                  <a:pt x="174" y="269"/>
                </a:cubicBezTo>
                <a:cubicBezTo>
                  <a:pt x="174" y="269"/>
                  <a:pt x="174" y="269"/>
                  <a:pt x="174" y="269"/>
                </a:cubicBezTo>
                <a:cubicBezTo>
                  <a:pt x="174" y="270"/>
                  <a:pt x="174" y="270"/>
                  <a:pt x="174" y="270"/>
                </a:cubicBezTo>
                <a:cubicBezTo>
                  <a:pt x="174" y="270"/>
                  <a:pt x="174" y="270"/>
                  <a:pt x="174" y="270"/>
                </a:cubicBezTo>
                <a:cubicBezTo>
                  <a:pt x="174" y="281"/>
                  <a:pt x="174" y="281"/>
                  <a:pt x="174" y="281"/>
                </a:cubicBezTo>
                <a:cubicBezTo>
                  <a:pt x="163" y="281"/>
                  <a:pt x="163" y="281"/>
                  <a:pt x="163" y="281"/>
                </a:cubicBezTo>
                <a:cubicBezTo>
                  <a:pt x="62" y="281"/>
                  <a:pt x="62" y="281"/>
                  <a:pt x="62" y="281"/>
                </a:cubicBezTo>
                <a:cubicBezTo>
                  <a:pt x="62" y="270"/>
                  <a:pt x="62" y="270"/>
                  <a:pt x="62" y="270"/>
                </a:cubicBezTo>
                <a:cubicBezTo>
                  <a:pt x="62" y="270"/>
                  <a:pt x="62" y="270"/>
                  <a:pt x="62" y="270"/>
                </a:cubicBezTo>
                <a:cubicBezTo>
                  <a:pt x="62" y="269"/>
                  <a:pt x="62" y="269"/>
                  <a:pt x="62" y="269"/>
                </a:cubicBezTo>
                <a:cubicBezTo>
                  <a:pt x="62" y="269"/>
                  <a:pt x="62" y="269"/>
                  <a:pt x="62" y="269"/>
                </a:cubicBezTo>
                <a:cubicBezTo>
                  <a:pt x="62" y="269"/>
                  <a:pt x="62" y="269"/>
                  <a:pt x="62" y="269"/>
                </a:cubicBezTo>
                <a:cubicBezTo>
                  <a:pt x="62" y="269"/>
                  <a:pt x="62" y="268"/>
                  <a:pt x="62" y="268"/>
                </a:cubicBezTo>
                <a:cubicBezTo>
                  <a:pt x="62" y="268"/>
                  <a:pt x="62" y="268"/>
                  <a:pt x="62" y="268"/>
                </a:cubicBezTo>
                <a:cubicBezTo>
                  <a:pt x="62" y="268"/>
                  <a:pt x="62" y="267"/>
                  <a:pt x="62" y="267"/>
                </a:cubicBezTo>
                <a:cubicBezTo>
                  <a:pt x="62" y="267"/>
                  <a:pt x="62" y="267"/>
                  <a:pt x="62" y="266"/>
                </a:cubicBezTo>
                <a:cubicBezTo>
                  <a:pt x="62" y="266"/>
                  <a:pt x="62" y="266"/>
                  <a:pt x="62" y="266"/>
                </a:cubicBezTo>
                <a:cubicBezTo>
                  <a:pt x="62" y="265"/>
                  <a:pt x="62" y="265"/>
                  <a:pt x="62" y="265"/>
                </a:cubicBezTo>
                <a:cubicBezTo>
                  <a:pt x="62" y="265"/>
                  <a:pt x="62" y="264"/>
                  <a:pt x="62" y="264"/>
                </a:cubicBezTo>
                <a:cubicBezTo>
                  <a:pt x="62" y="264"/>
                  <a:pt x="62" y="263"/>
                  <a:pt x="62" y="263"/>
                </a:cubicBezTo>
                <a:cubicBezTo>
                  <a:pt x="62" y="263"/>
                  <a:pt x="62" y="262"/>
                  <a:pt x="62" y="262"/>
                </a:cubicBezTo>
                <a:cubicBezTo>
                  <a:pt x="62" y="261"/>
                  <a:pt x="62" y="261"/>
                  <a:pt x="61" y="261"/>
                </a:cubicBezTo>
                <a:cubicBezTo>
                  <a:pt x="61" y="260"/>
                  <a:pt x="61" y="260"/>
                  <a:pt x="61" y="259"/>
                </a:cubicBezTo>
                <a:cubicBezTo>
                  <a:pt x="61" y="259"/>
                  <a:pt x="61" y="258"/>
                  <a:pt x="61" y="257"/>
                </a:cubicBezTo>
                <a:cubicBezTo>
                  <a:pt x="61" y="256"/>
                  <a:pt x="60" y="256"/>
                  <a:pt x="60" y="255"/>
                </a:cubicBezTo>
                <a:cubicBezTo>
                  <a:pt x="60" y="255"/>
                  <a:pt x="60" y="254"/>
                  <a:pt x="60" y="254"/>
                </a:cubicBezTo>
                <a:cubicBezTo>
                  <a:pt x="60" y="253"/>
                  <a:pt x="60" y="253"/>
                  <a:pt x="60" y="252"/>
                </a:cubicBezTo>
                <a:cubicBezTo>
                  <a:pt x="59" y="252"/>
                  <a:pt x="59" y="251"/>
                  <a:pt x="59" y="251"/>
                </a:cubicBezTo>
                <a:cubicBezTo>
                  <a:pt x="59" y="250"/>
                  <a:pt x="59" y="250"/>
                  <a:pt x="59" y="249"/>
                </a:cubicBezTo>
                <a:cubicBezTo>
                  <a:pt x="58" y="249"/>
                  <a:pt x="58" y="248"/>
                  <a:pt x="58" y="248"/>
                </a:cubicBezTo>
                <a:cubicBezTo>
                  <a:pt x="58" y="247"/>
                  <a:pt x="58" y="246"/>
                  <a:pt x="57" y="246"/>
                </a:cubicBezTo>
                <a:cubicBezTo>
                  <a:pt x="57" y="245"/>
                  <a:pt x="57" y="245"/>
                  <a:pt x="57" y="244"/>
                </a:cubicBezTo>
                <a:cubicBezTo>
                  <a:pt x="56" y="243"/>
                  <a:pt x="56" y="243"/>
                  <a:pt x="56" y="242"/>
                </a:cubicBezTo>
                <a:cubicBezTo>
                  <a:pt x="56" y="242"/>
                  <a:pt x="55" y="241"/>
                  <a:pt x="55" y="240"/>
                </a:cubicBezTo>
                <a:cubicBezTo>
                  <a:pt x="55" y="240"/>
                  <a:pt x="54" y="239"/>
                  <a:pt x="54" y="239"/>
                </a:cubicBezTo>
                <a:cubicBezTo>
                  <a:pt x="54" y="238"/>
                  <a:pt x="54" y="237"/>
                  <a:pt x="53" y="237"/>
                </a:cubicBezTo>
                <a:cubicBezTo>
                  <a:pt x="53" y="236"/>
                  <a:pt x="53" y="235"/>
                  <a:pt x="52" y="235"/>
                </a:cubicBezTo>
                <a:cubicBezTo>
                  <a:pt x="52" y="234"/>
                  <a:pt x="51" y="233"/>
                  <a:pt x="51" y="233"/>
                </a:cubicBezTo>
                <a:cubicBezTo>
                  <a:pt x="51" y="232"/>
                  <a:pt x="50" y="231"/>
                  <a:pt x="50" y="231"/>
                </a:cubicBezTo>
                <a:cubicBezTo>
                  <a:pt x="50" y="231"/>
                  <a:pt x="50" y="230"/>
                  <a:pt x="49" y="230"/>
                </a:cubicBezTo>
                <a:cubicBezTo>
                  <a:pt x="49" y="230"/>
                  <a:pt x="49" y="230"/>
                  <a:pt x="49" y="229"/>
                </a:cubicBezTo>
                <a:cubicBezTo>
                  <a:pt x="49" y="229"/>
                  <a:pt x="48" y="229"/>
                  <a:pt x="48" y="228"/>
                </a:cubicBezTo>
                <a:cubicBezTo>
                  <a:pt x="48" y="228"/>
                  <a:pt x="47" y="228"/>
                  <a:pt x="47" y="227"/>
                </a:cubicBezTo>
                <a:cubicBezTo>
                  <a:pt x="47" y="227"/>
                  <a:pt x="47" y="226"/>
                  <a:pt x="46" y="226"/>
                </a:cubicBezTo>
                <a:cubicBezTo>
                  <a:pt x="46" y="226"/>
                  <a:pt x="46" y="225"/>
                  <a:pt x="45" y="225"/>
                </a:cubicBezTo>
                <a:cubicBezTo>
                  <a:pt x="45" y="224"/>
                  <a:pt x="44" y="224"/>
                  <a:pt x="44" y="223"/>
                </a:cubicBezTo>
                <a:cubicBezTo>
                  <a:pt x="44" y="223"/>
                  <a:pt x="43" y="222"/>
                  <a:pt x="43" y="222"/>
                </a:cubicBezTo>
                <a:cubicBezTo>
                  <a:pt x="42" y="221"/>
                  <a:pt x="42" y="221"/>
                  <a:pt x="42" y="220"/>
                </a:cubicBezTo>
                <a:cubicBezTo>
                  <a:pt x="41" y="219"/>
                  <a:pt x="41" y="219"/>
                  <a:pt x="40" y="218"/>
                </a:cubicBezTo>
                <a:cubicBezTo>
                  <a:pt x="40" y="218"/>
                  <a:pt x="39" y="217"/>
                  <a:pt x="39" y="216"/>
                </a:cubicBezTo>
                <a:cubicBezTo>
                  <a:pt x="38" y="216"/>
                  <a:pt x="38" y="215"/>
                  <a:pt x="37" y="214"/>
                </a:cubicBezTo>
                <a:cubicBezTo>
                  <a:pt x="37" y="214"/>
                  <a:pt x="37" y="213"/>
                  <a:pt x="36" y="212"/>
                </a:cubicBezTo>
                <a:cubicBezTo>
                  <a:pt x="36" y="212"/>
                  <a:pt x="35" y="211"/>
                  <a:pt x="35" y="210"/>
                </a:cubicBezTo>
                <a:cubicBezTo>
                  <a:pt x="34" y="210"/>
                  <a:pt x="34" y="209"/>
                  <a:pt x="33" y="208"/>
                </a:cubicBezTo>
                <a:cubicBezTo>
                  <a:pt x="33" y="208"/>
                  <a:pt x="32" y="207"/>
                  <a:pt x="32" y="206"/>
                </a:cubicBezTo>
                <a:cubicBezTo>
                  <a:pt x="31" y="205"/>
                  <a:pt x="29" y="203"/>
                  <a:pt x="28" y="202"/>
                </a:cubicBezTo>
                <a:cubicBezTo>
                  <a:pt x="27" y="200"/>
                  <a:pt x="26" y="199"/>
                  <a:pt x="25" y="197"/>
                </a:cubicBezTo>
                <a:cubicBezTo>
                  <a:pt x="24" y="196"/>
                  <a:pt x="23" y="194"/>
                  <a:pt x="23" y="193"/>
                </a:cubicBezTo>
                <a:cubicBezTo>
                  <a:pt x="22" y="192"/>
                  <a:pt x="22" y="191"/>
                  <a:pt x="21" y="190"/>
                </a:cubicBezTo>
                <a:cubicBezTo>
                  <a:pt x="21" y="190"/>
                  <a:pt x="20" y="189"/>
                  <a:pt x="20" y="188"/>
                </a:cubicBezTo>
                <a:cubicBezTo>
                  <a:pt x="19" y="187"/>
                  <a:pt x="19" y="187"/>
                  <a:pt x="18" y="186"/>
                </a:cubicBezTo>
                <a:cubicBezTo>
                  <a:pt x="18" y="185"/>
                  <a:pt x="18" y="184"/>
                  <a:pt x="17" y="184"/>
                </a:cubicBezTo>
                <a:cubicBezTo>
                  <a:pt x="17" y="183"/>
                  <a:pt x="16" y="182"/>
                  <a:pt x="16" y="182"/>
                </a:cubicBezTo>
                <a:cubicBezTo>
                  <a:pt x="16" y="181"/>
                  <a:pt x="15" y="180"/>
                  <a:pt x="15" y="179"/>
                </a:cubicBezTo>
                <a:cubicBezTo>
                  <a:pt x="15" y="179"/>
                  <a:pt x="14" y="178"/>
                  <a:pt x="14" y="177"/>
                </a:cubicBezTo>
                <a:cubicBezTo>
                  <a:pt x="14" y="177"/>
                  <a:pt x="13" y="176"/>
                  <a:pt x="13" y="175"/>
                </a:cubicBezTo>
                <a:cubicBezTo>
                  <a:pt x="13" y="175"/>
                  <a:pt x="13" y="174"/>
                  <a:pt x="12" y="174"/>
                </a:cubicBezTo>
                <a:cubicBezTo>
                  <a:pt x="12" y="173"/>
                  <a:pt x="12" y="172"/>
                  <a:pt x="12" y="172"/>
                </a:cubicBezTo>
                <a:cubicBezTo>
                  <a:pt x="11" y="171"/>
                  <a:pt x="11" y="170"/>
                  <a:pt x="10" y="169"/>
                </a:cubicBezTo>
                <a:cubicBezTo>
                  <a:pt x="10" y="168"/>
                  <a:pt x="9" y="167"/>
                  <a:pt x="9" y="166"/>
                </a:cubicBezTo>
                <a:cubicBezTo>
                  <a:pt x="8" y="165"/>
                  <a:pt x="8" y="163"/>
                  <a:pt x="8" y="162"/>
                </a:cubicBezTo>
                <a:cubicBezTo>
                  <a:pt x="7" y="161"/>
                  <a:pt x="7" y="160"/>
                  <a:pt x="6" y="159"/>
                </a:cubicBezTo>
                <a:cubicBezTo>
                  <a:pt x="6" y="158"/>
                  <a:pt x="6" y="157"/>
                  <a:pt x="5" y="156"/>
                </a:cubicBezTo>
                <a:cubicBezTo>
                  <a:pt x="5" y="155"/>
                  <a:pt x="5" y="154"/>
                  <a:pt x="4" y="153"/>
                </a:cubicBezTo>
                <a:cubicBezTo>
                  <a:pt x="4" y="152"/>
                  <a:pt x="4" y="151"/>
                  <a:pt x="3" y="150"/>
                </a:cubicBezTo>
                <a:cubicBezTo>
                  <a:pt x="3" y="149"/>
                  <a:pt x="3" y="147"/>
                  <a:pt x="3" y="146"/>
                </a:cubicBezTo>
                <a:cubicBezTo>
                  <a:pt x="2" y="145"/>
                  <a:pt x="2" y="144"/>
                  <a:pt x="2" y="143"/>
                </a:cubicBezTo>
                <a:cubicBezTo>
                  <a:pt x="2" y="142"/>
                  <a:pt x="1" y="141"/>
                  <a:pt x="1" y="140"/>
                </a:cubicBezTo>
                <a:cubicBezTo>
                  <a:pt x="1" y="139"/>
                  <a:pt x="1" y="138"/>
                  <a:pt x="1" y="136"/>
                </a:cubicBezTo>
                <a:cubicBezTo>
                  <a:pt x="1" y="135"/>
                  <a:pt x="0" y="134"/>
                  <a:pt x="0" y="133"/>
                </a:cubicBezTo>
                <a:cubicBezTo>
                  <a:pt x="0" y="132"/>
                  <a:pt x="0" y="131"/>
                  <a:pt x="0" y="130"/>
                </a:cubicBezTo>
                <a:cubicBezTo>
                  <a:pt x="0" y="129"/>
                  <a:pt x="0" y="128"/>
                  <a:pt x="0" y="126"/>
                </a:cubicBezTo>
                <a:cubicBezTo>
                  <a:pt x="0" y="125"/>
                  <a:pt x="0" y="124"/>
                  <a:pt x="0" y="123"/>
                </a:cubicBezTo>
                <a:cubicBezTo>
                  <a:pt x="0" y="122"/>
                  <a:pt x="0" y="121"/>
                  <a:pt x="0" y="120"/>
                </a:cubicBezTo>
                <a:cubicBezTo>
                  <a:pt x="0" y="119"/>
                  <a:pt x="0" y="118"/>
                  <a:pt x="0" y="117"/>
                </a:cubicBezTo>
                <a:cubicBezTo>
                  <a:pt x="0" y="116"/>
                  <a:pt x="0" y="115"/>
                  <a:pt x="0" y="114"/>
                </a:cubicBezTo>
                <a:cubicBezTo>
                  <a:pt x="0" y="112"/>
                  <a:pt x="0" y="111"/>
                  <a:pt x="0" y="110"/>
                </a:cubicBezTo>
                <a:cubicBezTo>
                  <a:pt x="0" y="109"/>
                  <a:pt x="0" y="108"/>
                  <a:pt x="0" y="107"/>
                </a:cubicBezTo>
                <a:cubicBezTo>
                  <a:pt x="0" y="106"/>
                  <a:pt x="0" y="105"/>
                  <a:pt x="0" y="104"/>
                </a:cubicBezTo>
                <a:cubicBezTo>
                  <a:pt x="1" y="103"/>
                  <a:pt x="1" y="102"/>
                  <a:pt x="1" y="102"/>
                </a:cubicBezTo>
                <a:cubicBezTo>
                  <a:pt x="1" y="101"/>
                  <a:pt x="1" y="100"/>
                  <a:pt x="1" y="99"/>
                </a:cubicBezTo>
                <a:cubicBezTo>
                  <a:pt x="2" y="98"/>
                  <a:pt x="2" y="97"/>
                  <a:pt x="2" y="96"/>
                </a:cubicBezTo>
                <a:cubicBezTo>
                  <a:pt x="2" y="95"/>
                  <a:pt x="2" y="94"/>
                  <a:pt x="3" y="93"/>
                </a:cubicBezTo>
                <a:cubicBezTo>
                  <a:pt x="3" y="92"/>
                  <a:pt x="3" y="91"/>
                  <a:pt x="3" y="90"/>
                </a:cubicBezTo>
                <a:cubicBezTo>
                  <a:pt x="4" y="89"/>
                  <a:pt x="4" y="88"/>
                  <a:pt x="4" y="87"/>
                </a:cubicBezTo>
                <a:cubicBezTo>
                  <a:pt x="4" y="86"/>
                  <a:pt x="5" y="85"/>
                  <a:pt x="5" y="84"/>
                </a:cubicBezTo>
                <a:cubicBezTo>
                  <a:pt x="5" y="83"/>
                  <a:pt x="5" y="82"/>
                  <a:pt x="6" y="81"/>
                </a:cubicBezTo>
                <a:cubicBezTo>
                  <a:pt x="6" y="81"/>
                  <a:pt x="6" y="80"/>
                  <a:pt x="7" y="79"/>
                </a:cubicBezTo>
                <a:cubicBezTo>
                  <a:pt x="7" y="78"/>
                  <a:pt x="7" y="77"/>
                  <a:pt x="8" y="76"/>
                </a:cubicBezTo>
                <a:cubicBezTo>
                  <a:pt x="8" y="75"/>
                  <a:pt x="8" y="74"/>
                  <a:pt x="9" y="73"/>
                </a:cubicBezTo>
                <a:cubicBezTo>
                  <a:pt x="9" y="72"/>
                  <a:pt x="10" y="72"/>
                  <a:pt x="10" y="71"/>
                </a:cubicBezTo>
                <a:cubicBezTo>
                  <a:pt x="10" y="70"/>
                  <a:pt x="11" y="69"/>
                  <a:pt x="11" y="68"/>
                </a:cubicBezTo>
                <a:cubicBezTo>
                  <a:pt x="12" y="67"/>
                  <a:pt x="12" y="66"/>
                  <a:pt x="13" y="65"/>
                </a:cubicBezTo>
                <a:cubicBezTo>
                  <a:pt x="13" y="65"/>
                  <a:pt x="13" y="64"/>
                  <a:pt x="14" y="63"/>
                </a:cubicBezTo>
                <a:cubicBezTo>
                  <a:pt x="14" y="62"/>
                  <a:pt x="15" y="61"/>
                  <a:pt x="15" y="60"/>
                </a:cubicBezTo>
                <a:cubicBezTo>
                  <a:pt x="16" y="60"/>
                  <a:pt x="16" y="59"/>
                  <a:pt x="17" y="58"/>
                </a:cubicBezTo>
                <a:cubicBezTo>
                  <a:pt x="17" y="57"/>
                  <a:pt x="18" y="56"/>
                  <a:pt x="18" y="55"/>
                </a:cubicBezTo>
                <a:cubicBezTo>
                  <a:pt x="19" y="55"/>
                  <a:pt x="19" y="54"/>
                  <a:pt x="20" y="53"/>
                </a:cubicBezTo>
                <a:cubicBezTo>
                  <a:pt x="20" y="52"/>
                  <a:pt x="21" y="51"/>
                  <a:pt x="21" y="51"/>
                </a:cubicBezTo>
                <a:cubicBezTo>
                  <a:pt x="22" y="50"/>
                  <a:pt x="23" y="49"/>
                  <a:pt x="23" y="48"/>
                </a:cubicBezTo>
                <a:cubicBezTo>
                  <a:pt x="24" y="48"/>
                  <a:pt x="24" y="47"/>
                  <a:pt x="25" y="46"/>
                </a:cubicBezTo>
                <a:cubicBezTo>
                  <a:pt x="25" y="45"/>
                  <a:pt x="26" y="45"/>
                  <a:pt x="27" y="44"/>
                </a:cubicBezTo>
                <a:cubicBezTo>
                  <a:pt x="28" y="42"/>
                  <a:pt x="29" y="41"/>
                  <a:pt x="30" y="40"/>
                </a:cubicBezTo>
                <a:cubicBezTo>
                  <a:pt x="32" y="38"/>
                  <a:pt x="33" y="37"/>
                  <a:pt x="34" y="35"/>
                </a:cubicBezTo>
                <a:cubicBezTo>
                  <a:pt x="36" y="34"/>
                  <a:pt x="37" y="33"/>
                  <a:pt x="38" y="31"/>
                </a:cubicBezTo>
                <a:cubicBezTo>
                  <a:pt x="39" y="31"/>
                  <a:pt x="40" y="30"/>
                  <a:pt x="41" y="30"/>
                </a:cubicBezTo>
                <a:cubicBezTo>
                  <a:pt x="41" y="29"/>
                  <a:pt x="42" y="28"/>
                  <a:pt x="43" y="28"/>
                </a:cubicBezTo>
                <a:cubicBezTo>
                  <a:pt x="43" y="27"/>
                  <a:pt x="44" y="27"/>
                  <a:pt x="45" y="26"/>
                </a:cubicBezTo>
                <a:cubicBezTo>
                  <a:pt x="46" y="25"/>
                  <a:pt x="46" y="25"/>
                  <a:pt x="47" y="24"/>
                </a:cubicBezTo>
                <a:cubicBezTo>
                  <a:pt x="48" y="24"/>
                  <a:pt x="49" y="23"/>
                  <a:pt x="50" y="22"/>
                </a:cubicBezTo>
                <a:cubicBezTo>
                  <a:pt x="50" y="22"/>
                  <a:pt x="51" y="21"/>
                  <a:pt x="52" y="21"/>
                </a:cubicBezTo>
                <a:cubicBezTo>
                  <a:pt x="53" y="20"/>
                  <a:pt x="53" y="20"/>
                  <a:pt x="54" y="19"/>
                </a:cubicBezTo>
                <a:cubicBezTo>
                  <a:pt x="55" y="19"/>
                  <a:pt x="56" y="18"/>
                  <a:pt x="57" y="18"/>
                </a:cubicBezTo>
                <a:cubicBezTo>
                  <a:pt x="58" y="17"/>
                  <a:pt x="58" y="17"/>
                  <a:pt x="59" y="16"/>
                </a:cubicBezTo>
                <a:cubicBezTo>
                  <a:pt x="60" y="16"/>
                  <a:pt x="61" y="15"/>
                  <a:pt x="62" y="15"/>
                </a:cubicBezTo>
                <a:cubicBezTo>
                  <a:pt x="63" y="14"/>
                  <a:pt x="63" y="14"/>
                  <a:pt x="64" y="14"/>
                </a:cubicBezTo>
                <a:cubicBezTo>
                  <a:pt x="65" y="13"/>
                  <a:pt x="66" y="13"/>
                  <a:pt x="67" y="12"/>
                </a:cubicBezTo>
                <a:cubicBezTo>
                  <a:pt x="68" y="12"/>
                  <a:pt x="69" y="11"/>
                  <a:pt x="69" y="11"/>
                </a:cubicBezTo>
                <a:cubicBezTo>
                  <a:pt x="70" y="11"/>
                  <a:pt x="71" y="10"/>
                  <a:pt x="72" y="10"/>
                </a:cubicBezTo>
                <a:cubicBezTo>
                  <a:pt x="73" y="9"/>
                  <a:pt x="74" y="9"/>
                  <a:pt x="75" y="9"/>
                </a:cubicBezTo>
                <a:cubicBezTo>
                  <a:pt x="76" y="8"/>
                  <a:pt x="77" y="8"/>
                  <a:pt x="77" y="8"/>
                </a:cubicBezTo>
                <a:cubicBezTo>
                  <a:pt x="78" y="7"/>
                  <a:pt x="79" y="7"/>
                  <a:pt x="80" y="7"/>
                </a:cubicBezTo>
                <a:cubicBezTo>
                  <a:pt x="81" y="6"/>
                  <a:pt x="82" y="6"/>
                  <a:pt x="83" y="6"/>
                </a:cubicBezTo>
                <a:cubicBezTo>
                  <a:pt x="84" y="6"/>
                  <a:pt x="85" y="5"/>
                  <a:pt x="86" y="5"/>
                </a:cubicBezTo>
                <a:cubicBezTo>
                  <a:pt x="87" y="5"/>
                  <a:pt x="88" y="4"/>
                  <a:pt x="89" y="4"/>
                </a:cubicBezTo>
                <a:cubicBezTo>
                  <a:pt x="90" y="4"/>
                  <a:pt x="90" y="4"/>
                  <a:pt x="91" y="4"/>
                </a:cubicBezTo>
                <a:cubicBezTo>
                  <a:pt x="92" y="3"/>
                  <a:pt x="93" y="3"/>
                  <a:pt x="94" y="3"/>
                </a:cubicBezTo>
                <a:cubicBezTo>
                  <a:pt x="95" y="3"/>
                  <a:pt x="96" y="3"/>
                  <a:pt x="97" y="2"/>
                </a:cubicBezTo>
                <a:cubicBezTo>
                  <a:pt x="98" y="2"/>
                  <a:pt x="99" y="2"/>
                  <a:pt x="100" y="2"/>
                </a:cubicBezTo>
                <a:cubicBezTo>
                  <a:pt x="101" y="2"/>
                  <a:pt x="102" y="2"/>
                  <a:pt x="103" y="1"/>
                </a:cubicBezTo>
                <a:cubicBezTo>
                  <a:pt x="104" y="1"/>
                  <a:pt x="105" y="1"/>
                  <a:pt x="106" y="1"/>
                </a:cubicBezTo>
                <a:cubicBezTo>
                  <a:pt x="107" y="1"/>
                  <a:pt x="108" y="1"/>
                  <a:pt x="109" y="1"/>
                </a:cubicBezTo>
                <a:cubicBezTo>
                  <a:pt x="110" y="1"/>
                  <a:pt x="111" y="1"/>
                  <a:pt x="112" y="1"/>
                </a:cubicBezTo>
                <a:cubicBezTo>
                  <a:pt x="113" y="1"/>
                  <a:pt x="114" y="1"/>
                  <a:pt x="115" y="1"/>
                </a:cubicBezTo>
                <a:cubicBezTo>
                  <a:pt x="116" y="0"/>
                  <a:pt x="117" y="0"/>
                  <a:pt x="118" y="0"/>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ndParaRPr>
          </a:p>
        </p:txBody>
      </p:sp>
      <p:sp>
        <p:nvSpPr>
          <p:cNvPr id="376" name="TextBox 375"/>
          <p:cNvSpPr txBox="1"/>
          <p:nvPr/>
        </p:nvSpPr>
        <p:spPr>
          <a:xfrm>
            <a:off x="8707134" y="6334400"/>
            <a:ext cx="1274383" cy="443198"/>
          </a:xfrm>
          <a:prstGeom prst="rect">
            <a:avLst/>
          </a:prstGeom>
          <a:noFill/>
        </p:spPr>
        <p:txBody>
          <a:bodyPr wrap="square" lIns="0" tIns="0" rIns="0" bIns="0" rtlCol="0">
            <a:spAutoFit/>
          </a:bodyPr>
          <a:lstStyle/>
          <a:p>
            <a:pPr algn="ctr" fontAlgn="auto">
              <a:lnSpc>
                <a:spcPct val="90000"/>
              </a:lnSpc>
              <a:spcBef>
                <a:spcPts val="0"/>
              </a:spcBef>
              <a:spcAft>
                <a:spcPts val="0"/>
              </a:spcAft>
              <a:defRPr/>
            </a:pPr>
            <a:r>
              <a:rPr lang="en-US" sz="800" dirty="0">
                <a:solidFill>
                  <a:srgbClr val="505050"/>
                </a:solidFill>
                <a:latin typeface="Segoe UI"/>
              </a:rPr>
              <a:t>Application Insights Telemetry collects </a:t>
            </a:r>
            <a:r>
              <a:rPr lang="en-US" sz="800" dirty="0" smtClean="0">
                <a:solidFill>
                  <a:srgbClr val="505050"/>
                </a:solidFill>
                <a:latin typeface="Segoe UI"/>
              </a:rPr>
              <a:t>assets data, </a:t>
            </a:r>
            <a:r>
              <a:rPr lang="en-US" sz="800" dirty="0">
                <a:solidFill>
                  <a:srgbClr val="505050"/>
                </a:solidFill>
                <a:latin typeface="Segoe UI"/>
              </a:rPr>
              <a:t>effectiveness and technical information</a:t>
            </a:r>
          </a:p>
        </p:txBody>
      </p:sp>
      <p:cxnSp>
        <p:nvCxnSpPr>
          <p:cNvPr id="379" name="Straight Arrow Connector 378"/>
          <p:cNvCxnSpPr>
            <a:cxnSpLocks/>
          </p:cNvCxnSpPr>
          <p:nvPr/>
        </p:nvCxnSpPr>
        <p:spPr>
          <a:xfrm>
            <a:off x="7858657" y="4293587"/>
            <a:ext cx="457200" cy="0"/>
          </a:xfrm>
          <a:prstGeom prst="straightConnector1">
            <a:avLst/>
          </a:prstGeom>
          <a:noFill/>
          <a:ln w="12700" cap="flat" cmpd="sng" algn="ctr">
            <a:solidFill>
              <a:srgbClr val="00BCF2"/>
            </a:solidFill>
            <a:prstDash val="solid"/>
            <a:headEnd type="triangle" w="med" len="med"/>
            <a:tailEnd type="triangle" w="med" len="med"/>
          </a:ln>
          <a:effectLst/>
        </p:spPr>
      </p:cxnSp>
      <p:cxnSp>
        <p:nvCxnSpPr>
          <p:cNvPr id="380" name="Straight Arrow Connector 379"/>
          <p:cNvCxnSpPr>
            <a:cxnSpLocks/>
          </p:cNvCxnSpPr>
          <p:nvPr/>
        </p:nvCxnSpPr>
        <p:spPr>
          <a:xfrm flipV="1">
            <a:off x="10217994" y="2649609"/>
            <a:ext cx="229211" cy="5435"/>
          </a:xfrm>
          <a:prstGeom prst="straightConnector1">
            <a:avLst/>
          </a:prstGeom>
          <a:noFill/>
          <a:ln w="12700" cap="flat" cmpd="sng" algn="ctr">
            <a:solidFill>
              <a:schemeClr val="bg1"/>
            </a:solidFill>
            <a:prstDash val="solid"/>
            <a:headEnd type="triangle" w="med" len="med"/>
            <a:tailEnd type="triangle" w="med" len="med"/>
          </a:ln>
          <a:effectLst/>
        </p:spPr>
      </p:cxnSp>
      <p:grpSp>
        <p:nvGrpSpPr>
          <p:cNvPr id="284" name="Group 283"/>
          <p:cNvGrpSpPr/>
          <p:nvPr/>
        </p:nvGrpSpPr>
        <p:grpSpPr>
          <a:xfrm>
            <a:off x="8330334" y="4254655"/>
            <a:ext cx="933073" cy="724548"/>
            <a:chOff x="8159684" y="3686165"/>
            <a:chExt cx="1174964" cy="823196"/>
          </a:xfrm>
        </p:grpSpPr>
        <p:sp>
          <p:nvSpPr>
            <p:cNvPr id="80" name="Freeform 79"/>
            <p:cNvSpPr>
              <a:spLocks noChangeAspect="1"/>
            </p:cNvSpPr>
            <p:nvPr/>
          </p:nvSpPr>
          <p:spPr bwMode="auto">
            <a:xfrm flipH="1">
              <a:off x="8515173" y="3686165"/>
              <a:ext cx="551209" cy="527021"/>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rgbClr val="282828"/>
            </a:solidFill>
            <a:ln w="9525" cap="flat" cmpd="sng" algn="ctr">
              <a:noFill/>
              <a:prstDash val="solid"/>
              <a:headEnd type="none" w="med" len="med"/>
              <a:tailEnd type="none" w="med" len="med"/>
            </a:ln>
            <a:effectLst/>
          </p:spPr>
          <p:txBody>
            <a:bodyPr rot="0" spcFirstLastPara="0" vert="horz" wrap="square" lIns="190234" tIns="152188" rIns="190234" bIns="1521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69953" eaLnBrk="1" fontAlgn="base" latinLnBrk="0" hangingPunct="1">
                <a:lnSpc>
                  <a:spcPct val="90000"/>
                </a:lnSpc>
                <a:spcBef>
                  <a:spcPct val="0"/>
                </a:spcBef>
                <a:spcAft>
                  <a:spcPct val="0"/>
                </a:spcAft>
                <a:buClrTx/>
                <a:buSzTx/>
                <a:buFontTx/>
                <a:buNone/>
                <a:tabLst/>
                <a:defRPr/>
              </a:pPr>
              <a:endParaRPr kumimoji="0" lang="en-US" sz="2081" b="1" i="0" u="none" strike="noStrike" kern="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81" name="TextBox 25"/>
            <p:cNvSpPr txBox="1"/>
            <p:nvPr/>
          </p:nvSpPr>
          <p:spPr>
            <a:xfrm>
              <a:off x="8159684" y="4195429"/>
              <a:ext cx="1174964" cy="3139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Azure SQL </a:t>
              </a:r>
              <a:br>
                <a:rPr lang="en-US" sz="800" dirty="0">
                  <a:solidFill>
                    <a:srgbClr val="505050"/>
                  </a:solidFill>
                  <a:latin typeface="Segoe UI"/>
                </a:rPr>
              </a:br>
              <a:r>
                <a:rPr lang="en-US" sz="800" dirty="0">
                  <a:solidFill>
                    <a:srgbClr val="505050"/>
                  </a:solidFill>
                  <a:latin typeface="Segoe UI"/>
                </a:rPr>
                <a:t>Data </a:t>
              </a:r>
              <a:r>
                <a:rPr lang="en-US" sz="800" dirty="0" smtClean="0">
                  <a:solidFill>
                    <a:srgbClr val="505050"/>
                  </a:solidFill>
                  <a:latin typeface="Segoe UI"/>
                </a:rPr>
                <a:t>Warehouse</a:t>
              </a:r>
              <a:endParaRPr lang="en-US" sz="800" dirty="0">
                <a:solidFill>
                  <a:srgbClr val="505050"/>
                </a:solidFill>
                <a:latin typeface="Segoe UI"/>
              </a:endParaRPr>
            </a:p>
          </p:txBody>
        </p:sp>
      </p:grpSp>
      <p:sp>
        <p:nvSpPr>
          <p:cNvPr id="285" name="TextBox 27"/>
          <p:cNvSpPr txBox="1"/>
          <p:nvPr/>
        </p:nvSpPr>
        <p:spPr>
          <a:xfrm>
            <a:off x="9203183" y="4367555"/>
            <a:ext cx="349099" cy="353432"/>
          </a:xfrm>
          <a:custGeom>
            <a:avLst/>
            <a:gdLst>
              <a:gd name="connsiteX0" fmla="*/ 2615664 w 3654515"/>
              <a:gd name="connsiteY0" fmla="*/ 2534931 h 4006207"/>
              <a:gd name="connsiteX1" fmla="*/ 1960582 w 3654515"/>
              <a:gd name="connsiteY1" fmla="*/ 3034209 h 4006207"/>
              <a:gd name="connsiteX2" fmla="*/ 1338741 w 3654515"/>
              <a:gd name="connsiteY2" fmla="*/ 3425023 h 4006207"/>
              <a:gd name="connsiteX3" fmla="*/ 1731746 w 3654515"/>
              <a:gd name="connsiteY3" fmla="*/ 3891938 h 4006207"/>
              <a:gd name="connsiteX4" fmla="*/ 1776343 w 3654515"/>
              <a:gd name="connsiteY4" fmla="*/ 3896192 h 4006207"/>
              <a:gd name="connsiteX5" fmla="*/ 1804775 w 3654515"/>
              <a:gd name="connsiteY5" fmla="*/ 3901622 h 4006207"/>
              <a:gd name="connsiteX6" fmla="*/ 3274309 w 3654515"/>
              <a:gd name="connsiteY6" fmla="*/ 3901622 h 4006207"/>
              <a:gd name="connsiteX7" fmla="*/ 3279764 w 3654515"/>
              <a:gd name="connsiteY7" fmla="*/ 3900582 h 4006207"/>
              <a:gd name="connsiteX8" fmla="*/ 3285213 w 3654515"/>
              <a:gd name="connsiteY8" fmla="*/ 3901622 h 4006207"/>
              <a:gd name="connsiteX9" fmla="*/ 3560897 w 3654515"/>
              <a:gd name="connsiteY9" fmla="*/ 3646315 h 4006207"/>
              <a:gd name="connsiteX10" fmla="*/ 3253200 w 3654515"/>
              <a:gd name="connsiteY10" fmla="*/ 3434254 h 4006207"/>
              <a:gd name="connsiteX11" fmla="*/ 3272188 w 3654515"/>
              <a:gd name="connsiteY11" fmla="*/ 3231989 h 4006207"/>
              <a:gd name="connsiteX12" fmla="*/ 2615664 w 3654515"/>
              <a:gd name="connsiteY12" fmla="*/ 2534931 h 4006207"/>
              <a:gd name="connsiteX13" fmla="*/ 2610633 w 3654515"/>
              <a:gd name="connsiteY13" fmla="*/ 2448880 h 4006207"/>
              <a:gd name="connsiteX14" fmla="*/ 3372712 w 3654515"/>
              <a:gd name="connsiteY14" fmla="*/ 3227544 h 4006207"/>
              <a:gd name="connsiteX15" fmla="*/ 3352240 w 3654515"/>
              <a:gd name="connsiteY15" fmla="*/ 3365886 h 4006207"/>
              <a:gd name="connsiteX16" fmla="*/ 3457751 w 3654515"/>
              <a:gd name="connsiteY16" fmla="*/ 3387188 h 4006207"/>
              <a:gd name="connsiteX17" fmla="*/ 3654515 w 3654515"/>
              <a:gd name="connsiteY17" fmla="*/ 3684038 h 4006207"/>
              <a:gd name="connsiteX18" fmla="*/ 3332349 w 3654515"/>
              <a:gd name="connsiteY18" fmla="*/ 4006204 h 4006207"/>
              <a:gd name="connsiteX19" fmla="*/ 3326473 w 3654515"/>
              <a:gd name="connsiteY19" fmla="*/ 4005021 h 4006207"/>
              <a:gd name="connsiteX20" fmla="*/ 3320592 w 3654515"/>
              <a:gd name="connsiteY20" fmla="*/ 4006207 h 4006207"/>
              <a:gd name="connsiteX21" fmla="*/ 1736561 w 3654515"/>
              <a:gd name="connsiteY21" fmla="*/ 4006204 h 4006207"/>
              <a:gd name="connsiteX22" fmla="*/ 1705914 w 3654515"/>
              <a:gd name="connsiteY22" fmla="*/ 4000020 h 4006207"/>
              <a:gd name="connsiteX23" fmla="*/ 1657844 w 3654515"/>
              <a:gd name="connsiteY23" fmla="*/ 3995171 h 4006207"/>
              <a:gd name="connsiteX24" fmla="*/ 1224216 w 3654515"/>
              <a:gd name="connsiteY24" fmla="*/ 3463131 h 4006207"/>
              <a:gd name="connsiteX25" fmla="*/ 1767292 w 3654515"/>
              <a:gd name="connsiteY25" fmla="*/ 2920055 h 4006207"/>
              <a:gd name="connsiteX26" fmla="*/ 1876738 w 3654515"/>
              <a:gd name="connsiteY26" fmla="*/ 2931089 h 4006207"/>
              <a:gd name="connsiteX27" fmla="*/ 1903868 w 3654515"/>
              <a:gd name="connsiteY27" fmla="*/ 2939508 h 4006207"/>
              <a:gd name="connsiteX28" fmla="*/ 1908440 w 3654515"/>
              <a:gd name="connsiteY28" fmla="*/ 2924453 h 4006207"/>
              <a:gd name="connsiteX29" fmla="*/ 2610633 w 3654515"/>
              <a:gd name="connsiteY29" fmla="*/ 2448880 h 4006207"/>
              <a:gd name="connsiteX30" fmla="*/ 1328895 w 3654515"/>
              <a:gd name="connsiteY30" fmla="*/ 1748195 h 4006207"/>
              <a:gd name="connsiteX31" fmla="*/ 1421457 w 3654515"/>
              <a:gd name="connsiteY31" fmla="*/ 1798955 h 4006207"/>
              <a:gd name="connsiteX32" fmla="*/ 1455297 w 3654515"/>
              <a:gd name="connsiteY32" fmla="*/ 1937798 h 4006207"/>
              <a:gd name="connsiteX33" fmla="*/ 1419466 w 3654515"/>
              <a:gd name="connsiteY33" fmla="*/ 2070171 h 4006207"/>
              <a:gd name="connsiteX34" fmla="*/ 1325411 w 3654515"/>
              <a:gd name="connsiteY34" fmla="*/ 2119438 h 4006207"/>
              <a:gd name="connsiteX35" fmla="*/ 1228620 w 3654515"/>
              <a:gd name="connsiteY35" fmla="*/ 2070668 h 4006207"/>
              <a:gd name="connsiteX36" fmla="*/ 1193038 w 3654515"/>
              <a:gd name="connsiteY36" fmla="*/ 1934812 h 4006207"/>
              <a:gd name="connsiteX37" fmla="*/ 1228869 w 3654515"/>
              <a:gd name="connsiteY37" fmla="*/ 1796964 h 4006207"/>
              <a:gd name="connsiteX38" fmla="*/ 1328895 w 3654515"/>
              <a:gd name="connsiteY38" fmla="*/ 1748195 h 4006207"/>
              <a:gd name="connsiteX39" fmla="*/ 1785481 w 3654515"/>
              <a:gd name="connsiteY39" fmla="*/ 1577006 h 4006207"/>
              <a:gd name="connsiteX40" fmla="*/ 1785481 w 3654515"/>
              <a:gd name="connsiteY40" fmla="*/ 2290627 h 4006207"/>
              <a:gd name="connsiteX41" fmla="*/ 2246299 w 3654515"/>
              <a:gd name="connsiteY41" fmla="*/ 2290627 h 4006207"/>
              <a:gd name="connsiteX42" fmla="*/ 2246299 w 3654515"/>
              <a:gd name="connsiteY42" fmla="*/ 2122423 h 4006207"/>
              <a:gd name="connsiteX43" fmla="*/ 2000463 w 3654515"/>
              <a:gd name="connsiteY43" fmla="*/ 2122423 h 4006207"/>
              <a:gd name="connsiteX44" fmla="*/ 2000463 w 3654515"/>
              <a:gd name="connsiteY44" fmla="*/ 1577006 h 4006207"/>
              <a:gd name="connsiteX45" fmla="*/ 1330885 w 3654515"/>
              <a:gd name="connsiteY45" fmla="*/ 1565062 h 4006207"/>
              <a:gd name="connsiteX46" fmla="*/ 1140785 w 3654515"/>
              <a:gd name="connsiteY46" fmla="*/ 1612587 h 4006207"/>
              <a:gd name="connsiteX47" fmla="*/ 1010900 w 3654515"/>
              <a:gd name="connsiteY47" fmla="*/ 1747200 h 4006207"/>
              <a:gd name="connsiteX48" fmla="*/ 964619 w 3654515"/>
              <a:gd name="connsiteY48" fmla="*/ 1943272 h 4006207"/>
              <a:gd name="connsiteX49" fmla="*/ 1010403 w 3654515"/>
              <a:gd name="connsiteY49" fmla="*/ 2129639 h 4006207"/>
              <a:gd name="connsiteX50" fmla="*/ 1138546 w 3654515"/>
              <a:gd name="connsiteY50" fmla="*/ 2257534 h 4006207"/>
              <a:gd name="connsiteX51" fmla="*/ 1321430 w 3654515"/>
              <a:gd name="connsiteY51" fmla="*/ 2303068 h 4006207"/>
              <a:gd name="connsiteX52" fmla="*/ 1404537 w 3654515"/>
              <a:gd name="connsiteY52" fmla="*/ 2294608 h 4006207"/>
              <a:gd name="connsiteX53" fmla="*/ 1495108 w 3654515"/>
              <a:gd name="connsiteY53" fmla="*/ 2386672 h 4006207"/>
              <a:gd name="connsiteX54" fmla="*/ 1764831 w 3654515"/>
              <a:gd name="connsiteY54" fmla="*/ 2386672 h 4006207"/>
              <a:gd name="connsiteX55" fmla="*/ 1576224 w 3654515"/>
              <a:gd name="connsiteY55" fmla="*/ 2204535 h 4006207"/>
              <a:gd name="connsiteX56" fmla="*/ 1683217 w 3654515"/>
              <a:gd name="connsiteY56" fmla="*/ 1931826 h 4006207"/>
              <a:gd name="connsiteX57" fmla="*/ 1639176 w 3654515"/>
              <a:gd name="connsiteY57" fmla="*/ 1740482 h 4006207"/>
              <a:gd name="connsiteX58" fmla="*/ 1514267 w 3654515"/>
              <a:gd name="connsiteY58" fmla="*/ 1610597 h 4006207"/>
              <a:gd name="connsiteX59" fmla="*/ 1330885 w 3654515"/>
              <a:gd name="connsiteY59" fmla="*/ 1565062 h 4006207"/>
              <a:gd name="connsiteX60" fmla="*/ 683674 w 3654515"/>
              <a:gd name="connsiteY60" fmla="*/ 1565062 h 4006207"/>
              <a:gd name="connsiteX61" fmla="*/ 472673 w 3654515"/>
              <a:gd name="connsiteY61" fmla="*/ 1627019 h 4006207"/>
              <a:gd name="connsiteX62" fmla="*/ 394045 w 3654515"/>
              <a:gd name="connsiteY62" fmla="*/ 1792485 h 4006207"/>
              <a:gd name="connsiteX63" fmla="*/ 566230 w 3654515"/>
              <a:gd name="connsiteY63" fmla="*/ 2006472 h 4006207"/>
              <a:gd name="connsiteX64" fmla="*/ 639135 w 3654515"/>
              <a:gd name="connsiteY64" fmla="*/ 2037824 h 4006207"/>
              <a:gd name="connsiteX65" fmla="*/ 668496 w 3654515"/>
              <a:gd name="connsiteY65" fmla="*/ 2062457 h 4006207"/>
              <a:gd name="connsiteX66" fmla="*/ 678200 w 3654515"/>
              <a:gd name="connsiteY66" fmla="*/ 2093062 h 4006207"/>
              <a:gd name="connsiteX67" fmla="*/ 658792 w 3654515"/>
              <a:gd name="connsiteY67" fmla="*/ 2130137 h 4006207"/>
              <a:gd name="connsiteX68" fmla="*/ 604051 w 3654515"/>
              <a:gd name="connsiteY68" fmla="*/ 2142827 h 4006207"/>
              <a:gd name="connsiteX69" fmla="*/ 503029 w 3654515"/>
              <a:gd name="connsiteY69" fmla="*/ 2122672 h 4006207"/>
              <a:gd name="connsiteX70" fmla="*/ 403998 w 3654515"/>
              <a:gd name="connsiteY70" fmla="*/ 2069673 h 4006207"/>
              <a:gd name="connsiteX71" fmla="*/ 403998 w 3654515"/>
              <a:gd name="connsiteY71" fmla="*/ 2265247 h 4006207"/>
              <a:gd name="connsiteX72" fmla="*/ 609027 w 3654515"/>
              <a:gd name="connsiteY72" fmla="*/ 2303068 h 4006207"/>
              <a:gd name="connsiteX73" fmla="*/ 774245 w 3654515"/>
              <a:gd name="connsiteY73" fmla="*/ 2277191 h 4006207"/>
              <a:gd name="connsiteX74" fmla="*/ 880990 w 3654515"/>
              <a:gd name="connsiteY74" fmla="*/ 2198563 h 4006207"/>
              <a:gd name="connsiteX75" fmla="*/ 919059 w 3654515"/>
              <a:gd name="connsiteY75" fmla="*/ 2074650 h 4006207"/>
              <a:gd name="connsiteX76" fmla="*/ 873027 w 3654515"/>
              <a:gd name="connsiteY76" fmla="*/ 1948248 h 4006207"/>
              <a:gd name="connsiteX77" fmla="*/ 716021 w 3654515"/>
              <a:gd name="connsiteY77" fmla="*/ 1850212 h 4006207"/>
              <a:gd name="connsiteX78" fmla="*/ 642121 w 3654515"/>
              <a:gd name="connsiteY78" fmla="*/ 1812142 h 4006207"/>
              <a:gd name="connsiteX79" fmla="*/ 624454 w 3654515"/>
              <a:gd name="connsiteY79" fmla="*/ 1775068 h 4006207"/>
              <a:gd name="connsiteX80" fmla="*/ 646350 w 3654515"/>
              <a:gd name="connsiteY80" fmla="*/ 1738242 h 4006207"/>
              <a:gd name="connsiteX81" fmla="*/ 704077 w 3654515"/>
              <a:gd name="connsiteY81" fmla="*/ 1724806 h 4006207"/>
              <a:gd name="connsiteX82" fmla="*/ 881239 w 3654515"/>
              <a:gd name="connsiteY82" fmla="*/ 1774073 h 4006207"/>
              <a:gd name="connsiteX83" fmla="*/ 881239 w 3654515"/>
              <a:gd name="connsiteY83" fmla="*/ 1592433 h 4006207"/>
              <a:gd name="connsiteX84" fmla="*/ 809329 w 3654515"/>
              <a:gd name="connsiteY84" fmla="*/ 1575513 h 4006207"/>
              <a:gd name="connsiteX85" fmla="*/ 752349 w 3654515"/>
              <a:gd name="connsiteY85" fmla="*/ 1568048 h 4006207"/>
              <a:gd name="connsiteX86" fmla="*/ 683674 w 3654515"/>
              <a:gd name="connsiteY86" fmla="*/ 1565062 h 4006207"/>
              <a:gd name="connsiteX87" fmla="*/ 1309044 w 3654515"/>
              <a:gd name="connsiteY87" fmla="*/ 196190 h 4006207"/>
              <a:gd name="connsiteX88" fmla="*/ 347062 w 3654515"/>
              <a:gd name="connsiteY88" fmla="*/ 500340 h 4006207"/>
              <a:gd name="connsiteX89" fmla="*/ 1309044 w 3654515"/>
              <a:gd name="connsiteY89" fmla="*/ 804488 h 4006207"/>
              <a:gd name="connsiteX90" fmla="*/ 2271029 w 3654515"/>
              <a:gd name="connsiteY90" fmla="*/ 500340 h 4006207"/>
              <a:gd name="connsiteX91" fmla="*/ 1309044 w 3654515"/>
              <a:gd name="connsiteY91" fmla="*/ 196190 h 4006207"/>
              <a:gd name="connsiteX92" fmla="*/ 1315224 w 3654515"/>
              <a:gd name="connsiteY92" fmla="*/ 0 h 4006207"/>
              <a:gd name="connsiteX93" fmla="*/ 2630444 w 3654515"/>
              <a:gd name="connsiteY93" fmla="*/ 588894 h 4006207"/>
              <a:gd name="connsiteX94" fmla="*/ 2636856 w 3654515"/>
              <a:gd name="connsiteY94" fmla="*/ 2379088 h 4006207"/>
              <a:gd name="connsiteX95" fmla="*/ 1860931 w 3654515"/>
              <a:gd name="connsiteY95" fmla="*/ 2847882 h 4006207"/>
              <a:gd name="connsiteX96" fmla="*/ 1167213 w 3654515"/>
              <a:gd name="connsiteY96" fmla="*/ 3297268 h 4006207"/>
              <a:gd name="connsiteX97" fmla="*/ 1144936 w 3654515"/>
              <a:gd name="connsiteY97" fmla="*/ 3503600 h 4006207"/>
              <a:gd name="connsiteX98" fmla="*/ 1050193 w 3654515"/>
              <a:gd name="connsiteY98" fmla="*/ 3520680 h 4006207"/>
              <a:gd name="connsiteX99" fmla="*/ 0 w 3654515"/>
              <a:gd name="connsiteY99" fmla="*/ 2943751 h 4006207"/>
              <a:gd name="connsiteX100" fmla="*/ 0 w 3654515"/>
              <a:gd name="connsiteY100" fmla="*/ 588894 h 4006207"/>
              <a:gd name="connsiteX101" fmla="*/ 1315224 w 3654515"/>
              <a:gd name="connsiteY101" fmla="*/ 0 h 400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654515" h="4006207">
                <a:moveTo>
                  <a:pt x="2615664" y="2534931"/>
                </a:moveTo>
                <a:cubicBezTo>
                  <a:pt x="2075168" y="2553950"/>
                  <a:pt x="1992068" y="3047282"/>
                  <a:pt x="1960582" y="3034209"/>
                </a:cubicBezTo>
                <a:cubicBezTo>
                  <a:pt x="1750630" y="2947045"/>
                  <a:pt x="1387344" y="3032852"/>
                  <a:pt x="1338741" y="3425023"/>
                </a:cubicBezTo>
                <a:cubicBezTo>
                  <a:pt x="1313406" y="3629467"/>
                  <a:pt x="1448733" y="3854175"/>
                  <a:pt x="1731746" y="3891938"/>
                </a:cubicBezTo>
                <a:lnTo>
                  <a:pt x="1776343" y="3896192"/>
                </a:lnTo>
                <a:lnTo>
                  <a:pt x="1804775" y="3901622"/>
                </a:lnTo>
                <a:lnTo>
                  <a:pt x="3274309" y="3901622"/>
                </a:lnTo>
                <a:lnTo>
                  <a:pt x="3279764" y="3900582"/>
                </a:lnTo>
                <a:lnTo>
                  <a:pt x="3285213" y="3901622"/>
                </a:lnTo>
                <a:cubicBezTo>
                  <a:pt x="3450282" y="3901622"/>
                  <a:pt x="3586162" y="3769274"/>
                  <a:pt x="3560897" y="3646315"/>
                </a:cubicBezTo>
                <a:cubicBezTo>
                  <a:pt x="3543701" y="3562623"/>
                  <a:pt x="3485290" y="3469652"/>
                  <a:pt x="3253200" y="3434254"/>
                </a:cubicBezTo>
                <a:cubicBezTo>
                  <a:pt x="3255079" y="3357929"/>
                  <a:pt x="3270309" y="3308317"/>
                  <a:pt x="3272188" y="3231989"/>
                </a:cubicBezTo>
                <a:cubicBezTo>
                  <a:pt x="3272188" y="2854587"/>
                  <a:pt x="3006128" y="2534931"/>
                  <a:pt x="2615664" y="2534931"/>
                </a:cubicBezTo>
                <a:close/>
                <a:moveTo>
                  <a:pt x="2610633" y="2448880"/>
                </a:moveTo>
                <a:cubicBezTo>
                  <a:pt x="3031516" y="2448880"/>
                  <a:pt x="3372712" y="2797500"/>
                  <a:pt x="3372712" y="3227544"/>
                </a:cubicBezTo>
                <a:lnTo>
                  <a:pt x="3352240" y="3365886"/>
                </a:lnTo>
                <a:lnTo>
                  <a:pt x="3457751" y="3387188"/>
                </a:lnTo>
                <a:cubicBezTo>
                  <a:pt x="3573383" y="3436096"/>
                  <a:pt x="3654515" y="3550593"/>
                  <a:pt x="3654515" y="3684038"/>
                </a:cubicBezTo>
                <a:cubicBezTo>
                  <a:pt x="3654515" y="3861967"/>
                  <a:pt x="3510277" y="4006204"/>
                  <a:pt x="3332349" y="4006204"/>
                </a:cubicBezTo>
                <a:lnTo>
                  <a:pt x="3326473" y="4005021"/>
                </a:lnTo>
                <a:lnTo>
                  <a:pt x="3320592" y="4006207"/>
                </a:lnTo>
                <a:lnTo>
                  <a:pt x="1736561" y="4006204"/>
                </a:lnTo>
                <a:lnTo>
                  <a:pt x="1705914" y="4000020"/>
                </a:lnTo>
                <a:lnTo>
                  <a:pt x="1657844" y="3995171"/>
                </a:lnTo>
                <a:cubicBezTo>
                  <a:pt x="1410373" y="3944532"/>
                  <a:pt x="1224216" y="3725571"/>
                  <a:pt x="1224216" y="3463131"/>
                </a:cubicBezTo>
                <a:cubicBezTo>
                  <a:pt x="1224216" y="3163198"/>
                  <a:pt x="1467359" y="2920055"/>
                  <a:pt x="1767292" y="2920055"/>
                </a:cubicBezTo>
                <a:cubicBezTo>
                  <a:pt x="1804783" y="2920055"/>
                  <a:pt x="1841387" y="2923852"/>
                  <a:pt x="1876738" y="2931089"/>
                </a:cubicBezTo>
                <a:lnTo>
                  <a:pt x="1903868" y="2939508"/>
                </a:lnTo>
                <a:lnTo>
                  <a:pt x="1908440" y="2924453"/>
                </a:lnTo>
                <a:cubicBezTo>
                  <a:pt x="2024131" y="2644980"/>
                  <a:pt x="2294968" y="2448880"/>
                  <a:pt x="2610633" y="2448880"/>
                </a:cubicBezTo>
                <a:close/>
                <a:moveTo>
                  <a:pt x="1328895" y="1748195"/>
                </a:moveTo>
                <a:cubicBezTo>
                  <a:pt x="1368043" y="1748195"/>
                  <a:pt x="1398897" y="1765115"/>
                  <a:pt x="1421457" y="1798955"/>
                </a:cubicBezTo>
                <a:cubicBezTo>
                  <a:pt x="1444017" y="1832795"/>
                  <a:pt x="1455297" y="1879076"/>
                  <a:pt x="1455297" y="1937798"/>
                </a:cubicBezTo>
                <a:cubicBezTo>
                  <a:pt x="1455297" y="1993202"/>
                  <a:pt x="1443353" y="2037326"/>
                  <a:pt x="1419466" y="2070171"/>
                </a:cubicBezTo>
                <a:cubicBezTo>
                  <a:pt x="1395579" y="2103015"/>
                  <a:pt x="1364228" y="2119438"/>
                  <a:pt x="1325411" y="2119438"/>
                </a:cubicBezTo>
                <a:cubicBezTo>
                  <a:pt x="1284605" y="2119438"/>
                  <a:pt x="1252341" y="2103181"/>
                  <a:pt x="1228620" y="2070668"/>
                </a:cubicBezTo>
                <a:cubicBezTo>
                  <a:pt x="1204899" y="2038156"/>
                  <a:pt x="1193038" y="1992870"/>
                  <a:pt x="1193038" y="1934812"/>
                </a:cubicBezTo>
                <a:cubicBezTo>
                  <a:pt x="1193038" y="1875426"/>
                  <a:pt x="1204981" y="1829477"/>
                  <a:pt x="1228869" y="1796964"/>
                </a:cubicBezTo>
                <a:cubicBezTo>
                  <a:pt x="1252755" y="1764451"/>
                  <a:pt x="1286097" y="1748195"/>
                  <a:pt x="1328895" y="1748195"/>
                </a:cubicBezTo>
                <a:close/>
                <a:moveTo>
                  <a:pt x="1785481" y="1577006"/>
                </a:moveTo>
                <a:lnTo>
                  <a:pt x="1785481" y="2290627"/>
                </a:lnTo>
                <a:lnTo>
                  <a:pt x="2246299" y="2290627"/>
                </a:lnTo>
                <a:lnTo>
                  <a:pt x="2246299" y="2122423"/>
                </a:lnTo>
                <a:lnTo>
                  <a:pt x="2000463" y="2122423"/>
                </a:lnTo>
                <a:lnTo>
                  <a:pt x="2000463" y="1577006"/>
                </a:lnTo>
                <a:close/>
                <a:moveTo>
                  <a:pt x="1330885" y="1565062"/>
                </a:moveTo>
                <a:cubicBezTo>
                  <a:pt x="1259888" y="1565062"/>
                  <a:pt x="1196522" y="1580904"/>
                  <a:pt x="1140785" y="1612587"/>
                </a:cubicBezTo>
                <a:cubicBezTo>
                  <a:pt x="1085049" y="1644270"/>
                  <a:pt x="1041754" y="1689141"/>
                  <a:pt x="1010900" y="1747200"/>
                </a:cubicBezTo>
                <a:cubicBezTo>
                  <a:pt x="980046" y="1805258"/>
                  <a:pt x="964619" y="1870616"/>
                  <a:pt x="964619" y="1943272"/>
                </a:cubicBezTo>
                <a:cubicBezTo>
                  <a:pt x="964619" y="2012610"/>
                  <a:pt x="979880" y="2074733"/>
                  <a:pt x="1010403" y="2129639"/>
                </a:cubicBezTo>
                <a:cubicBezTo>
                  <a:pt x="1040925" y="2184546"/>
                  <a:pt x="1083639" y="2227178"/>
                  <a:pt x="1138546" y="2257534"/>
                </a:cubicBezTo>
                <a:cubicBezTo>
                  <a:pt x="1193453" y="2287890"/>
                  <a:pt x="1254414" y="2303068"/>
                  <a:pt x="1321430" y="2303068"/>
                </a:cubicBezTo>
                <a:cubicBezTo>
                  <a:pt x="1350294" y="2303068"/>
                  <a:pt x="1377996" y="2300248"/>
                  <a:pt x="1404537" y="2294608"/>
                </a:cubicBezTo>
                <a:lnTo>
                  <a:pt x="1495108" y="2386672"/>
                </a:lnTo>
                <a:lnTo>
                  <a:pt x="1764831" y="2386672"/>
                </a:lnTo>
                <a:lnTo>
                  <a:pt x="1576224" y="2204535"/>
                </a:lnTo>
                <a:cubicBezTo>
                  <a:pt x="1647553" y="2133206"/>
                  <a:pt x="1683217" y="2042303"/>
                  <a:pt x="1683217" y="1931826"/>
                </a:cubicBezTo>
                <a:cubicBezTo>
                  <a:pt x="1683217" y="1860497"/>
                  <a:pt x="1668537" y="1796715"/>
                  <a:pt x="1639176" y="1740482"/>
                </a:cubicBezTo>
                <a:cubicBezTo>
                  <a:pt x="1609815" y="1684248"/>
                  <a:pt x="1568179" y="1640953"/>
                  <a:pt x="1514267" y="1610597"/>
                </a:cubicBezTo>
                <a:cubicBezTo>
                  <a:pt x="1460356" y="1580240"/>
                  <a:pt x="1399229" y="1565062"/>
                  <a:pt x="1330885" y="1565062"/>
                </a:cubicBezTo>
                <a:close/>
                <a:moveTo>
                  <a:pt x="683674" y="1565062"/>
                </a:moveTo>
                <a:cubicBezTo>
                  <a:pt x="595425" y="1565062"/>
                  <a:pt x="525091" y="1585714"/>
                  <a:pt x="472673" y="1627019"/>
                </a:cubicBezTo>
                <a:cubicBezTo>
                  <a:pt x="420254" y="1668323"/>
                  <a:pt x="394045" y="1723479"/>
                  <a:pt x="394045" y="1792485"/>
                </a:cubicBezTo>
                <a:cubicBezTo>
                  <a:pt x="394045" y="1891019"/>
                  <a:pt x="451440" y="1962348"/>
                  <a:pt x="566230" y="2006472"/>
                </a:cubicBezTo>
                <a:cubicBezTo>
                  <a:pt x="601728" y="2019743"/>
                  <a:pt x="626030" y="2030193"/>
                  <a:pt x="639135" y="2037824"/>
                </a:cubicBezTo>
                <a:cubicBezTo>
                  <a:pt x="652239" y="2045455"/>
                  <a:pt x="662026" y="2053666"/>
                  <a:pt x="668496" y="2062457"/>
                </a:cubicBezTo>
                <a:cubicBezTo>
                  <a:pt x="674965" y="2071249"/>
                  <a:pt x="678200" y="2081451"/>
                  <a:pt x="678200" y="2093062"/>
                </a:cubicBezTo>
                <a:cubicBezTo>
                  <a:pt x="678200" y="2109319"/>
                  <a:pt x="671730" y="2121677"/>
                  <a:pt x="658792" y="2130137"/>
                </a:cubicBezTo>
                <a:cubicBezTo>
                  <a:pt x="645853" y="2138597"/>
                  <a:pt x="627606" y="2142827"/>
                  <a:pt x="604051" y="2142827"/>
                </a:cubicBezTo>
                <a:cubicBezTo>
                  <a:pt x="572865" y="2142827"/>
                  <a:pt x="539191" y="2136109"/>
                  <a:pt x="503029" y="2122672"/>
                </a:cubicBezTo>
                <a:cubicBezTo>
                  <a:pt x="466867" y="2109236"/>
                  <a:pt x="433857" y="2091570"/>
                  <a:pt x="403998" y="2069673"/>
                </a:cubicBezTo>
                <a:lnTo>
                  <a:pt x="403998" y="2265247"/>
                </a:lnTo>
                <a:cubicBezTo>
                  <a:pt x="466037" y="2290461"/>
                  <a:pt x="534381" y="2303068"/>
                  <a:pt x="609027" y="2303068"/>
                </a:cubicBezTo>
                <a:cubicBezTo>
                  <a:pt x="673389" y="2303068"/>
                  <a:pt x="728462" y="2294442"/>
                  <a:pt x="774245" y="2277191"/>
                </a:cubicBezTo>
                <a:cubicBezTo>
                  <a:pt x="820028" y="2259939"/>
                  <a:pt x="855610" y="2233730"/>
                  <a:pt x="880990" y="2198563"/>
                </a:cubicBezTo>
                <a:cubicBezTo>
                  <a:pt x="906370" y="2163396"/>
                  <a:pt x="919059" y="2122092"/>
                  <a:pt x="919059" y="2074650"/>
                </a:cubicBezTo>
                <a:cubicBezTo>
                  <a:pt x="919059" y="2025881"/>
                  <a:pt x="903715" y="1983747"/>
                  <a:pt x="873027" y="1948248"/>
                </a:cubicBezTo>
                <a:cubicBezTo>
                  <a:pt x="842339" y="1912749"/>
                  <a:pt x="790004" y="1880071"/>
                  <a:pt x="716021" y="1850212"/>
                </a:cubicBezTo>
                <a:cubicBezTo>
                  <a:pt x="678532" y="1834619"/>
                  <a:pt x="653898" y="1821929"/>
                  <a:pt x="642121" y="1812142"/>
                </a:cubicBezTo>
                <a:cubicBezTo>
                  <a:pt x="630343" y="1802355"/>
                  <a:pt x="624454" y="1789997"/>
                  <a:pt x="624454" y="1775068"/>
                </a:cubicBezTo>
                <a:cubicBezTo>
                  <a:pt x="624454" y="1759475"/>
                  <a:pt x="631753" y="1747200"/>
                  <a:pt x="646350" y="1738242"/>
                </a:cubicBezTo>
                <a:cubicBezTo>
                  <a:pt x="660948" y="1729285"/>
                  <a:pt x="680190" y="1724806"/>
                  <a:pt x="704077" y="1724806"/>
                </a:cubicBezTo>
                <a:cubicBezTo>
                  <a:pt x="762136" y="1724806"/>
                  <a:pt x="821189" y="1741228"/>
                  <a:pt x="881239" y="1774073"/>
                </a:cubicBezTo>
                <a:lnTo>
                  <a:pt x="881239" y="1592433"/>
                </a:lnTo>
                <a:cubicBezTo>
                  <a:pt x="850385" y="1584139"/>
                  <a:pt x="826415" y="1578499"/>
                  <a:pt x="809329" y="1575513"/>
                </a:cubicBezTo>
                <a:cubicBezTo>
                  <a:pt x="792243" y="1572527"/>
                  <a:pt x="773250" y="1570039"/>
                  <a:pt x="752349" y="1568048"/>
                </a:cubicBezTo>
                <a:cubicBezTo>
                  <a:pt x="731448" y="1566057"/>
                  <a:pt x="708556" y="1565062"/>
                  <a:pt x="683674" y="1565062"/>
                </a:cubicBezTo>
                <a:close/>
                <a:moveTo>
                  <a:pt x="1309044" y="196190"/>
                </a:moveTo>
                <a:cubicBezTo>
                  <a:pt x="777755" y="196190"/>
                  <a:pt x="347062" y="332363"/>
                  <a:pt x="347062" y="500340"/>
                </a:cubicBezTo>
                <a:cubicBezTo>
                  <a:pt x="347062" y="668316"/>
                  <a:pt x="777755" y="804488"/>
                  <a:pt x="1309044" y="804488"/>
                </a:cubicBezTo>
                <a:cubicBezTo>
                  <a:pt x="1840335" y="804488"/>
                  <a:pt x="2271029" y="668316"/>
                  <a:pt x="2271029" y="500340"/>
                </a:cubicBezTo>
                <a:cubicBezTo>
                  <a:pt x="2271029" y="332363"/>
                  <a:pt x="1840335" y="196190"/>
                  <a:pt x="1309044" y="196190"/>
                </a:cubicBezTo>
                <a:close/>
                <a:moveTo>
                  <a:pt x="1315224" y="0"/>
                </a:moveTo>
                <a:cubicBezTo>
                  <a:pt x="2041487" y="0"/>
                  <a:pt x="2630444" y="263538"/>
                  <a:pt x="2630444" y="588894"/>
                </a:cubicBezTo>
                <a:cubicBezTo>
                  <a:pt x="2632582" y="1185624"/>
                  <a:pt x="2634718" y="1782357"/>
                  <a:pt x="2636856" y="2379088"/>
                </a:cubicBezTo>
                <a:cubicBezTo>
                  <a:pt x="2239277" y="2346543"/>
                  <a:pt x="1952849" y="2602556"/>
                  <a:pt x="1860931" y="2847882"/>
                </a:cubicBezTo>
                <a:cubicBezTo>
                  <a:pt x="1610647" y="2807470"/>
                  <a:pt x="1299367" y="2933621"/>
                  <a:pt x="1167213" y="3297268"/>
                </a:cubicBezTo>
                <a:cubicBezTo>
                  <a:pt x="1137653" y="3455719"/>
                  <a:pt x="1164439" y="3466365"/>
                  <a:pt x="1144936" y="3503600"/>
                </a:cubicBezTo>
                <a:cubicBezTo>
                  <a:pt x="1125433" y="3540836"/>
                  <a:pt x="1157653" y="3515663"/>
                  <a:pt x="1050193" y="3520680"/>
                </a:cubicBezTo>
                <a:cubicBezTo>
                  <a:pt x="450921" y="3465791"/>
                  <a:pt x="0" y="3228437"/>
                  <a:pt x="0" y="2943751"/>
                </a:cubicBezTo>
                <a:lnTo>
                  <a:pt x="0" y="588894"/>
                </a:lnTo>
                <a:cubicBezTo>
                  <a:pt x="0" y="263538"/>
                  <a:pt x="588957" y="0"/>
                  <a:pt x="1315224" y="0"/>
                </a:cubicBezTo>
                <a:close/>
              </a:path>
            </a:pathLst>
          </a:custGeom>
          <a:solidFill>
            <a:srgbClr val="282828"/>
          </a:solidFill>
          <a:ln>
            <a:noFill/>
          </a:ln>
          <a:effectLst/>
        </p:spPr>
        <p:txBody>
          <a:bodyPr rot="0" spcFirstLastPara="0" vert="horz" wrap="square" lIns="93260" tIns="46630" rIns="93260" bIns="4663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8159" b="0" i="0" u="none" strike="noStrike" kern="0" cap="none" spc="0" normalizeH="0" baseline="0" noProof="0" dirty="0">
              <a:ln>
                <a:noFill/>
              </a:ln>
              <a:gradFill>
                <a:gsLst>
                  <a:gs pos="2917">
                    <a:schemeClr val="tx1"/>
                  </a:gs>
                  <a:gs pos="3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402" name="Group 401"/>
          <p:cNvGrpSpPr/>
          <p:nvPr/>
        </p:nvGrpSpPr>
        <p:grpSpPr>
          <a:xfrm>
            <a:off x="10427266" y="3437938"/>
            <a:ext cx="345757" cy="277254"/>
            <a:chOff x="8859713" y="4240919"/>
            <a:chExt cx="345757" cy="277254"/>
          </a:xfrm>
        </p:grpSpPr>
        <p:grpSp>
          <p:nvGrpSpPr>
            <p:cNvPr id="403" name="Group 402"/>
            <p:cNvGrpSpPr/>
            <p:nvPr/>
          </p:nvGrpSpPr>
          <p:grpSpPr>
            <a:xfrm>
              <a:off x="8859713" y="4240919"/>
              <a:ext cx="345757" cy="236992"/>
              <a:chOff x="8859713" y="4240919"/>
              <a:chExt cx="345757" cy="236992"/>
            </a:xfrm>
          </p:grpSpPr>
          <p:sp>
            <p:nvSpPr>
              <p:cNvPr id="405" name="Freeform 21"/>
              <p:cNvSpPr>
                <a:spLocks noChangeAspect="1" noEditPoints="1"/>
              </p:cNvSpPr>
              <p:nvPr/>
            </p:nvSpPr>
            <p:spPr bwMode="black">
              <a:xfrm>
                <a:off x="8859713" y="4240919"/>
                <a:ext cx="345757" cy="215430"/>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06" name="Oval 405"/>
              <p:cNvSpPr/>
              <p:nvPr/>
            </p:nvSpPr>
            <p:spPr bwMode="auto">
              <a:xfrm>
                <a:off x="8959776" y="4415449"/>
                <a:ext cx="62462" cy="624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4" name="Block Arc 403"/>
            <p:cNvSpPr/>
            <p:nvPr/>
          </p:nvSpPr>
          <p:spPr bwMode="auto">
            <a:xfrm rot="3564871">
              <a:off x="8916932" y="4369610"/>
              <a:ext cx="148563" cy="148563"/>
            </a:xfrm>
            <a:prstGeom prst="blockArc">
              <a:avLst>
                <a:gd name="adj1" fmla="val 10800000"/>
                <a:gd name="adj2" fmla="val 3946355"/>
                <a:gd name="adj3" fmla="val 13976"/>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07" name="Group 406"/>
          <p:cNvGrpSpPr/>
          <p:nvPr/>
        </p:nvGrpSpPr>
        <p:grpSpPr>
          <a:xfrm>
            <a:off x="10486461" y="2561445"/>
            <a:ext cx="275263" cy="271132"/>
            <a:chOff x="8342954" y="4714894"/>
            <a:chExt cx="275263" cy="271132"/>
          </a:xfrm>
        </p:grpSpPr>
        <p:grpSp>
          <p:nvGrpSpPr>
            <p:cNvPr id="408" name="Group 407"/>
            <p:cNvGrpSpPr/>
            <p:nvPr/>
          </p:nvGrpSpPr>
          <p:grpSpPr>
            <a:xfrm>
              <a:off x="8342954" y="4714894"/>
              <a:ext cx="275263" cy="271132"/>
              <a:chOff x="6746789" y="3838377"/>
              <a:chExt cx="971013" cy="956441"/>
            </a:xfrm>
            <a:solidFill>
              <a:schemeClr val="tx1"/>
            </a:solidFill>
          </p:grpSpPr>
          <p:sp>
            <p:nvSpPr>
              <p:cNvPr id="419" name="Rectangle 418"/>
              <p:cNvSpPr/>
              <p:nvPr/>
            </p:nvSpPr>
            <p:spPr bwMode="auto">
              <a:xfrm>
                <a:off x="6746789" y="3838377"/>
                <a:ext cx="444308" cy="444308"/>
              </a:xfrm>
              <a:prstGeom prst="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0" name="Rectangle 419"/>
              <p:cNvSpPr/>
              <p:nvPr/>
            </p:nvSpPr>
            <p:spPr bwMode="auto">
              <a:xfrm>
                <a:off x="7273494" y="3838377"/>
                <a:ext cx="444308" cy="444308"/>
              </a:xfrm>
              <a:prstGeom prst="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Rectangle 420"/>
              <p:cNvSpPr/>
              <p:nvPr/>
            </p:nvSpPr>
            <p:spPr bwMode="auto">
              <a:xfrm>
                <a:off x="6746789" y="4350510"/>
                <a:ext cx="444308" cy="444308"/>
              </a:xfrm>
              <a:prstGeom prst="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2" name="Rectangle 421"/>
              <p:cNvSpPr/>
              <p:nvPr/>
            </p:nvSpPr>
            <p:spPr bwMode="auto">
              <a:xfrm>
                <a:off x="7273494" y="4350510"/>
                <a:ext cx="444308" cy="444308"/>
              </a:xfrm>
              <a:prstGeom prst="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09" name="Group 408"/>
            <p:cNvGrpSpPr/>
            <p:nvPr/>
          </p:nvGrpSpPr>
          <p:grpSpPr>
            <a:xfrm>
              <a:off x="8382106" y="4790162"/>
              <a:ext cx="186511" cy="114768"/>
              <a:chOff x="4005484" y="5811957"/>
              <a:chExt cx="315300" cy="194017"/>
            </a:xfrm>
            <a:solidFill>
              <a:schemeClr val="bg1"/>
            </a:solidFill>
          </p:grpSpPr>
          <p:sp>
            <p:nvSpPr>
              <p:cNvPr id="410" name="Freeform 21"/>
              <p:cNvSpPr>
                <a:spLocks noChangeAspect="1" noEditPoints="1"/>
              </p:cNvSpPr>
              <p:nvPr/>
            </p:nvSpPr>
            <p:spPr bwMode="black">
              <a:xfrm>
                <a:off x="4007442" y="5811957"/>
                <a:ext cx="311386" cy="194014"/>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bg1"/>
              </a:solidFill>
              <a:ln w="50800">
                <a:solidFill>
                  <a:schemeClr val="tx1"/>
                </a:solid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411" name="Group 410"/>
              <p:cNvGrpSpPr/>
              <p:nvPr/>
            </p:nvGrpSpPr>
            <p:grpSpPr>
              <a:xfrm>
                <a:off x="4005484" y="5811961"/>
                <a:ext cx="315300" cy="194013"/>
                <a:chOff x="5162540" y="3922860"/>
                <a:chExt cx="337921" cy="207933"/>
              </a:xfrm>
              <a:grpFill/>
            </p:grpSpPr>
            <p:sp>
              <p:nvSpPr>
                <p:cNvPr id="412" name="Freeform 21"/>
                <p:cNvSpPr>
                  <a:spLocks noChangeAspect="1" noEditPoints="1"/>
                </p:cNvSpPr>
                <p:nvPr/>
              </p:nvSpPr>
              <p:spPr bwMode="black">
                <a:xfrm>
                  <a:off x="5166738" y="3922860"/>
                  <a:ext cx="333723" cy="207932"/>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grpFill/>
                <a:ln>
                  <a:no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13" name="Oval 412"/>
                <p:cNvSpPr/>
                <p:nvPr/>
              </p:nvSpPr>
              <p:spPr bwMode="auto">
                <a:xfrm>
                  <a:off x="5162540" y="3995755"/>
                  <a:ext cx="135038" cy="1350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4" name="Oval 413"/>
                <p:cNvSpPr/>
                <p:nvPr/>
              </p:nvSpPr>
              <p:spPr bwMode="auto">
                <a:xfrm>
                  <a:off x="5318410" y="3922860"/>
                  <a:ext cx="135038" cy="1350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5" name="Oval 414"/>
                <p:cNvSpPr/>
                <p:nvPr/>
              </p:nvSpPr>
              <p:spPr bwMode="auto">
                <a:xfrm>
                  <a:off x="5365423" y="3994184"/>
                  <a:ext cx="135038" cy="1350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6" name="Oval 415"/>
                <p:cNvSpPr/>
                <p:nvPr/>
              </p:nvSpPr>
              <p:spPr bwMode="auto">
                <a:xfrm>
                  <a:off x="5230059" y="3956069"/>
                  <a:ext cx="135038" cy="1350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7" name="Oval 416"/>
                <p:cNvSpPr/>
                <p:nvPr/>
              </p:nvSpPr>
              <p:spPr bwMode="auto">
                <a:xfrm>
                  <a:off x="5234257" y="3990379"/>
                  <a:ext cx="135038" cy="1350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8" name="Oval 417"/>
                <p:cNvSpPr/>
                <p:nvPr/>
              </p:nvSpPr>
              <p:spPr bwMode="auto">
                <a:xfrm>
                  <a:off x="5285353" y="3990379"/>
                  <a:ext cx="135038" cy="1350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pic>
        <p:nvPicPr>
          <p:cNvPr id="436" name="Picture 435"/>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988273" y="5432675"/>
            <a:ext cx="581111" cy="324861"/>
          </a:xfrm>
          <a:prstGeom prst="rect">
            <a:avLst/>
          </a:prstGeom>
        </p:spPr>
      </p:pic>
      <p:grpSp>
        <p:nvGrpSpPr>
          <p:cNvPr id="450" name="Group 449"/>
          <p:cNvGrpSpPr/>
          <p:nvPr/>
        </p:nvGrpSpPr>
        <p:grpSpPr>
          <a:xfrm>
            <a:off x="2398613" y="1825351"/>
            <a:ext cx="959815" cy="363964"/>
            <a:chOff x="2398613" y="1825351"/>
            <a:chExt cx="959815" cy="363964"/>
          </a:xfrm>
        </p:grpSpPr>
        <p:sp>
          <p:nvSpPr>
            <p:cNvPr id="449" name="Rectangle 448"/>
            <p:cNvSpPr/>
            <p:nvPr/>
          </p:nvSpPr>
          <p:spPr bwMode="auto">
            <a:xfrm>
              <a:off x="2398613" y="1871362"/>
              <a:ext cx="914734" cy="317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sp>
          <p:nvSpPr>
            <p:cNvPr id="448" name="Rectangle 447"/>
            <p:cNvSpPr/>
            <p:nvPr/>
          </p:nvSpPr>
          <p:spPr bwMode="auto">
            <a:xfrm>
              <a:off x="2409440" y="1844896"/>
              <a:ext cx="914734" cy="317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grpSp>
          <p:nvGrpSpPr>
            <p:cNvPr id="439" name="Group 438"/>
            <p:cNvGrpSpPr/>
            <p:nvPr/>
          </p:nvGrpSpPr>
          <p:grpSpPr>
            <a:xfrm>
              <a:off x="2428974" y="1825351"/>
              <a:ext cx="929454" cy="317953"/>
              <a:chOff x="1877044" y="3525470"/>
              <a:chExt cx="929454" cy="317953"/>
            </a:xfrm>
          </p:grpSpPr>
          <p:sp>
            <p:nvSpPr>
              <p:cNvPr id="440" name="Rectangle 439"/>
              <p:cNvSpPr/>
              <p:nvPr/>
            </p:nvSpPr>
            <p:spPr bwMode="auto">
              <a:xfrm>
                <a:off x="1877044" y="3525470"/>
                <a:ext cx="914734" cy="317953"/>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p:txBody>
          </p:sp>
          <p:pic>
            <p:nvPicPr>
              <p:cNvPr id="441" name="Picture 440"/>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930782" y="3574190"/>
                <a:ext cx="481604" cy="269233"/>
              </a:xfrm>
              <a:prstGeom prst="rect">
                <a:avLst/>
              </a:prstGeom>
            </p:spPr>
          </p:pic>
          <p:sp>
            <p:nvSpPr>
              <p:cNvPr id="442" name="TextBox 441"/>
              <p:cNvSpPr txBox="1"/>
              <p:nvPr/>
            </p:nvSpPr>
            <p:spPr>
              <a:xfrm>
                <a:off x="2329177" y="3632697"/>
                <a:ext cx="477321"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Pipeline</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grpSp>
      <p:cxnSp>
        <p:nvCxnSpPr>
          <p:cNvPr id="443" name="Straight Arrow Connector 442"/>
          <p:cNvCxnSpPr>
            <a:cxnSpLocks/>
          </p:cNvCxnSpPr>
          <p:nvPr/>
        </p:nvCxnSpPr>
        <p:spPr>
          <a:xfrm>
            <a:off x="4008909" y="4206906"/>
            <a:ext cx="340534" cy="0"/>
          </a:xfrm>
          <a:prstGeom prst="straightConnector1">
            <a:avLst/>
          </a:prstGeom>
          <a:ln w="127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51" name="Group 450"/>
          <p:cNvGrpSpPr/>
          <p:nvPr/>
        </p:nvGrpSpPr>
        <p:grpSpPr>
          <a:xfrm>
            <a:off x="1862010" y="1487004"/>
            <a:ext cx="362064" cy="325196"/>
            <a:chOff x="6863101" y="4047468"/>
            <a:chExt cx="518199" cy="465432"/>
          </a:xfrm>
          <a:solidFill>
            <a:schemeClr val="tx1"/>
          </a:solidFill>
        </p:grpSpPr>
        <p:sp>
          <p:nvSpPr>
            <p:cNvPr id="452" name="Rectangle 451"/>
            <p:cNvSpPr/>
            <p:nvPr/>
          </p:nvSpPr>
          <p:spPr bwMode="auto">
            <a:xfrm>
              <a:off x="6863101" y="4078224"/>
              <a:ext cx="162467" cy="4346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3" name="Right Triangle 452"/>
            <p:cNvSpPr/>
            <p:nvPr/>
          </p:nvSpPr>
          <p:spPr bwMode="auto">
            <a:xfrm flipH="1">
              <a:off x="6916403" y="4153869"/>
              <a:ext cx="277824" cy="277825"/>
            </a:xfrm>
            <a:prstGeom prst="r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4" name="Right Triangle 453"/>
            <p:cNvSpPr/>
            <p:nvPr/>
          </p:nvSpPr>
          <p:spPr bwMode="auto">
            <a:xfrm flipH="1">
              <a:off x="7103476" y="4153869"/>
              <a:ext cx="277824" cy="277825"/>
            </a:xfrm>
            <a:prstGeom prst="r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5" name="Rectangle 454"/>
            <p:cNvSpPr/>
            <p:nvPr/>
          </p:nvSpPr>
          <p:spPr bwMode="auto">
            <a:xfrm>
              <a:off x="6896734" y="4352589"/>
              <a:ext cx="484565" cy="16031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6" name="Oval 455"/>
            <p:cNvSpPr/>
            <p:nvPr/>
          </p:nvSpPr>
          <p:spPr bwMode="auto">
            <a:xfrm>
              <a:off x="6863101" y="4047468"/>
              <a:ext cx="162467" cy="45719"/>
            </a:xfrm>
            <a:prstGeom prst="ellipse">
              <a:avLst/>
            </a:prstGeom>
            <a:grp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7" name="Rectangle 456"/>
            <p:cNvSpPr/>
            <p:nvPr/>
          </p:nvSpPr>
          <p:spPr bwMode="auto">
            <a:xfrm>
              <a:off x="7025568" y="4383575"/>
              <a:ext cx="45719" cy="45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8" name="Rectangle 457"/>
            <p:cNvSpPr/>
            <p:nvPr/>
          </p:nvSpPr>
          <p:spPr bwMode="auto">
            <a:xfrm>
              <a:off x="7103835" y="4383575"/>
              <a:ext cx="45719" cy="45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9" name="Rectangle 458"/>
            <p:cNvSpPr/>
            <p:nvPr/>
          </p:nvSpPr>
          <p:spPr bwMode="auto">
            <a:xfrm>
              <a:off x="7182103" y="4383575"/>
              <a:ext cx="45719" cy="45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1" name="Group 460"/>
          <p:cNvGrpSpPr/>
          <p:nvPr/>
        </p:nvGrpSpPr>
        <p:grpSpPr>
          <a:xfrm>
            <a:off x="447169" y="5279902"/>
            <a:ext cx="400330" cy="588901"/>
            <a:chOff x="713549" y="3931902"/>
            <a:chExt cx="355460" cy="588901"/>
          </a:xfrm>
        </p:grpSpPr>
        <p:sp>
          <p:nvSpPr>
            <p:cNvPr id="462" name="Freeform 461"/>
            <p:cNvSpPr>
              <a:spLocks noChangeAspect="1"/>
            </p:cNvSpPr>
            <p:nvPr/>
          </p:nvSpPr>
          <p:spPr bwMode="black">
            <a:xfrm>
              <a:off x="734306" y="3931902"/>
              <a:ext cx="313946" cy="202859"/>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400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3" name="TextBox 462"/>
            <p:cNvSpPr txBox="1"/>
            <p:nvPr/>
          </p:nvSpPr>
          <p:spPr>
            <a:xfrm>
              <a:off x="713549" y="4188404"/>
              <a:ext cx="355460"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800" dirty="0" smtClean="0">
                  <a:solidFill>
                    <a:srgbClr val="505050"/>
                  </a:solidFill>
                  <a:latin typeface="Segoe UI"/>
                </a:rPr>
                <a:t>APIs / Services</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464" name="Group 463"/>
          <p:cNvGrpSpPr/>
          <p:nvPr/>
        </p:nvGrpSpPr>
        <p:grpSpPr>
          <a:xfrm>
            <a:off x="926876" y="4677001"/>
            <a:ext cx="355460" cy="577366"/>
            <a:chOff x="1382586" y="5075574"/>
            <a:chExt cx="355460" cy="577366"/>
          </a:xfrm>
        </p:grpSpPr>
        <p:sp>
          <p:nvSpPr>
            <p:cNvPr id="465" name="Freeform 9"/>
            <p:cNvSpPr>
              <a:spLocks noEditPoints="1"/>
            </p:cNvSpPr>
            <p:nvPr/>
          </p:nvSpPr>
          <p:spPr bwMode="auto">
            <a:xfrm>
              <a:off x="1436565" y="5075574"/>
              <a:ext cx="251969" cy="320021"/>
            </a:xfrm>
            <a:custGeom>
              <a:avLst/>
              <a:gdLst>
                <a:gd name="T0" fmla="*/ 317 w 634"/>
                <a:gd name="T1" fmla="*/ 0 h 807"/>
                <a:gd name="T2" fmla="*/ 0 w 634"/>
                <a:gd name="T3" fmla="*/ 101 h 807"/>
                <a:gd name="T4" fmla="*/ 0 w 634"/>
                <a:gd name="T5" fmla="*/ 706 h 807"/>
                <a:gd name="T6" fmla="*/ 317 w 634"/>
                <a:gd name="T7" fmla="*/ 807 h 807"/>
                <a:gd name="T8" fmla="*/ 634 w 634"/>
                <a:gd name="T9" fmla="*/ 706 h 807"/>
                <a:gd name="T10" fmla="*/ 634 w 634"/>
                <a:gd name="T11" fmla="*/ 101 h 807"/>
                <a:gd name="T12" fmla="*/ 317 w 634"/>
                <a:gd name="T13" fmla="*/ 0 h 807"/>
                <a:gd name="T14" fmla="*/ 317 w 634"/>
                <a:gd name="T15" fmla="*/ 28 h 807"/>
                <a:gd name="T16" fmla="*/ 605 w 634"/>
                <a:gd name="T17" fmla="*/ 101 h 807"/>
                <a:gd name="T18" fmla="*/ 317 w 634"/>
                <a:gd name="T19" fmla="*/ 173 h 807"/>
                <a:gd name="T20" fmla="*/ 28 w 634"/>
                <a:gd name="T21" fmla="*/ 101 h 807"/>
                <a:gd name="T22" fmla="*/ 317 w 634"/>
                <a:gd name="T23" fmla="*/ 28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4" h="807">
                  <a:moveTo>
                    <a:pt x="317" y="0"/>
                  </a:moveTo>
                  <a:cubicBezTo>
                    <a:pt x="121" y="0"/>
                    <a:pt x="0" y="38"/>
                    <a:pt x="0" y="101"/>
                  </a:cubicBezTo>
                  <a:cubicBezTo>
                    <a:pt x="0" y="706"/>
                    <a:pt x="0" y="706"/>
                    <a:pt x="0" y="706"/>
                  </a:cubicBezTo>
                  <a:cubicBezTo>
                    <a:pt x="0" y="768"/>
                    <a:pt x="121" y="807"/>
                    <a:pt x="317" y="807"/>
                  </a:cubicBezTo>
                  <a:cubicBezTo>
                    <a:pt x="512" y="807"/>
                    <a:pt x="634" y="768"/>
                    <a:pt x="634" y="706"/>
                  </a:cubicBezTo>
                  <a:cubicBezTo>
                    <a:pt x="634" y="101"/>
                    <a:pt x="634" y="101"/>
                    <a:pt x="634" y="101"/>
                  </a:cubicBezTo>
                  <a:cubicBezTo>
                    <a:pt x="634" y="38"/>
                    <a:pt x="512" y="0"/>
                    <a:pt x="317" y="0"/>
                  </a:cubicBezTo>
                  <a:close/>
                  <a:moveTo>
                    <a:pt x="317" y="28"/>
                  </a:moveTo>
                  <a:cubicBezTo>
                    <a:pt x="526" y="28"/>
                    <a:pt x="605" y="73"/>
                    <a:pt x="605" y="101"/>
                  </a:cubicBezTo>
                  <a:cubicBezTo>
                    <a:pt x="605" y="128"/>
                    <a:pt x="526" y="173"/>
                    <a:pt x="317" y="173"/>
                  </a:cubicBezTo>
                  <a:cubicBezTo>
                    <a:pt x="107" y="173"/>
                    <a:pt x="28" y="128"/>
                    <a:pt x="28" y="101"/>
                  </a:cubicBezTo>
                  <a:cubicBezTo>
                    <a:pt x="28" y="73"/>
                    <a:pt x="107" y="28"/>
                    <a:pt x="317" y="2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66" name="TextBox 465"/>
            <p:cNvSpPr txBox="1"/>
            <p:nvPr/>
          </p:nvSpPr>
          <p:spPr>
            <a:xfrm>
              <a:off x="1382586" y="5431341"/>
              <a:ext cx="355460" cy="2215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Master Data</a:t>
              </a:r>
            </a:p>
          </p:txBody>
        </p:sp>
      </p:grpSp>
      <p:sp>
        <p:nvSpPr>
          <p:cNvPr id="467" name="TextBox 466"/>
          <p:cNvSpPr txBox="1"/>
          <p:nvPr/>
        </p:nvSpPr>
        <p:spPr>
          <a:xfrm>
            <a:off x="445220" y="5043417"/>
            <a:ext cx="355460"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RDBMS</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468" name="Group 467"/>
          <p:cNvGrpSpPr/>
          <p:nvPr/>
        </p:nvGrpSpPr>
        <p:grpSpPr>
          <a:xfrm>
            <a:off x="938189" y="5314871"/>
            <a:ext cx="355460" cy="436021"/>
            <a:chOff x="663566" y="5958706"/>
            <a:chExt cx="355460" cy="436021"/>
          </a:xfrm>
        </p:grpSpPr>
        <p:sp>
          <p:nvSpPr>
            <p:cNvPr id="469" name="Freeform 30"/>
            <p:cNvSpPr>
              <a:spLocks noEditPoints="1"/>
            </p:cNvSpPr>
            <p:nvPr/>
          </p:nvSpPr>
          <p:spPr bwMode="auto">
            <a:xfrm>
              <a:off x="745701" y="5958706"/>
              <a:ext cx="191191" cy="28631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1">
                <a:lumMod val="75000"/>
                <a:lumOff val="25000"/>
              </a:schemeClr>
            </a:solidFill>
            <a:ln>
              <a:noFill/>
            </a:ln>
            <a:extLst/>
          </p:spPr>
          <p:txBody>
            <a:bodyPr vert="horz" wrap="square" lIns="89630" tIns="44814" rIns="89630" bIns="44814" numCol="1" anchor="t" anchorCtr="0" compatLnSpc="1">
              <a:prstTxWarp prst="textNoShape">
                <a:avLst/>
              </a:prstTxWarp>
            </a:bodyPr>
            <a:lstStyle/>
            <a:p>
              <a:pPr defTabSz="896003"/>
              <a:endParaRPr lang="en-US" sz="1667">
                <a:solidFill>
                  <a:srgbClr val="000000"/>
                </a:solidFill>
                <a:latin typeface="Segoe UI"/>
              </a:endParaRPr>
            </a:p>
          </p:txBody>
        </p:sp>
        <p:sp>
          <p:nvSpPr>
            <p:cNvPr id="470" name="TextBox 469"/>
            <p:cNvSpPr txBox="1"/>
            <p:nvPr/>
          </p:nvSpPr>
          <p:spPr>
            <a:xfrm>
              <a:off x="663566" y="6283927"/>
              <a:ext cx="355460"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Files</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471" name="Rectangle 470"/>
          <p:cNvSpPr/>
          <p:nvPr/>
        </p:nvSpPr>
        <p:spPr>
          <a:xfrm rot="5400000" flipV="1">
            <a:off x="-249260" y="6166634"/>
            <a:ext cx="805055" cy="26384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914225">
              <a:defRPr/>
            </a:pPr>
            <a:r>
              <a:rPr lang="en-US" sz="800" b="1" dirty="0">
                <a:solidFill>
                  <a:srgbClr val="505050"/>
                </a:solidFill>
                <a:latin typeface="Segoe UI"/>
              </a:rPr>
              <a:t>Telemetry</a:t>
            </a:r>
          </a:p>
        </p:txBody>
      </p:sp>
      <p:sp>
        <p:nvSpPr>
          <p:cNvPr id="472" name="Left Brace 471"/>
          <p:cNvSpPr/>
          <p:nvPr/>
        </p:nvSpPr>
        <p:spPr>
          <a:xfrm>
            <a:off x="264380" y="5856319"/>
            <a:ext cx="108195" cy="816293"/>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defTabSz="914225">
              <a:defRPr/>
            </a:pPr>
            <a:endParaRPr lang="en-US" b="1" kern="0">
              <a:gradFill>
                <a:gsLst>
                  <a:gs pos="1250">
                    <a:srgbClr val="161616"/>
                  </a:gs>
                  <a:gs pos="100000">
                    <a:srgbClr val="161616"/>
                  </a:gs>
                </a:gsLst>
                <a:lin ang="5400000" scaled="0"/>
              </a:gradFill>
              <a:latin typeface="Segoe UI"/>
            </a:endParaRPr>
          </a:p>
        </p:txBody>
      </p:sp>
      <p:grpSp>
        <p:nvGrpSpPr>
          <p:cNvPr id="473" name="Group 472"/>
          <p:cNvGrpSpPr/>
          <p:nvPr/>
        </p:nvGrpSpPr>
        <p:grpSpPr>
          <a:xfrm>
            <a:off x="406262" y="5984727"/>
            <a:ext cx="799856" cy="540012"/>
            <a:chOff x="485808" y="3531289"/>
            <a:chExt cx="799856" cy="540012"/>
          </a:xfrm>
        </p:grpSpPr>
        <p:pic>
          <p:nvPicPr>
            <p:cNvPr id="474" name="Picture 473"/>
            <p:cNvPicPr>
              <a:picLocks noChangeAspect="1"/>
            </p:cNvPicPr>
            <p:nvPr/>
          </p:nvPicPr>
          <p:blipFill>
            <a:blip r:embed="rId2"/>
            <a:stretch>
              <a:fillRect/>
            </a:stretch>
          </p:blipFill>
          <p:spPr>
            <a:xfrm>
              <a:off x="485808" y="3531289"/>
              <a:ext cx="495099" cy="235255"/>
            </a:xfrm>
            <a:prstGeom prst="rect">
              <a:avLst/>
            </a:prstGeom>
          </p:spPr>
        </p:pic>
        <p:pic>
          <p:nvPicPr>
            <p:cNvPr id="475" name="Picture 474"/>
            <p:cNvPicPr>
              <a:picLocks noChangeAspect="1"/>
            </p:cNvPicPr>
            <p:nvPr/>
          </p:nvPicPr>
          <p:blipFill>
            <a:blip r:embed="rId2"/>
            <a:stretch>
              <a:fillRect/>
            </a:stretch>
          </p:blipFill>
          <p:spPr>
            <a:xfrm>
              <a:off x="638187" y="3683668"/>
              <a:ext cx="495099" cy="235255"/>
            </a:xfrm>
            <a:prstGeom prst="rect">
              <a:avLst/>
            </a:prstGeom>
          </p:spPr>
        </p:pic>
        <p:pic>
          <p:nvPicPr>
            <p:cNvPr id="476" name="Picture 475"/>
            <p:cNvPicPr>
              <a:picLocks noChangeAspect="1"/>
            </p:cNvPicPr>
            <p:nvPr/>
          </p:nvPicPr>
          <p:blipFill>
            <a:blip r:embed="rId2"/>
            <a:stretch>
              <a:fillRect/>
            </a:stretch>
          </p:blipFill>
          <p:spPr>
            <a:xfrm>
              <a:off x="790565" y="3836046"/>
              <a:ext cx="495099" cy="235255"/>
            </a:xfrm>
            <a:prstGeom prst="rect">
              <a:avLst/>
            </a:prstGeom>
          </p:spPr>
        </p:pic>
      </p:grpSp>
      <p:sp>
        <p:nvSpPr>
          <p:cNvPr id="477" name="Left Brace 476"/>
          <p:cNvSpPr/>
          <p:nvPr/>
        </p:nvSpPr>
        <p:spPr>
          <a:xfrm>
            <a:off x="231835" y="4634576"/>
            <a:ext cx="178895" cy="1122960"/>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defTabSz="914225">
              <a:defRPr/>
            </a:pPr>
            <a:endParaRPr lang="en-US" b="1" kern="0">
              <a:gradFill>
                <a:gsLst>
                  <a:gs pos="1250">
                    <a:srgbClr val="161616"/>
                  </a:gs>
                  <a:gs pos="100000">
                    <a:srgbClr val="161616"/>
                  </a:gs>
                </a:gsLst>
                <a:lin ang="5400000" scaled="0"/>
              </a:gradFill>
              <a:latin typeface="Segoe UI"/>
            </a:endParaRPr>
          </a:p>
        </p:txBody>
      </p:sp>
      <p:pic>
        <p:nvPicPr>
          <p:cNvPr id="478" name="Picture 477"/>
          <p:cNvPicPr>
            <a:picLocks noChangeAspect="1"/>
          </p:cNvPicPr>
          <p:nvPr/>
        </p:nvPicPr>
        <p:blipFill>
          <a:blip r:embed="rId3">
            <a:duotone>
              <a:prstClr val="black"/>
              <a:schemeClr val="tx1">
                <a:tint val="45000"/>
                <a:satMod val="400000"/>
              </a:schemeClr>
            </a:duotone>
          </a:blip>
          <a:stretch>
            <a:fillRect/>
          </a:stretch>
        </p:blipFill>
        <p:spPr>
          <a:xfrm>
            <a:off x="445397" y="4658849"/>
            <a:ext cx="424675" cy="344129"/>
          </a:xfrm>
          <a:prstGeom prst="rect">
            <a:avLst/>
          </a:prstGeom>
        </p:spPr>
      </p:pic>
      <p:sp>
        <p:nvSpPr>
          <p:cNvPr id="479" name="TextBox 478"/>
          <p:cNvSpPr txBox="1"/>
          <p:nvPr/>
        </p:nvSpPr>
        <p:spPr>
          <a:xfrm>
            <a:off x="70984" y="4568320"/>
            <a:ext cx="221599" cy="1229216"/>
          </a:xfrm>
          <a:prstGeom prst="rect">
            <a:avLst/>
          </a:prstGeom>
          <a:noFill/>
        </p:spPr>
        <p:txBody>
          <a:bodyPr vert="vert270" wrap="square" lIns="0" tIns="0" rIns="0" bIns="0" rtlCol="0">
            <a:spAutoFit/>
          </a:bodyPr>
          <a:lstStyle/>
          <a:p>
            <a:pPr lvl="0" fontAlgn="auto">
              <a:lnSpc>
                <a:spcPct val="90000"/>
              </a:lnSpc>
              <a:spcBef>
                <a:spcPts val="0"/>
              </a:spcBef>
              <a:spcAft>
                <a:spcPts val="0"/>
              </a:spcAft>
              <a:defRPr/>
            </a:pPr>
            <a:r>
              <a:rPr lang="en-US" sz="800" b="1" dirty="0" smtClean="0">
                <a:solidFill>
                  <a:srgbClr val="505050"/>
                </a:solidFill>
                <a:latin typeface="Segoe UI"/>
              </a:rPr>
              <a:t>Kantar Bus/Dept.  </a:t>
            </a:r>
            <a:r>
              <a:rPr lang="en-US" sz="800" b="1" dirty="0">
                <a:solidFill>
                  <a:srgbClr val="505050"/>
                </a:solidFill>
                <a:latin typeface="Segoe UI"/>
              </a:rPr>
              <a:t>Data Source</a:t>
            </a:r>
            <a:endParaRPr kumimoji="0" lang="en-US" sz="800" b="1" i="0" u="none" strike="noStrike" kern="1200" cap="none" spc="0" normalizeH="0" baseline="0" noProof="0" dirty="0">
              <a:ln>
                <a:noFill/>
              </a:ln>
              <a:solidFill>
                <a:srgbClr val="505050"/>
              </a:solidFill>
              <a:effectLst/>
              <a:uLnTx/>
              <a:uFillTx/>
              <a:latin typeface="Segoe UI"/>
            </a:endParaRPr>
          </a:p>
        </p:txBody>
      </p:sp>
      <p:cxnSp>
        <p:nvCxnSpPr>
          <p:cNvPr id="481" name="Straight Arrow Connector 480"/>
          <p:cNvCxnSpPr>
            <a:cxnSpLocks/>
          </p:cNvCxnSpPr>
          <p:nvPr/>
        </p:nvCxnSpPr>
        <p:spPr>
          <a:xfrm>
            <a:off x="1265722" y="5577842"/>
            <a:ext cx="709803" cy="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sp>
        <p:nvSpPr>
          <p:cNvPr id="483" name="Freeform 482"/>
          <p:cNvSpPr>
            <a:spLocks noChangeAspect="1"/>
          </p:cNvSpPr>
          <p:nvPr/>
        </p:nvSpPr>
        <p:spPr bwMode="auto">
          <a:xfrm rot="5280000">
            <a:off x="2072450" y="5889800"/>
            <a:ext cx="229062" cy="291268"/>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17">
                    <a:srgbClr val="505050"/>
                  </a:gs>
                  <a:gs pos="100000">
                    <a:srgbClr val="505050"/>
                  </a:gs>
                </a:gsLst>
                <a:lin ang="5400000" scaled="0"/>
              </a:gradFill>
              <a:latin typeface="Segoe UI"/>
            </a:endParaRPr>
          </a:p>
        </p:txBody>
      </p:sp>
      <p:cxnSp>
        <p:nvCxnSpPr>
          <p:cNvPr id="484" name="Straight Arrow Connector 483"/>
          <p:cNvCxnSpPr>
            <a:cxnSpLocks/>
          </p:cNvCxnSpPr>
          <p:nvPr/>
        </p:nvCxnSpPr>
        <p:spPr>
          <a:xfrm>
            <a:off x="1290631" y="5972942"/>
            <a:ext cx="609675"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88" name="Freeform 9"/>
          <p:cNvSpPr>
            <a:spLocks noChangeAspect="1" noEditPoints="1"/>
          </p:cNvSpPr>
          <p:nvPr/>
        </p:nvSpPr>
        <p:spPr bwMode="black">
          <a:xfrm>
            <a:off x="2766230" y="5838323"/>
            <a:ext cx="348903" cy="283014"/>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489" name="Straight Arrow Connector 488"/>
          <p:cNvCxnSpPr>
            <a:cxnSpLocks/>
          </p:cNvCxnSpPr>
          <p:nvPr/>
        </p:nvCxnSpPr>
        <p:spPr>
          <a:xfrm flipV="1">
            <a:off x="2359606" y="5993088"/>
            <a:ext cx="324413" cy="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93" name="Group 492"/>
          <p:cNvGrpSpPr/>
          <p:nvPr/>
        </p:nvGrpSpPr>
        <p:grpSpPr>
          <a:xfrm>
            <a:off x="3447490" y="5408635"/>
            <a:ext cx="346283" cy="298520"/>
            <a:chOff x="4783196" y="3595360"/>
            <a:chExt cx="496743" cy="428227"/>
          </a:xfrm>
        </p:grpSpPr>
        <p:sp>
          <p:nvSpPr>
            <p:cNvPr id="494" name="Hexagon 493"/>
            <p:cNvSpPr/>
            <p:nvPr/>
          </p:nvSpPr>
          <p:spPr bwMode="auto">
            <a:xfrm>
              <a:off x="4783196" y="3595360"/>
              <a:ext cx="496743" cy="428227"/>
            </a:xfrm>
            <a:prstGeom prst="hexagon">
              <a:avLst/>
            </a:prstGeom>
            <a:ln w="2667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grpSp>
          <p:nvGrpSpPr>
            <p:cNvPr id="495" name="Group 494"/>
            <p:cNvGrpSpPr/>
            <p:nvPr/>
          </p:nvGrpSpPr>
          <p:grpSpPr>
            <a:xfrm>
              <a:off x="4844161" y="3683589"/>
              <a:ext cx="374691" cy="273140"/>
              <a:chOff x="4604634" y="4851349"/>
              <a:chExt cx="383610" cy="279642"/>
            </a:xfrm>
          </p:grpSpPr>
          <p:sp>
            <p:nvSpPr>
              <p:cNvPr id="496" name="TextBox 495"/>
              <p:cNvSpPr txBox="1"/>
              <p:nvPr/>
            </p:nvSpPr>
            <p:spPr>
              <a:xfrm>
                <a:off x="4604634" y="4921697"/>
                <a:ext cx="383610" cy="159712"/>
              </a:xfrm>
              <a:prstGeom prst="rect">
                <a:avLst/>
              </a:prstGeom>
              <a:noFill/>
            </p:spPr>
            <p:txBody>
              <a:bodyPr wrap="square" lIns="0" tIns="0" rIns="0" bIns="0"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505050"/>
                    </a:solidFill>
                    <a:effectLst/>
                    <a:uLnTx/>
                    <a:uFillTx/>
                    <a:latin typeface="Segoe UI"/>
                    <a:ea typeface="+mn-ea"/>
                    <a:cs typeface="+mn-cs"/>
                  </a:rPr>
                  <a:t>10</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500" b="1" i="0" u="none" strike="noStrike" kern="1200" cap="none" spc="0" normalizeH="0" baseline="0" noProof="0" dirty="0">
                    <a:ln>
                      <a:noFill/>
                    </a:ln>
                    <a:solidFill>
                      <a:srgbClr val="505050"/>
                    </a:solidFill>
                    <a:effectLst/>
                    <a:uLnTx/>
                    <a:uFillTx/>
                    <a:latin typeface="Segoe UI"/>
                    <a:ea typeface="+mn-ea"/>
                    <a:cs typeface="+mn-cs"/>
                  </a:rPr>
                  <a:t>01</a:t>
                </a:r>
              </a:p>
            </p:txBody>
          </p:sp>
          <p:sp>
            <p:nvSpPr>
              <p:cNvPr id="497" name="Freeform 102"/>
              <p:cNvSpPr>
                <a:spLocks noEditPoints="1"/>
              </p:cNvSpPr>
              <p:nvPr/>
            </p:nvSpPr>
            <p:spPr bwMode="auto">
              <a:xfrm>
                <a:off x="4679308" y="4851349"/>
                <a:ext cx="226065" cy="279642"/>
              </a:xfrm>
              <a:custGeom>
                <a:avLst/>
                <a:gdLst>
                  <a:gd name="T0" fmla="*/ 537 w 1270"/>
                  <a:gd name="T1" fmla="*/ 0 h 1576"/>
                  <a:gd name="T2" fmla="*/ 1139 w 1270"/>
                  <a:gd name="T3" fmla="*/ 0 h 1576"/>
                  <a:gd name="T4" fmla="*/ 1270 w 1270"/>
                  <a:gd name="T5" fmla="*/ 198 h 1576"/>
                  <a:gd name="T6" fmla="*/ 1270 w 1270"/>
                  <a:gd name="T7" fmla="*/ 606 h 1576"/>
                  <a:gd name="T8" fmla="*/ 1270 w 1270"/>
                  <a:gd name="T9" fmla="*/ 1393 h 1576"/>
                  <a:gd name="T10" fmla="*/ 1088 w 1270"/>
                  <a:gd name="T11" fmla="*/ 1576 h 1576"/>
                  <a:gd name="T12" fmla="*/ 182 w 1270"/>
                  <a:gd name="T13" fmla="*/ 1576 h 1576"/>
                  <a:gd name="T14" fmla="*/ 130 w 1270"/>
                  <a:gd name="T15" fmla="*/ 1571 h 1576"/>
                  <a:gd name="T16" fmla="*/ 1 w 1270"/>
                  <a:gd name="T17" fmla="*/ 1389 h 1576"/>
                  <a:gd name="T18" fmla="*/ 0 w 1270"/>
                  <a:gd name="T19" fmla="*/ 602 h 1576"/>
                  <a:gd name="T20" fmla="*/ 25 w 1270"/>
                  <a:gd name="T21" fmla="*/ 539 h 1576"/>
                  <a:gd name="T22" fmla="*/ 537 w 1270"/>
                  <a:gd name="T23" fmla="*/ 0 h 1576"/>
                  <a:gd name="T24" fmla="*/ 1131 w 1270"/>
                  <a:gd name="T25" fmla="*/ 787 h 1576"/>
                  <a:gd name="T26" fmla="*/ 1131 w 1270"/>
                  <a:gd name="T27" fmla="*/ 191 h 1576"/>
                  <a:gd name="T28" fmla="*/ 1079 w 1270"/>
                  <a:gd name="T29" fmla="*/ 137 h 1576"/>
                  <a:gd name="T30" fmla="*/ 591 w 1270"/>
                  <a:gd name="T31" fmla="*/ 137 h 1576"/>
                  <a:gd name="T32" fmla="*/ 551 w 1270"/>
                  <a:gd name="T33" fmla="*/ 176 h 1576"/>
                  <a:gd name="T34" fmla="*/ 545 w 1270"/>
                  <a:gd name="T35" fmla="*/ 415 h 1576"/>
                  <a:gd name="T36" fmla="*/ 385 w 1270"/>
                  <a:gd name="T37" fmla="*/ 593 h 1576"/>
                  <a:gd name="T38" fmla="*/ 180 w 1270"/>
                  <a:gd name="T39" fmla="*/ 591 h 1576"/>
                  <a:gd name="T40" fmla="*/ 140 w 1270"/>
                  <a:gd name="T41" fmla="*/ 631 h 1576"/>
                  <a:gd name="T42" fmla="*/ 140 w 1270"/>
                  <a:gd name="T43" fmla="*/ 1377 h 1576"/>
                  <a:gd name="T44" fmla="*/ 198 w 1270"/>
                  <a:gd name="T45" fmla="*/ 1436 h 1576"/>
                  <a:gd name="T46" fmla="*/ 1071 w 1270"/>
                  <a:gd name="T47" fmla="*/ 1436 h 1576"/>
                  <a:gd name="T48" fmla="*/ 1131 w 1270"/>
                  <a:gd name="T49" fmla="*/ 1376 h 1576"/>
                  <a:gd name="T50" fmla="*/ 1131 w 1270"/>
                  <a:gd name="T51" fmla="*/ 787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70" h="1576">
                    <a:moveTo>
                      <a:pt x="537" y="0"/>
                    </a:moveTo>
                    <a:cubicBezTo>
                      <a:pt x="738" y="0"/>
                      <a:pt x="938" y="0"/>
                      <a:pt x="1139" y="0"/>
                    </a:cubicBezTo>
                    <a:cubicBezTo>
                      <a:pt x="1238" y="41"/>
                      <a:pt x="1270" y="89"/>
                      <a:pt x="1270" y="198"/>
                    </a:cubicBezTo>
                    <a:cubicBezTo>
                      <a:pt x="1270" y="334"/>
                      <a:pt x="1270" y="470"/>
                      <a:pt x="1270" y="606"/>
                    </a:cubicBezTo>
                    <a:cubicBezTo>
                      <a:pt x="1270" y="869"/>
                      <a:pt x="1270" y="1131"/>
                      <a:pt x="1270" y="1393"/>
                    </a:cubicBezTo>
                    <a:cubicBezTo>
                      <a:pt x="1270" y="1506"/>
                      <a:pt x="1200" y="1576"/>
                      <a:pt x="1088" y="1576"/>
                    </a:cubicBezTo>
                    <a:cubicBezTo>
                      <a:pt x="786" y="1576"/>
                      <a:pt x="484" y="1576"/>
                      <a:pt x="182" y="1576"/>
                    </a:cubicBezTo>
                    <a:cubicBezTo>
                      <a:pt x="165" y="1576"/>
                      <a:pt x="147" y="1576"/>
                      <a:pt x="130" y="1571"/>
                    </a:cubicBezTo>
                    <a:cubicBezTo>
                      <a:pt x="49" y="1550"/>
                      <a:pt x="1" y="1484"/>
                      <a:pt x="1" y="1389"/>
                    </a:cubicBezTo>
                    <a:cubicBezTo>
                      <a:pt x="1" y="1126"/>
                      <a:pt x="1" y="864"/>
                      <a:pt x="0" y="602"/>
                    </a:cubicBezTo>
                    <a:cubicBezTo>
                      <a:pt x="0" y="577"/>
                      <a:pt x="8" y="558"/>
                      <a:pt x="25" y="539"/>
                    </a:cubicBezTo>
                    <a:cubicBezTo>
                      <a:pt x="196" y="360"/>
                      <a:pt x="366" y="180"/>
                      <a:pt x="537" y="0"/>
                    </a:cubicBezTo>
                    <a:close/>
                    <a:moveTo>
                      <a:pt x="1131" y="787"/>
                    </a:moveTo>
                    <a:cubicBezTo>
                      <a:pt x="1131" y="588"/>
                      <a:pt x="1131" y="389"/>
                      <a:pt x="1131" y="191"/>
                    </a:cubicBezTo>
                    <a:cubicBezTo>
                      <a:pt x="1131" y="147"/>
                      <a:pt x="1121" y="137"/>
                      <a:pt x="1079" y="137"/>
                    </a:cubicBezTo>
                    <a:cubicBezTo>
                      <a:pt x="916" y="137"/>
                      <a:pt x="753" y="137"/>
                      <a:pt x="591" y="137"/>
                    </a:cubicBezTo>
                    <a:cubicBezTo>
                      <a:pt x="562" y="136"/>
                      <a:pt x="551" y="146"/>
                      <a:pt x="551" y="176"/>
                    </a:cubicBezTo>
                    <a:cubicBezTo>
                      <a:pt x="550" y="256"/>
                      <a:pt x="547" y="335"/>
                      <a:pt x="545" y="415"/>
                    </a:cubicBezTo>
                    <a:cubicBezTo>
                      <a:pt x="542" y="509"/>
                      <a:pt x="479" y="580"/>
                      <a:pt x="385" y="593"/>
                    </a:cubicBezTo>
                    <a:cubicBezTo>
                      <a:pt x="317" y="602"/>
                      <a:pt x="249" y="588"/>
                      <a:pt x="180" y="591"/>
                    </a:cubicBezTo>
                    <a:cubicBezTo>
                      <a:pt x="142" y="593"/>
                      <a:pt x="140" y="593"/>
                      <a:pt x="140" y="631"/>
                    </a:cubicBezTo>
                    <a:cubicBezTo>
                      <a:pt x="140" y="880"/>
                      <a:pt x="140" y="1128"/>
                      <a:pt x="140" y="1377"/>
                    </a:cubicBezTo>
                    <a:cubicBezTo>
                      <a:pt x="140" y="1428"/>
                      <a:pt x="148" y="1436"/>
                      <a:pt x="198" y="1436"/>
                    </a:cubicBezTo>
                    <a:cubicBezTo>
                      <a:pt x="489" y="1436"/>
                      <a:pt x="780" y="1436"/>
                      <a:pt x="1071" y="1436"/>
                    </a:cubicBezTo>
                    <a:cubicBezTo>
                      <a:pt x="1124" y="1436"/>
                      <a:pt x="1131" y="1429"/>
                      <a:pt x="1131" y="1376"/>
                    </a:cubicBezTo>
                    <a:cubicBezTo>
                      <a:pt x="1131" y="1180"/>
                      <a:pt x="1131" y="983"/>
                      <a:pt x="1131" y="78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498" name="Group 497"/>
          <p:cNvGrpSpPr/>
          <p:nvPr/>
        </p:nvGrpSpPr>
        <p:grpSpPr>
          <a:xfrm>
            <a:off x="3482197" y="5932528"/>
            <a:ext cx="264776" cy="328560"/>
            <a:chOff x="7469196" y="2376386"/>
            <a:chExt cx="449697" cy="558028"/>
          </a:xfrm>
        </p:grpSpPr>
        <p:sp>
          <p:nvSpPr>
            <p:cNvPr id="499" name="Freeform 79"/>
            <p:cNvSpPr>
              <a:spLocks noEditPoints="1"/>
            </p:cNvSpPr>
            <p:nvPr/>
          </p:nvSpPr>
          <p:spPr bwMode="black">
            <a:xfrm>
              <a:off x="7469196" y="2376386"/>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1"/>
            </a:solidFill>
            <a:ln>
              <a:noFill/>
            </a:ln>
            <a:extLst/>
          </p:spPr>
          <p:txBody>
            <a:bodyPr vert="horz" wrap="square" lIns="82305" tIns="41153" rIns="82305" bIns="4115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0" name="Freeform 70"/>
            <p:cNvSpPr>
              <a:spLocks noChangeAspect="1"/>
            </p:cNvSpPr>
            <p:nvPr/>
          </p:nvSpPr>
          <p:spPr bwMode="black">
            <a:xfrm>
              <a:off x="7548648" y="2550088"/>
              <a:ext cx="173126" cy="249928"/>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32" tIns="74426" rIns="93032" bIns="74426" numCol="1" spcCol="0" rtlCol="0" fromWordArt="0" anchor="t" anchorCtr="0" forceAA="0" compatLnSpc="1">
              <a:prstTxWarp prst="textNoShape">
                <a:avLst/>
              </a:prstTxWarp>
              <a:noAutofit/>
            </a:bodyPr>
            <a:lstStyle/>
            <a:p>
              <a:pPr marL="0" marR="0" lvl="0" indent="0" algn="ctr" defTabSz="47434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6" name="Group 505"/>
          <p:cNvGrpSpPr/>
          <p:nvPr/>
        </p:nvGrpSpPr>
        <p:grpSpPr>
          <a:xfrm>
            <a:off x="4763641" y="5951238"/>
            <a:ext cx="285300" cy="285300"/>
            <a:chOff x="6548081" y="3270894"/>
            <a:chExt cx="428708" cy="428708"/>
          </a:xfrm>
        </p:grpSpPr>
        <p:sp>
          <p:nvSpPr>
            <p:cNvPr id="507" name="Freeform 70"/>
            <p:cNvSpPr>
              <a:spLocks noChangeAspect="1"/>
            </p:cNvSpPr>
            <p:nvPr/>
          </p:nvSpPr>
          <p:spPr bwMode="black">
            <a:xfrm>
              <a:off x="6694700" y="3379158"/>
              <a:ext cx="173126" cy="249928"/>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32" tIns="74426" rIns="93032" bIns="74426" numCol="1" spcCol="0" rtlCol="0" fromWordArt="0" anchor="t" anchorCtr="0" forceAA="0" compatLnSpc="1">
              <a:prstTxWarp prst="textNoShape">
                <a:avLst/>
              </a:prstTxWarp>
              <a:noAutofit/>
            </a:bodyPr>
            <a:lstStyle/>
            <a:p>
              <a:pPr marL="0" marR="0" lvl="0" indent="0" algn="ctr" defTabSz="47434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ounded Rectangle 507"/>
            <p:cNvSpPr/>
            <p:nvPr/>
          </p:nvSpPr>
          <p:spPr bwMode="auto">
            <a:xfrm>
              <a:off x="6548081" y="3270894"/>
              <a:ext cx="428708" cy="428708"/>
            </a:xfrm>
            <a:prstGeom prst="roundRect">
              <a:avLst>
                <a:gd name="adj" fmla="val 11901"/>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509" name="TextBox 508"/>
          <p:cNvSpPr txBox="1"/>
          <p:nvPr/>
        </p:nvSpPr>
        <p:spPr>
          <a:xfrm>
            <a:off x="3770387" y="5971903"/>
            <a:ext cx="883608" cy="221599"/>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Data Lake Storage </a:t>
            </a:r>
            <a:r>
              <a:rPr kumimoji="0" lang="en-US" sz="800" b="0" i="0" u="none" strike="noStrike" kern="1200" cap="none" spc="0" normalizeH="0" baseline="0" noProof="0" dirty="0">
                <a:ln>
                  <a:noFill/>
                </a:ln>
                <a:solidFill>
                  <a:srgbClr val="0072C6"/>
                </a:solidFill>
                <a:effectLst/>
                <a:uLnTx/>
                <a:uFillTx/>
                <a:latin typeface="Segoe UI"/>
                <a:ea typeface="+mn-ea"/>
                <a:cs typeface="+mn-cs"/>
              </a:rPr>
              <a:t>(Encryption at Rest)</a:t>
            </a:r>
          </a:p>
        </p:txBody>
      </p:sp>
      <p:sp>
        <p:nvSpPr>
          <p:cNvPr id="510" name="TextBox 509"/>
          <p:cNvSpPr txBox="1"/>
          <p:nvPr/>
        </p:nvSpPr>
        <p:spPr>
          <a:xfrm>
            <a:off x="5169716" y="6010676"/>
            <a:ext cx="883608" cy="110800"/>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05050"/>
                </a:solidFill>
                <a:effectLst/>
                <a:uLnTx/>
                <a:uFillTx/>
                <a:latin typeface="Segoe UI"/>
                <a:ea typeface="+mn-ea"/>
                <a:cs typeface="+mn-cs"/>
              </a:rPr>
              <a:t>Data Lake </a:t>
            </a: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Analytics</a:t>
            </a:r>
            <a:endParaRPr kumimoji="0" lang="en-US" sz="800" b="0" i="0" u="none" strike="noStrike" kern="1200" cap="none" spc="0" normalizeH="0" baseline="0" noProof="0" dirty="0">
              <a:ln>
                <a:noFill/>
              </a:ln>
              <a:solidFill>
                <a:srgbClr val="0072C6"/>
              </a:solidFill>
              <a:effectLst/>
              <a:uLnTx/>
              <a:uFillTx/>
              <a:latin typeface="Segoe UI"/>
              <a:ea typeface="+mn-ea"/>
              <a:cs typeface="+mn-cs"/>
            </a:endParaRPr>
          </a:p>
        </p:txBody>
      </p:sp>
      <p:cxnSp>
        <p:nvCxnSpPr>
          <p:cNvPr id="511" name="Straight Arrow Connector 510"/>
          <p:cNvCxnSpPr>
            <a:cxnSpLocks/>
          </p:cNvCxnSpPr>
          <p:nvPr/>
        </p:nvCxnSpPr>
        <p:spPr>
          <a:xfrm flipV="1">
            <a:off x="2536340" y="5555494"/>
            <a:ext cx="610934" cy="10837"/>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sp>
        <p:nvSpPr>
          <p:cNvPr id="512" name="Freeform 511"/>
          <p:cNvSpPr/>
          <p:nvPr/>
        </p:nvSpPr>
        <p:spPr bwMode="auto">
          <a:xfrm flipH="1">
            <a:off x="6589054" y="5453169"/>
            <a:ext cx="267177" cy="28273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400" kern="0">
              <a:gradFill>
                <a:gsLst>
                  <a:gs pos="100000">
                    <a:srgbClr val="161616"/>
                  </a:gs>
                  <a:gs pos="0">
                    <a:srgbClr val="161616"/>
                  </a:gs>
                </a:gsLst>
                <a:lin ang="5400000" scaled="0"/>
              </a:gradFill>
              <a:latin typeface="Segoe UI"/>
              <a:ea typeface="Segoe UI" pitchFamily="34" charset="0"/>
              <a:cs typeface="Segoe UI" pitchFamily="34" charset="0"/>
            </a:endParaRPr>
          </a:p>
        </p:txBody>
      </p:sp>
      <p:cxnSp>
        <p:nvCxnSpPr>
          <p:cNvPr id="513" name="Straight Arrow Connector 512"/>
          <p:cNvCxnSpPr>
            <a:cxnSpLocks/>
          </p:cNvCxnSpPr>
          <p:nvPr/>
        </p:nvCxnSpPr>
        <p:spPr>
          <a:xfrm flipV="1">
            <a:off x="6351507" y="5531230"/>
            <a:ext cx="223133" cy="1"/>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515" name="Straight Arrow Connector 514"/>
          <p:cNvCxnSpPr>
            <a:cxnSpLocks/>
          </p:cNvCxnSpPr>
          <p:nvPr/>
        </p:nvCxnSpPr>
        <p:spPr>
          <a:xfrm flipH="1">
            <a:off x="6326354" y="5628927"/>
            <a:ext cx="208813" cy="3341"/>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pic>
        <p:nvPicPr>
          <p:cNvPr id="517" name="Picture 516" descr="A picture containing: nintendo&#10;&#10;Description generated with very high confidence"/>
          <p:cNvPicPr>
            <a:picLocks noChangeAspect="1"/>
          </p:cNvPicPr>
          <p:nvPr/>
        </p:nvPicPr>
        <p:blipFill>
          <a:blip r:embed="rId4">
            <a:clrChange>
              <a:clrFrom>
                <a:srgbClr val="89C402"/>
              </a:clrFrom>
              <a:clrTo>
                <a:srgbClr val="89C402">
                  <a:alpha val="0"/>
                </a:srgbClr>
              </a:clrTo>
            </a:clrChange>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47515" y="5363249"/>
            <a:ext cx="361220" cy="349037"/>
          </a:xfrm>
          <a:prstGeom prst="rect">
            <a:avLst/>
          </a:prstGeom>
          <a:solidFill>
            <a:srgbClr val="747AF8"/>
          </a:solidFill>
        </p:spPr>
      </p:pic>
      <p:cxnSp>
        <p:nvCxnSpPr>
          <p:cNvPr id="518" name="Straight Arrow Connector 517"/>
          <p:cNvCxnSpPr>
            <a:cxnSpLocks/>
          </p:cNvCxnSpPr>
          <p:nvPr/>
        </p:nvCxnSpPr>
        <p:spPr>
          <a:xfrm flipV="1">
            <a:off x="6370917" y="6076824"/>
            <a:ext cx="223133" cy="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9" name="Straight Arrow Connector 518"/>
          <p:cNvCxnSpPr>
            <a:cxnSpLocks/>
          </p:cNvCxnSpPr>
          <p:nvPr/>
        </p:nvCxnSpPr>
        <p:spPr>
          <a:xfrm flipH="1">
            <a:off x="6345764" y="6174521"/>
            <a:ext cx="208813" cy="334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521" name="Freeform 15"/>
          <p:cNvSpPr>
            <a:spLocks noEditPoints="1"/>
          </p:cNvSpPr>
          <p:nvPr/>
        </p:nvSpPr>
        <p:spPr bwMode="black">
          <a:xfrm>
            <a:off x="8480942" y="3428173"/>
            <a:ext cx="294837" cy="26886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2" name="TextBox 25"/>
          <p:cNvSpPr txBox="1"/>
          <p:nvPr/>
        </p:nvSpPr>
        <p:spPr>
          <a:xfrm>
            <a:off x="3772128" y="5450115"/>
            <a:ext cx="856693" cy="203133"/>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Azure </a:t>
            </a:r>
            <a:r>
              <a:rPr lang="en-US" sz="800" dirty="0" smtClean="0">
                <a:solidFill>
                  <a:srgbClr val="505050"/>
                </a:solidFill>
                <a:latin typeface="Segoe UI"/>
              </a:rPr>
              <a:t>Storage</a:t>
            </a:r>
            <a:endParaRPr lang="en-US" sz="800" dirty="0">
              <a:solidFill>
                <a:srgbClr val="505050"/>
              </a:solidFill>
              <a:latin typeface="Segoe UI"/>
            </a:endParaRPr>
          </a:p>
        </p:txBody>
      </p:sp>
      <p:sp>
        <p:nvSpPr>
          <p:cNvPr id="533" name="TextBox 25"/>
          <p:cNvSpPr txBox="1"/>
          <p:nvPr/>
        </p:nvSpPr>
        <p:spPr>
          <a:xfrm>
            <a:off x="5033500" y="5453927"/>
            <a:ext cx="1087805" cy="203133"/>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a:solidFill>
                  <a:srgbClr val="505050"/>
                </a:solidFill>
                <a:latin typeface="Segoe UI"/>
              </a:rPr>
              <a:t>HDI  Custom </a:t>
            </a:r>
            <a:r>
              <a:rPr lang="en-US" sz="800" dirty="0" smtClean="0">
                <a:solidFill>
                  <a:srgbClr val="505050"/>
                </a:solidFill>
                <a:latin typeface="Segoe UI"/>
              </a:rPr>
              <a:t>ETL</a:t>
            </a:r>
          </a:p>
        </p:txBody>
      </p:sp>
      <p:cxnSp>
        <p:nvCxnSpPr>
          <p:cNvPr id="535" name="Elbow Connector 534"/>
          <p:cNvCxnSpPr/>
          <p:nvPr/>
        </p:nvCxnSpPr>
        <p:spPr bwMode="auto">
          <a:xfrm rot="5400000" flipH="1" flipV="1">
            <a:off x="-2120" y="3587964"/>
            <a:ext cx="3572011" cy="396890"/>
          </a:xfrm>
          <a:prstGeom prst="bentConnector3">
            <a:avLst/>
          </a:prstGeom>
          <a:solidFill>
            <a:schemeClr val="accent1"/>
          </a:solidFill>
          <a:ln w="9525" cap="flat" cmpd="sng" algn="ctr">
            <a:solidFill>
              <a:srgbClr val="7030A0"/>
            </a:solidFill>
            <a:prstDash val="dashDot"/>
            <a:miter lim="800000"/>
            <a:headEnd type="none" w="med" len="med"/>
            <a:tailEnd type="triangle" w="med" len="med"/>
          </a:ln>
          <a:effectLst/>
        </p:spPr>
      </p:cxnSp>
      <p:cxnSp>
        <p:nvCxnSpPr>
          <p:cNvPr id="540" name="Elbow Connector 539"/>
          <p:cNvCxnSpPr/>
          <p:nvPr/>
        </p:nvCxnSpPr>
        <p:spPr bwMode="auto">
          <a:xfrm rot="5400000" flipH="1" flipV="1">
            <a:off x="4681284" y="3637772"/>
            <a:ext cx="2488603" cy="890663"/>
          </a:xfrm>
          <a:prstGeom prst="bentConnector3">
            <a:avLst>
              <a:gd name="adj1" fmla="val 27604"/>
            </a:avLst>
          </a:prstGeom>
          <a:solidFill>
            <a:schemeClr val="accent1"/>
          </a:solidFill>
          <a:ln w="9525" cap="flat" cmpd="sng" algn="ctr">
            <a:solidFill>
              <a:srgbClr val="7030A0"/>
            </a:solidFill>
            <a:prstDash val="dashDot"/>
            <a:miter lim="800000"/>
            <a:headEnd type="none" w="sm" len="sm"/>
            <a:tailEnd type="triangle"/>
          </a:ln>
          <a:effectLst/>
        </p:spPr>
      </p:cxnSp>
      <p:cxnSp>
        <p:nvCxnSpPr>
          <p:cNvPr id="543" name="Elbow Connector 542"/>
          <p:cNvCxnSpPr>
            <a:stCxn id="505" idx="2"/>
            <a:endCxn id="195" idx="2"/>
          </p:cNvCxnSpPr>
          <p:nvPr/>
        </p:nvCxnSpPr>
        <p:spPr bwMode="auto">
          <a:xfrm rot="5400000" flipH="1" flipV="1">
            <a:off x="4222285" y="5509334"/>
            <a:ext cx="1442576" cy="260231"/>
          </a:xfrm>
          <a:prstGeom prst="bentConnector5">
            <a:avLst>
              <a:gd name="adj1" fmla="val -7999"/>
              <a:gd name="adj2" fmla="val -629803"/>
              <a:gd name="adj3" fmla="val 77246"/>
            </a:avLst>
          </a:prstGeom>
          <a:solidFill>
            <a:schemeClr val="accent1"/>
          </a:solidFill>
          <a:ln w="9525" cap="flat" cmpd="sng" algn="ctr">
            <a:solidFill>
              <a:srgbClr val="7030A0"/>
            </a:solidFill>
            <a:prstDash val="dashDot"/>
            <a:miter lim="800000"/>
            <a:headEnd type="none" w="sm" len="sm"/>
            <a:tailEnd type="triangle"/>
          </a:ln>
          <a:effectLst/>
        </p:spPr>
      </p:cxnSp>
      <p:sp>
        <p:nvSpPr>
          <p:cNvPr id="545" name="Freeform 544"/>
          <p:cNvSpPr/>
          <p:nvPr/>
        </p:nvSpPr>
        <p:spPr bwMode="auto">
          <a:xfrm flipH="1">
            <a:off x="6584929" y="5958880"/>
            <a:ext cx="267177" cy="28273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defRPr/>
            </a:pPr>
            <a:endParaRPr lang="en-US" sz="2400" kern="0">
              <a:gradFill>
                <a:gsLst>
                  <a:gs pos="100000">
                    <a:srgbClr val="161616"/>
                  </a:gs>
                  <a:gs pos="0">
                    <a:srgbClr val="161616"/>
                  </a:gs>
                </a:gsLst>
                <a:lin ang="5400000" scaled="0"/>
              </a:gradFill>
              <a:latin typeface="Segoe UI"/>
              <a:ea typeface="Segoe UI" pitchFamily="34" charset="0"/>
              <a:cs typeface="Segoe UI" pitchFamily="34" charset="0"/>
            </a:endParaRPr>
          </a:p>
        </p:txBody>
      </p:sp>
      <p:grpSp>
        <p:nvGrpSpPr>
          <p:cNvPr id="557" name="Group 556"/>
          <p:cNvGrpSpPr/>
          <p:nvPr/>
        </p:nvGrpSpPr>
        <p:grpSpPr>
          <a:xfrm>
            <a:off x="2026772" y="6314373"/>
            <a:ext cx="1354983" cy="356753"/>
            <a:chOff x="4007494" y="1788367"/>
            <a:chExt cx="1354983" cy="356753"/>
          </a:xfrm>
        </p:grpSpPr>
        <p:grpSp>
          <p:nvGrpSpPr>
            <p:cNvPr id="558" name="Group 557"/>
            <p:cNvGrpSpPr/>
            <p:nvPr/>
          </p:nvGrpSpPr>
          <p:grpSpPr>
            <a:xfrm>
              <a:off x="4007494" y="1788367"/>
              <a:ext cx="345757" cy="215430"/>
              <a:chOff x="4678003" y="3396719"/>
              <a:chExt cx="537715" cy="335033"/>
            </a:xfrm>
          </p:grpSpPr>
          <p:sp>
            <p:nvSpPr>
              <p:cNvPr id="560" name="Freeform 21"/>
              <p:cNvSpPr>
                <a:spLocks noChangeAspect="1" noEditPoints="1"/>
              </p:cNvSpPr>
              <p:nvPr/>
            </p:nvSpPr>
            <p:spPr bwMode="black">
              <a:xfrm>
                <a:off x="4678003" y="3396719"/>
                <a:ext cx="537715" cy="335033"/>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61" name="Right Arrow 560"/>
              <p:cNvSpPr/>
              <p:nvPr/>
            </p:nvSpPr>
            <p:spPr bwMode="auto">
              <a:xfrm>
                <a:off x="4705580" y="3571110"/>
                <a:ext cx="395809" cy="93987"/>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59" name="TextBox 558"/>
            <p:cNvSpPr txBox="1"/>
            <p:nvPr/>
          </p:nvSpPr>
          <p:spPr>
            <a:xfrm>
              <a:off x="4029233" y="2034320"/>
              <a:ext cx="1333244" cy="110800"/>
            </a:xfrm>
            <a:prstGeom prst="rect">
              <a:avLst/>
            </a:prstGeom>
            <a:solidFill>
              <a:schemeClr val="bg1"/>
            </a:solidFill>
          </p:spPr>
          <p:txBody>
            <a:bodyPr wrap="square" lIns="0" tIns="0" rIns="0" b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Azure individual</a:t>
              </a:r>
              <a:r>
                <a:rPr kumimoji="0" lang="en-US" sz="800" b="0" i="0" u="none" strike="noStrike" kern="1200" cap="none" spc="0" normalizeH="0" noProof="0" dirty="0" smtClean="0">
                  <a:ln>
                    <a:noFill/>
                  </a:ln>
                  <a:solidFill>
                    <a:srgbClr val="505050"/>
                  </a:solidFill>
                  <a:effectLst/>
                  <a:uLnTx/>
                  <a:uFillTx/>
                  <a:latin typeface="Segoe UI"/>
                  <a:ea typeface="+mn-ea"/>
                  <a:cs typeface="+mn-cs"/>
                </a:rPr>
                <a:t> subscription</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569" name="Group 568"/>
          <p:cNvGrpSpPr/>
          <p:nvPr/>
        </p:nvGrpSpPr>
        <p:grpSpPr>
          <a:xfrm>
            <a:off x="1882041" y="4747402"/>
            <a:ext cx="1148008" cy="345974"/>
            <a:chOff x="4007494" y="1788367"/>
            <a:chExt cx="1494638" cy="356753"/>
          </a:xfrm>
        </p:grpSpPr>
        <p:grpSp>
          <p:nvGrpSpPr>
            <p:cNvPr id="570" name="Group 569"/>
            <p:cNvGrpSpPr/>
            <p:nvPr/>
          </p:nvGrpSpPr>
          <p:grpSpPr>
            <a:xfrm>
              <a:off x="4007494" y="1788367"/>
              <a:ext cx="345757" cy="215430"/>
              <a:chOff x="4678003" y="3396719"/>
              <a:chExt cx="537715" cy="335033"/>
            </a:xfrm>
          </p:grpSpPr>
          <p:sp>
            <p:nvSpPr>
              <p:cNvPr id="572" name="Freeform 21"/>
              <p:cNvSpPr>
                <a:spLocks noChangeAspect="1" noEditPoints="1"/>
              </p:cNvSpPr>
              <p:nvPr/>
            </p:nvSpPr>
            <p:spPr bwMode="black">
              <a:xfrm>
                <a:off x="4678003" y="3396719"/>
                <a:ext cx="537715" cy="335033"/>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89629" tIns="44815" rIns="89629" bIns="4481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73" name="Right Arrow 572"/>
              <p:cNvSpPr/>
              <p:nvPr/>
            </p:nvSpPr>
            <p:spPr bwMode="auto">
              <a:xfrm>
                <a:off x="4705580" y="3571110"/>
                <a:ext cx="395809" cy="93987"/>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71" name="TextBox 570"/>
            <p:cNvSpPr txBox="1"/>
            <p:nvPr/>
          </p:nvSpPr>
          <p:spPr>
            <a:xfrm>
              <a:off x="4052677" y="2034320"/>
              <a:ext cx="1449455" cy="110800"/>
            </a:xfrm>
            <a:prstGeom prst="rect">
              <a:avLst/>
            </a:prstGeom>
            <a:solidFill>
              <a:schemeClr val="bg1"/>
            </a:solidFill>
          </p:spPr>
          <p:txBody>
            <a:bodyPr wrap="square" lIns="0" tIns="0" rIns="0" b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Azure main</a:t>
              </a:r>
              <a:r>
                <a:rPr kumimoji="0" lang="en-US" sz="800" b="0" i="0" u="none" strike="noStrike" kern="1200" cap="none" spc="0" normalizeH="0" noProof="0" dirty="0" smtClean="0">
                  <a:ln>
                    <a:noFill/>
                  </a:ln>
                  <a:solidFill>
                    <a:srgbClr val="505050"/>
                  </a:solidFill>
                  <a:effectLst/>
                  <a:uLnTx/>
                  <a:uFillTx/>
                  <a:latin typeface="Segoe UI"/>
                  <a:ea typeface="+mn-ea"/>
                  <a:cs typeface="+mn-cs"/>
                </a:rPr>
                <a:t> subscription</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574" name="TextBox 25"/>
          <p:cNvSpPr txBox="1"/>
          <p:nvPr/>
        </p:nvSpPr>
        <p:spPr>
          <a:xfrm>
            <a:off x="7204214" y="4926892"/>
            <a:ext cx="1214208" cy="203133"/>
          </a:xfrm>
          <a:prstGeom prst="rect">
            <a:avLst/>
          </a:prstGeom>
          <a:solidFill>
            <a:schemeClr val="bg1">
              <a:lumMod val="75000"/>
            </a:schemeClr>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smtClean="0">
                <a:solidFill>
                  <a:srgbClr val="505050"/>
                </a:solidFill>
                <a:latin typeface="Segoe UI"/>
              </a:rPr>
              <a:t>Azure Active Directory</a:t>
            </a:r>
            <a:endParaRPr lang="en-US" sz="800" dirty="0">
              <a:solidFill>
                <a:srgbClr val="505050"/>
              </a:solidFill>
              <a:latin typeface="Segoe UI"/>
            </a:endParaRPr>
          </a:p>
        </p:txBody>
      </p:sp>
      <p:grpSp>
        <p:nvGrpSpPr>
          <p:cNvPr id="423" name="Group 422"/>
          <p:cNvGrpSpPr/>
          <p:nvPr/>
        </p:nvGrpSpPr>
        <p:grpSpPr>
          <a:xfrm>
            <a:off x="7018638" y="4866154"/>
            <a:ext cx="267541" cy="258477"/>
            <a:chOff x="8321040" y="876186"/>
            <a:chExt cx="653061" cy="630936"/>
          </a:xfrm>
          <a:solidFill>
            <a:schemeClr val="tx1"/>
          </a:solidFill>
        </p:grpSpPr>
        <p:sp>
          <p:nvSpPr>
            <p:cNvPr id="424" name="Oval 423"/>
            <p:cNvSpPr/>
            <p:nvPr/>
          </p:nvSpPr>
          <p:spPr bwMode="auto">
            <a:xfrm>
              <a:off x="8321040" y="1189176"/>
              <a:ext cx="173736" cy="173736"/>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5" name="Oval 424"/>
            <p:cNvSpPr/>
            <p:nvPr/>
          </p:nvSpPr>
          <p:spPr bwMode="auto">
            <a:xfrm>
              <a:off x="8800365" y="1189176"/>
              <a:ext cx="173736" cy="173736"/>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6" name="Oval 425"/>
            <p:cNvSpPr/>
            <p:nvPr/>
          </p:nvSpPr>
          <p:spPr bwMode="auto">
            <a:xfrm>
              <a:off x="8559805" y="1333386"/>
              <a:ext cx="173736" cy="173736"/>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7" name="Oval 426"/>
            <p:cNvSpPr/>
            <p:nvPr/>
          </p:nvSpPr>
          <p:spPr bwMode="auto">
            <a:xfrm>
              <a:off x="8559805" y="876186"/>
              <a:ext cx="173736" cy="173736"/>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28" name="Straight Connector 427"/>
            <p:cNvCxnSpPr>
              <a:endCxn id="425" idx="5"/>
            </p:cNvCxnSpPr>
            <p:nvPr/>
          </p:nvCxnSpPr>
          <p:spPr>
            <a:xfrm>
              <a:off x="8585200" y="898525"/>
              <a:ext cx="363458" cy="438944"/>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stCxn id="427" idx="7"/>
              <a:endCxn id="424" idx="3"/>
            </p:cNvCxnSpPr>
            <p:nvPr/>
          </p:nvCxnSpPr>
          <p:spPr>
            <a:xfrm flipH="1">
              <a:off x="8346483" y="901629"/>
              <a:ext cx="361615" cy="43584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stCxn id="427" idx="0"/>
              <a:endCxn id="426" idx="0"/>
            </p:cNvCxnSpPr>
            <p:nvPr/>
          </p:nvCxnSpPr>
          <p:spPr>
            <a:xfrm>
              <a:off x="8646673" y="876186"/>
              <a:ext cx="0" cy="4572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a:stCxn id="425" idx="7"/>
              <a:endCxn id="426" idx="3"/>
            </p:cNvCxnSpPr>
            <p:nvPr/>
          </p:nvCxnSpPr>
          <p:spPr>
            <a:xfrm flipH="1">
              <a:off x="8585248" y="1214619"/>
              <a:ext cx="363410" cy="26706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a:endCxn id="426" idx="5"/>
            </p:cNvCxnSpPr>
            <p:nvPr/>
          </p:nvCxnSpPr>
          <p:spPr>
            <a:xfrm>
              <a:off x="8346483" y="1214619"/>
              <a:ext cx="361615" cy="26706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75" name="Group 574"/>
          <p:cNvGrpSpPr/>
          <p:nvPr/>
        </p:nvGrpSpPr>
        <p:grpSpPr>
          <a:xfrm>
            <a:off x="8430095" y="1555594"/>
            <a:ext cx="345684" cy="298003"/>
            <a:chOff x="4817213" y="2757981"/>
            <a:chExt cx="496743" cy="428227"/>
          </a:xfrm>
        </p:grpSpPr>
        <p:sp>
          <p:nvSpPr>
            <p:cNvPr id="576" name="Freeform 70"/>
            <p:cNvSpPr>
              <a:spLocks noChangeAspect="1"/>
            </p:cNvSpPr>
            <p:nvPr/>
          </p:nvSpPr>
          <p:spPr bwMode="black">
            <a:xfrm>
              <a:off x="4995497" y="2868196"/>
              <a:ext cx="173126" cy="249928"/>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32" tIns="74426" rIns="93032" bIns="74426" numCol="1" spcCol="0" rtlCol="0" fromWordArt="0" anchor="t" anchorCtr="0" forceAA="0" compatLnSpc="1">
              <a:prstTxWarp prst="textNoShape">
                <a:avLst/>
              </a:prstTxWarp>
              <a:noAutofit/>
            </a:bodyPr>
            <a:lstStyle/>
            <a:p>
              <a:pPr marL="0" marR="0" lvl="0" indent="0" algn="ctr" defTabSz="47434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7" name="Hexagon 576"/>
            <p:cNvSpPr/>
            <p:nvPr/>
          </p:nvSpPr>
          <p:spPr bwMode="auto">
            <a:xfrm>
              <a:off x="4817213" y="2757981"/>
              <a:ext cx="496743" cy="428227"/>
            </a:xfrm>
            <a:prstGeom prst="hexagon">
              <a:avLst/>
            </a:prstGeom>
            <a:ln w="2667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Segoe UI"/>
                <a:ea typeface="+mn-ea"/>
                <a:cs typeface="+mn-cs"/>
              </a:endParaRPr>
            </a:p>
          </p:txBody>
        </p:sp>
      </p:grpSp>
      <p:cxnSp>
        <p:nvCxnSpPr>
          <p:cNvPr id="579" name="Straight Arrow Connector 578"/>
          <p:cNvCxnSpPr>
            <a:cxnSpLocks/>
          </p:cNvCxnSpPr>
          <p:nvPr/>
        </p:nvCxnSpPr>
        <p:spPr>
          <a:xfrm>
            <a:off x="7858657" y="2602560"/>
            <a:ext cx="457200" cy="0"/>
          </a:xfrm>
          <a:prstGeom prst="straightConnector1">
            <a:avLst/>
          </a:prstGeom>
          <a:noFill/>
          <a:ln w="12700" cap="flat" cmpd="sng" algn="ctr">
            <a:solidFill>
              <a:srgbClr val="00BCF2"/>
            </a:solidFill>
            <a:prstDash val="solid"/>
            <a:headEnd type="triangle" w="med" len="med"/>
            <a:tailEnd type="triangle" w="med" len="med"/>
          </a:ln>
          <a:effectLst/>
        </p:spPr>
      </p:cxnSp>
      <p:sp>
        <p:nvSpPr>
          <p:cNvPr id="582" name="TextBox 581"/>
          <p:cNvSpPr txBox="1"/>
          <p:nvPr/>
        </p:nvSpPr>
        <p:spPr>
          <a:xfrm>
            <a:off x="9075621" y="4734724"/>
            <a:ext cx="542014" cy="2215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Azure SQL DB</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91" name="Freeform 190"/>
          <p:cNvSpPr>
            <a:spLocks noEditPoints="1"/>
          </p:cNvSpPr>
          <p:nvPr/>
        </p:nvSpPr>
        <p:spPr bwMode="auto">
          <a:xfrm>
            <a:off x="9675972" y="4363824"/>
            <a:ext cx="206495" cy="321007"/>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chemeClr val="tx1">
              <a:lumMod val="75000"/>
              <a:lumOff val="25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593" name="TextBox 592"/>
          <p:cNvSpPr txBox="1"/>
          <p:nvPr/>
        </p:nvSpPr>
        <p:spPr>
          <a:xfrm>
            <a:off x="9517826" y="4832957"/>
            <a:ext cx="556257" cy="22438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Document DB</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594" name="Elbow Connector 593"/>
          <p:cNvCxnSpPr>
            <a:stCxn id="556" idx="3"/>
            <a:endCxn id="377" idx="1"/>
          </p:cNvCxnSpPr>
          <p:nvPr/>
        </p:nvCxnSpPr>
        <p:spPr bwMode="auto">
          <a:xfrm flipV="1">
            <a:off x="7762772" y="4125358"/>
            <a:ext cx="553085" cy="1824506"/>
          </a:xfrm>
          <a:prstGeom prst="bentConnector3">
            <a:avLst>
              <a:gd name="adj1" fmla="val 35870"/>
            </a:avLst>
          </a:prstGeom>
          <a:solidFill>
            <a:schemeClr val="accent1"/>
          </a:solidFill>
          <a:ln w="9525" cap="flat" cmpd="sng" algn="ctr">
            <a:solidFill>
              <a:srgbClr val="7030A0"/>
            </a:solidFill>
            <a:prstDash val="dashDot"/>
            <a:miter lim="800000"/>
            <a:headEnd type="triangle" w="med" len="med"/>
            <a:tailEnd type="triangle" w="med" len="med"/>
          </a:ln>
          <a:effectLst/>
        </p:spPr>
      </p:cxnSp>
      <p:grpSp>
        <p:nvGrpSpPr>
          <p:cNvPr id="598" name="Group 597"/>
          <p:cNvGrpSpPr/>
          <p:nvPr/>
        </p:nvGrpSpPr>
        <p:grpSpPr>
          <a:xfrm>
            <a:off x="11116382" y="1976267"/>
            <a:ext cx="426504" cy="444171"/>
            <a:chOff x="11472827" y="4545788"/>
            <a:chExt cx="280728" cy="284825"/>
          </a:xfrm>
        </p:grpSpPr>
        <p:sp>
          <p:nvSpPr>
            <p:cNvPr id="599" name="Rounded Rectangle 598"/>
            <p:cNvSpPr/>
            <p:nvPr/>
          </p:nvSpPr>
          <p:spPr bwMode="auto">
            <a:xfrm>
              <a:off x="11472827" y="4699141"/>
              <a:ext cx="35603" cy="80649"/>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defRPr/>
              </a:pPr>
              <a:endParaRPr lang="en-US" sz="1961" b="1" dirty="0">
                <a:solidFill>
                  <a:prstClr val="white"/>
                </a:solidFill>
                <a:latin typeface="Segoe UI Light"/>
                <a:ea typeface="Segoe UI" pitchFamily="34" charset="0"/>
                <a:cs typeface="Segoe UI" pitchFamily="34" charset="0"/>
              </a:endParaRPr>
            </a:p>
          </p:txBody>
        </p:sp>
        <p:sp>
          <p:nvSpPr>
            <p:cNvPr id="600" name="Rounded Rectangle 599"/>
            <p:cNvSpPr/>
            <p:nvPr/>
          </p:nvSpPr>
          <p:spPr bwMode="auto">
            <a:xfrm>
              <a:off x="11527518" y="4680314"/>
              <a:ext cx="35603" cy="111152"/>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defRPr/>
              </a:pPr>
              <a:endParaRPr lang="en-US" sz="1961" b="1" dirty="0">
                <a:solidFill>
                  <a:prstClr val="white"/>
                </a:solidFill>
                <a:latin typeface="Segoe UI Light"/>
                <a:ea typeface="Segoe UI" pitchFamily="34" charset="0"/>
                <a:cs typeface="Segoe UI" pitchFamily="34" charset="0"/>
              </a:endParaRPr>
            </a:p>
          </p:txBody>
        </p:sp>
        <p:sp>
          <p:nvSpPr>
            <p:cNvPr id="601" name="Rounded Rectangle 600"/>
            <p:cNvSpPr/>
            <p:nvPr/>
          </p:nvSpPr>
          <p:spPr bwMode="auto">
            <a:xfrm>
              <a:off x="11581398" y="4660852"/>
              <a:ext cx="35603" cy="151148"/>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defRPr/>
              </a:pPr>
              <a:endParaRPr lang="en-US" sz="1961" b="1" dirty="0">
                <a:solidFill>
                  <a:prstClr val="white"/>
                </a:solidFill>
                <a:latin typeface="Segoe UI Light"/>
                <a:ea typeface="Segoe UI" pitchFamily="34" charset="0"/>
                <a:cs typeface="Segoe UI" pitchFamily="34" charset="0"/>
              </a:endParaRPr>
            </a:p>
          </p:txBody>
        </p:sp>
        <p:sp>
          <p:nvSpPr>
            <p:cNvPr id="602" name="Rounded Rectangle 601"/>
            <p:cNvSpPr/>
            <p:nvPr/>
          </p:nvSpPr>
          <p:spPr bwMode="auto">
            <a:xfrm>
              <a:off x="11637498" y="4643936"/>
              <a:ext cx="35603" cy="186677"/>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defRPr/>
              </a:pPr>
              <a:endParaRPr lang="en-US" sz="1961" b="1" dirty="0">
                <a:solidFill>
                  <a:prstClr val="white"/>
                </a:solidFill>
                <a:latin typeface="Segoe UI Light"/>
                <a:ea typeface="Segoe UI" pitchFamily="34" charset="0"/>
                <a:cs typeface="Segoe UI" pitchFamily="34" charset="0"/>
              </a:endParaRPr>
            </a:p>
          </p:txBody>
        </p:sp>
        <p:sp>
          <p:nvSpPr>
            <p:cNvPr id="603" name="Freeform 60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86">
                <a:defRPr/>
              </a:pPr>
              <a:endParaRPr lang="en-US" sz="1765" dirty="0">
                <a:solidFill>
                  <a:prstClr val="white"/>
                </a:solidFill>
                <a:latin typeface="Segoe UI"/>
              </a:endParaRPr>
            </a:p>
          </p:txBody>
        </p:sp>
      </p:grpSp>
      <p:grpSp>
        <p:nvGrpSpPr>
          <p:cNvPr id="604" name="Group 603"/>
          <p:cNvGrpSpPr/>
          <p:nvPr/>
        </p:nvGrpSpPr>
        <p:grpSpPr>
          <a:xfrm>
            <a:off x="10403842" y="4201851"/>
            <a:ext cx="445310" cy="373510"/>
            <a:chOff x="3314482" y="-4918414"/>
            <a:chExt cx="508000" cy="450850"/>
          </a:xfrm>
          <a:solidFill>
            <a:schemeClr val="tx1">
              <a:lumMod val="75000"/>
              <a:lumOff val="25000"/>
            </a:schemeClr>
          </a:solidFill>
        </p:grpSpPr>
        <p:sp>
          <p:nvSpPr>
            <p:cNvPr id="605"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grpSp>
          <p:nvGrpSpPr>
            <p:cNvPr id="606" name="Group 605"/>
            <p:cNvGrpSpPr/>
            <p:nvPr/>
          </p:nvGrpSpPr>
          <p:grpSpPr>
            <a:xfrm>
              <a:off x="3395444" y="-4880314"/>
              <a:ext cx="363537" cy="342900"/>
              <a:chOff x="3395444" y="-4880314"/>
              <a:chExt cx="363537" cy="342900"/>
            </a:xfrm>
            <a:grpFill/>
          </p:grpSpPr>
          <p:sp>
            <p:nvSpPr>
              <p:cNvPr id="607"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08"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09"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0"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1"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2"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3"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4"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5"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6"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7"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8"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sp>
            <p:nvSpPr>
              <p:cNvPr id="619"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defTabSz="896386">
                  <a:defRPr/>
                </a:pPr>
                <a:endParaRPr lang="en-US" sz="1765">
                  <a:solidFill>
                    <a:prstClr val="black"/>
                  </a:solidFill>
                  <a:latin typeface="Segoe UI"/>
                </a:endParaRPr>
              </a:p>
            </p:txBody>
          </p:sp>
        </p:grpSp>
      </p:grpSp>
      <p:cxnSp>
        <p:nvCxnSpPr>
          <p:cNvPr id="621" name="Straight Arrow Connector 620"/>
          <p:cNvCxnSpPr>
            <a:cxnSpLocks/>
          </p:cNvCxnSpPr>
          <p:nvPr/>
        </p:nvCxnSpPr>
        <p:spPr>
          <a:xfrm flipV="1">
            <a:off x="10206058" y="3584046"/>
            <a:ext cx="229211" cy="5435"/>
          </a:xfrm>
          <a:prstGeom prst="straightConnector1">
            <a:avLst/>
          </a:prstGeom>
          <a:noFill/>
          <a:ln w="12700" cap="flat" cmpd="sng" algn="ctr">
            <a:solidFill>
              <a:schemeClr val="bg1"/>
            </a:solidFill>
            <a:prstDash val="solid"/>
            <a:headEnd type="triangle" w="med" len="med"/>
            <a:tailEnd type="triangle" w="med" len="med"/>
          </a:ln>
          <a:effectLst/>
        </p:spPr>
      </p:cxnSp>
      <p:cxnSp>
        <p:nvCxnSpPr>
          <p:cNvPr id="622" name="Straight Arrow Connector 621"/>
          <p:cNvCxnSpPr>
            <a:cxnSpLocks/>
          </p:cNvCxnSpPr>
          <p:nvPr/>
        </p:nvCxnSpPr>
        <p:spPr>
          <a:xfrm flipV="1">
            <a:off x="10217994" y="4401191"/>
            <a:ext cx="229211" cy="5435"/>
          </a:xfrm>
          <a:prstGeom prst="straightConnector1">
            <a:avLst/>
          </a:prstGeom>
          <a:noFill/>
          <a:ln w="12700" cap="flat" cmpd="sng" algn="ctr">
            <a:solidFill>
              <a:schemeClr val="bg1"/>
            </a:solidFill>
            <a:prstDash val="solid"/>
            <a:headEnd type="triangle" w="med" len="med"/>
            <a:tailEnd type="triangle" w="med" len="med"/>
          </a:ln>
          <a:effectLst/>
        </p:spPr>
      </p:cxnSp>
      <p:cxnSp>
        <p:nvCxnSpPr>
          <p:cNvPr id="623" name="Straight Arrow Connector 622"/>
          <p:cNvCxnSpPr>
            <a:cxnSpLocks/>
          </p:cNvCxnSpPr>
          <p:nvPr/>
        </p:nvCxnSpPr>
        <p:spPr>
          <a:xfrm>
            <a:off x="10689730" y="5531921"/>
            <a:ext cx="356825" cy="0"/>
          </a:xfrm>
          <a:prstGeom prst="straightConnector1">
            <a:avLst/>
          </a:prstGeom>
          <a:ln w="12700">
            <a:solidFill>
              <a:srgbClr val="FC740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4" name="Straight Arrow Connector 623"/>
          <p:cNvCxnSpPr>
            <a:cxnSpLocks/>
          </p:cNvCxnSpPr>
          <p:nvPr/>
        </p:nvCxnSpPr>
        <p:spPr>
          <a:xfrm flipV="1">
            <a:off x="10725796" y="5636323"/>
            <a:ext cx="315208" cy="1"/>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sp>
        <p:nvSpPr>
          <p:cNvPr id="627" name="TextBox 626"/>
          <p:cNvSpPr txBox="1"/>
          <p:nvPr/>
        </p:nvSpPr>
        <p:spPr>
          <a:xfrm>
            <a:off x="10939373" y="5475962"/>
            <a:ext cx="1119109" cy="2215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Streaming Data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Real time Data</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628" name="Straight Arrow Connector 627"/>
          <p:cNvCxnSpPr>
            <a:cxnSpLocks/>
          </p:cNvCxnSpPr>
          <p:nvPr/>
        </p:nvCxnSpPr>
        <p:spPr>
          <a:xfrm flipV="1">
            <a:off x="10705935" y="5879959"/>
            <a:ext cx="324413" cy="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9" name="Straight Arrow Connector 628"/>
          <p:cNvCxnSpPr>
            <a:cxnSpLocks/>
          </p:cNvCxnSpPr>
          <p:nvPr/>
        </p:nvCxnSpPr>
        <p:spPr>
          <a:xfrm>
            <a:off x="10706607" y="6012671"/>
            <a:ext cx="343501" cy="0"/>
          </a:xfrm>
          <a:prstGeom prst="straightConnector1">
            <a:avLst/>
          </a:prstGeom>
          <a:noFill/>
          <a:ln w="12700" cap="flat" cmpd="sng" algn="ctr">
            <a:solidFill>
              <a:srgbClr val="00BCF2"/>
            </a:solidFill>
            <a:prstDash val="solid"/>
            <a:headEnd type="none" w="med" len="med"/>
            <a:tailEnd type="triangle" w="med" len="med"/>
          </a:ln>
          <a:effectLst/>
        </p:spPr>
      </p:cxnSp>
      <p:sp>
        <p:nvSpPr>
          <p:cNvPr id="630" name="TextBox 629"/>
          <p:cNvSpPr txBox="1"/>
          <p:nvPr/>
        </p:nvSpPr>
        <p:spPr>
          <a:xfrm>
            <a:off x="10994622" y="5879959"/>
            <a:ext cx="860247"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Cold path Data</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631" name="Elbow Connector 630"/>
          <p:cNvCxnSpPr/>
          <p:nvPr/>
        </p:nvCxnSpPr>
        <p:spPr bwMode="auto">
          <a:xfrm flipV="1">
            <a:off x="10730757" y="6235733"/>
            <a:ext cx="270434" cy="1"/>
          </a:xfrm>
          <a:prstGeom prst="bentConnector3">
            <a:avLst>
              <a:gd name="adj1" fmla="val 50000"/>
            </a:avLst>
          </a:prstGeom>
          <a:solidFill>
            <a:schemeClr val="accent1"/>
          </a:solidFill>
          <a:ln w="9525" cap="flat" cmpd="sng" algn="ctr">
            <a:solidFill>
              <a:srgbClr val="7030A0"/>
            </a:solidFill>
            <a:prstDash val="dashDot"/>
            <a:miter lim="800000"/>
            <a:headEnd type="none" w="sm" len="sm"/>
            <a:tailEnd type="triangle"/>
          </a:ln>
          <a:effectLst/>
        </p:spPr>
      </p:cxnSp>
      <p:sp>
        <p:nvSpPr>
          <p:cNvPr id="635" name="TextBox 634"/>
          <p:cNvSpPr txBox="1"/>
          <p:nvPr/>
        </p:nvSpPr>
        <p:spPr>
          <a:xfrm>
            <a:off x="10973236" y="6197396"/>
            <a:ext cx="1286599" cy="110800"/>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505050"/>
                </a:solidFill>
                <a:effectLst/>
                <a:uLnTx/>
                <a:uFillTx/>
                <a:latin typeface="Segoe UI"/>
                <a:ea typeface="+mn-ea"/>
                <a:cs typeface="+mn-cs"/>
              </a:rPr>
              <a:t>Data link btw subscription </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36" name="Rectangle 635"/>
          <p:cNvSpPr/>
          <p:nvPr/>
        </p:nvSpPr>
        <p:spPr bwMode="auto">
          <a:xfrm>
            <a:off x="10904765" y="2816971"/>
            <a:ext cx="1076808" cy="1917753"/>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7" name="TextBox 636"/>
          <p:cNvSpPr txBox="1"/>
          <p:nvPr/>
        </p:nvSpPr>
        <p:spPr>
          <a:xfrm>
            <a:off x="11306621" y="2914328"/>
            <a:ext cx="464083" cy="158377"/>
          </a:xfrm>
          <a:prstGeom prst="rect">
            <a:avLst/>
          </a:prstGeom>
          <a:noFill/>
        </p:spPr>
        <p:txBody>
          <a:bodyPr wrap="square" lIns="0" tIns="0" rIns="0" bIns="0" rtlCol="0">
            <a:spAutoFit/>
          </a:bodyPr>
          <a:lstStyle/>
          <a:p>
            <a:pPr defTabSz="914192">
              <a:spcBef>
                <a:spcPct val="0"/>
              </a:spcBef>
              <a:spcAft>
                <a:spcPts val="588"/>
              </a:spcAft>
              <a:defRPr/>
            </a:pPr>
            <a:r>
              <a:rPr lang="en-US" sz="1029" kern="0" dirty="0">
                <a:solidFill>
                  <a:srgbClr val="505050"/>
                </a:solidFill>
                <a:latin typeface="Segoe UI"/>
                <a:cs typeface="Segoe UI Semilight" panose="020B0402040204020203" pitchFamily="34" charset="0"/>
              </a:rPr>
              <a:t>Web</a:t>
            </a:r>
          </a:p>
        </p:txBody>
      </p:sp>
      <p:sp>
        <p:nvSpPr>
          <p:cNvPr id="638" name="TextBox 637"/>
          <p:cNvSpPr txBox="1"/>
          <p:nvPr/>
        </p:nvSpPr>
        <p:spPr>
          <a:xfrm>
            <a:off x="11306621" y="3453155"/>
            <a:ext cx="464083" cy="158377"/>
          </a:xfrm>
          <a:prstGeom prst="rect">
            <a:avLst/>
          </a:prstGeom>
          <a:noFill/>
        </p:spPr>
        <p:txBody>
          <a:bodyPr wrap="square" lIns="0" tIns="0" rIns="0" bIns="0" rtlCol="0">
            <a:spAutoFit/>
          </a:bodyPr>
          <a:lstStyle/>
          <a:p>
            <a:pPr defTabSz="914192">
              <a:spcBef>
                <a:spcPct val="0"/>
              </a:spcBef>
              <a:spcAft>
                <a:spcPts val="588"/>
              </a:spcAft>
              <a:defRPr/>
            </a:pPr>
            <a:r>
              <a:rPr lang="en-US" sz="1029" kern="0" dirty="0">
                <a:solidFill>
                  <a:srgbClr val="505050"/>
                </a:solidFill>
                <a:latin typeface="Segoe UI"/>
                <a:cs typeface="Segoe UI Semilight" panose="020B0402040204020203" pitchFamily="34" charset="0"/>
              </a:rPr>
              <a:t>Mobile</a:t>
            </a:r>
          </a:p>
        </p:txBody>
      </p:sp>
      <p:sp>
        <p:nvSpPr>
          <p:cNvPr id="639" name="TextBox 638"/>
          <p:cNvSpPr txBox="1"/>
          <p:nvPr/>
        </p:nvSpPr>
        <p:spPr>
          <a:xfrm>
            <a:off x="11306621" y="3982919"/>
            <a:ext cx="464083" cy="158377"/>
          </a:xfrm>
          <a:prstGeom prst="rect">
            <a:avLst/>
          </a:prstGeom>
          <a:noFill/>
        </p:spPr>
        <p:txBody>
          <a:bodyPr wrap="square" lIns="0" tIns="0" rIns="0" bIns="0" rtlCol="0">
            <a:spAutoFit/>
          </a:bodyPr>
          <a:lstStyle/>
          <a:p>
            <a:pPr defTabSz="914192">
              <a:spcBef>
                <a:spcPct val="0"/>
              </a:spcBef>
              <a:spcAft>
                <a:spcPts val="588"/>
              </a:spcAft>
              <a:defRPr/>
            </a:pPr>
            <a:r>
              <a:rPr lang="en-US" sz="1029" kern="0" dirty="0">
                <a:solidFill>
                  <a:srgbClr val="505050"/>
                </a:solidFill>
                <a:latin typeface="Segoe UI"/>
                <a:cs typeface="Segoe UI Semilight" panose="020B0402040204020203" pitchFamily="34" charset="0"/>
              </a:rPr>
              <a:t>Bots</a:t>
            </a:r>
          </a:p>
        </p:txBody>
      </p:sp>
      <p:sp>
        <p:nvSpPr>
          <p:cNvPr id="640" name="Freeform 639"/>
          <p:cNvSpPr>
            <a:spLocks noChangeArrowheads="1"/>
          </p:cNvSpPr>
          <p:nvPr/>
        </p:nvSpPr>
        <p:spPr bwMode="auto">
          <a:xfrm>
            <a:off x="11007590" y="2912746"/>
            <a:ext cx="183999" cy="18399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latin typeface="Segoe UI"/>
            </a:endParaRPr>
          </a:p>
        </p:txBody>
      </p:sp>
      <p:sp>
        <p:nvSpPr>
          <p:cNvPr id="641" name="Freeform 640"/>
          <p:cNvSpPr>
            <a:spLocks/>
          </p:cNvSpPr>
          <p:nvPr/>
        </p:nvSpPr>
        <p:spPr bwMode="auto">
          <a:xfrm>
            <a:off x="11034795" y="3457862"/>
            <a:ext cx="128642" cy="231161"/>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latin typeface="Segoe UI"/>
            </a:endParaRPr>
          </a:p>
        </p:txBody>
      </p:sp>
      <p:sp>
        <p:nvSpPr>
          <p:cNvPr id="642" name="Freeform 641"/>
          <p:cNvSpPr/>
          <p:nvPr/>
        </p:nvSpPr>
        <p:spPr bwMode="auto">
          <a:xfrm>
            <a:off x="10985018" y="3987731"/>
            <a:ext cx="243544" cy="137440"/>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6" name="Group 645"/>
          <p:cNvGrpSpPr/>
          <p:nvPr/>
        </p:nvGrpSpPr>
        <p:grpSpPr>
          <a:xfrm>
            <a:off x="8866463" y="5364719"/>
            <a:ext cx="626903" cy="389557"/>
            <a:chOff x="7702038" y="2059462"/>
            <a:chExt cx="626903" cy="389557"/>
          </a:xfrm>
        </p:grpSpPr>
        <p:pic>
          <p:nvPicPr>
            <p:cNvPr id="643" name="Picture 642"/>
            <p:cNvPicPr>
              <a:picLocks noChangeAspect="1"/>
            </p:cNvPicPr>
            <p:nvPr/>
          </p:nvPicPr>
          <p:blipFill>
            <a:blip r:embed="rId8"/>
            <a:stretch>
              <a:fillRect/>
            </a:stretch>
          </p:blipFill>
          <p:spPr>
            <a:xfrm>
              <a:off x="7977791" y="2059462"/>
              <a:ext cx="351150" cy="389557"/>
            </a:xfrm>
            <a:prstGeom prst="rect">
              <a:avLst/>
            </a:prstGeom>
          </p:spPr>
        </p:pic>
        <p:pic>
          <p:nvPicPr>
            <p:cNvPr id="645" name="Picture 644"/>
            <p:cNvPicPr>
              <a:picLocks noChangeAspect="1"/>
            </p:cNvPicPr>
            <p:nvPr/>
          </p:nvPicPr>
          <p:blipFill>
            <a:blip r:embed="rId9">
              <a:grayscl/>
            </a:blip>
            <a:stretch>
              <a:fillRect/>
            </a:stretch>
          </p:blipFill>
          <p:spPr>
            <a:xfrm>
              <a:off x="7702038" y="2134110"/>
              <a:ext cx="271200" cy="300288"/>
            </a:xfrm>
            <a:prstGeom prst="rect">
              <a:avLst/>
            </a:prstGeom>
          </p:spPr>
        </p:pic>
      </p:grpSp>
      <p:sp>
        <p:nvSpPr>
          <p:cNvPr id="647" name="TextBox 25"/>
          <p:cNvSpPr txBox="1"/>
          <p:nvPr/>
        </p:nvSpPr>
        <p:spPr>
          <a:xfrm>
            <a:off x="8655523" y="5795077"/>
            <a:ext cx="1087805" cy="3139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fontAlgn="auto">
              <a:lnSpc>
                <a:spcPct val="90000"/>
              </a:lnSpc>
              <a:spcBef>
                <a:spcPts val="0"/>
              </a:spcBef>
              <a:spcAft>
                <a:spcPts val="0"/>
              </a:spcAft>
              <a:defRPr/>
            </a:pPr>
            <a:r>
              <a:rPr lang="en-US" sz="800" dirty="0" smtClean="0">
                <a:solidFill>
                  <a:srgbClr val="505050"/>
                </a:solidFill>
                <a:latin typeface="Segoe UI"/>
              </a:rPr>
              <a:t>Azure Analysis Service</a:t>
            </a:r>
          </a:p>
        </p:txBody>
      </p:sp>
      <p:sp>
        <p:nvSpPr>
          <p:cNvPr id="648" name="TextBox 647"/>
          <p:cNvSpPr txBox="1"/>
          <p:nvPr/>
        </p:nvSpPr>
        <p:spPr>
          <a:xfrm>
            <a:off x="11050108" y="2496068"/>
            <a:ext cx="623239" cy="158377"/>
          </a:xfrm>
          <a:prstGeom prst="rect">
            <a:avLst/>
          </a:prstGeom>
          <a:noFill/>
        </p:spPr>
        <p:txBody>
          <a:bodyPr wrap="square" lIns="0" tIns="0" rIns="0" bIns="0" rtlCol="0">
            <a:spAutoFit/>
          </a:bodyPr>
          <a:lstStyle/>
          <a:p>
            <a:pPr defTabSz="914192">
              <a:spcBef>
                <a:spcPct val="0"/>
              </a:spcBef>
              <a:spcAft>
                <a:spcPts val="588"/>
              </a:spcAft>
              <a:defRPr/>
            </a:pPr>
            <a:r>
              <a:rPr lang="en-US" sz="1029" kern="0" dirty="0" smtClean="0">
                <a:solidFill>
                  <a:srgbClr val="505050"/>
                </a:solidFill>
                <a:latin typeface="Segoe UI"/>
                <a:cs typeface="Segoe UI Semilight" panose="020B0402040204020203" pitchFamily="34" charset="0"/>
              </a:rPr>
              <a:t>Power BI</a:t>
            </a:r>
            <a:endParaRPr lang="en-US" sz="1029" kern="0" dirty="0">
              <a:solidFill>
                <a:srgbClr val="505050"/>
              </a:solidFill>
              <a:latin typeface="Segoe UI"/>
              <a:cs typeface="Segoe UI Semilight" panose="020B0402040204020203" pitchFamily="34" charset="0"/>
            </a:endParaRPr>
          </a:p>
        </p:txBody>
      </p:sp>
      <p:pic>
        <p:nvPicPr>
          <p:cNvPr id="649" name="Picture 648"/>
          <p:cNvPicPr>
            <a:picLocks noChangeAspect="1"/>
          </p:cNvPicPr>
          <p:nvPr/>
        </p:nvPicPr>
        <p:blipFill>
          <a:blip r:embed="rId10" cstate="screen">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11002317" y="4410230"/>
            <a:ext cx="240804" cy="240804"/>
          </a:xfrm>
          <a:prstGeom prst="rect">
            <a:avLst/>
          </a:prstGeom>
        </p:spPr>
      </p:pic>
      <p:sp>
        <p:nvSpPr>
          <p:cNvPr id="650" name="TextBox 649"/>
          <p:cNvSpPr txBox="1"/>
          <p:nvPr/>
        </p:nvSpPr>
        <p:spPr>
          <a:xfrm>
            <a:off x="11297988" y="4447452"/>
            <a:ext cx="647940" cy="158377"/>
          </a:xfrm>
          <a:prstGeom prst="rect">
            <a:avLst/>
          </a:prstGeom>
          <a:noFill/>
        </p:spPr>
        <p:txBody>
          <a:bodyPr wrap="square" lIns="0" tIns="0" rIns="0" bIns="0" rtlCol="0">
            <a:spAutoFit/>
          </a:bodyPr>
          <a:lstStyle/>
          <a:p>
            <a:pPr defTabSz="914192">
              <a:spcBef>
                <a:spcPct val="0"/>
              </a:spcBef>
              <a:spcAft>
                <a:spcPts val="588"/>
              </a:spcAft>
              <a:defRPr/>
            </a:pPr>
            <a:r>
              <a:rPr lang="en-US" sz="1029" kern="0" dirty="0" smtClean="0">
                <a:solidFill>
                  <a:srgbClr val="505050"/>
                </a:solidFill>
                <a:latin typeface="Segoe UI"/>
                <a:cs typeface="Segoe UI Semilight" panose="020B0402040204020203" pitchFamily="34" charset="0"/>
              </a:rPr>
              <a:t>Logic Apps</a:t>
            </a:r>
            <a:endParaRPr lang="en-US" sz="1029" kern="0" dirty="0">
              <a:solidFill>
                <a:srgbClr val="505050"/>
              </a:solidFill>
              <a:latin typeface="Segoe UI"/>
              <a:cs typeface="Segoe UI Semilight" panose="020B0402040204020203" pitchFamily="34" charset="0"/>
            </a:endParaRPr>
          </a:p>
        </p:txBody>
      </p:sp>
      <p:cxnSp>
        <p:nvCxnSpPr>
          <p:cNvPr id="333" name="Straight Arrow Connector 332"/>
          <p:cNvCxnSpPr>
            <a:cxnSpLocks/>
          </p:cNvCxnSpPr>
          <p:nvPr/>
        </p:nvCxnSpPr>
        <p:spPr>
          <a:xfrm flipV="1">
            <a:off x="3105464" y="6001798"/>
            <a:ext cx="201435" cy="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968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Kantar Data Factory Components </a:t>
            </a:r>
            <a:r>
              <a:rPr lang="en-US" dirty="0" smtClean="0"/>
              <a:t>2/2</a:t>
            </a:r>
            <a:endParaRPr lang="en-US" dirty="0"/>
          </a:p>
        </p:txBody>
      </p:sp>
      <p:sp>
        <p:nvSpPr>
          <p:cNvPr id="3" name="Rectangle 2"/>
          <p:cNvSpPr/>
          <p:nvPr/>
        </p:nvSpPr>
        <p:spPr>
          <a:xfrm>
            <a:off x="304799" y="1066799"/>
            <a:ext cx="11699631" cy="3320140"/>
          </a:xfrm>
          <a:prstGeom prst="rect">
            <a:avLst/>
          </a:prstGeom>
        </p:spPr>
        <p:txBody>
          <a:bodyPr wrap="square">
            <a:spAutoFit/>
          </a:bodyPr>
          <a:lstStyle/>
          <a:p>
            <a:pPr>
              <a:lnSpc>
                <a:spcPct val="107000"/>
              </a:lnSpc>
              <a:spcBef>
                <a:spcPts val="200"/>
              </a:spcBef>
            </a:pPr>
            <a:r>
              <a:rPr lang="en-GB" sz="14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Ingestion</a:t>
            </a:r>
            <a:endParaRPr lang="en-US" sz="14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How the data arrives in the Data Factory. Minimal process just to capture the data via batch or real-time mechanisms and store in the data store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GB" sz="14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Processing</a:t>
            </a:r>
            <a:endParaRPr lang="en-US" sz="14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Taking the ingested data and processing it to provide the cleansing, augmenting, formatting, scoping and analytical operations to prepare it for use by clients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GB" sz="1400" b="1" u="sng"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Exploitation</a:t>
            </a:r>
            <a:endParaRPr lang="en-US" sz="1400" b="1" u="sng"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The endpoints that are published for clients to connect too. This could be API endpoints for applications or data centric endpoints for BI clients. These endpoints would be documented and discoverable and for shared endpoints.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For a published data set (a grouping of related data) there would be need to be some form of agreement that allows applications to take a dependency with confidence that the schema\format will not change without warning. This creates an overhead for shared data that may mean multiple versions of the same published data set being maintained to support innovation. The format for published data would depend on the consumers so for example that could be relational\tabular for visualisation, HDFS\file based for downstream processing.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6276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CL Template">
  <a:themeElements>
    <a:clrScheme name="HCL_RBtC">
      <a:dk1>
        <a:srgbClr val="000000"/>
      </a:dk1>
      <a:lt1>
        <a:srgbClr val="FFFFFF"/>
      </a:lt1>
      <a:dk2>
        <a:srgbClr val="F58220"/>
      </a:dk2>
      <a:lt2>
        <a:srgbClr val="0066B3"/>
      </a:lt2>
      <a:accent1>
        <a:srgbClr val="C82323"/>
      </a:accent1>
      <a:accent2>
        <a:srgbClr val="993F98"/>
      </a:accent2>
      <a:accent3>
        <a:srgbClr val="00AFBE"/>
      </a:accent3>
      <a:accent4>
        <a:srgbClr val="46C8F5"/>
      </a:accent4>
      <a:accent5>
        <a:srgbClr val="CDDC0A"/>
      </a:accent5>
      <a:accent6>
        <a:srgbClr val="FAB914"/>
      </a:accent6>
      <a:hlink>
        <a:srgbClr val="0066FF"/>
      </a:hlink>
      <a:folHlink>
        <a:srgbClr val="FAB9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CL KANTAR Weekly Status Report Template v0.1" id="{1CB54C82-76BE-455A-A12F-AE0DC1195000}" vid="{7F772EAF-FD6F-4A3D-8809-B8FBFC31D9BC}"/>
    </a:ext>
  </a:extLst>
</a:theme>
</file>

<file path=ppt/theme/theme2.xml><?xml version="1.0" encoding="utf-8"?>
<a:theme xmlns:a="http://schemas.openxmlformats.org/drawingml/2006/main" name="5_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3.xml><?xml version="1.0" encoding="utf-8"?>
<a:theme xmlns:a="http://schemas.openxmlformats.org/drawingml/2006/main" name="1_HCL Templat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58220"/>
        </a:solidFill>
        <a:ln w="3175" cap="flat" cmpd="sng" algn="ctr">
          <a:noFill/>
          <a:prstDash val="solid"/>
          <a:miter lim="800000"/>
          <a:headEnd type="none" w="sm" len="sm"/>
          <a:tailEnd type="triangl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tx1"/>
            </a:solidFill>
            <a:effectLst/>
            <a:latin typeface="Arial" charset="0"/>
          </a:defRPr>
        </a:defPPr>
      </a:lstStyle>
    </a:spDef>
    <a:lnDef>
      <a:spPr bwMode="auto">
        <a:solidFill>
          <a:schemeClr val="accent1"/>
        </a:solidFill>
        <a:ln w="3175" cap="flat" cmpd="sng" algn="ctr">
          <a:solidFill>
            <a:srgbClr val="4D4D4F"/>
          </a:solidFill>
          <a:prstDash val="sysDash"/>
          <a:miter lim="800000"/>
          <a:headEnd type="none" w="med" len="med"/>
          <a:tailEnd type="none" w="med" len="med"/>
        </a:ln>
        <a:effectLst/>
      </a:spPr>
      <a:body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HCL KANTAR Weekly Status Report Template v0.1</Template>
  <TotalTime>8938</TotalTime>
  <Words>3566</Words>
  <Application>Microsoft Office PowerPoint</Application>
  <PresentationFormat>Custom</PresentationFormat>
  <Paragraphs>702</Paragraphs>
  <Slides>33</Slides>
  <Notes>0</Notes>
  <HiddenSlides>0</HiddenSlides>
  <MMClips>0</MMClips>
  <ScaleCrop>false</ScaleCrop>
  <HeadingPairs>
    <vt:vector size="6" baseType="variant">
      <vt:variant>
        <vt:lpstr>Fonts Used</vt:lpstr>
      </vt:variant>
      <vt:variant>
        <vt:i4>20</vt:i4>
      </vt:variant>
      <vt:variant>
        <vt:lpstr>Theme</vt:lpstr>
      </vt:variant>
      <vt:variant>
        <vt:i4>3</vt:i4>
      </vt:variant>
      <vt:variant>
        <vt:lpstr>Slide Titles</vt:lpstr>
      </vt:variant>
      <vt:variant>
        <vt:i4>33</vt:i4>
      </vt:variant>
    </vt:vector>
  </HeadingPairs>
  <TitlesOfParts>
    <vt:vector size="56" baseType="lpstr">
      <vt:lpstr>MS PGothic</vt:lpstr>
      <vt:lpstr>MS PGothic</vt:lpstr>
      <vt:lpstr>Arial</vt:lpstr>
      <vt:lpstr>Calibri</vt:lpstr>
      <vt:lpstr>Calibri Light</vt:lpstr>
      <vt:lpstr>Century Gothic</vt:lpstr>
      <vt:lpstr>Gautami</vt:lpstr>
      <vt:lpstr>Novecento Book</vt:lpstr>
      <vt:lpstr>Novecento wide Medium</vt:lpstr>
      <vt:lpstr>Segoe UI</vt:lpstr>
      <vt:lpstr>Segoe UI Black</vt:lpstr>
      <vt:lpstr>Segoe UI Light</vt:lpstr>
      <vt:lpstr>Segoe UI Semibold</vt:lpstr>
      <vt:lpstr>Segoe UI Semilight</vt:lpstr>
      <vt:lpstr>Symbol</vt:lpstr>
      <vt:lpstr>Times New Roman</vt:lpstr>
      <vt:lpstr>Verdana</vt:lpstr>
      <vt:lpstr>Webdings</vt:lpstr>
      <vt:lpstr>Wingdings</vt:lpstr>
      <vt:lpstr>Wingdings 2</vt:lpstr>
      <vt:lpstr>HCL Template</vt:lpstr>
      <vt:lpstr>5_COLOR TEMPLATE</vt:lpstr>
      <vt:lpstr>1_HCL Template</vt:lpstr>
      <vt:lpstr>Kantar Data Factory</vt:lpstr>
      <vt:lpstr>Kantar PoCs</vt:lpstr>
      <vt:lpstr>Kantar Data Factory Objectives</vt:lpstr>
      <vt:lpstr>Kantar Data Factory Objectives</vt:lpstr>
      <vt:lpstr>What is the Kantar Data Factory?</vt:lpstr>
      <vt:lpstr>Why Use the Kantar Data Factory?</vt:lpstr>
      <vt:lpstr>Reference Architecture</vt:lpstr>
      <vt:lpstr>Reference Architecture</vt:lpstr>
      <vt:lpstr>Kantar Data Factory Components 2/2</vt:lpstr>
      <vt:lpstr>Kantar Data Factory Components 1/2</vt:lpstr>
      <vt:lpstr>Kantar Data Factory designed for Reuse</vt:lpstr>
      <vt:lpstr>DevOps</vt:lpstr>
      <vt:lpstr>Devops</vt:lpstr>
      <vt:lpstr>DevOps Life Cycle</vt:lpstr>
      <vt:lpstr>DevOps</vt:lpstr>
      <vt:lpstr>Devops</vt:lpstr>
      <vt:lpstr>Capability</vt:lpstr>
      <vt:lpstr>Data SOURCES capability matrix</vt:lpstr>
      <vt:lpstr>Data ingest capability matrix</vt:lpstr>
      <vt:lpstr>Data processing capability matrix</vt:lpstr>
      <vt:lpstr>Data exploitation capability matrix</vt:lpstr>
      <vt:lpstr>metadata capability matrix</vt:lpstr>
      <vt:lpstr>Consumers capability matrix</vt:lpstr>
      <vt:lpstr>Kantar Data factory – azure Account hierarchy</vt:lpstr>
      <vt:lpstr>Azure Data Factory Basic Default Limits</vt:lpstr>
      <vt:lpstr>Kantar data factory -  Azure naming conventions</vt:lpstr>
      <vt:lpstr>Kantar data factory Standard naming conventions</vt:lpstr>
      <vt:lpstr>PowerPoint Presentation</vt:lpstr>
      <vt:lpstr>Appendix</vt:lpstr>
      <vt:lpstr>BAS - MSFT</vt:lpstr>
      <vt:lpstr>HCL’s dedicated Centre of Excellence: Providing Thought Leadership and defining Best Practices </vt:lpstr>
      <vt:lpstr>Maturity matrix for data management</vt:lpstr>
      <vt:lpstr>Proposed BOT Solution</vt:lpstr>
    </vt:vector>
  </TitlesOfParts>
  <Manager>Embedded Systems</Manager>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Track/Project Status Report: DD-MMM-YYY</dc:title>
  <dc:subject>Customer Presentation</dc:subject>
  <dc:creator>Venkat Thimmappagari</dc:creator>
  <cp:lastModifiedBy>Nagaraj Sengodan</cp:lastModifiedBy>
  <cp:revision>316</cp:revision>
  <cp:lastPrinted>2002-02-08T05:45:16Z</cp:lastPrinted>
  <dcterms:created xsi:type="dcterms:W3CDTF">2016-12-31T02:52:31Z</dcterms:created>
  <dcterms:modified xsi:type="dcterms:W3CDTF">2017-04-25T13:13:00Z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26 June 2003</vt:lpwstr>
  </property>
</Properties>
</file>