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601200" cy="11887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13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945429"/>
            <a:ext cx="8161020" cy="413850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243533"/>
            <a:ext cx="7200900" cy="286998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32883"/>
            <a:ext cx="2070259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32883"/>
            <a:ext cx="6090761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963549"/>
            <a:ext cx="8281035" cy="494474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955072"/>
            <a:ext cx="8281035" cy="26003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164417"/>
            <a:ext cx="408051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164417"/>
            <a:ext cx="408051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32886"/>
            <a:ext cx="8281035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914016"/>
            <a:ext cx="4061757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342130"/>
            <a:ext cx="4061757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914016"/>
            <a:ext cx="4081761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342130"/>
            <a:ext cx="4081761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711539"/>
            <a:ext cx="4860608" cy="8447617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711539"/>
            <a:ext cx="4860608" cy="8447617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32886"/>
            <a:ext cx="828103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164417"/>
            <a:ext cx="828103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11FE-4F8A-4587-BCBB-FE09575FBB8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017676"/>
            <a:ext cx="324040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mailto:elayaraja.e@hcl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bas.microsoft@hc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jpeg"/><Relationship Id="rId10" Type="http://schemas.openxmlformats.org/officeDocument/2006/relationships/image" Target="../media/image6.png"/><Relationship Id="rId4" Type="http://schemas.openxmlformats.org/officeDocument/2006/relationships/hyperlink" Target="mailto:sudripta.rakshit@hcl.co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5995" y="100926"/>
            <a:ext cx="9211781" cy="11263143"/>
            <a:chOff x="237018" y="89351"/>
            <a:chExt cx="9211781" cy="11263143"/>
          </a:xfrm>
        </p:grpSpPr>
        <p:grpSp>
          <p:nvGrpSpPr>
            <p:cNvPr id="2" name="Group 1"/>
            <p:cNvGrpSpPr/>
            <p:nvPr/>
          </p:nvGrpSpPr>
          <p:grpSpPr>
            <a:xfrm>
              <a:off x="237018" y="89351"/>
              <a:ext cx="9211781" cy="11263143"/>
              <a:chOff x="237018" y="89351"/>
              <a:chExt cx="9211781" cy="11263143"/>
            </a:xfrm>
          </p:grpSpPr>
          <p:sp>
            <p:nvSpPr>
              <p:cNvPr id="19" name="Rounded Rectangle 3"/>
              <p:cNvSpPr/>
              <p:nvPr/>
            </p:nvSpPr>
            <p:spPr bwMode="auto">
              <a:xfrm>
                <a:off x="254331" y="89351"/>
                <a:ext cx="9194468" cy="11441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0082"/>
                  </a:gs>
                  <a:gs pos="15000">
                    <a:srgbClr val="0047FF"/>
                  </a:gs>
                  <a:gs pos="33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2700000" scaled="0"/>
                <a:tileRect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latin typeface="Arial" charset="0"/>
                  </a:rPr>
                  <a:t>Master Data Management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37018" y="186625"/>
                <a:ext cx="9180588" cy="11165869"/>
                <a:chOff x="237018" y="186625"/>
                <a:chExt cx="9180588" cy="11165869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237018" y="10648879"/>
                  <a:ext cx="9163276" cy="70361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txBody>
                <a:bodyPr wrap="none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/>
                    <a:t>This content has been created by </a:t>
                  </a:r>
                  <a:r>
                    <a:rPr lang="en-US" sz="1400" b="1" dirty="0" smtClean="0"/>
                    <a:t>BAS – Microsoft Practice </a:t>
                  </a:r>
                  <a:r>
                    <a:rPr lang="en-US" sz="1400" b="1" dirty="0"/>
                    <a:t>– powered by Microsoft Special Interest Group. 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/>
                    <a:t>For any queries or nominations please write to </a:t>
                  </a:r>
                  <a:r>
                    <a:rPr lang="en-US" sz="1400" u="sng" dirty="0" smtClean="0">
                      <a:hlinkClick r:id="rId2"/>
                    </a:rPr>
                    <a:t>bas.microsoft@hcl.com</a:t>
                  </a:r>
                  <a:r>
                    <a:rPr lang="en-US" sz="1400" u="sng" dirty="0" smtClean="0"/>
                    <a:t> or  </a:t>
                  </a:r>
                  <a:r>
                    <a:rPr lang="en-US" sz="1400" b="1" dirty="0" smtClean="0">
                      <a:hlinkClick r:id="rId3"/>
                    </a:rPr>
                    <a:t>elayaraja.e@hcl.com</a:t>
                  </a:r>
                  <a:r>
                    <a:rPr lang="en-US" sz="1400" b="1" dirty="0" smtClean="0"/>
                    <a:t> or </a:t>
                  </a:r>
                  <a:r>
                    <a:rPr lang="en-US" sz="1400" b="1" dirty="0" smtClean="0">
                      <a:hlinkClick r:id="rId4"/>
                    </a:rPr>
                    <a:t>sudripta.rakshit@hcl.com</a:t>
                  </a:r>
                  <a:endParaRPr lang="en-US" sz="1400" b="1" dirty="0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192697" y="186625"/>
                  <a:ext cx="4832252" cy="443809"/>
                  <a:chOff x="1964097" y="260844"/>
                  <a:chExt cx="4832252" cy="569741"/>
                </a:xfrm>
              </p:grpSpPr>
              <p:sp>
                <p:nvSpPr>
                  <p:cNvPr id="5" name="Cloud Callout 4"/>
                  <p:cNvSpPr/>
                  <p:nvPr/>
                </p:nvSpPr>
                <p:spPr>
                  <a:xfrm>
                    <a:off x="1964097" y="260844"/>
                    <a:ext cx="4832252" cy="569741"/>
                  </a:xfrm>
                  <a:prstGeom prst="cloudCallout">
                    <a:avLst/>
                  </a:prstGeom>
                  <a:gradFill rotWithShape="1">
                    <a:gsLst>
                      <a:gs pos="0">
                        <a:srgbClr val="2A53A6"/>
                      </a:gs>
                      <a:gs pos="50000">
                        <a:srgbClr val="2A53A6">
                          <a:gamma/>
                          <a:tint val="66667"/>
                          <a:invGamma/>
                        </a:srgbClr>
                      </a:gs>
                      <a:gs pos="100000">
                        <a:srgbClr val="2A53A6"/>
                      </a:gs>
                    </a:gsLst>
                    <a:lin ang="0" scaled="1"/>
                  </a:gra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b="1">
                      <a:latin typeface="Arial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155051" y="312654"/>
                    <a:ext cx="2711548" cy="434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FFFF00"/>
                        </a:solidFill>
                      </a:rPr>
                      <a:t>Microsoft BI-focal lens</a:t>
                    </a:r>
                  </a:p>
                </p:txBody>
              </p:sp>
            </p:grpSp>
            <p:pic>
              <p:nvPicPr>
                <p:cNvPr id="13" name="Picture 8" descr="http://www.twoconnect.com/Portals/0/Certifications/Microsoft%20Gold%20Certified%20SOA%20Partner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89143" y="295682"/>
                  <a:ext cx="905256" cy="78279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</p:pic>
            <p:grpSp>
              <p:nvGrpSpPr>
                <p:cNvPr id="15" name="Group 14"/>
                <p:cNvGrpSpPr/>
                <p:nvPr/>
              </p:nvGrpSpPr>
              <p:grpSpPr>
                <a:xfrm>
                  <a:off x="1544994" y="632052"/>
                  <a:ext cx="6113392" cy="611888"/>
                  <a:chOff x="1316394" y="646898"/>
                  <a:chExt cx="6113392" cy="611888"/>
                </a:xfrm>
              </p:grpSpPr>
              <p:sp>
                <p:nvSpPr>
                  <p:cNvPr id="14" name="Horizontal Scroll 13"/>
                  <p:cNvSpPr/>
                  <p:nvPr/>
                </p:nvSpPr>
                <p:spPr>
                  <a:xfrm>
                    <a:off x="1316394" y="646898"/>
                    <a:ext cx="6113392" cy="611888"/>
                  </a:xfrm>
                  <a:prstGeom prst="horizontalScroll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AEAE5D"/>
                      </a:gs>
                      <a:gs pos="100000">
                        <a:srgbClr val="808000"/>
                      </a:gs>
                    </a:gsLst>
                    <a:lin ang="5400000" scaled="1"/>
                  </a:gra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b="1">
                      <a:solidFill>
                        <a:schemeClr val="tx1"/>
                      </a:solidFill>
                      <a:latin typeface="Edwardian Script ITC" panose="030303020407070D0804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640714" y="806890"/>
                    <a:ext cx="5378825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2060"/>
                        </a:solidFill>
                      </a:rPr>
                      <a:t>Passing parameters to Microsoft </a:t>
                    </a:r>
                    <a:r>
                      <a:rPr lang="en-US" sz="1400" b="1" smtClean="0">
                        <a:solidFill>
                          <a:srgbClr val="002060"/>
                        </a:solidFill>
                      </a:rPr>
                      <a:t>Power </a:t>
                    </a:r>
                    <a:r>
                      <a:rPr lang="en-US" sz="1400" b="1" smtClean="0">
                        <a:solidFill>
                          <a:srgbClr val="002060"/>
                        </a:solidFill>
                      </a:rPr>
                      <a:t>View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4003963" y="3374398"/>
                  <a:ext cx="5413643" cy="71701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b="1" kern="0" dirty="0" smtClean="0"/>
                    <a:t>Step 1: </a:t>
                  </a:r>
                  <a:r>
                    <a:rPr lang="en-US" sz="1400" kern="0" dirty="0" smtClean="0"/>
                    <a:t> .</a:t>
                  </a:r>
                  <a:r>
                    <a:rPr lang="en-US" sz="1400" kern="0" dirty="0" err="1" smtClean="0"/>
                    <a:t>rdlx</a:t>
                  </a:r>
                  <a:r>
                    <a:rPr lang="en-US" sz="1400" kern="0" dirty="0"/>
                    <a:t> </a:t>
                  </a:r>
                  <a:r>
                    <a:rPr lang="en-US" sz="1400" kern="0" dirty="0" smtClean="0"/>
                    <a:t>file refers to each page of </a:t>
                  </a:r>
                  <a:r>
                    <a:rPr lang="en-US" sz="1400" kern="0" dirty="0" err="1" smtClean="0"/>
                    <a:t>powerview</a:t>
                  </a:r>
                  <a:r>
                    <a:rPr lang="en-US" sz="1400" kern="0" dirty="0" smtClean="0"/>
                    <a:t> report mentioned as report section.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b="1" kern="0" dirty="0" smtClean="0"/>
                    <a:t>Step 2</a:t>
                  </a:r>
                  <a:r>
                    <a:rPr lang="en-US" sz="1400" kern="0" dirty="0" smtClean="0"/>
                    <a:t>: Add corresponding page number in the report section parameter (refer left side image)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i="1" dirty="0" smtClean="0"/>
                    <a:t>        </a:t>
                  </a:r>
                  <a:r>
                    <a:rPr lang="en-US" sz="1200" b="1" i="1" dirty="0" err="1" smtClean="0">
                      <a:solidFill>
                        <a:srgbClr val="002060"/>
                      </a:solidFill>
                    </a:rPr>
                    <a:t>ReportSection</a:t>
                  </a:r>
                  <a:r>
                    <a:rPr lang="en-US" sz="1200" b="1" i="1" dirty="0" smtClean="0">
                      <a:solidFill>
                        <a:srgbClr val="002060"/>
                      </a:solidFill>
                    </a:rPr>
                    <a:t>=ReportSection2</a:t>
                  </a:r>
                  <a:endParaRPr lang="en-US" sz="1200" b="1" i="1" kern="0" dirty="0" smtClean="0">
                    <a:solidFill>
                      <a:srgbClr val="002060"/>
                    </a:solidFill>
                  </a:endParaRP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b="1" kern="0" dirty="0" smtClean="0"/>
                    <a:t>Step 3:</a:t>
                  </a:r>
                  <a:r>
                    <a:rPr lang="en-US" sz="1400" kern="0" dirty="0" smtClean="0"/>
                    <a:t> Add report default /custom filter parameters as mentioned below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=[Table Name].[Field Name]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sz="1200" b="1" i="1" dirty="0" smtClean="0">
                      <a:solidFill>
                        <a:srgbClr val="002060"/>
                      </a:solidFill>
                    </a:rPr>
                    <a:t>'Value‘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i.e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: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=[Media].[Genre]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sz="1200" b="1" i="1" dirty="0" smtClean="0">
                      <a:solidFill>
                        <a:srgbClr val="002060"/>
                      </a:solidFill>
                    </a:rPr>
                    <a:t>‘Drama'&amp;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=[Media].[Release Year]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sz="1200" b="1" i="1" dirty="0" smtClean="0">
                      <a:solidFill>
                        <a:srgbClr val="002060"/>
                      </a:solidFill>
                    </a:rPr>
                    <a:t>2004</a:t>
                  </a:r>
                  <a:endParaRPr lang="en-US" sz="1200" b="1" i="1" dirty="0">
                    <a:solidFill>
                      <a:srgbClr val="002060"/>
                    </a:solidFill>
                  </a:endParaRP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b="1" kern="0" dirty="0"/>
                    <a:t>Step 4</a:t>
                  </a:r>
                  <a:r>
                    <a:rPr lang="en-US" sz="1400" b="1" kern="0" dirty="0" smtClean="0"/>
                    <a:t>:</a:t>
                  </a:r>
                  <a:r>
                    <a:rPr lang="en-US" sz="1400" kern="0" dirty="0" smtClean="0"/>
                    <a:t> Refer the left side image for after apply this </a:t>
                  </a:r>
                  <a:r>
                    <a:rPr lang="en-US" sz="1400" kern="0" dirty="0" err="1" smtClean="0"/>
                    <a:t>url</a:t>
                  </a:r>
                  <a:r>
                    <a:rPr lang="en-US" sz="1400" kern="0" dirty="0" smtClean="0"/>
                    <a:t> filter in the power view report (.</a:t>
                  </a:r>
                  <a:r>
                    <a:rPr lang="en-US" sz="1400" kern="0" dirty="0" err="1" smtClean="0"/>
                    <a:t>rdlx</a:t>
                  </a:r>
                  <a:r>
                    <a:rPr lang="en-US" sz="1400" kern="0" dirty="0" smtClean="0"/>
                    <a:t>)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b="1" kern="0" dirty="0" smtClean="0"/>
                    <a:t>Step </a:t>
                  </a:r>
                  <a:r>
                    <a:rPr lang="en-US" sz="1400" b="1" kern="0" dirty="0"/>
                    <a:t>5</a:t>
                  </a:r>
                  <a:r>
                    <a:rPr lang="en-US" sz="1400" b="1" kern="0" dirty="0" smtClean="0"/>
                    <a:t>:</a:t>
                  </a:r>
                  <a:r>
                    <a:rPr lang="en-US" sz="1400" kern="0" dirty="0" smtClean="0"/>
                    <a:t> Please find the below some important parameter data type and their respective method to pass in URL and escape characters details.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        </a:t>
                  </a:r>
                  <a:endParaRPr lang="en-US" sz="1400" b="1" kern="0" dirty="0" smtClean="0"/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 smtClean="0"/>
                    <a:t>Data </a:t>
                  </a:r>
                  <a:r>
                    <a:rPr lang="en-US" sz="1400" b="1" kern="0" dirty="0"/>
                    <a:t>types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       </a:t>
                  </a:r>
                  <a:r>
                    <a:rPr lang="en-US" sz="1400" b="1" kern="0" dirty="0" smtClean="0"/>
                    <a:t>String</a:t>
                  </a:r>
                  <a:endParaRPr lang="en-US" sz="1400" b="1" kern="0" dirty="0"/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   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=[City].[Name]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'Sydney'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       Numeric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  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=[Time].[Year]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2013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  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=[Sale].[Price]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19.99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b="1" kern="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      </a:t>
                  </a:r>
                  <a:r>
                    <a:rPr lang="en-US" sz="1400" b="1" kern="0" dirty="0"/>
                    <a:t>Date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  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=[Sale].[Date]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datetime'2013-02-25'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  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=[Sale].[Date]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datetime'2013-02-25T12:34'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  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=[Sale].[Date]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datetime'2013-02-25T12:34:17.0001'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       Boolean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  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=[Resource].[Active]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true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      </a:t>
                  </a:r>
                  <a:r>
                    <a:rPr lang="en-US" sz="1400" b="1" kern="0" dirty="0" smtClean="0"/>
                    <a:t> Blank </a:t>
                  </a:r>
                  <a:r>
                    <a:rPr lang="en-US" sz="1400" b="1" kern="0" dirty="0"/>
                    <a:t>or null values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002060"/>
                      </a:solidFill>
                    </a:rPr>
                    <a:t> 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=[Something].[Else]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null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   </a:t>
                  </a:r>
                  <a:r>
                    <a:rPr lang="en-US" sz="1400" b="1" kern="0" dirty="0" smtClean="0"/>
                    <a:t>    Escaping </a:t>
                  </a:r>
                  <a:r>
                    <a:rPr lang="en-US" sz="1400" b="1" kern="0" dirty="0"/>
                    <a:t>characters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 smtClean="0">
                      <a:solidFill>
                        <a:srgbClr val="002060"/>
                      </a:solidFill>
                    </a:rPr>
                    <a:t> 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=[Region].[State Province]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'</a:t>
                  </a:r>
                  <a:r>
                    <a:rPr lang="ja-JP" altLang="en-US" sz="1200" b="1" i="1" dirty="0">
                      <a:solidFill>
                        <a:srgbClr val="002060"/>
                      </a:solidFill>
                    </a:rPr>
                    <a:t>河南</a:t>
                  </a:r>
                  <a:r>
                    <a:rPr lang="en-US" altLang="ja-JP" sz="1200" b="1" i="1" dirty="0">
                      <a:solidFill>
                        <a:srgbClr val="002060"/>
                      </a:solidFill>
                    </a:rPr>
                    <a:t>'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i="1" kern="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      </a:t>
                  </a:r>
                  <a:r>
                    <a:rPr lang="en-US" sz="1400" b="1" kern="0" dirty="0" smtClean="0"/>
                    <a:t>Into</a:t>
                  </a:r>
                  <a:endParaRPr lang="en-US" sz="1400" b="1" kern="0" dirty="0"/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 smtClean="0">
                      <a:solidFill>
                        <a:srgbClr val="002060"/>
                      </a:solidFill>
                    </a:rPr>
                    <a:t> 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=[Region].[State Province]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'%E6%B2%B3%E5%8D%97'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   </a:t>
                  </a:r>
                  <a:r>
                    <a:rPr lang="en-US" sz="1400" b="1" kern="0" dirty="0" smtClean="0"/>
                    <a:t>   Use </a:t>
                  </a:r>
                  <a:r>
                    <a:rPr lang="en-US" sz="1400" b="1" kern="0" dirty="0"/>
                    <a:t>double '' to escape quotes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 smtClean="0">
                      <a:solidFill>
                        <a:srgbClr val="002060"/>
                      </a:solidFill>
                    </a:rPr>
                    <a:t>   &amp;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rf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=[Region].[City Name] 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eq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 '</a:t>
                  </a:r>
                  <a:r>
                    <a:rPr lang="en-US" sz="1200" b="1" i="1" dirty="0" err="1">
                      <a:solidFill>
                        <a:srgbClr val="002060"/>
                      </a:solidFill>
                    </a:rPr>
                    <a:t>O''Fallon</a:t>
                  </a:r>
                  <a:r>
                    <a:rPr lang="en-US" sz="1200" b="1" i="1" dirty="0">
                      <a:solidFill>
                        <a:srgbClr val="002060"/>
                      </a:solidFill>
                    </a:rPr>
                    <a:t>'</a:t>
                  </a:r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0172" y="295682"/>
                  <a:ext cx="905256" cy="73012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331" y="1322724"/>
                  <a:ext cx="1013955" cy="105008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pic>
            <p:sp>
              <p:nvSpPr>
                <p:cNvPr id="24" name="Rectangle 23"/>
                <p:cNvSpPr/>
                <p:nvPr/>
              </p:nvSpPr>
              <p:spPr bwMode="auto">
                <a:xfrm>
                  <a:off x="1327154" y="1322724"/>
                  <a:ext cx="3765707" cy="104638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69945" rIns="69945" rtlCol="0" anchor="t" anchorCtr="0"/>
                <a:lstStyle/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0" dirty="0" smtClean="0"/>
                    <a:t>Scenario </a:t>
                  </a:r>
                  <a:r>
                    <a:rPr lang="en-US" sz="1400" kern="0" dirty="0"/>
                    <a:t>: </a:t>
                  </a:r>
                  <a:r>
                    <a:rPr lang="en-US" sz="1400" kern="0" dirty="0" smtClean="0"/>
                    <a:t>How can we pass default parameter for </a:t>
                  </a:r>
                  <a:r>
                    <a:rPr lang="en-US" sz="1400" kern="0" dirty="0" err="1"/>
                    <a:t>P</a:t>
                  </a:r>
                  <a:r>
                    <a:rPr lang="en-US" sz="1400" kern="0" dirty="0" err="1" smtClean="0"/>
                    <a:t>owerView</a:t>
                  </a:r>
                  <a:r>
                    <a:rPr lang="en-US" sz="1400" kern="0" dirty="0" smtClean="0"/>
                    <a:t> report hosted in </a:t>
                  </a:r>
                  <a:r>
                    <a:rPr lang="en-US" sz="1400" kern="0" dirty="0" err="1" smtClean="0"/>
                    <a:t>Sharepoint</a:t>
                  </a:r>
                  <a:r>
                    <a:rPr lang="en-US" sz="1400" kern="0" dirty="0" smtClean="0"/>
                    <a:t> 2013. </a:t>
                  </a:r>
                  <a:endParaRPr lang="en-US" sz="1400" kern="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6249359" y="1322724"/>
                  <a:ext cx="3142704" cy="1054037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69945" rIns="69945" rtlCol="0" anchor="t" anchorCtr="0"/>
                <a:lstStyle/>
                <a:p>
                  <a:pPr algn="just" defTabSz="68586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50" kern="0" dirty="0" smtClean="0"/>
                    <a:t>Nagaraj Sengodan has around 11 </a:t>
                  </a:r>
                  <a:r>
                    <a:rPr lang="en-US" sz="1050" kern="0" dirty="0"/>
                    <a:t>years of core work experience in DW/BI practice</a:t>
                  </a:r>
                  <a:r>
                    <a:rPr lang="en-US" sz="1050" kern="0" dirty="0" smtClean="0"/>
                    <a:t>. </a:t>
                  </a:r>
                  <a:r>
                    <a:rPr lang="en-US" sz="1050" dirty="0" smtClean="0">
                      <a:solidFill>
                        <a:srgbClr val="000000"/>
                      </a:solidFill>
                      <a:cs typeface="Arial" charset="0"/>
                    </a:rPr>
                    <a:t>He </a:t>
                  </a:r>
                  <a:r>
                    <a:rPr lang="en-US" sz="1050" dirty="0">
                      <a:solidFill>
                        <a:srgbClr val="000000"/>
                      </a:solidFill>
                      <a:cs typeface="Arial" charset="0"/>
                    </a:rPr>
                    <a:t>performed advisory role on complex Business Intelligence projects and architected Business Intelligence solutions and led the development of comprehensive dashboards, analytical reports. </a:t>
                  </a:r>
                  <a:endParaRPr lang="en-US" sz="1050" kern="0" dirty="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69927" y="2504848"/>
                <a:ext cx="9163276" cy="74160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0" dirty="0" smtClean="0">
                    <a:solidFill>
                      <a:srgbClr val="C00000"/>
                    </a:solidFill>
                  </a:rPr>
                  <a:t>Consider a scenario where customer want some default parameter to be passed while opening the SharePoint 2013 </a:t>
                </a:r>
                <a:r>
                  <a:rPr lang="en-US" sz="1400" kern="0" dirty="0" err="1" smtClean="0">
                    <a:solidFill>
                      <a:srgbClr val="C00000"/>
                    </a:solidFill>
                  </a:rPr>
                  <a:t>powerview</a:t>
                </a:r>
                <a:r>
                  <a:rPr lang="en-US" sz="1400" kern="0" dirty="0" smtClean="0">
                    <a:solidFill>
                      <a:srgbClr val="C00000"/>
                    </a:solidFill>
                  </a:rPr>
                  <a:t> report (.</a:t>
                </a:r>
                <a:r>
                  <a:rPr lang="en-US" sz="1400" kern="0" dirty="0" err="1" smtClean="0">
                    <a:solidFill>
                      <a:srgbClr val="C00000"/>
                    </a:solidFill>
                  </a:rPr>
                  <a:t>rdlx</a:t>
                </a:r>
                <a:r>
                  <a:rPr lang="en-US" sz="1400" kern="0" dirty="0" smtClean="0">
                    <a:solidFill>
                      <a:srgbClr val="C00000"/>
                    </a:solidFill>
                  </a:rPr>
                  <a:t>). This is challenging as there is no direct options available and not much advance options available to do so. We can achieve this using URL parameter.</a:t>
                </a:r>
              </a:p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kern="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9927" y="3350793"/>
                <a:ext cx="3629883" cy="71937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0" dirty="0" smtClean="0"/>
                  <a:t>Sample Picture/Screenshot</a:t>
                </a:r>
              </a:p>
            </p:txBody>
          </p:sp>
        </p:grpSp>
        <p:pic>
          <p:nvPicPr>
            <p:cNvPr id="28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454" y="1322725"/>
              <a:ext cx="969311" cy="10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7946" y="3374397"/>
              <a:ext cx="3276600" cy="2790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018" y="6431000"/>
              <a:ext cx="3695700" cy="314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4331" y="6917887"/>
              <a:ext cx="3635553" cy="3626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534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435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Edwardian Script ITC</vt:lpstr>
      <vt:lpstr>Wingdings</vt:lpstr>
      <vt:lpstr>Office Theme</vt:lpstr>
      <vt:lpstr>PowerPoint Presentation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Elayaraja Eswaran</dc:creator>
  <cp:lastModifiedBy>Elayaraja Eswaran</cp:lastModifiedBy>
  <cp:revision>63</cp:revision>
  <dcterms:created xsi:type="dcterms:W3CDTF">2015-04-21T09:53:13Z</dcterms:created>
  <dcterms:modified xsi:type="dcterms:W3CDTF">2015-05-20T09:47:06Z</dcterms:modified>
</cp:coreProperties>
</file>