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</p:sldIdLst>
  <p:sldSz cx="9601200" cy="11887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862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945429"/>
            <a:ext cx="8161020" cy="4138507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243533"/>
            <a:ext cx="7200900" cy="2869987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11FE-4F8A-4587-BCBB-FE09575FBB8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6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11FE-4F8A-4587-BCBB-FE09575FBB8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32883"/>
            <a:ext cx="2070259" cy="10073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32883"/>
            <a:ext cx="6090761" cy="100738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11FE-4F8A-4587-BCBB-FE09575FBB8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11FE-4F8A-4587-BCBB-FE09575FBB8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2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2963549"/>
            <a:ext cx="8281035" cy="494474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7955072"/>
            <a:ext cx="8281035" cy="2600324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11FE-4F8A-4587-BCBB-FE09575FBB8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3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164417"/>
            <a:ext cx="4080510" cy="75423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164417"/>
            <a:ext cx="4080510" cy="75423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11FE-4F8A-4587-BCBB-FE09575FBB8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2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32886"/>
            <a:ext cx="8281035" cy="22976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2914016"/>
            <a:ext cx="4061757" cy="1428114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342130"/>
            <a:ext cx="4061757" cy="63866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2914016"/>
            <a:ext cx="4081761" cy="1428114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342130"/>
            <a:ext cx="4081761" cy="63866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11FE-4F8A-4587-BCBB-FE09575FBB8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5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11FE-4F8A-4587-BCBB-FE09575FBB8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11FE-4F8A-4587-BCBB-FE09575FBB8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3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792480"/>
            <a:ext cx="3096637" cy="27736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711539"/>
            <a:ext cx="4860608" cy="8447617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566160"/>
            <a:ext cx="3096637" cy="6606753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11FE-4F8A-4587-BCBB-FE09575FBB8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4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792480"/>
            <a:ext cx="3096637" cy="27736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711539"/>
            <a:ext cx="4860608" cy="8447617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566160"/>
            <a:ext cx="3096637" cy="6606753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11FE-4F8A-4587-BCBB-FE09575FBB8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5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32886"/>
            <a:ext cx="8281035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164417"/>
            <a:ext cx="8281035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017676"/>
            <a:ext cx="216027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811FE-4F8A-4587-BCBB-FE09575FBB8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017676"/>
            <a:ext cx="3240405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017676"/>
            <a:ext cx="216027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9.png"/><Relationship Id="rId3" Type="http://schemas.openxmlformats.org/officeDocument/2006/relationships/hyperlink" Target="mailto:elayaraja.e@hcl.com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hyperlink" Target="mailto:bas.microsoft@hc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jpeg"/><Relationship Id="rId10" Type="http://schemas.openxmlformats.org/officeDocument/2006/relationships/image" Target="../media/image6.png"/><Relationship Id="rId4" Type="http://schemas.openxmlformats.org/officeDocument/2006/relationships/hyperlink" Target="mailto:sudripta.rakshit@hcl.com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5995" y="100926"/>
            <a:ext cx="9211781" cy="11263143"/>
            <a:chOff x="237018" y="89351"/>
            <a:chExt cx="9211781" cy="11263143"/>
          </a:xfrm>
        </p:grpSpPr>
        <p:grpSp>
          <p:nvGrpSpPr>
            <p:cNvPr id="2" name="Group 1"/>
            <p:cNvGrpSpPr/>
            <p:nvPr/>
          </p:nvGrpSpPr>
          <p:grpSpPr>
            <a:xfrm>
              <a:off x="237018" y="89351"/>
              <a:ext cx="9211781" cy="11263143"/>
              <a:chOff x="237018" y="89351"/>
              <a:chExt cx="9211781" cy="11263143"/>
            </a:xfrm>
          </p:grpSpPr>
          <p:sp>
            <p:nvSpPr>
              <p:cNvPr id="19" name="Rounded Rectangle 3"/>
              <p:cNvSpPr/>
              <p:nvPr/>
            </p:nvSpPr>
            <p:spPr bwMode="auto">
              <a:xfrm>
                <a:off x="254331" y="89351"/>
                <a:ext cx="9194468" cy="1144180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0082"/>
                  </a:gs>
                  <a:gs pos="15000">
                    <a:srgbClr val="0047FF"/>
                  </a:gs>
                  <a:gs pos="33000">
                    <a:srgbClr val="000082"/>
                  </a:gs>
                  <a:gs pos="42999">
                    <a:srgbClr val="0047FF"/>
                  </a:gs>
                  <a:gs pos="58000">
                    <a:srgbClr val="000082"/>
                  </a:gs>
                  <a:gs pos="72000">
                    <a:srgbClr val="0047FF"/>
                  </a:gs>
                  <a:gs pos="87000">
                    <a:srgbClr val="000082"/>
                  </a:gs>
                  <a:gs pos="100000">
                    <a:srgbClr val="0047FF"/>
                  </a:gs>
                </a:gsLst>
                <a:lin ang="2700000" scaled="0"/>
                <a:tileRect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>
                    <a:latin typeface="Arial" charset="0"/>
                  </a:rPr>
                  <a:t>Master Data Management</a:t>
                </a: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237018" y="186625"/>
                <a:ext cx="9180588" cy="11165869"/>
                <a:chOff x="237018" y="186625"/>
                <a:chExt cx="9180588" cy="11165869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237018" y="10648879"/>
                  <a:ext cx="9163276" cy="703615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rgbClr val="CCCCFF"/>
                    </a:gs>
                    <a:gs pos="17999">
                      <a:srgbClr val="99CCFF"/>
                    </a:gs>
                    <a:gs pos="36000">
                      <a:srgbClr val="9966FF"/>
                    </a:gs>
                    <a:gs pos="61000">
                      <a:srgbClr val="CC99FF"/>
                    </a:gs>
                    <a:gs pos="82001">
                      <a:srgbClr val="99CCFF"/>
                    </a:gs>
                    <a:gs pos="100000">
                      <a:srgbClr val="CCCCFF"/>
                    </a:gs>
                  </a:gsLst>
                  <a:lin ang="2700000" scaled="0"/>
                  <a:tileRect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14300" prst="artDeco"/>
                </a:sp3d>
              </p:spPr>
              <p:txBody>
                <a:bodyPr wrap="none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b="1" dirty="0"/>
                    <a:t>This content has been created by </a:t>
                  </a:r>
                  <a:r>
                    <a:rPr lang="en-US" sz="1400" b="1" dirty="0" smtClean="0"/>
                    <a:t>BAS – Microsoft Practice </a:t>
                  </a:r>
                  <a:r>
                    <a:rPr lang="en-US" sz="1400" b="1" dirty="0"/>
                    <a:t>– powered by Microsoft Special Interest Group. 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b="1" dirty="0"/>
                    <a:t>For any queries or nominations please write to </a:t>
                  </a:r>
                  <a:r>
                    <a:rPr lang="en-US" sz="1400" u="sng" dirty="0" smtClean="0">
                      <a:hlinkClick r:id="rId2"/>
                    </a:rPr>
                    <a:t>bas.microsoft@hcl.com</a:t>
                  </a:r>
                  <a:r>
                    <a:rPr lang="en-US" sz="1400" u="sng" dirty="0" smtClean="0"/>
                    <a:t> or  </a:t>
                  </a:r>
                  <a:r>
                    <a:rPr lang="en-US" sz="1400" b="1" dirty="0" smtClean="0">
                      <a:hlinkClick r:id="rId3"/>
                    </a:rPr>
                    <a:t>elayaraja.e@hcl.com</a:t>
                  </a:r>
                  <a:r>
                    <a:rPr lang="en-US" sz="1400" b="1" dirty="0" smtClean="0"/>
                    <a:t> or </a:t>
                  </a:r>
                  <a:r>
                    <a:rPr lang="en-US" sz="1400" b="1" dirty="0" smtClean="0">
                      <a:hlinkClick r:id="rId4"/>
                    </a:rPr>
                    <a:t>sudripta.rakshit@hcl.com</a:t>
                  </a:r>
                  <a:endParaRPr lang="en-US" sz="1400" b="1" dirty="0"/>
                </a:p>
              </p:txBody>
            </p:sp>
            <p:grpSp>
              <p:nvGrpSpPr>
                <p:cNvPr id="9" name="Group 8"/>
                <p:cNvGrpSpPr/>
                <p:nvPr/>
              </p:nvGrpSpPr>
              <p:grpSpPr>
                <a:xfrm>
                  <a:off x="2192697" y="186625"/>
                  <a:ext cx="4832252" cy="443809"/>
                  <a:chOff x="1964097" y="260844"/>
                  <a:chExt cx="4832252" cy="569741"/>
                </a:xfrm>
              </p:grpSpPr>
              <p:sp>
                <p:nvSpPr>
                  <p:cNvPr id="5" name="Cloud Callout 4"/>
                  <p:cNvSpPr/>
                  <p:nvPr/>
                </p:nvSpPr>
                <p:spPr>
                  <a:xfrm>
                    <a:off x="1964097" y="260844"/>
                    <a:ext cx="4832252" cy="569741"/>
                  </a:xfrm>
                  <a:prstGeom prst="cloudCallout">
                    <a:avLst/>
                  </a:prstGeom>
                  <a:gradFill rotWithShape="1">
                    <a:gsLst>
                      <a:gs pos="0">
                        <a:srgbClr val="2A53A6"/>
                      </a:gs>
                      <a:gs pos="50000">
                        <a:srgbClr val="2A53A6">
                          <a:gamma/>
                          <a:tint val="66667"/>
                          <a:invGamma/>
                        </a:srgbClr>
                      </a:gs>
                      <a:gs pos="100000">
                        <a:srgbClr val="2A53A6"/>
                      </a:gs>
                    </a:gsLst>
                    <a:lin ang="0" scaled="1"/>
                  </a:gra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800" b="1">
                      <a:latin typeface="Arial" charset="0"/>
                    </a:endParaRPr>
                  </a:p>
                </p:txBody>
              </p: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3155051" y="312654"/>
                    <a:ext cx="2711548" cy="4346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b="1" dirty="0">
                        <a:solidFill>
                          <a:srgbClr val="FFFF00"/>
                        </a:solidFill>
                      </a:rPr>
                      <a:t>Microsoft BI-focal lens</a:t>
                    </a:r>
                  </a:p>
                </p:txBody>
              </p:sp>
            </p:grpSp>
            <p:pic>
              <p:nvPicPr>
                <p:cNvPr id="13" name="Picture 8" descr="http://www.twoconnect.com/Portals/0/Certifications/Microsoft%20Gold%20Certified%20SOA%20Partner.jp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89143" y="295682"/>
                  <a:ext cx="905256" cy="782797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CCCFF"/>
                    </a:gs>
                    <a:gs pos="17999">
                      <a:srgbClr val="99CCFF"/>
                    </a:gs>
                    <a:gs pos="36000">
                      <a:srgbClr val="9966FF"/>
                    </a:gs>
                    <a:gs pos="61000">
                      <a:srgbClr val="CC99FF"/>
                    </a:gs>
                    <a:gs pos="82001">
                      <a:srgbClr val="99CCFF"/>
                    </a:gs>
                    <a:gs pos="100000">
                      <a:srgbClr val="CCCCFF"/>
                    </a:gs>
                  </a:gsLst>
                  <a:lin ang="2700000" scaled="0"/>
                  <a:tileRect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</p:pic>
            <p:grpSp>
              <p:nvGrpSpPr>
                <p:cNvPr id="15" name="Group 14"/>
                <p:cNvGrpSpPr/>
                <p:nvPr/>
              </p:nvGrpSpPr>
              <p:grpSpPr>
                <a:xfrm>
                  <a:off x="1544994" y="632052"/>
                  <a:ext cx="6113392" cy="611888"/>
                  <a:chOff x="1316394" y="646898"/>
                  <a:chExt cx="6113392" cy="611888"/>
                </a:xfrm>
              </p:grpSpPr>
              <p:sp>
                <p:nvSpPr>
                  <p:cNvPr id="14" name="Horizontal Scroll 13"/>
                  <p:cNvSpPr/>
                  <p:nvPr/>
                </p:nvSpPr>
                <p:spPr>
                  <a:xfrm>
                    <a:off x="1316394" y="646898"/>
                    <a:ext cx="6113392" cy="611888"/>
                  </a:xfrm>
                  <a:prstGeom prst="horizontalScroll">
                    <a:avLst/>
                  </a:prstGeom>
                  <a:gradFill rotWithShape="1">
                    <a:gsLst>
                      <a:gs pos="0">
                        <a:srgbClr val="808000"/>
                      </a:gs>
                      <a:gs pos="50000">
                        <a:srgbClr val="AEAE5D"/>
                      </a:gs>
                      <a:gs pos="100000">
                        <a:srgbClr val="808000"/>
                      </a:gs>
                    </a:gsLst>
                    <a:lin ang="5400000" scaled="1"/>
                  </a:gra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b="1">
                      <a:solidFill>
                        <a:schemeClr val="tx1"/>
                      </a:solidFill>
                      <a:latin typeface="Edwardian Script ITC" panose="030303020407070D0804" pitchFamily="66" charset="0"/>
                    </a:endParaRP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640714" y="806890"/>
                    <a:ext cx="5378825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 smtClean="0">
                        <a:solidFill>
                          <a:srgbClr val="002060"/>
                        </a:solidFill>
                      </a:rPr>
                      <a:t>SQL Server </a:t>
                    </a:r>
                    <a:r>
                      <a:rPr lang="en-US" sz="1400" b="1" dirty="0" err="1" smtClean="0">
                        <a:solidFill>
                          <a:srgbClr val="002060"/>
                        </a:solidFill>
                      </a:rPr>
                      <a:t>vNext</a:t>
                    </a:r>
                    <a:r>
                      <a:rPr lang="en-US" sz="1400" b="1" dirty="0">
                        <a:solidFill>
                          <a:srgbClr val="002060"/>
                        </a:solidFill>
                      </a:rPr>
                      <a:t> </a:t>
                    </a:r>
                    <a:r>
                      <a:rPr lang="en-US" sz="1400" b="1" dirty="0" smtClean="0">
                        <a:solidFill>
                          <a:srgbClr val="002060"/>
                        </a:solidFill>
                      </a:rPr>
                      <a:t>– Scale out feature</a:t>
                    </a:r>
                    <a:endParaRPr lang="en-US" sz="1400" b="1" dirty="0">
                      <a:solidFill>
                        <a:srgbClr val="002060"/>
                      </a:solidFill>
                    </a:endParaRPr>
                  </a:p>
                </p:txBody>
              </p:sp>
            </p:grpSp>
            <p:sp>
              <p:nvSpPr>
                <p:cNvPr id="18" name="TextBox 17"/>
                <p:cNvSpPr txBox="1"/>
                <p:nvPr/>
              </p:nvSpPr>
              <p:spPr>
                <a:xfrm>
                  <a:off x="4003963" y="3374398"/>
                  <a:ext cx="5413643" cy="717014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marL="285750" indent="-285750" defTabSz="685861" fontAlgn="base">
                    <a:spcBef>
                      <a:spcPct val="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</a:pPr>
                  <a:r>
                    <a:rPr lang="en-US" sz="1400" kern="0" dirty="0"/>
                    <a:t>Scale-Out Master hosts SSISDB and Master Service</a:t>
                  </a:r>
                </a:p>
                <a:p>
                  <a:pPr marL="285750" indent="-285750" defTabSz="685861" fontAlgn="base">
                    <a:spcBef>
                      <a:spcPct val="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</a:pPr>
                  <a:r>
                    <a:rPr lang="en-US" sz="1400" kern="0" dirty="0" smtClean="0"/>
                    <a:t>Scale-Out </a:t>
                  </a:r>
                  <a:r>
                    <a:rPr lang="en-US" sz="1400" kern="0" dirty="0"/>
                    <a:t>Worker hosts Worker Service and SSIS engine</a:t>
                  </a:r>
                </a:p>
                <a:p>
                  <a:pPr marL="285750" indent="-285750" defTabSz="685861" fontAlgn="base">
                    <a:spcBef>
                      <a:spcPct val="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</a:pPr>
                  <a:r>
                    <a:rPr lang="en-US" sz="1400" kern="0" dirty="0" smtClean="0"/>
                    <a:t>Master </a:t>
                  </a:r>
                  <a:r>
                    <a:rPr lang="en-US" sz="1400" kern="0" dirty="0"/>
                    <a:t>Service manages Scale-Out operation by distributing packages to Worker Service</a:t>
                  </a:r>
                </a:p>
                <a:p>
                  <a:pPr marL="285750" indent="-285750" defTabSz="685861" fontAlgn="base">
                    <a:spcBef>
                      <a:spcPct val="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</a:pPr>
                  <a:r>
                    <a:rPr lang="en-US" sz="1400" kern="0" dirty="0" smtClean="0"/>
                    <a:t>Worker </a:t>
                  </a:r>
                  <a:r>
                    <a:rPr lang="en-US" sz="1400" kern="0" dirty="0"/>
                    <a:t>Service initiates SSIS engine to execute packages locally in parallel</a:t>
                  </a:r>
                </a:p>
                <a:p>
                  <a:pPr marL="285750" indent="-285750" defTabSz="685861" fontAlgn="base">
                    <a:spcBef>
                      <a:spcPct val="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</a:pPr>
                  <a:r>
                    <a:rPr lang="en-US" sz="1400" kern="0" dirty="0" smtClean="0"/>
                    <a:t>These </a:t>
                  </a:r>
                  <a:r>
                    <a:rPr lang="en-US" sz="1400" kern="0" dirty="0"/>
                    <a:t>Windows services communicate securely over SSL</a:t>
                  </a:r>
                </a:p>
                <a:p>
                  <a:pPr defTabSz="68586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b="1" kern="0" dirty="0" smtClean="0"/>
                    <a:t>        </a:t>
                  </a:r>
                  <a:endParaRPr lang="en-US" sz="1400" b="1" kern="0" dirty="0" smtClean="0"/>
                </a:p>
                <a:p>
                  <a:pPr defTabSz="68586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b="1" kern="0" dirty="0"/>
                    <a:t>Scale-Out Master </a:t>
                  </a:r>
                  <a:r>
                    <a:rPr lang="en-US" sz="1400" b="1" kern="0" dirty="0" smtClean="0"/>
                    <a:t>Installation</a:t>
                  </a:r>
                </a:p>
                <a:p>
                  <a:pPr marL="285750" indent="-285750" defTabSz="685861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400" kern="0" dirty="0"/>
                    <a:t>Specify the port (8391 by default) and SSL server certificate for Master – Worker communications</a:t>
                  </a:r>
                </a:p>
                <a:p>
                  <a:pPr marL="285750" indent="-285750" defTabSz="685861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400" kern="0" dirty="0" smtClean="0"/>
                    <a:t>Create </a:t>
                  </a:r>
                  <a:r>
                    <a:rPr lang="en-US" sz="1400" kern="0" dirty="0"/>
                    <a:t>a default, self-signed server certificate or select an existing server </a:t>
                  </a:r>
                  <a:r>
                    <a:rPr lang="en-US" sz="1400" kern="0" dirty="0" smtClean="0"/>
                    <a:t>certificate</a:t>
                  </a:r>
                </a:p>
                <a:p>
                  <a:pPr marL="285750" indent="-285750" defTabSz="685861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</a:pPr>
                  <a:endParaRPr lang="en-US" sz="1400" kern="0" dirty="0" smtClean="0"/>
                </a:p>
                <a:p>
                  <a:pPr defTabSz="68586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b="1" kern="0" dirty="0"/>
                    <a:t>Scale-Out Worker </a:t>
                  </a:r>
                  <a:r>
                    <a:rPr lang="en-US" sz="1400" b="1" kern="0" dirty="0" smtClean="0"/>
                    <a:t>Installation</a:t>
                  </a:r>
                </a:p>
                <a:p>
                  <a:pPr marL="285750" indent="-285750" defTabSz="685861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400" kern="0" dirty="0"/>
                    <a:t>SQL Server DB Engine needs not be installed and select just ”Scale Out Worker”</a:t>
                  </a:r>
                </a:p>
                <a:p>
                  <a:pPr marL="285750" indent="-285750" defTabSz="685861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400" kern="0" dirty="0"/>
                    <a:t>Select Windows account to start Worker Service and its start-up method</a:t>
                  </a:r>
                </a:p>
                <a:p>
                  <a:pPr marL="285750" indent="-285750" defTabSz="685861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400" kern="0" dirty="0"/>
                    <a:t>By default, a new account is created to start Worker Service </a:t>
                  </a:r>
                  <a:r>
                    <a:rPr lang="en-US" sz="1400" kern="0" dirty="0" smtClean="0"/>
                    <a:t>automatically</a:t>
                  </a:r>
                </a:p>
                <a:p>
                  <a:pPr marL="285750" indent="-285750" defTabSz="685861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</a:pPr>
                  <a:endParaRPr lang="en-US" sz="1400" kern="0" dirty="0"/>
                </a:p>
                <a:p>
                  <a:pPr defTabSz="68586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b="1" kern="0" dirty="0"/>
                    <a:t>Run packages with Execute Package In Scale Out dialog</a:t>
                  </a:r>
                </a:p>
                <a:p>
                  <a:pPr defTabSz="68586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kern="0" dirty="0" smtClean="0"/>
                    <a:t>    </a:t>
                  </a:r>
                  <a:r>
                    <a:rPr lang="en-US" sz="1400" kern="0" dirty="0"/>
                    <a:t>### Open the Execute Package In Scale Out dialog box ### In SQL Server Management Studio, connect to the Integration Services server. In Object Explorer, expand the tree to display the nodes under Integration Services Catalogs. Right-click the SSISDB node or the project or the package you want to run, and then click Execute in Scale Out.</a:t>
                  </a:r>
                </a:p>
                <a:p>
                  <a:pPr lvl="1" defTabSz="685861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b="1" i="1" dirty="0">
                    <a:solidFill>
                      <a:srgbClr val="002060"/>
                    </a:solidFill>
                  </a:endParaRPr>
                </a:p>
              </p:txBody>
            </p:sp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0172" y="295682"/>
                  <a:ext cx="905256" cy="73012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CCCFF"/>
                    </a:gs>
                    <a:gs pos="17999">
                      <a:srgbClr val="99CCFF"/>
                    </a:gs>
                    <a:gs pos="36000">
                      <a:srgbClr val="9966FF"/>
                    </a:gs>
                    <a:gs pos="61000">
                      <a:srgbClr val="CC99FF"/>
                    </a:gs>
                    <a:gs pos="82001">
                      <a:srgbClr val="99CCFF"/>
                    </a:gs>
                    <a:gs pos="100000">
                      <a:srgbClr val="CCCCFF"/>
                    </a:gs>
                  </a:gsLst>
                  <a:lin ang="2700000" scaled="0"/>
                  <a:tileRect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pic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4331" y="1322724"/>
                  <a:ext cx="1013955" cy="105008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CCCFF"/>
                    </a:gs>
                    <a:gs pos="17999">
                      <a:srgbClr val="99CCFF"/>
                    </a:gs>
                    <a:gs pos="36000">
                      <a:srgbClr val="9966FF"/>
                    </a:gs>
                    <a:gs pos="61000">
                      <a:srgbClr val="CC99FF"/>
                    </a:gs>
                    <a:gs pos="82001">
                      <a:srgbClr val="99CCFF"/>
                    </a:gs>
                    <a:gs pos="100000">
                      <a:srgbClr val="CCCCFF"/>
                    </a:gs>
                  </a:gsLst>
                  <a:lin ang="2700000" scaled="0"/>
                  <a:tileRect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pic>
            <p:sp>
              <p:nvSpPr>
                <p:cNvPr id="24" name="Rectangle 23"/>
                <p:cNvSpPr/>
                <p:nvPr/>
              </p:nvSpPr>
              <p:spPr bwMode="auto">
                <a:xfrm>
                  <a:off x="1327154" y="1322724"/>
                  <a:ext cx="3765707" cy="1046380"/>
                </a:xfrm>
                <a:prstGeom prst="rect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lIns="69945" rIns="69945" rtlCol="0" anchor="t" anchorCtr="0"/>
                <a:lstStyle/>
                <a:p>
                  <a:pPr defTabSz="68586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kern="0" dirty="0"/>
                    <a:t>Purpose : </a:t>
                  </a:r>
                  <a:r>
                    <a:rPr lang="en-US" sz="1400" kern="0" dirty="0" smtClean="0"/>
                    <a:t>Reduce </a:t>
                  </a:r>
                  <a:r>
                    <a:rPr lang="en-US" sz="1400" kern="0" dirty="0"/>
                    <a:t>ETL execution time using a scale-out solution on premises and in the cloud that can be managed / monitored with familiar tools</a:t>
                  </a: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6249359" y="1322724"/>
                  <a:ext cx="3142704" cy="1054037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tx1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lIns="69945" rIns="69945" rtlCol="0" anchor="t" anchorCtr="0"/>
                <a:lstStyle/>
                <a:p>
                  <a:pPr algn="just" defTabSz="685861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50" kern="0" dirty="0" smtClean="0"/>
                    <a:t>Nagaraj Sengodan has around 11 </a:t>
                  </a:r>
                  <a:r>
                    <a:rPr lang="en-US" sz="1050" kern="0" dirty="0"/>
                    <a:t>years of core work experience in DW/BI practice</a:t>
                  </a:r>
                  <a:r>
                    <a:rPr lang="en-US" sz="1050" kern="0" dirty="0" smtClean="0"/>
                    <a:t>. </a:t>
                  </a:r>
                  <a:r>
                    <a:rPr lang="en-US" sz="1050" dirty="0" smtClean="0">
                      <a:solidFill>
                        <a:srgbClr val="000000"/>
                      </a:solidFill>
                      <a:cs typeface="Arial" charset="0"/>
                    </a:rPr>
                    <a:t>He </a:t>
                  </a:r>
                  <a:r>
                    <a:rPr lang="en-US" sz="1050" dirty="0">
                      <a:solidFill>
                        <a:srgbClr val="000000"/>
                      </a:solidFill>
                      <a:cs typeface="Arial" charset="0"/>
                    </a:rPr>
                    <a:t>performed advisory role on complex Business Intelligence projects and architected Business Intelligence solutions and led the development of comprehensive dashboards, analytical reports. </a:t>
                  </a:r>
                  <a:endParaRPr lang="en-US" sz="1050" kern="0" dirty="0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269927" y="2504848"/>
                <a:ext cx="9163276" cy="76520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defTabSz="68586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kern="0" dirty="0">
                    <a:solidFill>
                      <a:srgbClr val="C00000"/>
                    </a:solidFill>
                  </a:rPr>
                  <a:t>The overall execution time of ETL workflows per customer across the industry keeps increasing due </a:t>
                </a:r>
                <a:r>
                  <a:rPr lang="en-US" sz="1200" kern="0" dirty="0" smtClean="0">
                    <a:solidFill>
                      <a:srgbClr val="C00000"/>
                    </a:solidFill>
                  </a:rPr>
                  <a:t>to:</a:t>
                </a:r>
              </a:p>
              <a:p>
                <a:pPr marL="171450" indent="-171450" defTabSz="685861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sz="1200" kern="0" dirty="0" smtClean="0">
                    <a:solidFill>
                      <a:srgbClr val="C00000"/>
                    </a:solidFill>
                  </a:rPr>
                  <a:t>Increasing </a:t>
                </a:r>
                <a:r>
                  <a:rPr lang="en-US" sz="1200" kern="0" dirty="0">
                    <a:solidFill>
                      <a:srgbClr val="C00000"/>
                    </a:solidFill>
                  </a:rPr>
                  <a:t>number of packages</a:t>
                </a:r>
              </a:p>
              <a:p>
                <a:pPr marL="171450" indent="-171450" defTabSz="685861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sz="1200" kern="0" dirty="0" smtClean="0">
                    <a:solidFill>
                      <a:srgbClr val="C00000"/>
                    </a:solidFill>
                  </a:rPr>
                  <a:t>Increasing </a:t>
                </a:r>
                <a:r>
                  <a:rPr lang="en-US" sz="1200" kern="0" dirty="0">
                    <a:solidFill>
                      <a:srgbClr val="C00000"/>
                    </a:solidFill>
                  </a:rPr>
                  <a:t>data volume from various sources</a:t>
                </a:r>
              </a:p>
              <a:p>
                <a:pPr marL="171450" indent="-171450" defTabSz="685861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sz="1200" kern="0" dirty="0" smtClean="0">
                    <a:solidFill>
                      <a:srgbClr val="C00000"/>
                    </a:solidFill>
                  </a:rPr>
                  <a:t>Increasing </a:t>
                </a:r>
                <a:r>
                  <a:rPr lang="en-US" sz="1200" kern="0" dirty="0">
                    <a:solidFill>
                      <a:srgbClr val="C00000"/>
                    </a:solidFill>
                  </a:rPr>
                  <a:t>complexity in transformation tasks</a:t>
                </a:r>
              </a:p>
              <a:p>
                <a:pPr defTabSz="68586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kern="0" dirty="0" smtClean="0">
                    <a:solidFill>
                      <a:srgbClr val="C00000"/>
                    </a:solidFill>
                  </a:rPr>
                  <a:t>.</a:t>
                </a:r>
              </a:p>
              <a:p>
                <a:pPr defTabSz="6858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 kern="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9927" y="3350793"/>
                <a:ext cx="3629883" cy="719374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 defTabSz="68586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kern="0" dirty="0" smtClean="0"/>
                  <a:t>Sample Picture/Screenshot</a:t>
                </a:r>
                <a:endParaRPr lang="en-US" sz="1400" kern="0" dirty="0" smtClean="0"/>
              </a:p>
            </p:txBody>
          </p:sp>
        </p:grpSp>
        <p:pic>
          <p:nvPicPr>
            <p:cNvPr id="28" name="Picture 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6454" y="1322725"/>
              <a:ext cx="969311" cy="1046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293" y="3393259"/>
            <a:ext cx="3652498" cy="25084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293" y="5958891"/>
            <a:ext cx="3652498" cy="11650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11"/>
          <a:srcRect r="25757"/>
          <a:stretch/>
        </p:blipFill>
        <p:spPr>
          <a:xfrm>
            <a:off x="1134677" y="8768551"/>
            <a:ext cx="2732838" cy="17663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9181" y="8770535"/>
            <a:ext cx="1508668" cy="1758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889" y="7206592"/>
            <a:ext cx="3652498" cy="14546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5343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</TotalTime>
  <Words>235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Edwardian Script ITC</vt:lpstr>
      <vt:lpstr>Wingdings</vt:lpstr>
      <vt:lpstr>Office Theme</vt:lpstr>
      <vt:lpstr>PowerPoint Presentation</vt:lpstr>
    </vt:vector>
  </TitlesOfParts>
  <Company>HCL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Elayaraja Eswaran</dc:creator>
  <cp:lastModifiedBy>Nagaraj Sengodan</cp:lastModifiedBy>
  <cp:revision>67</cp:revision>
  <dcterms:created xsi:type="dcterms:W3CDTF">2015-04-21T09:53:13Z</dcterms:created>
  <dcterms:modified xsi:type="dcterms:W3CDTF">2017-04-07T02:41:48Z</dcterms:modified>
</cp:coreProperties>
</file>