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97" r:id="rId5"/>
    <p:sldMasterId id="2147483648" r:id="rId6"/>
  </p:sldMasterIdLst>
  <p:notesMasterIdLst>
    <p:notesMasterId r:id="rId16"/>
  </p:notesMasterIdLst>
  <p:sldIdLst>
    <p:sldId id="262" r:id="rId7"/>
    <p:sldId id="2147481599" r:id="rId8"/>
    <p:sldId id="272" r:id="rId9"/>
    <p:sldId id="273" r:id="rId10"/>
    <p:sldId id="274" r:id="rId11"/>
    <p:sldId id="2147481600" r:id="rId12"/>
    <p:sldId id="275" r:id="rId13"/>
    <p:sldId id="26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B9"/>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B1859-A828-471A-A733-7B504BD07827}"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GB"/>
        </a:p>
      </dgm:t>
    </dgm:pt>
    <dgm:pt modelId="{AF1543DC-3073-4FCA-A681-3E21EBCBB154}">
      <dgm:prSet phldrT="[Text]" custT="1"/>
      <dgm:spPr/>
      <dgm:t>
        <a:bodyPr/>
        <a:lstStyle/>
        <a:p>
          <a:r>
            <a:rPr lang="en-GB" sz="2000" dirty="0"/>
            <a:t>Machine Learning</a:t>
          </a:r>
        </a:p>
      </dgm:t>
    </dgm:pt>
    <dgm:pt modelId="{CB2B6059-53CF-4987-988C-FE3428488B56}" type="parTrans" cxnId="{8A709308-F8F3-4CB5-93EC-5B29E6302496}">
      <dgm:prSet/>
      <dgm:spPr/>
      <dgm:t>
        <a:bodyPr/>
        <a:lstStyle/>
        <a:p>
          <a:endParaRPr lang="en-GB" sz="2800"/>
        </a:p>
      </dgm:t>
    </dgm:pt>
    <dgm:pt modelId="{07A0D493-E136-46F6-971A-CBBAC4B2EDA1}" type="sibTrans" cxnId="{8A709308-F8F3-4CB5-93EC-5B29E6302496}">
      <dgm:prSet/>
      <dgm:spPr/>
      <dgm:t>
        <a:bodyPr/>
        <a:lstStyle/>
        <a:p>
          <a:endParaRPr lang="en-GB" sz="2800"/>
        </a:p>
      </dgm:t>
    </dgm:pt>
    <dgm:pt modelId="{C27D2FA7-1256-49C8-83EB-5ADA079C84E5}">
      <dgm:prSet phldrT="[Text]" custT="1"/>
      <dgm:spPr/>
      <dgm:t>
        <a:bodyPr/>
        <a:lstStyle/>
        <a:p>
          <a:r>
            <a:rPr lang="en-GB" sz="2000" dirty="0"/>
            <a:t>Deep Learning</a:t>
          </a:r>
        </a:p>
      </dgm:t>
    </dgm:pt>
    <dgm:pt modelId="{6840A736-3263-441C-88E5-4A494626AA2E}" type="parTrans" cxnId="{DD94D192-D77E-4DBA-8007-34CA1E5177B9}">
      <dgm:prSet/>
      <dgm:spPr/>
      <dgm:t>
        <a:bodyPr/>
        <a:lstStyle/>
        <a:p>
          <a:endParaRPr lang="en-GB" sz="2800"/>
        </a:p>
      </dgm:t>
    </dgm:pt>
    <dgm:pt modelId="{E7F76E68-9178-48BD-A3AE-D979BE2A8CC5}" type="sibTrans" cxnId="{DD94D192-D77E-4DBA-8007-34CA1E5177B9}">
      <dgm:prSet/>
      <dgm:spPr/>
      <dgm:t>
        <a:bodyPr/>
        <a:lstStyle/>
        <a:p>
          <a:endParaRPr lang="en-GB" sz="2800"/>
        </a:p>
      </dgm:t>
    </dgm:pt>
    <dgm:pt modelId="{A48266A7-9C6C-49CB-A990-2E6B49D22CB8}">
      <dgm:prSet phldrT="[Text]" custT="1"/>
      <dgm:spPr/>
      <dgm:t>
        <a:bodyPr/>
        <a:lstStyle/>
        <a:p>
          <a:r>
            <a:rPr lang="en-GB" sz="2000" dirty="0"/>
            <a:t>Generative AI</a:t>
          </a:r>
        </a:p>
      </dgm:t>
    </dgm:pt>
    <dgm:pt modelId="{A14AAD3B-2D42-4F2C-B444-E54689D30D92}" type="parTrans" cxnId="{6FF5AAB9-2D4F-45AD-AD8C-99085153C34A}">
      <dgm:prSet/>
      <dgm:spPr/>
      <dgm:t>
        <a:bodyPr/>
        <a:lstStyle/>
        <a:p>
          <a:endParaRPr lang="en-GB" sz="2800"/>
        </a:p>
      </dgm:t>
    </dgm:pt>
    <dgm:pt modelId="{3385EF6E-F501-4CCB-8828-A69E66484D0D}" type="sibTrans" cxnId="{6FF5AAB9-2D4F-45AD-AD8C-99085153C34A}">
      <dgm:prSet/>
      <dgm:spPr/>
      <dgm:t>
        <a:bodyPr/>
        <a:lstStyle/>
        <a:p>
          <a:endParaRPr lang="en-GB" sz="2800"/>
        </a:p>
      </dgm:t>
    </dgm:pt>
    <dgm:pt modelId="{BC17397F-9F8B-4351-9CB0-A230DB49132D}" type="pres">
      <dgm:prSet presAssocID="{AD2B1859-A828-471A-A733-7B504BD07827}" presName="Name0" presStyleCnt="0">
        <dgm:presLayoutVars>
          <dgm:chMax val="7"/>
          <dgm:resizeHandles val="exact"/>
        </dgm:presLayoutVars>
      </dgm:prSet>
      <dgm:spPr/>
    </dgm:pt>
    <dgm:pt modelId="{DAA6D2AD-21D0-4BC4-B106-75F62F6D6D85}" type="pres">
      <dgm:prSet presAssocID="{AD2B1859-A828-471A-A733-7B504BD07827}" presName="comp1" presStyleCnt="0"/>
      <dgm:spPr/>
    </dgm:pt>
    <dgm:pt modelId="{31F62B16-2C26-4977-A095-EC5053BFB46E}" type="pres">
      <dgm:prSet presAssocID="{AD2B1859-A828-471A-A733-7B504BD07827}" presName="circle1" presStyleLbl="node1" presStyleIdx="0" presStyleCnt="3"/>
      <dgm:spPr/>
    </dgm:pt>
    <dgm:pt modelId="{8F6918D9-FCE7-44F7-9318-3E54C2F6E8EC}" type="pres">
      <dgm:prSet presAssocID="{AD2B1859-A828-471A-A733-7B504BD07827}" presName="c1text" presStyleLbl="node1" presStyleIdx="0" presStyleCnt="3">
        <dgm:presLayoutVars>
          <dgm:bulletEnabled val="1"/>
        </dgm:presLayoutVars>
      </dgm:prSet>
      <dgm:spPr/>
    </dgm:pt>
    <dgm:pt modelId="{497BA9E8-AA29-4211-992F-053DDA57FA57}" type="pres">
      <dgm:prSet presAssocID="{AD2B1859-A828-471A-A733-7B504BD07827}" presName="comp2" presStyleCnt="0"/>
      <dgm:spPr/>
    </dgm:pt>
    <dgm:pt modelId="{C3EC8C04-722D-4A37-BCF0-26E55294B469}" type="pres">
      <dgm:prSet presAssocID="{AD2B1859-A828-471A-A733-7B504BD07827}" presName="circle2" presStyleLbl="node1" presStyleIdx="1" presStyleCnt="3"/>
      <dgm:spPr/>
    </dgm:pt>
    <dgm:pt modelId="{7EAA5BBF-B2F5-4EB7-A111-50E2B68EE4DF}" type="pres">
      <dgm:prSet presAssocID="{AD2B1859-A828-471A-A733-7B504BD07827}" presName="c2text" presStyleLbl="node1" presStyleIdx="1" presStyleCnt="3">
        <dgm:presLayoutVars>
          <dgm:bulletEnabled val="1"/>
        </dgm:presLayoutVars>
      </dgm:prSet>
      <dgm:spPr/>
    </dgm:pt>
    <dgm:pt modelId="{B787980D-049E-49C5-99E9-699C82398272}" type="pres">
      <dgm:prSet presAssocID="{AD2B1859-A828-471A-A733-7B504BD07827}" presName="comp3" presStyleCnt="0"/>
      <dgm:spPr/>
    </dgm:pt>
    <dgm:pt modelId="{43B1AC46-DD36-4A27-8C9A-D49CFF008916}" type="pres">
      <dgm:prSet presAssocID="{AD2B1859-A828-471A-A733-7B504BD07827}" presName="circle3" presStyleLbl="node1" presStyleIdx="2" presStyleCnt="3"/>
      <dgm:spPr/>
    </dgm:pt>
    <dgm:pt modelId="{89BBA222-CA24-404C-BD1F-59C671234482}" type="pres">
      <dgm:prSet presAssocID="{AD2B1859-A828-471A-A733-7B504BD07827}" presName="c3text" presStyleLbl="node1" presStyleIdx="2" presStyleCnt="3">
        <dgm:presLayoutVars>
          <dgm:bulletEnabled val="1"/>
        </dgm:presLayoutVars>
      </dgm:prSet>
      <dgm:spPr/>
    </dgm:pt>
  </dgm:ptLst>
  <dgm:cxnLst>
    <dgm:cxn modelId="{77867D05-6B87-41BC-A899-1A234B957185}" type="presOf" srcId="{AF1543DC-3073-4FCA-A681-3E21EBCBB154}" destId="{8F6918D9-FCE7-44F7-9318-3E54C2F6E8EC}" srcOrd="1" destOrd="0" presId="urn:microsoft.com/office/officeart/2005/8/layout/venn2"/>
    <dgm:cxn modelId="{8A709308-F8F3-4CB5-93EC-5B29E6302496}" srcId="{AD2B1859-A828-471A-A733-7B504BD07827}" destId="{AF1543DC-3073-4FCA-A681-3E21EBCBB154}" srcOrd="0" destOrd="0" parTransId="{CB2B6059-53CF-4987-988C-FE3428488B56}" sibTransId="{07A0D493-E136-46F6-971A-CBBAC4B2EDA1}"/>
    <dgm:cxn modelId="{DD6D331F-3D46-48BE-96D3-50AA505A443A}" type="presOf" srcId="{AD2B1859-A828-471A-A733-7B504BD07827}" destId="{BC17397F-9F8B-4351-9CB0-A230DB49132D}" srcOrd="0" destOrd="0" presId="urn:microsoft.com/office/officeart/2005/8/layout/venn2"/>
    <dgm:cxn modelId="{4AE39A6B-7E4A-4FBF-B479-8F646DAD1BB0}" type="presOf" srcId="{A48266A7-9C6C-49CB-A990-2E6B49D22CB8}" destId="{89BBA222-CA24-404C-BD1F-59C671234482}" srcOrd="1" destOrd="0" presId="urn:microsoft.com/office/officeart/2005/8/layout/venn2"/>
    <dgm:cxn modelId="{3E502B51-1919-4598-A8CB-B8A5AA376B58}" type="presOf" srcId="{A48266A7-9C6C-49CB-A990-2E6B49D22CB8}" destId="{43B1AC46-DD36-4A27-8C9A-D49CFF008916}" srcOrd="0" destOrd="0" presId="urn:microsoft.com/office/officeart/2005/8/layout/venn2"/>
    <dgm:cxn modelId="{96D9B68F-5AA3-4E70-B29E-020AA97E8BC5}" type="presOf" srcId="{C27D2FA7-1256-49C8-83EB-5ADA079C84E5}" destId="{C3EC8C04-722D-4A37-BCF0-26E55294B469}" srcOrd="0" destOrd="0" presId="urn:microsoft.com/office/officeart/2005/8/layout/venn2"/>
    <dgm:cxn modelId="{DD94D192-D77E-4DBA-8007-34CA1E5177B9}" srcId="{AD2B1859-A828-471A-A733-7B504BD07827}" destId="{C27D2FA7-1256-49C8-83EB-5ADA079C84E5}" srcOrd="1" destOrd="0" parTransId="{6840A736-3263-441C-88E5-4A494626AA2E}" sibTransId="{E7F76E68-9178-48BD-A3AE-D979BE2A8CC5}"/>
    <dgm:cxn modelId="{EA604FB6-EA39-4FE9-97B6-A73272944149}" type="presOf" srcId="{AF1543DC-3073-4FCA-A681-3E21EBCBB154}" destId="{31F62B16-2C26-4977-A095-EC5053BFB46E}" srcOrd="0" destOrd="0" presId="urn:microsoft.com/office/officeart/2005/8/layout/venn2"/>
    <dgm:cxn modelId="{4CF104B7-439F-4673-B75F-B053208DA70C}" type="presOf" srcId="{C27D2FA7-1256-49C8-83EB-5ADA079C84E5}" destId="{7EAA5BBF-B2F5-4EB7-A111-50E2B68EE4DF}" srcOrd="1" destOrd="0" presId="urn:microsoft.com/office/officeart/2005/8/layout/venn2"/>
    <dgm:cxn modelId="{6FF5AAB9-2D4F-45AD-AD8C-99085153C34A}" srcId="{AD2B1859-A828-471A-A733-7B504BD07827}" destId="{A48266A7-9C6C-49CB-A990-2E6B49D22CB8}" srcOrd="2" destOrd="0" parTransId="{A14AAD3B-2D42-4F2C-B444-E54689D30D92}" sibTransId="{3385EF6E-F501-4CCB-8828-A69E66484D0D}"/>
    <dgm:cxn modelId="{DE288072-72C7-4E06-A08A-66F6183C5718}" type="presParOf" srcId="{BC17397F-9F8B-4351-9CB0-A230DB49132D}" destId="{DAA6D2AD-21D0-4BC4-B106-75F62F6D6D85}" srcOrd="0" destOrd="0" presId="urn:microsoft.com/office/officeart/2005/8/layout/venn2"/>
    <dgm:cxn modelId="{606C7370-4362-4ECB-83B4-AAB13E6B0675}" type="presParOf" srcId="{DAA6D2AD-21D0-4BC4-B106-75F62F6D6D85}" destId="{31F62B16-2C26-4977-A095-EC5053BFB46E}" srcOrd="0" destOrd="0" presId="urn:microsoft.com/office/officeart/2005/8/layout/venn2"/>
    <dgm:cxn modelId="{9FB2DE9A-2A64-4908-B06D-73D2C39B2181}" type="presParOf" srcId="{DAA6D2AD-21D0-4BC4-B106-75F62F6D6D85}" destId="{8F6918D9-FCE7-44F7-9318-3E54C2F6E8EC}" srcOrd="1" destOrd="0" presId="urn:microsoft.com/office/officeart/2005/8/layout/venn2"/>
    <dgm:cxn modelId="{63015C8D-6E05-45F2-B89C-AFBB64463885}" type="presParOf" srcId="{BC17397F-9F8B-4351-9CB0-A230DB49132D}" destId="{497BA9E8-AA29-4211-992F-053DDA57FA57}" srcOrd="1" destOrd="0" presId="urn:microsoft.com/office/officeart/2005/8/layout/venn2"/>
    <dgm:cxn modelId="{0EB96940-D9F8-4C68-8B55-E6371654FE68}" type="presParOf" srcId="{497BA9E8-AA29-4211-992F-053DDA57FA57}" destId="{C3EC8C04-722D-4A37-BCF0-26E55294B469}" srcOrd="0" destOrd="0" presId="urn:microsoft.com/office/officeart/2005/8/layout/venn2"/>
    <dgm:cxn modelId="{0A9C986E-7C1F-405E-A13F-A82C73804981}" type="presParOf" srcId="{497BA9E8-AA29-4211-992F-053DDA57FA57}" destId="{7EAA5BBF-B2F5-4EB7-A111-50E2B68EE4DF}" srcOrd="1" destOrd="0" presId="urn:microsoft.com/office/officeart/2005/8/layout/venn2"/>
    <dgm:cxn modelId="{88E17FAF-1BAB-4E2C-AA20-E3759721304E}" type="presParOf" srcId="{BC17397F-9F8B-4351-9CB0-A230DB49132D}" destId="{B787980D-049E-49C5-99E9-699C82398272}" srcOrd="2" destOrd="0" presId="urn:microsoft.com/office/officeart/2005/8/layout/venn2"/>
    <dgm:cxn modelId="{D998C7D0-9F1F-4E2B-B445-C22EA17E866A}" type="presParOf" srcId="{B787980D-049E-49C5-99E9-699C82398272}" destId="{43B1AC46-DD36-4A27-8C9A-D49CFF008916}" srcOrd="0" destOrd="0" presId="urn:microsoft.com/office/officeart/2005/8/layout/venn2"/>
    <dgm:cxn modelId="{C8B72B68-FD11-48C0-A5F6-E05F235DBEAD}" type="presParOf" srcId="{B787980D-049E-49C5-99E9-699C82398272}" destId="{89BBA222-CA24-404C-BD1F-59C67123448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80833-06D1-448F-9037-27935C770B9D}" type="doc">
      <dgm:prSet loTypeId="urn:microsoft.com/office/officeart/2011/layout/TabList" loCatId="officeonline" qsTypeId="urn:microsoft.com/office/officeart/2005/8/quickstyle/simple1" qsCatId="simple" csTypeId="urn:microsoft.com/office/officeart/2005/8/colors/colorful5" csCatId="colorful" phldr="1"/>
      <dgm:spPr/>
      <dgm:t>
        <a:bodyPr/>
        <a:lstStyle/>
        <a:p>
          <a:endParaRPr lang="en-GB"/>
        </a:p>
      </dgm:t>
    </dgm:pt>
    <dgm:pt modelId="{ADC3EAF2-839B-46D6-BBAA-10C479C2921C}">
      <dgm:prSet phldrT="[Text]"/>
      <dgm:spPr/>
      <dgm:t>
        <a:bodyPr/>
        <a:lstStyle/>
        <a:p>
          <a:r>
            <a:rPr lang="en-GB" dirty="0"/>
            <a:t>Machine Learning</a:t>
          </a:r>
        </a:p>
      </dgm:t>
    </dgm:pt>
    <dgm:pt modelId="{E92DF927-32D4-4D45-B284-3083D8ECB8DA}" type="parTrans" cxnId="{B062EFAA-B4A8-496F-ABC0-420279CAF181}">
      <dgm:prSet/>
      <dgm:spPr/>
      <dgm:t>
        <a:bodyPr/>
        <a:lstStyle/>
        <a:p>
          <a:endParaRPr lang="en-GB"/>
        </a:p>
      </dgm:t>
    </dgm:pt>
    <dgm:pt modelId="{47289F78-31B6-49E5-B51E-D0126D9012DC}" type="sibTrans" cxnId="{B062EFAA-B4A8-496F-ABC0-420279CAF181}">
      <dgm:prSet/>
      <dgm:spPr/>
      <dgm:t>
        <a:bodyPr/>
        <a:lstStyle/>
        <a:p>
          <a:endParaRPr lang="en-GB"/>
        </a:p>
      </dgm:t>
    </dgm:pt>
    <dgm:pt modelId="{7BFD00A2-94C1-47B5-BC5E-491E68E4B835}">
      <dgm:prSet phldrT="[Text]"/>
      <dgm:spPr/>
      <dgm:t>
        <a:bodyPr/>
        <a:lstStyle/>
        <a:p>
          <a:r>
            <a:rPr lang="en-GB" dirty="0"/>
            <a:t>Machine learn from existing data and improve upon that data to make decisions or predictions</a:t>
          </a:r>
        </a:p>
      </dgm:t>
    </dgm:pt>
    <dgm:pt modelId="{6ABEFE9F-9745-4FDB-B082-374985252D16}" type="parTrans" cxnId="{44C5B30B-7CD3-406C-B959-8F04B6FB3DBA}">
      <dgm:prSet/>
      <dgm:spPr/>
      <dgm:t>
        <a:bodyPr/>
        <a:lstStyle/>
        <a:p>
          <a:endParaRPr lang="en-GB"/>
        </a:p>
      </dgm:t>
    </dgm:pt>
    <dgm:pt modelId="{E70CB08A-0A00-4599-BC99-4D04C64721D5}" type="sibTrans" cxnId="{44C5B30B-7CD3-406C-B959-8F04B6FB3DBA}">
      <dgm:prSet/>
      <dgm:spPr/>
      <dgm:t>
        <a:bodyPr/>
        <a:lstStyle/>
        <a:p>
          <a:endParaRPr lang="en-GB"/>
        </a:p>
      </dgm:t>
    </dgm:pt>
    <dgm:pt modelId="{9BB5D664-044C-43B6-B6BC-3873F9A5E87A}">
      <dgm:prSet phldrT="[Text]"/>
      <dgm:spPr/>
      <dgm:t>
        <a:bodyPr/>
        <a:lstStyle/>
        <a:p>
          <a:r>
            <a:rPr lang="en-GB" dirty="0"/>
            <a:t>Deep Learning</a:t>
          </a:r>
        </a:p>
      </dgm:t>
    </dgm:pt>
    <dgm:pt modelId="{9DA9EA75-C32F-4890-9C40-CCF34DDCC59F}" type="parTrans" cxnId="{5EEC65A2-151A-448C-8353-144E87FB35D1}">
      <dgm:prSet/>
      <dgm:spPr/>
      <dgm:t>
        <a:bodyPr/>
        <a:lstStyle/>
        <a:p>
          <a:endParaRPr lang="en-GB"/>
        </a:p>
      </dgm:t>
    </dgm:pt>
    <dgm:pt modelId="{29310923-4B61-4899-B378-E9DB3F1DF92F}" type="sibTrans" cxnId="{5EEC65A2-151A-448C-8353-144E87FB35D1}">
      <dgm:prSet/>
      <dgm:spPr/>
      <dgm:t>
        <a:bodyPr/>
        <a:lstStyle/>
        <a:p>
          <a:endParaRPr lang="en-GB"/>
        </a:p>
      </dgm:t>
    </dgm:pt>
    <dgm:pt modelId="{81892007-8DAE-49D5-A915-1413DB380D94}">
      <dgm:prSet phldrT="[Text]"/>
      <dgm:spPr/>
      <dgm:t>
        <a:bodyPr/>
        <a:lstStyle/>
        <a:p>
          <a:r>
            <a:rPr lang="en-GB" dirty="0"/>
            <a:t>A Machine Learning technique in which layers of neural networks are used to process data and make decisions</a:t>
          </a:r>
        </a:p>
      </dgm:t>
    </dgm:pt>
    <dgm:pt modelId="{7404E97B-316A-476C-80E3-2101CAA40896}" type="parTrans" cxnId="{2DF977F5-9254-4E96-9B23-E4F6B0632274}">
      <dgm:prSet/>
      <dgm:spPr/>
      <dgm:t>
        <a:bodyPr/>
        <a:lstStyle/>
        <a:p>
          <a:endParaRPr lang="en-GB"/>
        </a:p>
      </dgm:t>
    </dgm:pt>
    <dgm:pt modelId="{81230971-949F-4206-B564-97F7CCB0BB39}" type="sibTrans" cxnId="{2DF977F5-9254-4E96-9B23-E4F6B0632274}">
      <dgm:prSet/>
      <dgm:spPr/>
      <dgm:t>
        <a:bodyPr/>
        <a:lstStyle/>
        <a:p>
          <a:endParaRPr lang="en-GB"/>
        </a:p>
      </dgm:t>
    </dgm:pt>
    <dgm:pt modelId="{C16CF28E-ABB6-45BD-8BBB-B6BF6FC713DC}">
      <dgm:prSet phldrT="[Text]"/>
      <dgm:spPr/>
      <dgm:t>
        <a:bodyPr/>
        <a:lstStyle/>
        <a:p>
          <a:r>
            <a:rPr lang="en-GB" dirty="0"/>
            <a:t>Generative AI</a:t>
          </a:r>
        </a:p>
      </dgm:t>
    </dgm:pt>
    <dgm:pt modelId="{2D3906E4-A747-488D-8698-FB27A2881147}" type="parTrans" cxnId="{085D5FE6-B04B-4A35-BBF2-3997E22D68A8}">
      <dgm:prSet/>
      <dgm:spPr/>
      <dgm:t>
        <a:bodyPr/>
        <a:lstStyle/>
        <a:p>
          <a:endParaRPr lang="en-GB"/>
        </a:p>
      </dgm:t>
    </dgm:pt>
    <dgm:pt modelId="{0D7C3073-58F4-4E03-9DFC-CAD8924B3B56}" type="sibTrans" cxnId="{085D5FE6-B04B-4A35-BBF2-3997E22D68A8}">
      <dgm:prSet/>
      <dgm:spPr/>
      <dgm:t>
        <a:bodyPr/>
        <a:lstStyle/>
        <a:p>
          <a:endParaRPr lang="en-GB"/>
        </a:p>
      </dgm:t>
    </dgm:pt>
    <dgm:pt modelId="{A626205B-0939-4A20-BB4D-D7DD38EE6DB1}">
      <dgm:prSet phldrT="[Text]"/>
      <dgm:spPr/>
      <dgm:t>
        <a:bodyPr/>
        <a:lstStyle/>
        <a:p>
          <a:r>
            <a:rPr lang="en-GB" dirty="0"/>
            <a:t>Create a new written, visual, and auditory content given prompts  or existing data</a:t>
          </a:r>
        </a:p>
      </dgm:t>
    </dgm:pt>
    <dgm:pt modelId="{E1093347-E5AB-4BAE-BCD5-87914B4DAD34}" type="parTrans" cxnId="{2066B7DB-C84B-4343-8212-5F41CB3A78CD}">
      <dgm:prSet/>
      <dgm:spPr/>
      <dgm:t>
        <a:bodyPr/>
        <a:lstStyle/>
        <a:p>
          <a:endParaRPr lang="en-GB"/>
        </a:p>
      </dgm:t>
    </dgm:pt>
    <dgm:pt modelId="{D21FA1EB-3F88-44CB-B588-71BE18CDF27D}" type="sibTrans" cxnId="{2066B7DB-C84B-4343-8212-5F41CB3A78CD}">
      <dgm:prSet/>
      <dgm:spPr/>
      <dgm:t>
        <a:bodyPr/>
        <a:lstStyle/>
        <a:p>
          <a:endParaRPr lang="en-GB"/>
        </a:p>
      </dgm:t>
    </dgm:pt>
    <dgm:pt modelId="{43AED642-D3D9-440A-BAE8-E6A9572F81AB}" type="pres">
      <dgm:prSet presAssocID="{C0280833-06D1-448F-9037-27935C770B9D}" presName="Name0" presStyleCnt="0">
        <dgm:presLayoutVars>
          <dgm:chMax/>
          <dgm:chPref val="3"/>
          <dgm:dir/>
          <dgm:animOne val="branch"/>
          <dgm:animLvl val="lvl"/>
        </dgm:presLayoutVars>
      </dgm:prSet>
      <dgm:spPr/>
    </dgm:pt>
    <dgm:pt modelId="{5D6DBEB0-8963-494F-92FE-48493612C6C1}" type="pres">
      <dgm:prSet presAssocID="{ADC3EAF2-839B-46D6-BBAA-10C479C2921C}" presName="composite" presStyleCnt="0"/>
      <dgm:spPr/>
    </dgm:pt>
    <dgm:pt modelId="{90628ECB-67EC-4C33-87AB-9E44962B0D4E}" type="pres">
      <dgm:prSet presAssocID="{ADC3EAF2-839B-46D6-BBAA-10C479C2921C}" presName="FirstChild" presStyleLbl="revTx" presStyleIdx="0" presStyleCnt="3">
        <dgm:presLayoutVars>
          <dgm:chMax val="0"/>
          <dgm:chPref val="0"/>
          <dgm:bulletEnabled val="1"/>
        </dgm:presLayoutVars>
      </dgm:prSet>
      <dgm:spPr/>
    </dgm:pt>
    <dgm:pt modelId="{118E3AC3-4AB9-4C80-B852-44961A580F6F}" type="pres">
      <dgm:prSet presAssocID="{ADC3EAF2-839B-46D6-BBAA-10C479C2921C}" presName="Parent" presStyleLbl="alignNode1" presStyleIdx="0" presStyleCnt="3">
        <dgm:presLayoutVars>
          <dgm:chMax val="3"/>
          <dgm:chPref val="3"/>
          <dgm:bulletEnabled val="1"/>
        </dgm:presLayoutVars>
      </dgm:prSet>
      <dgm:spPr/>
    </dgm:pt>
    <dgm:pt modelId="{F7396007-8EE2-4B7D-9CBA-DBC0C5A8385A}" type="pres">
      <dgm:prSet presAssocID="{ADC3EAF2-839B-46D6-BBAA-10C479C2921C}" presName="Accent" presStyleLbl="parChTrans1D1" presStyleIdx="0" presStyleCnt="3"/>
      <dgm:spPr/>
    </dgm:pt>
    <dgm:pt modelId="{A896D48F-D5E1-46ED-8ED2-4370517C2496}" type="pres">
      <dgm:prSet presAssocID="{47289F78-31B6-49E5-B51E-D0126D9012DC}" presName="sibTrans" presStyleCnt="0"/>
      <dgm:spPr/>
    </dgm:pt>
    <dgm:pt modelId="{FB0F1082-AC5C-44FC-AC12-02429690C5A4}" type="pres">
      <dgm:prSet presAssocID="{9BB5D664-044C-43B6-B6BC-3873F9A5E87A}" presName="composite" presStyleCnt="0"/>
      <dgm:spPr/>
    </dgm:pt>
    <dgm:pt modelId="{A6C5049B-3C84-4697-A804-9BD0E7B63732}" type="pres">
      <dgm:prSet presAssocID="{9BB5D664-044C-43B6-B6BC-3873F9A5E87A}" presName="FirstChild" presStyleLbl="revTx" presStyleIdx="1" presStyleCnt="3">
        <dgm:presLayoutVars>
          <dgm:chMax val="0"/>
          <dgm:chPref val="0"/>
          <dgm:bulletEnabled val="1"/>
        </dgm:presLayoutVars>
      </dgm:prSet>
      <dgm:spPr/>
    </dgm:pt>
    <dgm:pt modelId="{D9036FB3-73C6-495F-97E0-9742D46A1F24}" type="pres">
      <dgm:prSet presAssocID="{9BB5D664-044C-43B6-B6BC-3873F9A5E87A}" presName="Parent" presStyleLbl="alignNode1" presStyleIdx="1" presStyleCnt="3">
        <dgm:presLayoutVars>
          <dgm:chMax val="3"/>
          <dgm:chPref val="3"/>
          <dgm:bulletEnabled val="1"/>
        </dgm:presLayoutVars>
      </dgm:prSet>
      <dgm:spPr/>
    </dgm:pt>
    <dgm:pt modelId="{43829BE2-0B88-4BEB-A6BC-CC6A1C84CA87}" type="pres">
      <dgm:prSet presAssocID="{9BB5D664-044C-43B6-B6BC-3873F9A5E87A}" presName="Accent" presStyleLbl="parChTrans1D1" presStyleIdx="1" presStyleCnt="3"/>
      <dgm:spPr/>
    </dgm:pt>
    <dgm:pt modelId="{310E07D0-1F1B-409A-A4A7-EE5CCDB653DE}" type="pres">
      <dgm:prSet presAssocID="{29310923-4B61-4899-B378-E9DB3F1DF92F}" presName="sibTrans" presStyleCnt="0"/>
      <dgm:spPr/>
    </dgm:pt>
    <dgm:pt modelId="{5E2D636D-DBDC-4B9A-A575-DD0FB16C3BFC}" type="pres">
      <dgm:prSet presAssocID="{C16CF28E-ABB6-45BD-8BBB-B6BF6FC713DC}" presName="composite" presStyleCnt="0"/>
      <dgm:spPr/>
    </dgm:pt>
    <dgm:pt modelId="{9D3A63BA-B96A-42E1-B453-0A936819B0AB}" type="pres">
      <dgm:prSet presAssocID="{C16CF28E-ABB6-45BD-8BBB-B6BF6FC713DC}" presName="FirstChild" presStyleLbl="revTx" presStyleIdx="2" presStyleCnt="3">
        <dgm:presLayoutVars>
          <dgm:chMax val="0"/>
          <dgm:chPref val="0"/>
          <dgm:bulletEnabled val="1"/>
        </dgm:presLayoutVars>
      </dgm:prSet>
      <dgm:spPr/>
    </dgm:pt>
    <dgm:pt modelId="{1E50ED58-2720-4C4F-9B86-272BF6A0826F}" type="pres">
      <dgm:prSet presAssocID="{C16CF28E-ABB6-45BD-8BBB-B6BF6FC713DC}" presName="Parent" presStyleLbl="alignNode1" presStyleIdx="2" presStyleCnt="3">
        <dgm:presLayoutVars>
          <dgm:chMax val="3"/>
          <dgm:chPref val="3"/>
          <dgm:bulletEnabled val="1"/>
        </dgm:presLayoutVars>
      </dgm:prSet>
      <dgm:spPr/>
    </dgm:pt>
    <dgm:pt modelId="{4D5D0E7E-3A89-4B5D-806E-5CFDE0FD944A}" type="pres">
      <dgm:prSet presAssocID="{C16CF28E-ABB6-45BD-8BBB-B6BF6FC713DC}" presName="Accent" presStyleLbl="parChTrans1D1" presStyleIdx="2" presStyleCnt="3"/>
      <dgm:spPr/>
    </dgm:pt>
  </dgm:ptLst>
  <dgm:cxnLst>
    <dgm:cxn modelId="{44C5B30B-7CD3-406C-B959-8F04B6FB3DBA}" srcId="{ADC3EAF2-839B-46D6-BBAA-10C479C2921C}" destId="{7BFD00A2-94C1-47B5-BC5E-491E68E4B835}" srcOrd="0" destOrd="0" parTransId="{6ABEFE9F-9745-4FDB-B082-374985252D16}" sibTransId="{E70CB08A-0A00-4599-BC99-4D04C64721D5}"/>
    <dgm:cxn modelId="{97BDE01A-D5A4-4196-85C4-13898BBAD987}" type="presOf" srcId="{ADC3EAF2-839B-46D6-BBAA-10C479C2921C}" destId="{118E3AC3-4AB9-4C80-B852-44961A580F6F}" srcOrd="0" destOrd="0" presId="urn:microsoft.com/office/officeart/2011/layout/TabList"/>
    <dgm:cxn modelId="{3619CB2A-B903-4D4E-B22E-079300080511}" type="presOf" srcId="{A626205B-0939-4A20-BB4D-D7DD38EE6DB1}" destId="{9D3A63BA-B96A-42E1-B453-0A936819B0AB}" srcOrd="0" destOrd="0" presId="urn:microsoft.com/office/officeart/2011/layout/TabList"/>
    <dgm:cxn modelId="{64114C3F-948C-4744-8266-6D1FA4937057}" type="presOf" srcId="{7BFD00A2-94C1-47B5-BC5E-491E68E4B835}" destId="{90628ECB-67EC-4C33-87AB-9E44962B0D4E}" srcOrd="0" destOrd="0" presId="urn:microsoft.com/office/officeart/2011/layout/TabList"/>
    <dgm:cxn modelId="{9A625D46-3124-4EC0-B2C8-142CA8B7880F}" type="presOf" srcId="{C0280833-06D1-448F-9037-27935C770B9D}" destId="{43AED642-D3D9-440A-BAE8-E6A9572F81AB}" srcOrd="0" destOrd="0" presId="urn:microsoft.com/office/officeart/2011/layout/TabList"/>
    <dgm:cxn modelId="{5EEC65A2-151A-448C-8353-144E87FB35D1}" srcId="{C0280833-06D1-448F-9037-27935C770B9D}" destId="{9BB5D664-044C-43B6-B6BC-3873F9A5E87A}" srcOrd="1" destOrd="0" parTransId="{9DA9EA75-C32F-4890-9C40-CCF34DDCC59F}" sibTransId="{29310923-4B61-4899-B378-E9DB3F1DF92F}"/>
    <dgm:cxn modelId="{B062EFAA-B4A8-496F-ABC0-420279CAF181}" srcId="{C0280833-06D1-448F-9037-27935C770B9D}" destId="{ADC3EAF2-839B-46D6-BBAA-10C479C2921C}" srcOrd="0" destOrd="0" parTransId="{E92DF927-32D4-4D45-B284-3083D8ECB8DA}" sibTransId="{47289F78-31B6-49E5-B51E-D0126D9012DC}"/>
    <dgm:cxn modelId="{E3A984B6-1151-41B8-B60F-FA3D5E57EDB5}" type="presOf" srcId="{9BB5D664-044C-43B6-B6BC-3873F9A5E87A}" destId="{D9036FB3-73C6-495F-97E0-9742D46A1F24}" srcOrd="0" destOrd="0" presId="urn:microsoft.com/office/officeart/2011/layout/TabList"/>
    <dgm:cxn modelId="{2066B7DB-C84B-4343-8212-5F41CB3A78CD}" srcId="{C16CF28E-ABB6-45BD-8BBB-B6BF6FC713DC}" destId="{A626205B-0939-4A20-BB4D-D7DD38EE6DB1}" srcOrd="0" destOrd="0" parTransId="{E1093347-E5AB-4BAE-BCD5-87914B4DAD34}" sibTransId="{D21FA1EB-3F88-44CB-B588-71BE18CDF27D}"/>
    <dgm:cxn modelId="{085D5FE6-B04B-4A35-BBF2-3997E22D68A8}" srcId="{C0280833-06D1-448F-9037-27935C770B9D}" destId="{C16CF28E-ABB6-45BD-8BBB-B6BF6FC713DC}" srcOrd="2" destOrd="0" parTransId="{2D3906E4-A747-488D-8698-FB27A2881147}" sibTransId="{0D7C3073-58F4-4E03-9DFC-CAD8924B3B56}"/>
    <dgm:cxn modelId="{82F22FE8-E6A2-45B5-95C4-CDF52C54344A}" type="presOf" srcId="{C16CF28E-ABB6-45BD-8BBB-B6BF6FC713DC}" destId="{1E50ED58-2720-4C4F-9B86-272BF6A0826F}" srcOrd="0" destOrd="0" presId="urn:microsoft.com/office/officeart/2011/layout/TabList"/>
    <dgm:cxn modelId="{2DF977F5-9254-4E96-9B23-E4F6B0632274}" srcId="{9BB5D664-044C-43B6-B6BC-3873F9A5E87A}" destId="{81892007-8DAE-49D5-A915-1413DB380D94}" srcOrd="0" destOrd="0" parTransId="{7404E97B-316A-476C-80E3-2101CAA40896}" sibTransId="{81230971-949F-4206-B564-97F7CCB0BB39}"/>
    <dgm:cxn modelId="{0195CBF8-7A01-4D96-B10A-86ECFABD36BF}" type="presOf" srcId="{81892007-8DAE-49D5-A915-1413DB380D94}" destId="{A6C5049B-3C84-4697-A804-9BD0E7B63732}" srcOrd="0" destOrd="0" presId="urn:microsoft.com/office/officeart/2011/layout/TabList"/>
    <dgm:cxn modelId="{79297978-9770-48A5-A234-41701C8D978E}" type="presParOf" srcId="{43AED642-D3D9-440A-BAE8-E6A9572F81AB}" destId="{5D6DBEB0-8963-494F-92FE-48493612C6C1}" srcOrd="0" destOrd="0" presId="urn:microsoft.com/office/officeart/2011/layout/TabList"/>
    <dgm:cxn modelId="{56B065FA-0553-4B0A-AB91-9BFC129FD083}" type="presParOf" srcId="{5D6DBEB0-8963-494F-92FE-48493612C6C1}" destId="{90628ECB-67EC-4C33-87AB-9E44962B0D4E}" srcOrd="0" destOrd="0" presId="urn:microsoft.com/office/officeart/2011/layout/TabList"/>
    <dgm:cxn modelId="{DCA0BBB4-FEC6-4636-96E3-8B9AB1D7C976}" type="presParOf" srcId="{5D6DBEB0-8963-494F-92FE-48493612C6C1}" destId="{118E3AC3-4AB9-4C80-B852-44961A580F6F}" srcOrd="1" destOrd="0" presId="urn:microsoft.com/office/officeart/2011/layout/TabList"/>
    <dgm:cxn modelId="{52C331AC-5214-43C1-99A1-E6F09A7F503A}" type="presParOf" srcId="{5D6DBEB0-8963-494F-92FE-48493612C6C1}" destId="{F7396007-8EE2-4B7D-9CBA-DBC0C5A8385A}" srcOrd="2" destOrd="0" presId="urn:microsoft.com/office/officeart/2011/layout/TabList"/>
    <dgm:cxn modelId="{D7336141-AC64-4825-8288-59D8713D6BFE}" type="presParOf" srcId="{43AED642-D3D9-440A-BAE8-E6A9572F81AB}" destId="{A896D48F-D5E1-46ED-8ED2-4370517C2496}" srcOrd="1" destOrd="0" presId="urn:microsoft.com/office/officeart/2011/layout/TabList"/>
    <dgm:cxn modelId="{3CFC2DF0-8B03-411E-B153-F119BB8363FF}" type="presParOf" srcId="{43AED642-D3D9-440A-BAE8-E6A9572F81AB}" destId="{FB0F1082-AC5C-44FC-AC12-02429690C5A4}" srcOrd="2" destOrd="0" presId="urn:microsoft.com/office/officeart/2011/layout/TabList"/>
    <dgm:cxn modelId="{A9A835D2-3823-4433-AE71-6F8E921B2075}" type="presParOf" srcId="{FB0F1082-AC5C-44FC-AC12-02429690C5A4}" destId="{A6C5049B-3C84-4697-A804-9BD0E7B63732}" srcOrd="0" destOrd="0" presId="urn:microsoft.com/office/officeart/2011/layout/TabList"/>
    <dgm:cxn modelId="{9A259BAD-C32B-48F7-80FE-386A8776E544}" type="presParOf" srcId="{FB0F1082-AC5C-44FC-AC12-02429690C5A4}" destId="{D9036FB3-73C6-495F-97E0-9742D46A1F24}" srcOrd="1" destOrd="0" presId="urn:microsoft.com/office/officeart/2011/layout/TabList"/>
    <dgm:cxn modelId="{2B0C27AF-C6BF-4EE1-9BB6-B60D500C2BE6}" type="presParOf" srcId="{FB0F1082-AC5C-44FC-AC12-02429690C5A4}" destId="{43829BE2-0B88-4BEB-A6BC-CC6A1C84CA87}" srcOrd="2" destOrd="0" presId="urn:microsoft.com/office/officeart/2011/layout/TabList"/>
    <dgm:cxn modelId="{F2F6B78C-90BD-4A0B-8074-1BE53C33814B}" type="presParOf" srcId="{43AED642-D3D9-440A-BAE8-E6A9572F81AB}" destId="{310E07D0-1F1B-409A-A4A7-EE5CCDB653DE}" srcOrd="3" destOrd="0" presId="urn:microsoft.com/office/officeart/2011/layout/TabList"/>
    <dgm:cxn modelId="{31C7C5D5-C792-47E9-835B-129BDB820866}" type="presParOf" srcId="{43AED642-D3D9-440A-BAE8-E6A9572F81AB}" destId="{5E2D636D-DBDC-4B9A-A575-DD0FB16C3BFC}" srcOrd="4" destOrd="0" presId="urn:microsoft.com/office/officeart/2011/layout/TabList"/>
    <dgm:cxn modelId="{0FEA020B-4149-41CD-A906-F3153D22A8BD}" type="presParOf" srcId="{5E2D636D-DBDC-4B9A-A575-DD0FB16C3BFC}" destId="{9D3A63BA-B96A-42E1-B453-0A936819B0AB}" srcOrd="0" destOrd="0" presId="urn:microsoft.com/office/officeart/2011/layout/TabList"/>
    <dgm:cxn modelId="{77808A21-BD4B-440B-9308-B38467419B73}" type="presParOf" srcId="{5E2D636D-DBDC-4B9A-A575-DD0FB16C3BFC}" destId="{1E50ED58-2720-4C4F-9B86-272BF6A0826F}" srcOrd="1" destOrd="0" presId="urn:microsoft.com/office/officeart/2011/layout/TabList"/>
    <dgm:cxn modelId="{7563F2EA-B0F2-467F-BEA1-24F41D5DC65B}" type="presParOf" srcId="{5E2D636D-DBDC-4B9A-A575-DD0FB16C3BFC}" destId="{4D5D0E7E-3A89-4B5D-806E-5CFDE0FD944A}"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62B16-2C26-4977-A095-EC5053BFB46E}">
      <dsp:nvSpPr>
        <dsp:cNvPr id="0" name=""/>
        <dsp:cNvSpPr/>
      </dsp:nvSpPr>
      <dsp:spPr>
        <a:xfrm>
          <a:off x="750248" y="0"/>
          <a:ext cx="4374107" cy="437410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Machine Learning</a:t>
          </a:r>
        </a:p>
      </dsp:txBody>
      <dsp:txXfrm>
        <a:off x="2172926" y="218705"/>
        <a:ext cx="1528750" cy="656116"/>
      </dsp:txXfrm>
    </dsp:sp>
    <dsp:sp modelId="{C3EC8C04-722D-4A37-BCF0-26E55294B469}">
      <dsp:nvSpPr>
        <dsp:cNvPr id="0" name=""/>
        <dsp:cNvSpPr/>
      </dsp:nvSpPr>
      <dsp:spPr>
        <a:xfrm>
          <a:off x="1297011" y="1093526"/>
          <a:ext cx="3280580" cy="3280580"/>
        </a:xfrm>
        <a:prstGeom prst="ellipse">
          <a:avLst/>
        </a:prstGeom>
        <a:solidFill>
          <a:schemeClr val="accent5">
            <a:hueOff val="800821"/>
            <a:satOff val="-411"/>
            <a:lumOff val="1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Deep Learning</a:t>
          </a:r>
        </a:p>
      </dsp:txBody>
      <dsp:txXfrm>
        <a:off x="2172926" y="1298563"/>
        <a:ext cx="1528750" cy="615108"/>
      </dsp:txXfrm>
    </dsp:sp>
    <dsp:sp modelId="{43B1AC46-DD36-4A27-8C9A-D49CFF008916}">
      <dsp:nvSpPr>
        <dsp:cNvPr id="0" name=""/>
        <dsp:cNvSpPr/>
      </dsp:nvSpPr>
      <dsp:spPr>
        <a:xfrm>
          <a:off x="1843775" y="2187053"/>
          <a:ext cx="2187053" cy="2187053"/>
        </a:xfrm>
        <a:prstGeom prst="ellipse">
          <a:avLst/>
        </a:prstGeom>
        <a:solidFill>
          <a:schemeClr val="accent5">
            <a:hueOff val="1601641"/>
            <a:satOff val="-823"/>
            <a:lumOff val="3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Generative AI</a:t>
          </a:r>
        </a:p>
      </dsp:txBody>
      <dsp:txXfrm>
        <a:off x="2164061" y="2733816"/>
        <a:ext cx="1546480" cy="1093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0E7E-3A89-4B5D-806E-5CFDE0FD944A}">
      <dsp:nvSpPr>
        <dsp:cNvPr id="0" name=""/>
        <dsp:cNvSpPr/>
      </dsp:nvSpPr>
      <dsp:spPr>
        <a:xfrm>
          <a:off x="0" y="4141071"/>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829BE2-0B88-4BEB-A6BC-CC6A1C84CA87}">
      <dsp:nvSpPr>
        <dsp:cNvPr id="0" name=""/>
        <dsp:cNvSpPr/>
      </dsp:nvSpPr>
      <dsp:spPr>
        <a:xfrm>
          <a:off x="0" y="2738497"/>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96007-8EE2-4B7D-9CBA-DBC0C5A8385A}">
      <dsp:nvSpPr>
        <dsp:cNvPr id="0" name=""/>
        <dsp:cNvSpPr/>
      </dsp:nvSpPr>
      <dsp:spPr>
        <a:xfrm>
          <a:off x="0" y="1335924"/>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628ECB-67EC-4C33-87AB-9E44962B0D4E}">
      <dsp:nvSpPr>
        <dsp:cNvPr id="0" name=""/>
        <dsp:cNvSpPr/>
      </dsp:nvSpPr>
      <dsp:spPr>
        <a:xfrm>
          <a:off x="1440657" y="139"/>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Machine learn from existing data and improve upon that data to make decisions or predictions</a:t>
          </a:r>
        </a:p>
      </dsp:txBody>
      <dsp:txXfrm>
        <a:off x="1440657" y="139"/>
        <a:ext cx="4100333" cy="1335784"/>
      </dsp:txXfrm>
    </dsp:sp>
    <dsp:sp modelId="{118E3AC3-4AB9-4C80-B852-44961A580F6F}">
      <dsp:nvSpPr>
        <dsp:cNvPr id="0" name=""/>
        <dsp:cNvSpPr/>
      </dsp:nvSpPr>
      <dsp:spPr>
        <a:xfrm>
          <a:off x="0" y="139"/>
          <a:ext cx="1440657" cy="1335784"/>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Machine Learning</a:t>
          </a:r>
        </a:p>
      </dsp:txBody>
      <dsp:txXfrm>
        <a:off x="65219" y="65358"/>
        <a:ext cx="1310219" cy="1270565"/>
      </dsp:txXfrm>
    </dsp:sp>
    <dsp:sp modelId="{A6C5049B-3C84-4697-A804-9BD0E7B63732}">
      <dsp:nvSpPr>
        <dsp:cNvPr id="0" name=""/>
        <dsp:cNvSpPr/>
      </dsp:nvSpPr>
      <dsp:spPr>
        <a:xfrm>
          <a:off x="1440657" y="1402713"/>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A Machine Learning technique in which layers of neural networks are used to process data and make decisions</a:t>
          </a:r>
        </a:p>
      </dsp:txBody>
      <dsp:txXfrm>
        <a:off x="1440657" y="1402713"/>
        <a:ext cx="4100333" cy="1335784"/>
      </dsp:txXfrm>
    </dsp:sp>
    <dsp:sp modelId="{D9036FB3-73C6-495F-97E0-9742D46A1F24}">
      <dsp:nvSpPr>
        <dsp:cNvPr id="0" name=""/>
        <dsp:cNvSpPr/>
      </dsp:nvSpPr>
      <dsp:spPr>
        <a:xfrm>
          <a:off x="0" y="1402713"/>
          <a:ext cx="1440657" cy="1335784"/>
        </a:xfrm>
        <a:prstGeom prst="round2SameRect">
          <a:avLst>
            <a:gd name="adj1" fmla="val 16670"/>
            <a:gd name="adj2" fmla="val 0"/>
          </a:avLst>
        </a:prstGeom>
        <a:solidFill>
          <a:schemeClr val="accent5">
            <a:hueOff val="800821"/>
            <a:satOff val="-411"/>
            <a:lumOff val="193"/>
            <a:alphaOff val="0"/>
          </a:schemeClr>
        </a:solidFill>
        <a:ln w="12700" cap="flat" cmpd="sng" algn="ctr">
          <a:solidFill>
            <a:schemeClr val="accent5">
              <a:hueOff val="800821"/>
              <a:satOff val="-411"/>
              <a:lumOff val="1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Deep Learning</a:t>
          </a:r>
        </a:p>
      </dsp:txBody>
      <dsp:txXfrm>
        <a:off x="65219" y="1467932"/>
        <a:ext cx="1310219" cy="1270565"/>
      </dsp:txXfrm>
    </dsp:sp>
    <dsp:sp modelId="{9D3A63BA-B96A-42E1-B453-0A936819B0AB}">
      <dsp:nvSpPr>
        <dsp:cNvPr id="0" name=""/>
        <dsp:cNvSpPr/>
      </dsp:nvSpPr>
      <dsp:spPr>
        <a:xfrm>
          <a:off x="1440657" y="2805286"/>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Create a new written, visual, and auditory content given prompts  or existing data</a:t>
          </a:r>
        </a:p>
      </dsp:txBody>
      <dsp:txXfrm>
        <a:off x="1440657" y="2805286"/>
        <a:ext cx="4100333" cy="1335784"/>
      </dsp:txXfrm>
    </dsp:sp>
    <dsp:sp modelId="{1E50ED58-2720-4C4F-9B86-272BF6A0826F}">
      <dsp:nvSpPr>
        <dsp:cNvPr id="0" name=""/>
        <dsp:cNvSpPr/>
      </dsp:nvSpPr>
      <dsp:spPr>
        <a:xfrm>
          <a:off x="0" y="2805286"/>
          <a:ext cx="1440657" cy="1335784"/>
        </a:xfrm>
        <a:prstGeom prst="round2SameRect">
          <a:avLst>
            <a:gd name="adj1" fmla="val 16670"/>
            <a:gd name="adj2" fmla="val 0"/>
          </a:avLst>
        </a:prstGeom>
        <a:solidFill>
          <a:schemeClr val="accent5">
            <a:hueOff val="1601641"/>
            <a:satOff val="-823"/>
            <a:lumOff val="386"/>
            <a:alphaOff val="0"/>
          </a:schemeClr>
        </a:solidFill>
        <a:ln w="12700" cap="flat" cmpd="sng" algn="ctr">
          <a:solidFill>
            <a:schemeClr val="accent5">
              <a:hueOff val="1601641"/>
              <a:satOff val="-823"/>
              <a:lumOff val="3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Generative AI</a:t>
          </a:r>
        </a:p>
      </dsp:txBody>
      <dsp:txXfrm>
        <a:off x="65219" y="2870505"/>
        <a:ext cx="1310219" cy="127056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99D9-8FE3-40DD-8C0F-D909839B3A40}"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69331-261F-4D5F-ADFB-FB3B736C5794}" type="slidenum">
              <a:rPr lang="en-GB" smtClean="0"/>
              <a:t>‹#›</a:t>
            </a:fld>
            <a:endParaRPr lang="en-GB"/>
          </a:p>
        </p:txBody>
      </p:sp>
    </p:spTree>
    <p:extLst>
      <p:ext uri="{BB962C8B-B14F-4D97-AF65-F5344CB8AC3E}">
        <p14:creationId xmlns:p14="http://schemas.microsoft.com/office/powerpoint/2010/main" val="132965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Throughout the course of this deck, we will show you how organizations are already transforming productivity with AI experience, and how you can build powerful AI applications with Microsoft Fabric and Azure AI Studio.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What </a:t>
            </a:r>
            <a:r>
              <a:rPr lang="en-US" sz="1800" dirty="0">
                <a:effectLst/>
                <a:latin typeface="Times New Roman" panose="02020603050405020304" pitchFamily="18" charset="0"/>
                <a:ea typeface="Times New Roman" panose="02020603050405020304" pitchFamily="18" charset="0"/>
              </a:rPr>
              <a:t>you’ll take away from this presentation is an understanding of:​ </a:t>
            </a: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The impact of AI on the data analytics landscape</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Microsoft Fabric is the center of data gravity</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integrate AI-Powered experiences with co-pilot in Microsoft Fabric</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 introduction of Azure AI Studio and it’s AI capabilities for developers</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Accelerate your ML journey with Microsoft Fabric and AML</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Microsoft’s approach to sage and responsible AI</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And next steps on how to begin your AI integration with Microsoft</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4A4EC1-C524-ED45-A185-10510AA0C8D1}" type="slidenum">
              <a:rPr lang="en-US" smtClean="0"/>
              <a:t>2</a:t>
            </a:fld>
            <a:endParaRPr lang="en-US"/>
          </a:p>
        </p:txBody>
      </p:sp>
    </p:spTree>
    <p:extLst>
      <p:ext uri="{BB962C8B-B14F-4D97-AF65-F5344CB8AC3E}">
        <p14:creationId xmlns:p14="http://schemas.microsoft.com/office/powerpoint/2010/main" val="385904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19590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13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655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9752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68183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89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7558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66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99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0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8646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60052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275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5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67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4034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00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164398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502205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30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777997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59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564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12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89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75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694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476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812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50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6108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4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7591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587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070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2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55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1_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101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1_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62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1_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49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8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9816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ntent slide">
    <p:bg>
      <p:bgPr>
        <a:solidFill>
          <a:srgbClr val="FDFDFD"/>
        </a:solidFill>
        <a:effectLst/>
      </p:bgPr>
    </p:bg>
    <p:spTree>
      <p:nvGrpSpPr>
        <p:cNvPr id="1" name=""/>
        <p:cNvGrpSpPr/>
        <p:nvPr/>
      </p:nvGrpSpPr>
      <p:grpSpPr>
        <a:xfrm>
          <a:off x="0" y="0"/>
          <a:ext cx="0" cy="0"/>
          <a:chOff x="0" y="0"/>
          <a:chExt cx="0" cy="0"/>
        </a:xfrm>
      </p:grpSpPr>
      <p:sp>
        <p:nvSpPr>
          <p:cNvPr id="5" name="Text Placeholder 102">
            <a:extLst>
              <a:ext uri="{FF2B5EF4-FFF2-40B4-BE49-F238E27FC236}">
                <a16:creationId xmlns:a16="http://schemas.microsoft.com/office/drawing/2014/main" id="{E3E107AA-78FC-65E0-CC15-6AD93D975F45}"/>
              </a:ext>
            </a:extLst>
          </p:cNvPr>
          <p:cNvSpPr>
            <a:spLocks noGrp="1"/>
          </p:cNvSpPr>
          <p:nvPr>
            <p:ph type="body" sz="quarter" idx="22" hasCustomPrompt="1"/>
          </p:nvPr>
        </p:nvSpPr>
        <p:spPr>
          <a:xfrm>
            <a:off x="8582533"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6</a:t>
            </a:r>
          </a:p>
        </p:txBody>
      </p:sp>
      <p:sp>
        <p:nvSpPr>
          <p:cNvPr id="7" name="Text Placeholder 102">
            <a:extLst>
              <a:ext uri="{FF2B5EF4-FFF2-40B4-BE49-F238E27FC236}">
                <a16:creationId xmlns:a16="http://schemas.microsoft.com/office/drawing/2014/main" id="{469B92E2-CE76-01D6-4FFB-4AFBCCAF486E}"/>
              </a:ext>
            </a:extLst>
          </p:cNvPr>
          <p:cNvSpPr>
            <a:spLocks noGrp="1"/>
          </p:cNvSpPr>
          <p:nvPr>
            <p:ph type="body" sz="quarter" idx="26" hasCustomPrompt="1"/>
          </p:nvPr>
        </p:nvSpPr>
        <p:spPr>
          <a:xfrm>
            <a:off x="8579714"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5</a:t>
            </a:r>
          </a:p>
        </p:txBody>
      </p:sp>
      <p:sp>
        <p:nvSpPr>
          <p:cNvPr id="9" name="Text Placeholder 102">
            <a:extLst>
              <a:ext uri="{FF2B5EF4-FFF2-40B4-BE49-F238E27FC236}">
                <a16:creationId xmlns:a16="http://schemas.microsoft.com/office/drawing/2014/main" id="{09EB693E-AFD2-DA4D-65E7-DAC4C311D88D}"/>
              </a:ext>
            </a:extLst>
          </p:cNvPr>
          <p:cNvSpPr>
            <a:spLocks noGrp="1"/>
          </p:cNvSpPr>
          <p:nvPr>
            <p:ph type="body" sz="quarter" idx="29" hasCustomPrompt="1"/>
          </p:nvPr>
        </p:nvSpPr>
        <p:spPr>
          <a:xfrm>
            <a:off x="5573980"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1</a:t>
            </a:r>
          </a:p>
        </p:txBody>
      </p:sp>
      <p:sp>
        <p:nvSpPr>
          <p:cNvPr id="11" name="Text Placeholder 102">
            <a:extLst>
              <a:ext uri="{FF2B5EF4-FFF2-40B4-BE49-F238E27FC236}">
                <a16:creationId xmlns:a16="http://schemas.microsoft.com/office/drawing/2014/main" id="{B3E2FF9C-1D98-949B-6775-F9F676B038F6}"/>
              </a:ext>
            </a:extLst>
          </p:cNvPr>
          <p:cNvSpPr>
            <a:spLocks noGrp="1"/>
          </p:cNvSpPr>
          <p:nvPr>
            <p:ph type="body" sz="quarter" idx="32" hasCustomPrompt="1"/>
          </p:nvPr>
        </p:nvSpPr>
        <p:spPr>
          <a:xfrm>
            <a:off x="5573980"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2</a:t>
            </a:r>
          </a:p>
        </p:txBody>
      </p:sp>
      <p:sp>
        <p:nvSpPr>
          <p:cNvPr id="14" name="Text Placeholder 102">
            <a:extLst>
              <a:ext uri="{FF2B5EF4-FFF2-40B4-BE49-F238E27FC236}">
                <a16:creationId xmlns:a16="http://schemas.microsoft.com/office/drawing/2014/main" id="{C6139151-4CF0-BC78-4163-EB56DB9E5CF5}"/>
              </a:ext>
            </a:extLst>
          </p:cNvPr>
          <p:cNvSpPr>
            <a:spLocks noGrp="1"/>
          </p:cNvSpPr>
          <p:nvPr>
            <p:ph type="body" sz="quarter" idx="35" hasCustomPrompt="1"/>
          </p:nvPr>
        </p:nvSpPr>
        <p:spPr>
          <a:xfrm>
            <a:off x="5573980"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3</a:t>
            </a:r>
          </a:p>
        </p:txBody>
      </p:sp>
      <p:sp>
        <p:nvSpPr>
          <p:cNvPr id="16" name="Text Placeholder 102">
            <a:extLst>
              <a:ext uri="{FF2B5EF4-FFF2-40B4-BE49-F238E27FC236}">
                <a16:creationId xmlns:a16="http://schemas.microsoft.com/office/drawing/2014/main" id="{5C673D86-C7D7-73B4-CA39-343FCE11128A}"/>
              </a:ext>
            </a:extLst>
          </p:cNvPr>
          <p:cNvSpPr>
            <a:spLocks noGrp="1"/>
          </p:cNvSpPr>
          <p:nvPr>
            <p:ph type="body" sz="quarter" idx="38" hasCustomPrompt="1"/>
          </p:nvPr>
        </p:nvSpPr>
        <p:spPr>
          <a:xfrm>
            <a:off x="5573980"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4</a:t>
            </a:r>
          </a:p>
        </p:txBody>
      </p:sp>
      <p:sp>
        <p:nvSpPr>
          <p:cNvPr id="18" name="Text Placeholder 102">
            <a:extLst>
              <a:ext uri="{FF2B5EF4-FFF2-40B4-BE49-F238E27FC236}">
                <a16:creationId xmlns:a16="http://schemas.microsoft.com/office/drawing/2014/main" id="{1BA8EB36-4CB0-2176-1043-3CF64CB151DB}"/>
              </a:ext>
            </a:extLst>
          </p:cNvPr>
          <p:cNvSpPr>
            <a:spLocks noGrp="1"/>
          </p:cNvSpPr>
          <p:nvPr>
            <p:ph type="body" sz="quarter" idx="41" hasCustomPrompt="1"/>
          </p:nvPr>
        </p:nvSpPr>
        <p:spPr>
          <a:xfrm>
            <a:off x="8576895"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19" name="Vertical Text Placeholder 3">
            <a:extLst>
              <a:ext uri="{FF2B5EF4-FFF2-40B4-BE49-F238E27FC236}">
                <a16:creationId xmlns:a16="http://schemas.microsoft.com/office/drawing/2014/main" id="{7DB5842A-6769-6042-73E5-E96E58986DC7}"/>
              </a:ext>
            </a:extLst>
          </p:cNvPr>
          <p:cNvSpPr>
            <a:spLocks noGrp="1"/>
          </p:cNvSpPr>
          <p:nvPr>
            <p:ph type="body" orient="vert" sz="quarter" idx="43" hasCustomPrompt="1"/>
          </p:nvPr>
        </p:nvSpPr>
        <p:spPr>
          <a:xfrm rot="10800000">
            <a:off x="4099201" y="2133600"/>
            <a:ext cx="733158" cy="4017346"/>
          </a:xfrm>
          <a:prstGeom prst="rect">
            <a:avLst/>
          </a:prstGeom>
        </p:spPr>
        <p:txBody>
          <a:bodyPr vert="eaVert">
            <a:noAutofit/>
          </a:bodyPr>
          <a:lstStyle>
            <a:lvl1pPr marL="0" indent="0">
              <a:buNone/>
              <a:defRPr sz="5400" b="0" i="0">
                <a:gradFill flip="none" rotWithShape="1">
                  <a:gsLst>
                    <a:gs pos="50000">
                      <a:srgbClr val="0F5CCA"/>
                    </a:gs>
                    <a:gs pos="100000">
                      <a:srgbClr val="B238BA"/>
                    </a:gs>
                    <a:gs pos="0">
                      <a:srgbClr val="49C5B1"/>
                    </a:gs>
                  </a:gsLst>
                  <a:lin ang="10800000" scaled="1"/>
                  <a:tileRect/>
                </a:gradFill>
                <a:latin typeface="Segoe Sans Display" pitchFamily="2" charset="0"/>
                <a:cs typeface="Segoe Sans Display" pitchFamily="2" charset="0"/>
              </a:defRPr>
            </a:lvl1pPr>
          </a:lstStyle>
          <a:p>
            <a:pPr lvl="0"/>
            <a:r>
              <a:rPr lang="en-US"/>
              <a:t>Content</a:t>
            </a:r>
          </a:p>
        </p:txBody>
      </p:sp>
      <p:sp>
        <p:nvSpPr>
          <p:cNvPr id="23" name="Text Placeholder 102">
            <a:extLst>
              <a:ext uri="{FF2B5EF4-FFF2-40B4-BE49-F238E27FC236}">
                <a16:creationId xmlns:a16="http://schemas.microsoft.com/office/drawing/2014/main" id="{BDDDB236-C91E-787B-E5D7-62DE55BBD108}"/>
              </a:ext>
            </a:extLst>
          </p:cNvPr>
          <p:cNvSpPr>
            <a:spLocks noGrp="1"/>
          </p:cNvSpPr>
          <p:nvPr>
            <p:ph type="body" sz="quarter" idx="45" hasCustomPrompt="1"/>
          </p:nvPr>
        </p:nvSpPr>
        <p:spPr>
          <a:xfrm>
            <a:off x="8576895"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2" name="Text Placeholder 11">
            <a:extLst>
              <a:ext uri="{FF2B5EF4-FFF2-40B4-BE49-F238E27FC236}">
                <a16:creationId xmlns:a16="http://schemas.microsoft.com/office/drawing/2014/main" id="{4F46BD62-6610-222D-413D-8C18FD4D4E3C}"/>
              </a:ext>
            </a:extLst>
          </p:cNvPr>
          <p:cNvSpPr>
            <a:spLocks noGrp="1"/>
          </p:cNvSpPr>
          <p:nvPr>
            <p:ph type="body" sz="quarter" idx="46" hasCustomPrompt="1"/>
          </p:nvPr>
        </p:nvSpPr>
        <p:spPr>
          <a:xfrm>
            <a:off x="5582443"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01</a:t>
            </a:r>
          </a:p>
        </p:txBody>
      </p:sp>
      <p:sp>
        <p:nvSpPr>
          <p:cNvPr id="4" name="Text Placeholder 11">
            <a:extLst>
              <a:ext uri="{FF2B5EF4-FFF2-40B4-BE49-F238E27FC236}">
                <a16:creationId xmlns:a16="http://schemas.microsoft.com/office/drawing/2014/main" id="{4CA619D5-4591-F538-DC7C-948B9555D2A1}"/>
              </a:ext>
            </a:extLst>
          </p:cNvPr>
          <p:cNvSpPr>
            <a:spLocks noGrp="1"/>
          </p:cNvSpPr>
          <p:nvPr>
            <p:ph type="body" sz="quarter" idx="47" hasCustomPrompt="1"/>
          </p:nvPr>
        </p:nvSpPr>
        <p:spPr>
          <a:xfrm>
            <a:off x="8571408"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05</a:t>
            </a:r>
          </a:p>
        </p:txBody>
      </p:sp>
      <p:sp>
        <p:nvSpPr>
          <p:cNvPr id="12" name="Text Placeholder 11">
            <a:extLst>
              <a:ext uri="{FF2B5EF4-FFF2-40B4-BE49-F238E27FC236}">
                <a16:creationId xmlns:a16="http://schemas.microsoft.com/office/drawing/2014/main" id="{1303CCA3-9BC2-7828-8C83-774987606E98}"/>
              </a:ext>
            </a:extLst>
          </p:cNvPr>
          <p:cNvSpPr>
            <a:spLocks noGrp="1"/>
          </p:cNvSpPr>
          <p:nvPr>
            <p:ph type="body" sz="quarter" idx="48" hasCustomPrompt="1"/>
          </p:nvPr>
        </p:nvSpPr>
        <p:spPr>
          <a:xfrm>
            <a:off x="5582443"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02</a:t>
            </a:r>
          </a:p>
        </p:txBody>
      </p:sp>
      <p:sp>
        <p:nvSpPr>
          <p:cNvPr id="20" name="Text Placeholder 11">
            <a:extLst>
              <a:ext uri="{FF2B5EF4-FFF2-40B4-BE49-F238E27FC236}">
                <a16:creationId xmlns:a16="http://schemas.microsoft.com/office/drawing/2014/main" id="{DED7CED9-5CD5-DD76-804E-5F1825291031}"/>
              </a:ext>
            </a:extLst>
          </p:cNvPr>
          <p:cNvSpPr>
            <a:spLocks noGrp="1"/>
          </p:cNvSpPr>
          <p:nvPr>
            <p:ph type="body" sz="quarter" idx="49" hasCustomPrompt="1"/>
          </p:nvPr>
        </p:nvSpPr>
        <p:spPr>
          <a:xfrm>
            <a:off x="8571408"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06</a:t>
            </a:r>
          </a:p>
        </p:txBody>
      </p:sp>
      <p:sp>
        <p:nvSpPr>
          <p:cNvPr id="22" name="Text Placeholder 11">
            <a:extLst>
              <a:ext uri="{FF2B5EF4-FFF2-40B4-BE49-F238E27FC236}">
                <a16:creationId xmlns:a16="http://schemas.microsoft.com/office/drawing/2014/main" id="{2D1CDCB1-09AE-CA26-F74A-651A4CBB822C}"/>
              </a:ext>
            </a:extLst>
          </p:cNvPr>
          <p:cNvSpPr>
            <a:spLocks noGrp="1"/>
          </p:cNvSpPr>
          <p:nvPr>
            <p:ph type="body" sz="quarter" idx="50" hasCustomPrompt="1"/>
          </p:nvPr>
        </p:nvSpPr>
        <p:spPr>
          <a:xfrm>
            <a:off x="5582443"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03</a:t>
            </a:r>
          </a:p>
        </p:txBody>
      </p:sp>
      <p:sp>
        <p:nvSpPr>
          <p:cNvPr id="26" name="Text Placeholder 11">
            <a:extLst>
              <a:ext uri="{FF2B5EF4-FFF2-40B4-BE49-F238E27FC236}">
                <a16:creationId xmlns:a16="http://schemas.microsoft.com/office/drawing/2014/main" id="{C1A275E2-D7A8-0359-303F-59D68F80088C}"/>
              </a:ext>
            </a:extLst>
          </p:cNvPr>
          <p:cNvSpPr>
            <a:spLocks noGrp="1"/>
          </p:cNvSpPr>
          <p:nvPr>
            <p:ph type="body" sz="quarter" idx="51" hasCustomPrompt="1"/>
          </p:nvPr>
        </p:nvSpPr>
        <p:spPr>
          <a:xfrm>
            <a:off x="8571408"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07</a:t>
            </a:r>
          </a:p>
        </p:txBody>
      </p:sp>
      <p:sp>
        <p:nvSpPr>
          <p:cNvPr id="27" name="Text Placeholder 11">
            <a:extLst>
              <a:ext uri="{FF2B5EF4-FFF2-40B4-BE49-F238E27FC236}">
                <a16:creationId xmlns:a16="http://schemas.microsoft.com/office/drawing/2014/main" id="{BA587012-BD4A-2795-8AC3-50156A0A8F22}"/>
              </a:ext>
            </a:extLst>
          </p:cNvPr>
          <p:cNvSpPr>
            <a:spLocks noGrp="1"/>
          </p:cNvSpPr>
          <p:nvPr>
            <p:ph type="body" sz="quarter" idx="52" hasCustomPrompt="1"/>
          </p:nvPr>
        </p:nvSpPr>
        <p:spPr>
          <a:xfrm>
            <a:off x="5582443"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04</a:t>
            </a:r>
          </a:p>
        </p:txBody>
      </p:sp>
      <p:sp>
        <p:nvSpPr>
          <p:cNvPr id="28" name="Text Placeholder 11">
            <a:extLst>
              <a:ext uri="{FF2B5EF4-FFF2-40B4-BE49-F238E27FC236}">
                <a16:creationId xmlns:a16="http://schemas.microsoft.com/office/drawing/2014/main" id="{D76B1DFF-94E8-2C8F-797E-A905F268B72D}"/>
              </a:ext>
            </a:extLst>
          </p:cNvPr>
          <p:cNvSpPr>
            <a:spLocks noGrp="1"/>
          </p:cNvSpPr>
          <p:nvPr>
            <p:ph type="body" sz="quarter" idx="53" hasCustomPrompt="1"/>
          </p:nvPr>
        </p:nvSpPr>
        <p:spPr>
          <a:xfrm>
            <a:off x="8571408"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08</a:t>
            </a:r>
          </a:p>
        </p:txBody>
      </p:sp>
      <p:pic>
        <p:nvPicPr>
          <p:cNvPr id="3" name="Picture 2">
            <a:extLst>
              <a:ext uri="{FF2B5EF4-FFF2-40B4-BE49-F238E27FC236}">
                <a16:creationId xmlns:a16="http://schemas.microsoft.com/office/drawing/2014/main" id="{98701349-E8BF-6C63-2589-4030A2A34E4D}"/>
              </a:ext>
            </a:extLst>
          </p:cNvPr>
          <p:cNvPicPr>
            <a:picLocks noChangeAspect="1"/>
          </p:cNvPicPr>
          <p:nvPr userDrawn="1"/>
        </p:nvPicPr>
        <p:blipFill rotWithShape="1">
          <a:blip r:embed="rId2"/>
          <a:srcRect l="13319" r="31733"/>
          <a:stretch/>
        </p:blipFill>
        <p:spPr>
          <a:xfrm>
            <a:off x="677896" y="1574853"/>
            <a:ext cx="1236135" cy="267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01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738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23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804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673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4217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738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21/03/2024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708"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p:txBody>
          <a:bodyPr>
            <a:noAutofit/>
          </a:bodyPr>
          <a:lstStyle/>
          <a:p>
            <a:r>
              <a:rPr lang="en-GB" sz="4000" dirty="0"/>
              <a:t>Data Quality Revolution  The Fabric-OpenAI Approach</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lstStyle/>
          <a:p>
            <a:r>
              <a:rPr lang="en-GB" dirty="0"/>
              <a:t>Nagaraj </a:t>
            </a:r>
            <a:r>
              <a:rPr lang="en-GB" dirty="0" err="1"/>
              <a:t>Sengodan</a:t>
            </a:r>
            <a:r>
              <a:rPr lang="en-GB" dirty="0"/>
              <a:t>, </a:t>
            </a:r>
            <a:r>
              <a:rPr lang="en-GB" dirty="0" err="1"/>
              <a:t>Alpa</a:t>
            </a:r>
            <a:r>
              <a:rPr lang="en-GB" dirty="0"/>
              <a:t> </a:t>
            </a:r>
            <a:r>
              <a:rPr lang="en-GB" dirty="0" err="1"/>
              <a:t>Buddhabhatti</a:t>
            </a:r>
            <a:endParaRPr lang="en-GB" dirty="0"/>
          </a:p>
        </p:txBody>
      </p:sp>
    </p:spTree>
    <p:extLst>
      <p:ext uri="{BB962C8B-B14F-4D97-AF65-F5344CB8AC3E}">
        <p14:creationId xmlns:p14="http://schemas.microsoft.com/office/powerpoint/2010/main" val="418947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Vertical Text Placeholder 8">
            <a:extLst>
              <a:ext uri="{FF2B5EF4-FFF2-40B4-BE49-F238E27FC236}">
                <a16:creationId xmlns:a16="http://schemas.microsoft.com/office/drawing/2014/main" id="{F4258EE4-9AB5-60A3-B517-903D01018BC4}"/>
              </a:ext>
            </a:extLst>
          </p:cNvPr>
          <p:cNvSpPr>
            <a:spLocks noGrp="1"/>
          </p:cNvSpPr>
          <p:nvPr>
            <p:ph type="title" idx="4294967295"/>
          </p:nvPr>
        </p:nvSpPr>
        <p:spPr>
          <a:xfrm rot="10800000">
            <a:off x="4823710" y="2385760"/>
            <a:ext cx="733425" cy="4017963"/>
          </a:xfrm>
          <a:prstGeom prst="rect">
            <a:avLst/>
          </a:prstGeom>
          <a:noFill/>
          <a:ln>
            <a:noFill/>
            <a:prstDash/>
          </a:ln>
          <a:effectLst/>
        </p:spPr>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dirty="0">
                <a:ln>
                  <a:noFill/>
                </a:ln>
                <a:gradFill flip="none" rotWithShape="1">
                  <a:gsLst>
                    <a:gs pos="50000">
                      <a:srgbClr val="0F5CCA"/>
                    </a:gs>
                    <a:gs pos="100000">
                      <a:srgbClr val="B238BA"/>
                    </a:gs>
                    <a:gs pos="0">
                      <a:srgbClr val="49C5B1"/>
                    </a:gs>
                  </a:gsLst>
                  <a:lin ang="10800000" scaled="1"/>
                  <a:tileRect/>
                </a:gradFill>
                <a:effectLst/>
                <a:uLnTx/>
                <a:uFillTx/>
                <a:latin typeface="Segoe Sans Display" pitchFamily="2" charset="0"/>
                <a:ea typeface="+mn-ea"/>
                <a:cs typeface="Segoe Sans Display" pitchFamily="2" charset="0"/>
              </a:rPr>
              <a:t>Contents</a:t>
            </a:r>
          </a:p>
        </p:txBody>
      </p:sp>
      <p:sp>
        <p:nvSpPr>
          <p:cNvPr id="11" name="Text Placeholder 10">
            <a:extLst>
              <a:ext uri="{FF2B5EF4-FFF2-40B4-BE49-F238E27FC236}">
                <a16:creationId xmlns:a16="http://schemas.microsoft.com/office/drawing/2014/main" id="{F2F46237-CCCF-2DB2-10E8-979ED6F55D04}"/>
              </a:ext>
            </a:extLst>
          </p:cNvPr>
          <p:cNvSpPr>
            <a:spLocks noGrp="1"/>
          </p:cNvSpPr>
          <p:nvPr>
            <p:ph type="body" sz="quarter" idx="46"/>
          </p:nvPr>
        </p:nvSpPr>
        <p:spPr>
          <a:xfrm>
            <a:off x="7051538" y="927090"/>
            <a:ext cx="560387" cy="400050"/>
          </a:xfrm>
        </p:spPr>
        <p:txBody>
          <a:bodyPr/>
          <a:lstStyle/>
          <a:p>
            <a:r>
              <a:rPr lang="en-US"/>
              <a:t>01</a:t>
            </a:r>
          </a:p>
        </p:txBody>
      </p:sp>
      <p:sp>
        <p:nvSpPr>
          <p:cNvPr id="4" name="Text Placeholder 3">
            <a:extLst>
              <a:ext uri="{FF2B5EF4-FFF2-40B4-BE49-F238E27FC236}">
                <a16:creationId xmlns:a16="http://schemas.microsoft.com/office/drawing/2014/main" id="{C6411846-9B97-81FD-7896-E5D9AD720EAF}"/>
              </a:ext>
            </a:extLst>
          </p:cNvPr>
          <p:cNvSpPr>
            <a:spLocks noGrp="1"/>
          </p:cNvSpPr>
          <p:nvPr>
            <p:ph type="body" sz="quarter" idx="29"/>
          </p:nvPr>
        </p:nvSpPr>
        <p:spPr>
          <a:xfrm>
            <a:off x="7043075" y="1389502"/>
            <a:ext cx="2258469" cy="491539"/>
          </a:xfrm>
        </p:spPr>
        <p:txBody>
          <a:bodyPr>
            <a:normAutofit/>
          </a:bodyPr>
          <a:lstStyle/>
          <a:p>
            <a:r>
              <a:rPr lang="en-US" dirty="0"/>
              <a:t>Generative AI</a:t>
            </a:r>
          </a:p>
        </p:txBody>
      </p:sp>
      <p:sp>
        <p:nvSpPr>
          <p:cNvPr id="13" name="Text Placeholder 12">
            <a:extLst>
              <a:ext uri="{FF2B5EF4-FFF2-40B4-BE49-F238E27FC236}">
                <a16:creationId xmlns:a16="http://schemas.microsoft.com/office/drawing/2014/main" id="{9984876E-9604-289A-7B1A-6B3016EC81CA}"/>
              </a:ext>
            </a:extLst>
          </p:cNvPr>
          <p:cNvSpPr>
            <a:spLocks noGrp="1"/>
          </p:cNvSpPr>
          <p:nvPr>
            <p:ph type="body" sz="quarter" idx="48"/>
          </p:nvPr>
        </p:nvSpPr>
        <p:spPr>
          <a:xfrm>
            <a:off x="7051538" y="2316042"/>
            <a:ext cx="560387" cy="400050"/>
          </a:xfrm>
        </p:spPr>
        <p:txBody>
          <a:bodyPr/>
          <a:lstStyle/>
          <a:p>
            <a:r>
              <a:rPr lang="en-US"/>
              <a:t>02</a:t>
            </a:r>
          </a:p>
        </p:txBody>
      </p:sp>
      <p:sp>
        <p:nvSpPr>
          <p:cNvPr id="5" name="Text Placeholder 4">
            <a:extLst>
              <a:ext uri="{FF2B5EF4-FFF2-40B4-BE49-F238E27FC236}">
                <a16:creationId xmlns:a16="http://schemas.microsoft.com/office/drawing/2014/main" id="{89C2BD3A-4F6F-0486-306D-E511C206620E}"/>
              </a:ext>
            </a:extLst>
          </p:cNvPr>
          <p:cNvSpPr>
            <a:spLocks noGrp="1"/>
          </p:cNvSpPr>
          <p:nvPr>
            <p:ph type="body" sz="quarter" idx="32"/>
          </p:nvPr>
        </p:nvSpPr>
        <p:spPr>
          <a:xfrm>
            <a:off x="7043075" y="2794356"/>
            <a:ext cx="2258469" cy="491539"/>
          </a:xfrm>
        </p:spPr>
        <p:txBody>
          <a:bodyPr>
            <a:normAutofit/>
          </a:bodyPr>
          <a:lstStyle/>
          <a:p>
            <a:r>
              <a:rPr lang="en-US" dirty="0"/>
              <a:t>Large Language Model (LLM)</a:t>
            </a:r>
          </a:p>
        </p:txBody>
      </p:sp>
      <p:sp>
        <p:nvSpPr>
          <p:cNvPr id="15" name="Text Placeholder 14">
            <a:extLst>
              <a:ext uri="{FF2B5EF4-FFF2-40B4-BE49-F238E27FC236}">
                <a16:creationId xmlns:a16="http://schemas.microsoft.com/office/drawing/2014/main" id="{000DE111-3881-8A52-38AA-791D837F2CFA}"/>
              </a:ext>
            </a:extLst>
          </p:cNvPr>
          <p:cNvSpPr>
            <a:spLocks noGrp="1"/>
          </p:cNvSpPr>
          <p:nvPr>
            <p:ph type="body" sz="quarter" idx="50"/>
          </p:nvPr>
        </p:nvSpPr>
        <p:spPr>
          <a:xfrm>
            <a:off x="7051538" y="3699543"/>
            <a:ext cx="560387" cy="400050"/>
          </a:xfrm>
        </p:spPr>
        <p:txBody>
          <a:bodyPr/>
          <a:lstStyle/>
          <a:p>
            <a:r>
              <a:rPr lang="en-US"/>
              <a:t>03</a:t>
            </a:r>
          </a:p>
        </p:txBody>
      </p:sp>
      <p:sp>
        <p:nvSpPr>
          <p:cNvPr id="6" name="Text Placeholder 5">
            <a:extLst>
              <a:ext uri="{FF2B5EF4-FFF2-40B4-BE49-F238E27FC236}">
                <a16:creationId xmlns:a16="http://schemas.microsoft.com/office/drawing/2014/main" id="{994B4892-E286-6F4D-E915-B66F6F928C4A}"/>
              </a:ext>
            </a:extLst>
          </p:cNvPr>
          <p:cNvSpPr>
            <a:spLocks noGrp="1"/>
          </p:cNvSpPr>
          <p:nvPr>
            <p:ph type="body" sz="quarter" idx="35"/>
          </p:nvPr>
        </p:nvSpPr>
        <p:spPr>
          <a:xfrm>
            <a:off x="7043075" y="4174373"/>
            <a:ext cx="2458850" cy="491539"/>
          </a:xfrm>
        </p:spPr>
        <p:txBody>
          <a:bodyPr>
            <a:noAutofit/>
          </a:bodyPr>
          <a:lstStyle/>
          <a:p>
            <a:r>
              <a:rPr lang="en-US" dirty="0"/>
              <a:t>Fabric &amp; Open AI</a:t>
            </a:r>
          </a:p>
        </p:txBody>
      </p:sp>
      <p:sp>
        <p:nvSpPr>
          <p:cNvPr id="17" name="Text Placeholder 16">
            <a:extLst>
              <a:ext uri="{FF2B5EF4-FFF2-40B4-BE49-F238E27FC236}">
                <a16:creationId xmlns:a16="http://schemas.microsoft.com/office/drawing/2014/main" id="{F9DC7BE2-AB2A-4629-A6E3-2615D179CC11}"/>
              </a:ext>
            </a:extLst>
          </p:cNvPr>
          <p:cNvSpPr>
            <a:spLocks noGrp="1"/>
          </p:cNvSpPr>
          <p:nvPr>
            <p:ph type="body" sz="quarter" idx="52"/>
          </p:nvPr>
        </p:nvSpPr>
        <p:spPr>
          <a:xfrm>
            <a:off x="7051538" y="5121968"/>
            <a:ext cx="560387" cy="400050"/>
          </a:xfrm>
        </p:spPr>
        <p:txBody>
          <a:bodyPr/>
          <a:lstStyle/>
          <a:p>
            <a:r>
              <a:rPr lang="en-US"/>
              <a:t>04</a:t>
            </a:r>
          </a:p>
        </p:txBody>
      </p:sp>
      <p:sp>
        <p:nvSpPr>
          <p:cNvPr id="7" name="Text Placeholder 6">
            <a:extLst>
              <a:ext uri="{FF2B5EF4-FFF2-40B4-BE49-F238E27FC236}">
                <a16:creationId xmlns:a16="http://schemas.microsoft.com/office/drawing/2014/main" id="{DBE6BDB6-9AA6-BF38-E555-AB3443CD7292}"/>
              </a:ext>
            </a:extLst>
          </p:cNvPr>
          <p:cNvSpPr>
            <a:spLocks noGrp="1"/>
          </p:cNvSpPr>
          <p:nvPr>
            <p:ph type="body" sz="quarter" idx="38"/>
          </p:nvPr>
        </p:nvSpPr>
        <p:spPr>
          <a:xfrm>
            <a:off x="7043075" y="5579227"/>
            <a:ext cx="2458850" cy="491539"/>
          </a:xfrm>
        </p:spPr>
        <p:txBody>
          <a:bodyPr>
            <a:noAutofit/>
          </a:bodyPr>
          <a:lstStyle/>
          <a:p>
            <a:r>
              <a:rPr lang="en-US" dirty="0"/>
              <a:t>Demo / Q &amp; A</a:t>
            </a:r>
          </a:p>
        </p:txBody>
      </p:sp>
      <p:sp>
        <p:nvSpPr>
          <p:cNvPr id="2" name="TextBox 1">
            <a:extLst>
              <a:ext uri="{FF2B5EF4-FFF2-40B4-BE49-F238E27FC236}">
                <a16:creationId xmlns:a16="http://schemas.microsoft.com/office/drawing/2014/main" id="{FAC1B680-6B77-B8F6-3EBF-D27E438018AB}"/>
              </a:ext>
            </a:extLst>
          </p:cNvPr>
          <p:cNvSpPr txBox="1"/>
          <p:nvPr/>
        </p:nvSpPr>
        <p:spPr>
          <a:xfrm>
            <a:off x="696607" y="4794397"/>
            <a:ext cx="2987543" cy="1569660"/>
          </a:xfrm>
          <a:prstGeom prst="rect">
            <a:avLst/>
          </a:prstGeom>
          <a:noFill/>
        </p:spPr>
        <p:txBody>
          <a:bodyPr wrap="square">
            <a:spAutoFit/>
          </a:bodyPr>
          <a:lstStyle/>
          <a:p>
            <a:endParaRPr lang="en-GB">
              <a:solidFill>
                <a:schemeClr val="accent1">
                  <a:lumMod val="50000"/>
                </a:schemeClr>
              </a:solidFill>
              <a:ea typeface="+mj-ea"/>
              <a:cs typeface="+mj-cs"/>
            </a:endParaRPr>
          </a:p>
          <a:p>
            <a:r>
              <a:rPr lang="en-GB">
                <a:solidFill>
                  <a:schemeClr val="accent1">
                    <a:lumMod val="50000"/>
                  </a:schemeClr>
                </a:solidFill>
                <a:ea typeface="+mj-ea"/>
                <a:cs typeface="+mj-cs"/>
              </a:rPr>
              <a:t>Solution Architect</a:t>
            </a:r>
            <a:endParaRPr lang="en-GB" sz="1800">
              <a:solidFill>
                <a:schemeClr val="accent1">
                  <a:lumMod val="50000"/>
                </a:schemeClr>
              </a:solidFill>
              <a:ea typeface="+mj-ea"/>
              <a:cs typeface="+mj-cs"/>
            </a:endParaRPr>
          </a:p>
          <a:p>
            <a:endParaRPr lang="en-GB" sz="1800">
              <a:solidFill>
                <a:schemeClr val="accent1">
                  <a:lumMod val="50000"/>
                </a:schemeClr>
              </a:solidFill>
              <a:ea typeface="+mj-ea"/>
              <a:cs typeface="+mj-cs"/>
            </a:endParaRPr>
          </a:p>
          <a:p>
            <a:r>
              <a:rPr lang="en-GB" sz="1400">
                <a:solidFill>
                  <a:schemeClr val="accent1">
                    <a:lumMod val="50000"/>
                  </a:schemeClr>
                </a:solidFill>
                <a:ea typeface="+mj-ea"/>
                <a:cs typeface="+mj-cs"/>
              </a:rPr>
              <a:t>Specialized in data and AI </a:t>
            </a:r>
            <a:r>
              <a:rPr lang="en-GB" sz="1400" b="1">
                <a:solidFill>
                  <a:schemeClr val="accent1">
                    <a:lumMod val="50000"/>
                  </a:schemeClr>
                </a:solidFill>
                <a:ea typeface="+mj-ea"/>
                <a:cs typeface="+mj-cs"/>
              </a:rPr>
              <a:t>Consulting</a:t>
            </a:r>
            <a:r>
              <a:rPr lang="en-GB" sz="1400">
                <a:solidFill>
                  <a:schemeClr val="accent1">
                    <a:lumMod val="50000"/>
                  </a:schemeClr>
                </a:solidFill>
                <a:ea typeface="+mj-ea"/>
                <a:cs typeface="+mj-cs"/>
              </a:rPr>
              <a:t>, </a:t>
            </a:r>
            <a:r>
              <a:rPr lang="en-GB" sz="1400" b="1">
                <a:solidFill>
                  <a:schemeClr val="accent1">
                    <a:lumMod val="50000"/>
                  </a:schemeClr>
                </a:solidFill>
                <a:ea typeface="+mj-ea"/>
                <a:cs typeface="+mj-cs"/>
              </a:rPr>
              <a:t>Strategy</a:t>
            </a:r>
            <a:r>
              <a:rPr lang="en-GB" sz="1400">
                <a:solidFill>
                  <a:schemeClr val="accent1">
                    <a:lumMod val="50000"/>
                  </a:schemeClr>
                </a:solidFill>
                <a:ea typeface="+mj-ea"/>
                <a:cs typeface="+mj-cs"/>
              </a:rPr>
              <a:t>, </a:t>
            </a:r>
            <a:r>
              <a:rPr lang="en-GB" sz="1400" b="1">
                <a:solidFill>
                  <a:schemeClr val="accent1">
                    <a:lumMod val="50000"/>
                  </a:schemeClr>
                </a:solidFill>
                <a:ea typeface="+mj-ea"/>
                <a:cs typeface="+mj-cs"/>
              </a:rPr>
              <a:t>Solution Architecture</a:t>
            </a:r>
            <a:r>
              <a:rPr lang="en-GB" sz="1400">
                <a:solidFill>
                  <a:schemeClr val="accent1">
                    <a:lumMod val="50000"/>
                  </a:schemeClr>
                </a:solidFill>
                <a:ea typeface="+mj-ea"/>
                <a:cs typeface="+mj-cs"/>
              </a:rPr>
              <a:t>, and Implementation</a:t>
            </a:r>
          </a:p>
        </p:txBody>
      </p:sp>
      <p:sp>
        <p:nvSpPr>
          <p:cNvPr id="3" name="TextBox 2">
            <a:extLst>
              <a:ext uri="{FF2B5EF4-FFF2-40B4-BE49-F238E27FC236}">
                <a16:creationId xmlns:a16="http://schemas.microsoft.com/office/drawing/2014/main" id="{16408E61-C920-F890-9691-10132722F482}"/>
              </a:ext>
            </a:extLst>
          </p:cNvPr>
          <p:cNvSpPr txBox="1"/>
          <p:nvPr/>
        </p:nvSpPr>
        <p:spPr>
          <a:xfrm>
            <a:off x="616703" y="1032785"/>
            <a:ext cx="2820040" cy="400110"/>
          </a:xfrm>
          <a:prstGeom prst="rect">
            <a:avLst/>
          </a:prstGeom>
          <a:noFill/>
        </p:spPr>
        <p:txBody>
          <a:bodyPr wrap="square">
            <a:spAutoFit/>
          </a:bodyPr>
          <a:lstStyle/>
          <a:p>
            <a:r>
              <a:rPr lang="en-GB" sz="2000" b="1" dirty="0">
                <a:solidFill>
                  <a:schemeClr val="accent1">
                    <a:lumMod val="50000"/>
                  </a:schemeClr>
                </a:solidFill>
                <a:ea typeface="+mj-ea"/>
                <a:cs typeface="+mj-cs"/>
              </a:rPr>
              <a:t>NAGRAJ SENGODAN</a:t>
            </a:r>
          </a:p>
        </p:txBody>
      </p:sp>
    </p:spTree>
    <p:extLst>
      <p:ext uri="{BB962C8B-B14F-4D97-AF65-F5344CB8AC3E}">
        <p14:creationId xmlns:p14="http://schemas.microsoft.com/office/powerpoint/2010/main" val="10487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E17DD-0081-8E1D-1FCE-C164D4447C80}"/>
              </a:ext>
            </a:extLst>
          </p:cNvPr>
          <p:cNvSpPr>
            <a:spLocks noGrp="1"/>
          </p:cNvSpPr>
          <p:nvPr>
            <p:ph type="title"/>
          </p:nvPr>
        </p:nvSpPr>
        <p:spPr/>
        <p:txBody>
          <a:bodyPr/>
          <a:lstStyle/>
          <a:p>
            <a:endParaRPr lang="en-GB"/>
          </a:p>
        </p:txBody>
      </p:sp>
      <p:graphicFrame>
        <p:nvGraphicFramePr>
          <p:cNvPr id="3" name="Diagram 2">
            <a:extLst>
              <a:ext uri="{FF2B5EF4-FFF2-40B4-BE49-F238E27FC236}">
                <a16:creationId xmlns:a16="http://schemas.microsoft.com/office/drawing/2014/main" id="{341ED56B-558D-9577-4F68-E78279D3BD01}"/>
              </a:ext>
            </a:extLst>
          </p:cNvPr>
          <p:cNvGraphicFramePr/>
          <p:nvPr>
            <p:extLst>
              <p:ext uri="{D42A27DB-BD31-4B8C-83A1-F6EECF244321}">
                <p14:modId xmlns:p14="http://schemas.microsoft.com/office/powerpoint/2010/main" val="3556730282"/>
              </p:ext>
            </p:extLst>
          </p:nvPr>
        </p:nvGraphicFramePr>
        <p:xfrm>
          <a:off x="280537" y="2118768"/>
          <a:ext cx="5874604" cy="437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D0C3935-2504-3BF5-3F24-25FBCBEC06EB}"/>
              </a:ext>
            </a:extLst>
          </p:cNvPr>
          <p:cNvGraphicFramePr/>
          <p:nvPr>
            <p:extLst>
              <p:ext uri="{D42A27DB-BD31-4B8C-83A1-F6EECF244321}">
                <p14:modId xmlns:p14="http://schemas.microsoft.com/office/powerpoint/2010/main" val="3460930916"/>
              </p:ext>
            </p:extLst>
          </p:nvPr>
        </p:nvGraphicFramePr>
        <p:xfrm>
          <a:off x="5891283" y="1997121"/>
          <a:ext cx="5540991" cy="4141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8560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A1F9-2B74-25F2-5150-21DB7B9BC212}"/>
              </a:ext>
            </a:extLst>
          </p:cNvPr>
          <p:cNvSpPr>
            <a:spLocks noGrp="1"/>
          </p:cNvSpPr>
          <p:nvPr>
            <p:ph type="title"/>
          </p:nvPr>
        </p:nvSpPr>
        <p:spPr/>
        <p:txBody>
          <a:bodyPr/>
          <a:lstStyle/>
          <a:p>
            <a:r>
              <a:rPr lang="en-GB" dirty="0"/>
              <a:t>Large Language Model</a:t>
            </a:r>
          </a:p>
        </p:txBody>
      </p:sp>
      <p:sp>
        <p:nvSpPr>
          <p:cNvPr id="5" name="Rectangle 4">
            <a:extLst>
              <a:ext uri="{FF2B5EF4-FFF2-40B4-BE49-F238E27FC236}">
                <a16:creationId xmlns:a16="http://schemas.microsoft.com/office/drawing/2014/main" id="{6E2CAFA7-14AD-5DFF-0B59-CA5FB2498D89}"/>
              </a:ext>
            </a:extLst>
          </p:cNvPr>
          <p:cNvSpPr/>
          <p:nvPr/>
        </p:nvSpPr>
        <p:spPr>
          <a:xfrm>
            <a:off x="491320" y="1990528"/>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6" name="Rectangle 5">
            <a:extLst>
              <a:ext uri="{FF2B5EF4-FFF2-40B4-BE49-F238E27FC236}">
                <a16:creationId xmlns:a16="http://schemas.microsoft.com/office/drawing/2014/main" id="{66DA5159-FF21-D66F-0B66-33B6BEAC2EC9}"/>
              </a:ext>
            </a:extLst>
          </p:cNvPr>
          <p:cNvSpPr/>
          <p:nvPr/>
        </p:nvSpPr>
        <p:spPr>
          <a:xfrm>
            <a:off x="457201" y="2679740"/>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7" name="Rectangle 6">
            <a:extLst>
              <a:ext uri="{FF2B5EF4-FFF2-40B4-BE49-F238E27FC236}">
                <a16:creationId xmlns:a16="http://schemas.microsoft.com/office/drawing/2014/main" id="{8438E73C-BAC1-50EC-6BB9-3A23256BC0ED}"/>
              </a:ext>
            </a:extLst>
          </p:cNvPr>
          <p:cNvSpPr/>
          <p:nvPr/>
        </p:nvSpPr>
        <p:spPr>
          <a:xfrm>
            <a:off x="457200" y="3770986"/>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8" name="Rectangle 7">
            <a:extLst>
              <a:ext uri="{FF2B5EF4-FFF2-40B4-BE49-F238E27FC236}">
                <a16:creationId xmlns:a16="http://schemas.microsoft.com/office/drawing/2014/main" id="{3A0B2836-00C8-D7E9-933F-0C5DBCBD9206}"/>
              </a:ext>
            </a:extLst>
          </p:cNvPr>
          <p:cNvSpPr/>
          <p:nvPr/>
        </p:nvSpPr>
        <p:spPr>
          <a:xfrm>
            <a:off x="2386082" y="1990528"/>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9" name="Rectangle 8">
            <a:extLst>
              <a:ext uri="{FF2B5EF4-FFF2-40B4-BE49-F238E27FC236}">
                <a16:creationId xmlns:a16="http://schemas.microsoft.com/office/drawing/2014/main" id="{C0ADC20C-3B39-F133-1FF7-A374CBAA38FC}"/>
              </a:ext>
            </a:extLst>
          </p:cNvPr>
          <p:cNvSpPr/>
          <p:nvPr/>
        </p:nvSpPr>
        <p:spPr>
          <a:xfrm>
            <a:off x="2342864" y="2684289"/>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0" name="Rectangle 9">
            <a:extLst>
              <a:ext uri="{FF2B5EF4-FFF2-40B4-BE49-F238E27FC236}">
                <a16:creationId xmlns:a16="http://schemas.microsoft.com/office/drawing/2014/main" id="{D9862FDF-16AA-47C7-88EA-2B9410CD3E4B}"/>
              </a:ext>
            </a:extLst>
          </p:cNvPr>
          <p:cNvSpPr/>
          <p:nvPr/>
        </p:nvSpPr>
        <p:spPr>
          <a:xfrm>
            <a:off x="2334246" y="3777235"/>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1" name="Rectangle 10">
            <a:extLst>
              <a:ext uri="{FF2B5EF4-FFF2-40B4-BE49-F238E27FC236}">
                <a16:creationId xmlns:a16="http://schemas.microsoft.com/office/drawing/2014/main" id="{ECDA3EB5-28F3-CED2-814A-58D36B6DC74C}"/>
              </a:ext>
            </a:extLst>
          </p:cNvPr>
          <p:cNvSpPr/>
          <p:nvPr/>
        </p:nvSpPr>
        <p:spPr>
          <a:xfrm>
            <a:off x="4230804" y="1990528"/>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12" name="Rectangle 11">
            <a:extLst>
              <a:ext uri="{FF2B5EF4-FFF2-40B4-BE49-F238E27FC236}">
                <a16:creationId xmlns:a16="http://schemas.microsoft.com/office/drawing/2014/main" id="{FC4F2459-D559-5A8C-A48D-84372B47B47E}"/>
              </a:ext>
            </a:extLst>
          </p:cNvPr>
          <p:cNvSpPr/>
          <p:nvPr/>
        </p:nvSpPr>
        <p:spPr>
          <a:xfrm>
            <a:off x="4230802" y="2679740"/>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13" name="Rectangle 12">
            <a:extLst>
              <a:ext uri="{FF2B5EF4-FFF2-40B4-BE49-F238E27FC236}">
                <a16:creationId xmlns:a16="http://schemas.microsoft.com/office/drawing/2014/main" id="{11D8B4E7-E685-3089-180D-50AF6FA164E7}"/>
              </a:ext>
            </a:extLst>
          </p:cNvPr>
          <p:cNvSpPr/>
          <p:nvPr/>
        </p:nvSpPr>
        <p:spPr>
          <a:xfrm>
            <a:off x="4230803" y="3770986"/>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15" name="Straight Arrow Connector 14">
            <a:extLst>
              <a:ext uri="{FF2B5EF4-FFF2-40B4-BE49-F238E27FC236}">
                <a16:creationId xmlns:a16="http://schemas.microsoft.com/office/drawing/2014/main" id="{D4D2E9CA-66DA-32D3-E7AE-B2C1160E725D}"/>
              </a:ext>
            </a:extLst>
          </p:cNvPr>
          <p:cNvCxnSpPr>
            <a:stCxn id="5" idx="3"/>
            <a:endCxn id="8" idx="1"/>
          </p:cNvCxnSpPr>
          <p:nvPr/>
        </p:nvCxnSpPr>
        <p:spPr>
          <a:xfrm>
            <a:off x="2090996" y="2228725"/>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F3F145-E739-FCAC-6A97-8FBD9ABF05FC}"/>
              </a:ext>
            </a:extLst>
          </p:cNvPr>
          <p:cNvCxnSpPr>
            <a:cxnSpLocks/>
            <a:stCxn id="6" idx="3"/>
            <a:endCxn id="9" idx="1"/>
          </p:cNvCxnSpPr>
          <p:nvPr/>
        </p:nvCxnSpPr>
        <p:spPr>
          <a:xfrm>
            <a:off x="2056877" y="2917937"/>
            <a:ext cx="285987" cy="45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17" name="Straight Arrow Connector 16">
            <a:extLst>
              <a:ext uri="{FF2B5EF4-FFF2-40B4-BE49-F238E27FC236}">
                <a16:creationId xmlns:a16="http://schemas.microsoft.com/office/drawing/2014/main" id="{085B074E-1558-6A03-48DA-D76DF829557F}"/>
              </a:ext>
            </a:extLst>
          </p:cNvPr>
          <p:cNvCxnSpPr>
            <a:cxnSpLocks/>
            <a:stCxn id="7" idx="3"/>
            <a:endCxn id="10" idx="1"/>
          </p:cNvCxnSpPr>
          <p:nvPr/>
        </p:nvCxnSpPr>
        <p:spPr>
          <a:xfrm>
            <a:off x="2056876" y="4009183"/>
            <a:ext cx="277370" cy="62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23" name="Straight Arrow Connector 22">
            <a:extLst>
              <a:ext uri="{FF2B5EF4-FFF2-40B4-BE49-F238E27FC236}">
                <a16:creationId xmlns:a16="http://schemas.microsoft.com/office/drawing/2014/main" id="{1E4994DD-3432-967C-CFC2-9D0C3D8E7AA4}"/>
              </a:ext>
            </a:extLst>
          </p:cNvPr>
          <p:cNvCxnSpPr>
            <a:cxnSpLocks/>
            <a:stCxn id="8" idx="3"/>
            <a:endCxn id="11" idx="1"/>
          </p:cNvCxnSpPr>
          <p:nvPr/>
        </p:nvCxnSpPr>
        <p:spPr>
          <a:xfrm>
            <a:off x="3985758" y="2228725"/>
            <a:ext cx="24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1B89D6-CBB6-E3E9-B250-7072FB58DA62}"/>
              </a:ext>
            </a:extLst>
          </p:cNvPr>
          <p:cNvCxnSpPr>
            <a:cxnSpLocks/>
            <a:stCxn id="9" idx="3"/>
            <a:endCxn id="12" idx="1"/>
          </p:cNvCxnSpPr>
          <p:nvPr/>
        </p:nvCxnSpPr>
        <p:spPr>
          <a:xfrm flipV="1">
            <a:off x="3942540" y="2917937"/>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84BE5C-E346-356E-3E33-8F948617061C}"/>
              </a:ext>
            </a:extLst>
          </p:cNvPr>
          <p:cNvCxnSpPr>
            <a:cxnSpLocks/>
            <a:stCxn id="10" idx="3"/>
            <a:endCxn id="13" idx="1"/>
          </p:cNvCxnSpPr>
          <p:nvPr/>
        </p:nvCxnSpPr>
        <p:spPr>
          <a:xfrm flipV="1">
            <a:off x="3933922" y="4009183"/>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5259641-73F8-DADC-CEE1-76D05D370724}"/>
              </a:ext>
            </a:extLst>
          </p:cNvPr>
          <p:cNvSpPr/>
          <p:nvPr/>
        </p:nvSpPr>
        <p:spPr>
          <a:xfrm>
            <a:off x="6551671" y="1996777"/>
            <a:ext cx="1599676" cy="225060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Unlabelled Data</a:t>
            </a:r>
          </a:p>
          <a:p>
            <a:pPr algn="ctr"/>
            <a:r>
              <a:rPr lang="en-GB" sz="1600" dirty="0"/>
              <a:t>(Many TBs)</a:t>
            </a:r>
          </a:p>
        </p:txBody>
      </p:sp>
      <p:sp>
        <p:nvSpPr>
          <p:cNvPr id="42" name="Rectangle 41">
            <a:extLst>
              <a:ext uri="{FF2B5EF4-FFF2-40B4-BE49-F238E27FC236}">
                <a16:creationId xmlns:a16="http://schemas.microsoft.com/office/drawing/2014/main" id="{C6CB700E-21EF-9507-3FE2-03FA8F88C3F2}"/>
              </a:ext>
            </a:extLst>
          </p:cNvPr>
          <p:cNvSpPr/>
          <p:nvPr/>
        </p:nvSpPr>
        <p:spPr>
          <a:xfrm>
            <a:off x="8446433" y="1996777"/>
            <a:ext cx="1599676" cy="22506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Large </a:t>
            </a:r>
            <a:r>
              <a:rPr lang="en-GB" sz="1600" dirty="0" err="1"/>
              <a:t>Launguage</a:t>
            </a:r>
            <a:r>
              <a:rPr lang="en-GB" sz="1600" dirty="0"/>
              <a:t> Model Training</a:t>
            </a:r>
          </a:p>
          <a:p>
            <a:pPr algn="ctr"/>
            <a:r>
              <a:rPr lang="en-GB" sz="1600" dirty="0"/>
              <a:t>(£££)</a:t>
            </a:r>
          </a:p>
        </p:txBody>
      </p:sp>
      <p:sp>
        <p:nvSpPr>
          <p:cNvPr id="45" name="Rectangle 44">
            <a:extLst>
              <a:ext uri="{FF2B5EF4-FFF2-40B4-BE49-F238E27FC236}">
                <a16:creationId xmlns:a16="http://schemas.microsoft.com/office/drawing/2014/main" id="{20A7FCF0-60C4-CA66-264E-E98CDAF63C59}"/>
              </a:ext>
            </a:extLst>
          </p:cNvPr>
          <p:cNvSpPr/>
          <p:nvPr/>
        </p:nvSpPr>
        <p:spPr>
          <a:xfrm>
            <a:off x="10291155" y="1996777"/>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46" name="Rectangle 45">
            <a:extLst>
              <a:ext uri="{FF2B5EF4-FFF2-40B4-BE49-F238E27FC236}">
                <a16:creationId xmlns:a16="http://schemas.microsoft.com/office/drawing/2014/main" id="{0E9A02F1-54B2-B8DC-6000-2DB50459D37F}"/>
              </a:ext>
            </a:extLst>
          </p:cNvPr>
          <p:cNvSpPr/>
          <p:nvPr/>
        </p:nvSpPr>
        <p:spPr>
          <a:xfrm>
            <a:off x="10291153" y="2685989"/>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47" name="Rectangle 46">
            <a:extLst>
              <a:ext uri="{FF2B5EF4-FFF2-40B4-BE49-F238E27FC236}">
                <a16:creationId xmlns:a16="http://schemas.microsoft.com/office/drawing/2014/main" id="{11CF43CD-E0BC-F00A-CED0-3274EAC3BBCC}"/>
              </a:ext>
            </a:extLst>
          </p:cNvPr>
          <p:cNvSpPr/>
          <p:nvPr/>
        </p:nvSpPr>
        <p:spPr>
          <a:xfrm>
            <a:off x="10291154" y="3777235"/>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48" name="Straight Arrow Connector 47">
            <a:extLst>
              <a:ext uri="{FF2B5EF4-FFF2-40B4-BE49-F238E27FC236}">
                <a16:creationId xmlns:a16="http://schemas.microsoft.com/office/drawing/2014/main" id="{A66C72A5-7AA4-6BDC-6CE5-CCEE6F8A7D78}"/>
              </a:ext>
            </a:extLst>
          </p:cNvPr>
          <p:cNvCxnSpPr>
            <a:cxnSpLocks/>
            <a:stCxn id="39" idx="3"/>
            <a:endCxn id="42" idx="1"/>
          </p:cNvCxnSpPr>
          <p:nvPr/>
        </p:nvCxnSpPr>
        <p:spPr>
          <a:xfrm>
            <a:off x="8151347" y="3122078"/>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86D503-3780-09F6-8A69-8F70F5B2B641}"/>
              </a:ext>
            </a:extLst>
          </p:cNvPr>
          <p:cNvCxnSpPr>
            <a:cxnSpLocks/>
            <a:endCxn id="45" idx="1"/>
          </p:cNvCxnSpPr>
          <p:nvPr/>
        </p:nvCxnSpPr>
        <p:spPr>
          <a:xfrm flipV="1">
            <a:off x="10046109" y="2234974"/>
            <a:ext cx="245046" cy="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3FEE76-D99F-1F91-F194-FFAD791554E6}"/>
              </a:ext>
            </a:extLst>
          </p:cNvPr>
          <p:cNvCxnSpPr>
            <a:cxnSpLocks/>
            <a:endCxn id="46" idx="1"/>
          </p:cNvCxnSpPr>
          <p:nvPr/>
        </p:nvCxnSpPr>
        <p:spPr>
          <a:xfrm flipV="1">
            <a:off x="10002891" y="2924186"/>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EF0AA7-DA7F-5CF0-2DC8-051DCBA28242}"/>
              </a:ext>
            </a:extLst>
          </p:cNvPr>
          <p:cNvCxnSpPr>
            <a:cxnSpLocks/>
            <a:endCxn id="47" idx="1"/>
          </p:cNvCxnSpPr>
          <p:nvPr/>
        </p:nvCxnSpPr>
        <p:spPr>
          <a:xfrm flipV="1">
            <a:off x="9994273" y="4015432"/>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9169A98-A111-FEA2-B43A-384485218BF3}"/>
              </a:ext>
            </a:extLst>
          </p:cNvPr>
          <p:cNvSpPr txBox="1"/>
          <p:nvPr/>
        </p:nvSpPr>
        <p:spPr>
          <a:xfrm>
            <a:off x="542107" y="4384540"/>
            <a:ext cx="6096000" cy="923330"/>
          </a:xfrm>
          <a:prstGeom prst="rect">
            <a:avLst/>
          </a:prstGeom>
          <a:noFill/>
        </p:spPr>
        <p:txBody>
          <a:bodyPr wrap="square">
            <a:spAutoFit/>
          </a:bodyPr>
          <a:lstStyle/>
          <a:p>
            <a:pPr>
              <a:buFont typeface="+mj-lt"/>
              <a:buAutoNum type="arabicPeriod"/>
            </a:pPr>
            <a:r>
              <a:rPr lang="en-GB" dirty="0"/>
              <a:t>One model per capability </a:t>
            </a:r>
          </a:p>
          <a:p>
            <a:pPr>
              <a:buFont typeface="+mj-lt"/>
              <a:buAutoNum type="arabicPeriod"/>
            </a:pPr>
            <a:r>
              <a:rPr lang="en-GB" dirty="0"/>
              <a:t>Labelled data to train </a:t>
            </a:r>
          </a:p>
          <a:p>
            <a:pPr>
              <a:buFont typeface="+mj-lt"/>
              <a:buAutoNum type="arabicPeriod"/>
            </a:pPr>
            <a:r>
              <a:rPr lang="en-GB" dirty="0"/>
              <a:t>Highly optimizes for use case</a:t>
            </a:r>
          </a:p>
        </p:txBody>
      </p:sp>
      <p:sp>
        <p:nvSpPr>
          <p:cNvPr id="59" name="TextBox 58">
            <a:extLst>
              <a:ext uri="{FF2B5EF4-FFF2-40B4-BE49-F238E27FC236}">
                <a16:creationId xmlns:a16="http://schemas.microsoft.com/office/drawing/2014/main" id="{FB6E3692-88A2-BE83-D370-9F0BBA2666A7}"/>
              </a:ext>
            </a:extLst>
          </p:cNvPr>
          <p:cNvSpPr txBox="1"/>
          <p:nvPr/>
        </p:nvSpPr>
        <p:spPr>
          <a:xfrm>
            <a:off x="6499355" y="4385472"/>
            <a:ext cx="6096000" cy="646331"/>
          </a:xfrm>
          <a:prstGeom prst="rect">
            <a:avLst/>
          </a:prstGeom>
          <a:noFill/>
        </p:spPr>
        <p:txBody>
          <a:bodyPr wrap="square">
            <a:spAutoFit/>
          </a:bodyPr>
          <a:lstStyle/>
          <a:p>
            <a:pPr>
              <a:buFont typeface="+mj-lt"/>
              <a:buAutoNum type="arabicPeriod"/>
            </a:pPr>
            <a:r>
              <a:rPr lang="en-GB" dirty="0"/>
              <a:t>Single model for all use cases</a:t>
            </a:r>
          </a:p>
          <a:p>
            <a:pPr>
              <a:buFont typeface="+mj-lt"/>
              <a:buAutoNum type="arabicPeriod"/>
            </a:pPr>
            <a:r>
              <a:rPr lang="en-GB" dirty="0"/>
              <a:t>Describe in natural language what it should do</a:t>
            </a:r>
          </a:p>
        </p:txBody>
      </p:sp>
    </p:spTree>
    <p:extLst>
      <p:ext uri="{BB962C8B-B14F-4D97-AF65-F5344CB8AC3E}">
        <p14:creationId xmlns:p14="http://schemas.microsoft.com/office/powerpoint/2010/main" val="181012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F06-849D-7C68-E46C-D8FE21E07B72}"/>
              </a:ext>
            </a:extLst>
          </p:cNvPr>
          <p:cNvSpPr>
            <a:spLocks noGrp="1"/>
          </p:cNvSpPr>
          <p:nvPr>
            <p:ph type="title"/>
          </p:nvPr>
        </p:nvSpPr>
        <p:spPr/>
        <p:txBody>
          <a:bodyPr>
            <a:normAutofit fontScale="90000"/>
          </a:bodyPr>
          <a:lstStyle/>
          <a:p>
            <a:r>
              <a:rPr lang="en-GB" dirty="0"/>
              <a:t>Drive AI innovation across digital landscapes with the combined power of Microsoft Fabric and Azure AI Studio</a:t>
            </a:r>
            <a:br>
              <a:rPr lang="en-GB" dirty="0"/>
            </a:br>
            <a:endParaRPr lang="en-GB" dirty="0"/>
          </a:p>
        </p:txBody>
      </p:sp>
      <p:grpSp>
        <p:nvGrpSpPr>
          <p:cNvPr id="46" name="Group 45">
            <a:extLst>
              <a:ext uri="{FF2B5EF4-FFF2-40B4-BE49-F238E27FC236}">
                <a16:creationId xmlns:a16="http://schemas.microsoft.com/office/drawing/2014/main" id="{7476015D-1A47-A34F-A27C-EB3A7FFE026E}"/>
              </a:ext>
              <a:ext uri="{C183D7F6-B498-43B3-948B-1728B52AA6E4}">
                <adec:decorative xmlns:adec="http://schemas.microsoft.com/office/drawing/2017/decorative" val="1"/>
              </a:ext>
            </a:extLst>
          </p:cNvPr>
          <p:cNvGrpSpPr/>
          <p:nvPr/>
        </p:nvGrpSpPr>
        <p:grpSpPr>
          <a:xfrm>
            <a:off x="2638204" y="1283278"/>
            <a:ext cx="3241896" cy="3128914"/>
            <a:chOff x="2638204" y="1747886"/>
            <a:chExt cx="3241896" cy="3128914"/>
          </a:xfrm>
        </p:grpSpPr>
        <p:sp>
          <p:nvSpPr>
            <p:cNvPr id="58" name="Freeform: Shape 57">
              <a:extLst>
                <a:ext uri="{FF2B5EF4-FFF2-40B4-BE49-F238E27FC236}">
                  <a16:creationId xmlns:a16="http://schemas.microsoft.com/office/drawing/2014/main" id="{C6D9888B-396A-EC46-A0CA-73B96EE6DD6F}"/>
                </a:ext>
                <a:ext uri="{C183D7F6-B498-43B3-948B-1728B52AA6E4}">
                  <adec:decorative xmlns:adec="http://schemas.microsoft.com/office/drawing/2017/decorative" val="1"/>
                </a:ext>
              </a:extLst>
            </p:cNvPr>
            <p:cNvSpPr/>
            <p:nvPr/>
          </p:nvSpPr>
          <p:spPr bwMode="auto">
            <a:xfrm>
              <a:off x="2638204"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0">
                  <a:srgbClr val="225B61"/>
                </a:gs>
                <a:gs pos="100000">
                  <a:srgbClr val="49C5B1"/>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9" name="Oval 58">
              <a:extLst>
                <a:ext uri="{FF2B5EF4-FFF2-40B4-BE49-F238E27FC236}">
                  <a16:creationId xmlns:a16="http://schemas.microsoft.com/office/drawing/2014/main" id="{08C5B338-CBD0-7140-BAB0-EEF8C10D6E07}"/>
                </a:ext>
                <a:ext uri="{C183D7F6-B498-43B3-948B-1728B52AA6E4}">
                  <adec:decorative xmlns:adec="http://schemas.microsoft.com/office/drawing/2017/decorative" val="1"/>
                </a:ext>
              </a:extLst>
            </p:cNvPr>
            <p:cNvSpPr/>
            <p:nvPr/>
          </p:nvSpPr>
          <p:spPr bwMode="auto">
            <a:xfrm>
              <a:off x="2751185"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grpSp>
        <p:nvGrpSpPr>
          <p:cNvPr id="47" name="Group 46">
            <a:extLst>
              <a:ext uri="{FF2B5EF4-FFF2-40B4-BE49-F238E27FC236}">
                <a16:creationId xmlns:a16="http://schemas.microsoft.com/office/drawing/2014/main" id="{0947D4FD-CC13-6E49-98FF-964F5D2860C3}"/>
              </a:ext>
              <a:ext uri="{C183D7F6-B498-43B3-948B-1728B52AA6E4}">
                <adec:decorative xmlns:adec="http://schemas.microsoft.com/office/drawing/2017/decorative" val="1"/>
              </a:ext>
            </a:extLst>
          </p:cNvPr>
          <p:cNvGrpSpPr/>
          <p:nvPr/>
        </p:nvGrpSpPr>
        <p:grpSpPr>
          <a:xfrm>
            <a:off x="6311900" y="1283278"/>
            <a:ext cx="3241896" cy="3128914"/>
            <a:chOff x="6311900" y="1747886"/>
            <a:chExt cx="3241896" cy="3128914"/>
          </a:xfrm>
        </p:grpSpPr>
        <p:sp>
          <p:nvSpPr>
            <p:cNvPr id="56" name="Freeform: Shape 55">
              <a:extLst>
                <a:ext uri="{FF2B5EF4-FFF2-40B4-BE49-F238E27FC236}">
                  <a16:creationId xmlns:a16="http://schemas.microsoft.com/office/drawing/2014/main" id="{BE989A74-7C1F-884F-B108-D192C3ACE96C}"/>
                </a:ext>
                <a:ext uri="{C183D7F6-B498-43B3-948B-1728B52AA6E4}">
                  <adec:decorative xmlns:adec="http://schemas.microsoft.com/office/drawing/2017/decorative" val="1"/>
                </a:ext>
              </a:extLst>
            </p:cNvPr>
            <p:cNvSpPr/>
            <p:nvPr/>
          </p:nvSpPr>
          <p:spPr bwMode="auto">
            <a:xfrm>
              <a:off x="6311900"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74000">
                  <a:srgbClr val="C03BC3"/>
                </a:gs>
                <a:gs pos="59000">
                  <a:srgbClr val="F3364C"/>
                </a:gs>
                <a:gs pos="37000">
                  <a:srgbClr val="C03BC3"/>
                </a:gs>
                <a:gs pos="0">
                  <a:srgbClr val="0078D3"/>
                </a:gs>
                <a:gs pos="100000">
                  <a:srgbClr val="0078D3"/>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7" name="Oval 56">
              <a:extLst>
                <a:ext uri="{FF2B5EF4-FFF2-40B4-BE49-F238E27FC236}">
                  <a16:creationId xmlns:a16="http://schemas.microsoft.com/office/drawing/2014/main" id="{EC0823EC-02D3-ED44-A972-6646FA3A238B}"/>
                </a:ext>
                <a:ext uri="{C183D7F6-B498-43B3-948B-1728B52AA6E4}">
                  <adec:decorative xmlns:adec="http://schemas.microsoft.com/office/drawing/2017/decorative" val="1"/>
                </a:ext>
              </a:extLst>
            </p:cNvPr>
            <p:cNvSpPr/>
            <p:nvPr/>
          </p:nvSpPr>
          <p:spPr bwMode="auto">
            <a:xfrm>
              <a:off x="6424882"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pic>
        <p:nvPicPr>
          <p:cNvPr id="48" name="Picture 47" descr="Microsoft Fabric Logo">
            <a:extLst>
              <a:ext uri="{FF2B5EF4-FFF2-40B4-BE49-F238E27FC236}">
                <a16:creationId xmlns:a16="http://schemas.microsoft.com/office/drawing/2014/main" id="{D9341204-2A58-8E45-AAD4-F04B9DFC81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32952" y="1936267"/>
            <a:ext cx="1052401" cy="1052401"/>
          </a:xfrm>
          <a:prstGeom prst="rect">
            <a:avLst/>
          </a:prstGeom>
        </p:spPr>
      </p:pic>
      <p:sp>
        <p:nvSpPr>
          <p:cNvPr id="49" name="TextBox 14">
            <a:extLst>
              <a:ext uri="{FF2B5EF4-FFF2-40B4-BE49-F238E27FC236}">
                <a16:creationId xmlns:a16="http://schemas.microsoft.com/office/drawing/2014/main" id="{7AE157DE-892B-2D45-A6D5-5C47E07B5501}"/>
              </a:ext>
            </a:extLst>
          </p:cNvPr>
          <p:cNvSpPr txBox="1"/>
          <p:nvPr/>
        </p:nvSpPr>
        <p:spPr>
          <a:xfrm>
            <a:off x="3311304" y="3191673"/>
            <a:ext cx="1895696" cy="7155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Microsoft Fabric</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b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0" name="TextBox 19">
            <a:extLst>
              <a:ext uri="{FF2B5EF4-FFF2-40B4-BE49-F238E27FC236}">
                <a16:creationId xmlns:a16="http://schemas.microsoft.com/office/drawing/2014/main" id="{D73C1E8A-073F-0D45-9F11-F8F99B826B3F}"/>
              </a:ext>
            </a:extLst>
          </p:cNvPr>
          <p:cNvSpPr txBox="1"/>
          <p:nvPr/>
        </p:nvSpPr>
        <p:spPr>
          <a:xfrm>
            <a:off x="3281515" y="3549463"/>
            <a:ext cx="1965100"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t>Your unified solution for analytics</a:t>
            </a:r>
          </a:p>
        </p:txBody>
      </p:sp>
      <p:pic>
        <p:nvPicPr>
          <p:cNvPr id="51" name="Graphic 20" descr="Azure AI Studio logo&#10;">
            <a:extLst>
              <a:ext uri="{FF2B5EF4-FFF2-40B4-BE49-F238E27FC236}">
                <a16:creationId xmlns:a16="http://schemas.microsoft.com/office/drawing/2014/main" id="{89B93568-495C-8143-8D6F-966A0CFB2D6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13591" y="1866548"/>
            <a:ext cx="1193803" cy="1193803"/>
          </a:xfrm>
          <a:prstGeom prst="rect">
            <a:avLst/>
          </a:prstGeom>
        </p:spPr>
      </p:pic>
      <p:sp>
        <p:nvSpPr>
          <p:cNvPr id="52" name="TextBox 15">
            <a:extLst>
              <a:ext uri="{FF2B5EF4-FFF2-40B4-BE49-F238E27FC236}">
                <a16:creationId xmlns:a16="http://schemas.microsoft.com/office/drawing/2014/main" id="{2DE8C260-1550-6649-8EBB-5D51899C5BE5}"/>
              </a:ext>
            </a:extLst>
          </p:cNvPr>
          <p:cNvSpPr txBox="1"/>
          <p:nvPr/>
        </p:nvSpPr>
        <p:spPr>
          <a:xfrm>
            <a:off x="6950300" y="3191673"/>
            <a:ext cx="19651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Azure AI Studio</a:t>
            </a:r>
          </a:p>
        </p:txBody>
      </p:sp>
      <p:sp>
        <p:nvSpPr>
          <p:cNvPr id="53" name="TextBox 18">
            <a:extLst>
              <a:ext uri="{FF2B5EF4-FFF2-40B4-BE49-F238E27FC236}">
                <a16:creationId xmlns:a16="http://schemas.microsoft.com/office/drawing/2014/main" id="{6BCFECDA-D951-4C45-A142-6949F1A2CA85}"/>
              </a:ext>
            </a:extLst>
          </p:cNvPr>
          <p:cNvSpPr txBox="1"/>
          <p:nvPr/>
        </p:nvSpPr>
        <p:spPr>
          <a:xfrm>
            <a:off x="6950298" y="3549463"/>
            <a:ext cx="1965100" cy="8617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a:solidFill>
                  <a:srgbClr val="001919"/>
                </a:solidFill>
                <a:latin typeface="Segoe UI"/>
              </a:rPr>
              <a:t>Your gateway to AI apps and custom copilot experiences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4" name="Rectangle: Rounded Corners 53" descr="Horizontal scale where Reach is to the left and Power is to the right. In the BLAZOR section, there is a point for Site and PWA&#10;&#10;In the BLAZOR + .NET MAUI section, there is a point for Electron, CEF, and a point for Native App with WebView&#10;&#10;In the .NET MAUI section, there is a point for Native App">
            <a:extLst>
              <a:ext uri="{FF2B5EF4-FFF2-40B4-BE49-F238E27FC236}">
                <a16:creationId xmlns:a16="http://schemas.microsoft.com/office/drawing/2014/main" id="{2D6DD73F-F97A-F54E-8088-BDA9ED09D44C}"/>
              </a:ext>
            </a:extLst>
          </p:cNvPr>
          <p:cNvSpPr/>
          <p:nvPr/>
        </p:nvSpPr>
        <p:spPr bwMode="auto">
          <a:xfrm>
            <a:off x="911113" y="4853042"/>
            <a:ext cx="10369774" cy="721680"/>
          </a:xfrm>
          <a:prstGeom prst="roundRect">
            <a:avLst>
              <a:gd name="adj" fmla="val 50000"/>
            </a:avLst>
          </a:prstGeom>
          <a:solidFill>
            <a:srgbClr val="49C5B1">
              <a:lumMod val="20000"/>
              <a:lumOff val="80000"/>
            </a:srgbClr>
          </a:solidFill>
          <a:ln w="19050" cap="flat" cmpd="sng" algn="ctr">
            <a:noFill/>
            <a:prstDash val="solid"/>
            <a:headEnd type="none" w="med" len="med"/>
            <a:tailEnd type="none" w="med" len="med"/>
          </a:ln>
          <a:effectLst/>
        </p:spPr>
        <p:txBody>
          <a:bodyPr rot="0" spcFirstLastPara="0" vert="horz" wrap="square" lIns="182880" tIns="146304" rIns="18288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err="1">
                <a:ln>
                  <a:noFill/>
                </a:ln>
                <a:solidFill>
                  <a:srgbClr val="225B61"/>
                </a:solidFill>
                <a:effectLst/>
                <a:uLnTx/>
                <a:uFillTx/>
                <a:latin typeface="Segoe Sans Text" pitchFamily="2" charset="0"/>
                <a:ea typeface="+mn-ea"/>
                <a:cs typeface="Segoe Sans Text" pitchFamily="2" charset="0"/>
              </a:rPr>
              <a:t>OneLake</a:t>
            </a:r>
            <a:r>
              <a:rPr kumimoji="0" lang="en-US" sz="1600" b="0" i="0" u="none" strike="noStrike" kern="1200" cap="none" spc="0" normalizeH="0" baseline="0" noProof="0">
                <a:ln>
                  <a:noFill/>
                </a:ln>
                <a:solidFill>
                  <a:srgbClr val="225B61"/>
                </a:solidFill>
                <a:effectLst/>
                <a:uLnTx/>
                <a:uFillTx/>
                <a:latin typeface="Segoe Sans Text" pitchFamily="2" charset="0"/>
                <a:ea typeface="+mn-ea"/>
                <a:cs typeface="Segoe Sans Text" pitchFamily="2" charset="0"/>
              </a:rPr>
              <a:t> serves as the connective tissue to build generative AI apps powered by your data</a:t>
            </a:r>
          </a:p>
        </p:txBody>
      </p:sp>
      <p:pic>
        <p:nvPicPr>
          <p:cNvPr id="55" name="Picture 54" descr="OneLake icon">
            <a:extLst>
              <a:ext uri="{FF2B5EF4-FFF2-40B4-BE49-F238E27FC236}">
                <a16:creationId xmlns:a16="http://schemas.microsoft.com/office/drawing/2014/main" id="{96B5FA72-064F-7840-B5C4-6DAB7F39A85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329061" y="4966810"/>
            <a:ext cx="493182" cy="494144"/>
          </a:xfrm>
          <a:prstGeom prst="rect">
            <a:avLst/>
          </a:prstGeom>
          <a:effectLst>
            <a:outerShdw blurRad="254000" dist="38100" dir="5400000" algn="t" rotWithShape="0">
              <a:prstClr val="black">
                <a:alpha val="20000"/>
              </a:prstClr>
            </a:outerShdw>
          </a:effectLst>
        </p:spPr>
      </p:pic>
    </p:spTree>
    <p:extLst>
      <p:ext uri="{BB962C8B-B14F-4D97-AF65-F5344CB8AC3E}">
        <p14:creationId xmlns:p14="http://schemas.microsoft.com/office/powerpoint/2010/main" val="99552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8B62C-61D8-EF79-C751-9AEBAF635DF7}"/>
              </a:ext>
            </a:extLst>
          </p:cNvPr>
          <p:cNvSpPr>
            <a:spLocks noGrp="1"/>
          </p:cNvSpPr>
          <p:nvPr>
            <p:ph type="ctrTitle"/>
          </p:nvPr>
        </p:nvSpPr>
        <p:spPr/>
        <p:txBody>
          <a:bodyPr/>
          <a:lstStyle/>
          <a:p>
            <a:r>
              <a:rPr lang="en-GB" dirty="0"/>
              <a:t>Demo</a:t>
            </a:r>
          </a:p>
        </p:txBody>
      </p:sp>
      <p:sp>
        <p:nvSpPr>
          <p:cNvPr id="4" name="Subtitle 3">
            <a:extLst>
              <a:ext uri="{FF2B5EF4-FFF2-40B4-BE49-F238E27FC236}">
                <a16:creationId xmlns:a16="http://schemas.microsoft.com/office/drawing/2014/main" id="{5068ACA1-5D88-786B-4E55-76E5519D3214}"/>
              </a:ext>
            </a:extLst>
          </p:cNvPr>
          <p:cNvSpPr>
            <a:spLocks noGrp="1"/>
          </p:cNvSpPr>
          <p:nvPr>
            <p:ph type="subTitle" idx="1"/>
          </p:nvPr>
        </p:nvSpPr>
        <p:spPr>
          <a:xfrm>
            <a:off x="2167128" y="3927729"/>
            <a:ext cx="4544568" cy="369332"/>
          </a:xfrm>
        </p:spPr>
        <p:txBody>
          <a:bodyPr/>
          <a:lstStyle/>
          <a:p>
            <a:r>
              <a:rPr lang="en-GB" dirty="0"/>
              <a:t>Fix Data Issues</a:t>
            </a:r>
          </a:p>
        </p:txBody>
      </p:sp>
    </p:spTree>
    <p:extLst>
      <p:ext uri="{BB962C8B-B14F-4D97-AF65-F5344CB8AC3E}">
        <p14:creationId xmlns:p14="http://schemas.microsoft.com/office/powerpoint/2010/main" val="94497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82">
            <a:extLst>
              <a:ext uri="{FF2B5EF4-FFF2-40B4-BE49-F238E27FC236}">
                <a16:creationId xmlns:a16="http://schemas.microsoft.com/office/drawing/2014/main" id="{FC98AC67-D333-871B-B8EE-E30FDDA77C20}"/>
              </a:ext>
            </a:extLst>
          </p:cNvPr>
          <p:cNvSpPr>
            <a:spLocks noGrp="1"/>
          </p:cNvSpPr>
          <p:nvPr>
            <p:ph type="title"/>
          </p:nvPr>
        </p:nvSpPr>
        <p:spPr/>
        <p:txBody>
          <a:bodyPr/>
          <a:lstStyle/>
          <a:p>
            <a:r>
              <a:rPr lang="en-US" sz="3200" b="1" i="0" u="none" strike="noStrike" cap="none" dirty="0">
                <a:solidFill>
                  <a:schemeClr val="dk1"/>
                </a:solidFill>
                <a:latin typeface="Arial"/>
                <a:ea typeface="Arial"/>
                <a:cs typeface="Arial"/>
                <a:sym typeface="Arial"/>
              </a:rPr>
              <a:t>LLM based Data Validation</a:t>
            </a:r>
            <a:br>
              <a:rPr lang="en-US" sz="4800" b="0" i="0" u="none" strike="noStrike" cap="none" dirty="0">
                <a:solidFill>
                  <a:srgbClr val="000000"/>
                </a:solidFill>
                <a:latin typeface="Arial"/>
                <a:ea typeface="Arial"/>
                <a:cs typeface="Arial"/>
                <a:sym typeface="Arial"/>
              </a:rPr>
            </a:br>
            <a:endParaRPr lang="en-GB" dirty="0"/>
          </a:p>
        </p:txBody>
      </p:sp>
      <p:grpSp>
        <p:nvGrpSpPr>
          <p:cNvPr id="5" name="Google Shape;735;p93">
            <a:extLst>
              <a:ext uri="{FF2B5EF4-FFF2-40B4-BE49-F238E27FC236}">
                <a16:creationId xmlns:a16="http://schemas.microsoft.com/office/drawing/2014/main" id="{A5F6AC7F-4EA5-182C-09E4-C46EAA599AC5}"/>
              </a:ext>
            </a:extLst>
          </p:cNvPr>
          <p:cNvGrpSpPr/>
          <p:nvPr/>
        </p:nvGrpSpPr>
        <p:grpSpPr>
          <a:xfrm>
            <a:off x="1949155" y="3037056"/>
            <a:ext cx="1412483" cy="390471"/>
            <a:chOff x="7294503" y="1174139"/>
            <a:chExt cx="752882" cy="320400"/>
          </a:xfrm>
        </p:grpSpPr>
        <p:sp>
          <p:nvSpPr>
            <p:cNvPr id="29" name="Google Shape;736;p93">
              <a:extLst>
                <a:ext uri="{FF2B5EF4-FFF2-40B4-BE49-F238E27FC236}">
                  <a16:creationId xmlns:a16="http://schemas.microsoft.com/office/drawing/2014/main" id="{41F1989B-F150-3483-D754-4C8307FDD7E1}"/>
                </a:ext>
              </a:extLst>
            </p:cNvPr>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Validation</a:t>
              </a:r>
              <a:endParaRPr lang="en-US" sz="1000" b="1" i="0" u="none" strike="noStrike" cap="none" dirty="0">
                <a:solidFill>
                  <a:srgbClr val="FFFFFF"/>
                </a:solidFill>
                <a:latin typeface="Arial"/>
                <a:ea typeface="Arial"/>
                <a:cs typeface="Arial"/>
                <a:sym typeface="Arial"/>
              </a:endParaRPr>
            </a:p>
          </p:txBody>
        </p:sp>
        <p:sp>
          <p:nvSpPr>
            <p:cNvPr id="30" name="Google Shape;737;p93">
              <a:extLst>
                <a:ext uri="{FF2B5EF4-FFF2-40B4-BE49-F238E27FC236}">
                  <a16:creationId xmlns:a16="http://schemas.microsoft.com/office/drawing/2014/main" id="{47E9B54A-5435-F7C3-0516-5B1F5E4AF0B6}"/>
                </a:ext>
              </a:extLst>
            </p:cNvPr>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31" name="Google Shape;738;p93">
              <a:extLst>
                <a:ext uri="{FF2B5EF4-FFF2-40B4-BE49-F238E27FC236}">
                  <a16:creationId xmlns:a16="http://schemas.microsoft.com/office/drawing/2014/main" id="{D6CB089F-8C71-CC55-A171-55755123C23A}"/>
                </a:ext>
              </a:extLst>
            </p:cNvPr>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6" name="Google Shape;739;p93">
            <a:extLst>
              <a:ext uri="{FF2B5EF4-FFF2-40B4-BE49-F238E27FC236}">
                <a16:creationId xmlns:a16="http://schemas.microsoft.com/office/drawing/2014/main" id="{61B6C3C2-8669-7811-6545-0E3F9FBA394B}"/>
              </a:ext>
            </a:extLst>
          </p:cNvPr>
          <p:cNvSpPr/>
          <p:nvPr/>
        </p:nvSpPr>
        <p:spPr>
          <a:xfrm>
            <a:off x="546118" y="2965477"/>
            <a:ext cx="1059900" cy="5244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Dataset</a:t>
            </a:r>
          </a:p>
        </p:txBody>
      </p:sp>
      <p:sp>
        <p:nvSpPr>
          <p:cNvPr id="7" name="Google Shape;740;p93">
            <a:extLst>
              <a:ext uri="{FF2B5EF4-FFF2-40B4-BE49-F238E27FC236}">
                <a16:creationId xmlns:a16="http://schemas.microsoft.com/office/drawing/2014/main" id="{6E026189-B090-5D9A-F581-B9AE31E40DC4}"/>
              </a:ext>
            </a:extLst>
          </p:cNvPr>
          <p:cNvSpPr/>
          <p:nvPr/>
        </p:nvSpPr>
        <p:spPr>
          <a:xfrm>
            <a:off x="435018" y="4366977"/>
            <a:ext cx="1323900" cy="6129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EDW Database</a:t>
            </a:r>
          </a:p>
        </p:txBody>
      </p:sp>
      <p:grpSp>
        <p:nvGrpSpPr>
          <p:cNvPr id="8" name="Google Shape;741;p93">
            <a:extLst>
              <a:ext uri="{FF2B5EF4-FFF2-40B4-BE49-F238E27FC236}">
                <a16:creationId xmlns:a16="http://schemas.microsoft.com/office/drawing/2014/main" id="{B98C2274-9E02-FC3F-8504-9AB49A57E6C2}"/>
              </a:ext>
            </a:extLst>
          </p:cNvPr>
          <p:cNvGrpSpPr/>
          <p:nvPr/>
        </p:nvGrpSpPr>
        <p:grpSpPr>
          <a:xfrm>
            <a:off x="5563191" y="3042814"/>
            <a:ext cx="1142347" cy="390471"/>
            <a:chOff x="7294503" y="1174139"/>
            <a:chExt cx="752882" cy="320400"/>
          </a:xfrm>
        </p:grpSpPr>
        <p:sp>
          <p:nvSpPr>
            <p:cNvPr id="26" name="Google Shape;742;p93">
              <a:extLst>
                <a:ext uri="{FF2B5EF4-FFF2-40B4-BE49-F238E27FC236}">
                  <a16:creationId xmlns:a16="http://schemas.microsoft.com/office/drawing/2014/main" id="{6F6260A6-5C22-4409-4905-69EB83D4F9D1}"/>
                </a:ext>
              </a:extLst>
            </p:cNvPr>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 API</a:t>
              </a:r>
            </a:p>
          </p:txBody>
        </p:sp>
        <p:sp>
          <p:nvSpPr>
            <p:cNvPr id="27" name="Google Shape;743;p93">
              <a:extLst>
                <a:ext uri="{FF2B5EF4-FFF2-40B4-BE49-F238E27FC236}">
                  <a16:creationId xmlns:a16="http://schemas.microsoft.com/office/drawing/2014/main" id="{C7E078CA-F7FF-A47D-763C-B2F12B4CAE32}"/>
                </a:ext>
              </a:extLst>
            </p:cNvPr>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28" name="Google Shape;744;p93">
              <a:extLst>
                <a:ext uri="{FF2B5EF4-FFF2-40B4-BE49-F238E27FC236}">
                  <a16:creationId xmlns:a16="http://schemas.microsoft.com/office/drawing/2014/main" id="{4C22AD07-6F2E-EF86-BAE5-D335F55C0C35}"/>
                </a:ext>
              </a:extLst>
            </p:cNvPr>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pic>
        <p:nvPicPr>
          <p:cNvPr id="9" name="Google Shape;745;p93">
            <a:extLst>
              <a:ext uri="{FF2B5EF4-FFF2-40B4-BE49-F238E27FC236}">
                <a16:creationId xmlns:a16="http://schemas.microsoft.com/office/drawing/2014/main" id="{4AACDD86-F158-C0C8-7169-94B60577D9A6}"/>
              </a:ext>
            </a:extLst>
          </p:cNvPr>
          <p:cNvPicPr preferRelativeResize="0"/>
          <p:nvPr/>
        </p:nvPicPr>
        <p:blipFill rotWithShape="1">
          <a:blip r:embed="rId2">
            <a:alphaModFix/>
          </a:blip>
          <a:srcRect/>
          <a:stretch/>
        </p:blipFill>
        <p:spPr>
          <a:xfrm>
            <a:off x="4273802" y="1656400"/>
            <a:ext cx="318282" cy="381900"/>
          </a:xfrm>
          <a:prstGeom prst="rect">
            <a:avLst/>
          </a:prstGeom>
          <a:noFill/>
          <a:ln>
            <a:noFill/>
          </a:ln>
        </p:spPr>
      </p:pic>
      <p:sp>
        <p:nvSpPr>
          <p:cNvPr id="11" name="Google Shape;747;p93">
            <a:extLst>
              <a:ext uri="{FF2B5EF4-FFF2-40B4-BE49-F238E27FC236}">
                <a16:creationId xmlns:a16="http://schemas.microsoft.com/office/drawing/2014/main" id="{BCEE920D-DBD7-D558-7436-6FE206D525F2}"/>
              </a:ext>
            </a:extLst>
          </p:cNvPr>
          <p:cNvSpPr/>
          <p:nvPr/>
        </p:nvSpPr>
        <p:spPr>
          <a:xfrm>
            <a:off x="2249089" y="3710210"/>
            <a:ext cx="803980" cy="346489"/>
          </a:xfrm>
          <a:prstGeom prst="roundRect">
            <a:avLst>
              <a:gd name="adj" fmla="val 16667"/>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Fixed Dataset</a:t>
            </a:r>
          </a:p>
        </p:txBody>
      </p:sp>
      <p:sp>
        <p:nvSpPr>
          <p:cNvPr id="12" name="Google Shape;748;p93">
            <a:extLst>
              <a:ext uri="{FF2B5EF4-FFF2-40B4-BE49-F238E27FC236}">
                <a16:creationId xmlns:a16="http://schemas.microsoft.com/office/drawing/2014/main" id="{E8D045A0-16EF-CB8D-B6DA-397086118CFE}"/>
              </a:ext>
            </a:extLst>
          </p:cNvPr>
          <p:cNvSpPr/>
          <p:nvPr/>
        </p:nvSpPr>
        <p:spPr>
          <a:xfrm>
            <a:off x="408143" y="378562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Query</a:t>
            </a:r>
          </a:p>
        </p:txBody>
      </p:sp>
      <p:sp>
        <p:nvSpPr>
          <p:cNvPr id="13" name="Google Shape;749;p93">
            <a:extLst>
              <a:ext uri="{FF2B5EF4-FFF2-40B4-BE49-F238E27FC236}">
                <a16:creationId xmlns:a16="http://schemas.microsoft.com/office/drawing/2014/main" id="{BD30F150-B52A-3EF8-8553-BE68354C6227}"/>
              </a:ext>
            </a:extLst>
          </p:cNvPr>
          <p:cNvSpPr/>
          <p:nvPr/>
        </p:nvSpPr>
        <p:spPr>
          <a:xfrm>
            <a:off x="1110093" y="379157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Data</a:t>
            </a:r>
          </a:p>
        </p:txBody>
      </p:sp>
      <p:sp>
        <p:nvSpPr>
          <p:cNvPr id="14" name="Google Shape;750;p93">
            <a:extLst>
              <a:ext uri="{FF2B5EF4-FFF2-40B4-BE49-F238E27FC236}">
                <a16:creationId xmlns:a16="http://schemas.microsoft.com/office/drawing/2014/main" id="{E31472E4-9317-09E7-3A09-A5F90C9B3097}"/>
              </a:ext>
            </a:extLst>
          </p:cNvPr>
          <p:cNvSpPr/>
          <p:nvPr/>
        </p:nvSpPr>
        <p:spPr>
          <a:xfrm>
            <a:off x="4447103" y="3047100"/>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 Context</a:t>
            </a:r>
          </a:p>
        </p:txBody>
      </p:sp>
      <p:sp>
        <p:nvSpPr>
          <p:cNvPr id="15" name="Google Shape;751;p93">
            <a:extLst>
              <a:ext uri="{FF2B5EF4-FFF2-40B4-BE49-F238E27FC236}">
                <a16:creationId xmlns:a16="http://schemas.microsoft.com/office/drawing/2014/main" id="{D1F9E7D4-4DE1-FAE7-E4DB-52E7CBBCA522}"/>
              </a:ext>
            </a:extLst>
          </p:cNvPr>
          <p:cNvSpPr/>
          <p:nvPr/>
        </p:nvSpPr>
        <p:spPr>
          <a:xfrm>
            <a:off x="5609268" y="2123067"/>
            <a:ext cx="879600" cy="285600"/>
          </a:xfrm>
          <a:prstGeom prst="roundRect">
            <a:avLst>
              <a:gd name="adj" fmla="val 16667"/>
            </a:avLst>
          </a:pr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a:t>
            </a:r>
          </a:p>
        </p:txBody>
      </p:sp>
      <p:cxnSp>
        <p:nvCxnSpPr>
          <p:cNvPr id="19" name="Google Shape;755;p93">
            <a:extLst>
              <a:ext uri="{FF2B5EF4-FFF2-40B4-BE49-F238E27FC236}">
                <a16:creationId xmlns:a16="http://schemas.microsoft.com/office/drawing/2014/main" id="{89CA287B-22A6-0085-7314-889307A5F04E}"/>
              </a:ext>
            </a:extLst>
          </p:cNvPr>
          <p:cNvCxnSpPr/>
          <p:nvPr/>
        </p:nvCxnSpPr>
        <p:spPr>
          <a:xfrm>
            <a:off x="731968" y="351925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0" name="Google Shape;756;p93">
            <a:extLst>
              <a:ext uri="{FF2B5EF4-FFF2-40B4-BE49-F238E27FC236}">
                <a16:creationId xmlns:a16="http://schemas.microsoft.com/office/drawing/2014/main" id="{D030250D-AE77-AEFF-5EA5-9CFAA48DCCCE}"/>
              </a:ext>
            </a:extLst>
          </p:cNvPr>
          <p:cNvCxnSpPr/>
          <p:nvPr/>
        </p:nvCxnSpPr>
        <p:spPr>
          <a:xfrm>
            <a:off x="731968" y="410060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1" name="Google Shape;757;p93">
            <a:extLst>
              <a:ext uri="{FF2B5EF4-FFF2-40B4-BE49-F238E27FC236}">
                <a16:creationId xmlns:a16="http://schemas.microsoft.com/office/drawing/2014/main" id="{39E972CA-34B9-B7F4-CA0A-127D7363AA17}"/>
              </a:ext>
            </a:extLst>
          </p:cNvPr>
          <p:cNvCxnSpPr>
            <a:cxnSpLocks/>
            <a:stCxn id="6" idx="0"/>
          </p:cNvCxnSpPr>
          <p:nvPr/>
        </p:nvCxnSpPr>
        <p:spPr>
          <a:xfrm>
            <a:off x="1606018" y="3227677"/>
            <a:ext cx="341428" cy="10372"/>
          </a:xfrm>
          <a:prstGeom prst="straightConnector1">
            <a:avLst/>
          </a:prstGeom>
          <a:noFill/>
          <a:ln w="9525" cap="flat" cmpd="sng">
            <a:solidFill>
              <a:schemeClr val="dk2"/>
            </a:solidFill>
            <a:prstDash val="solid"/>
            <a:round/>
            <a:headEnd type="none" w="sm" len="sm"/>
            <a:tailEnd type="triangle" w="med" len="med"/>
          </a:ln>
        </p:spPr>
      </p:cxnSp>
      <p:cxnSp>
        <p:nvCxnSpPr>
          <p:cNvPr id="22" name="Google Shape;758;p93">
            <a:extLst>
              <a:ext uri="{FF2B5EF4-FFF2-40B4-BE49-F238E27FC236}">
                <a16:creationId xmlns:a16="http://schemas.microsoft.com/office/drawing/2014/main" id="{F642963D-5D47-2460-F8C8-F776C8B85A48}"/>
              </a:ext>
            </a:extLst>
          </p:cNvPr>
          <p:cNvCxnSpPr>
            <a:stCxn id="14" idx="3"/>
            <a:endCxn id="28" idx="1"/>
          </p:cNvCxnSpPr>
          <p:nvPr/>
        </p:nvCxnSpPr>
        <p:spPr>
          <a:xfrm>
            <a:off x="5237603" y="3238050"/>
            <a:ext cx="325588" cy="0"/>
          </a:xfrm>
          <a:prstGeom prst="straightConnector1">
            <a:avLst/>
          </a:prstGeom>
          <a:noFill/>
          <a:ln w="9525" cap="flat" cmpd="sng">
            <a:solidFill>
              <a:schemeClr val="dk2"/>
            </a:solidFill>
            <a:prstDash val="solid"/>
            <a:round/>
            <a:headEnd type="none" w="sm" len="sm"/>
            <a:tailEnd type="triangle" w="med" len="med"/>
          </a:ln>
        </p:spPr>
      </p:cxnSp>
      <p:cxnSp>
        <p:nvCxnSpPr>
          <p:cNvPr id="23" name="Google Shape;759;p93">
            <a:extLst>
              <a:ext uri="{FF2B5EF4-FFF2-40B4-BE49-F238E27FC236}">
                <a16:creationId xmlns:a16="http://schemas.microsoft.com/office/drawing/2014/main" id="{23744110-8C65-20AA-A43A-0583FAB22813}"/>
              </a:ext>
            </a:extLst>
          </p:cNvPr>
          <p:cNvCxnSpPr>
            <a:cxnSpLocks/>
            <a:stCxn id="26" idx="0"/>
            <a:endCxn id="60" idx="0"/>
          </p:cNvCxnSpPr>
          <p:nvPr/>
        </p:nvCxnSpPr>
        <p:spPr>
          <a:xfrm flipH="1">
            <a:off x="6131100" y="3042814"/>
            <a:ext cx="8002" cy="890688"/>
          </a:xfrm>
          <a:prstGeom prst="straightConnector1">
            <a:avLst/>
          </a:prstGeom>
          <a:noFill/>
          <a:ln w="9525" cap="flat" cmpd="sng">
            <a:solidFill>
              <a:schemeClr val="dk2"/>
            </a:solidFill>
            <a:prstDash val="solid"/>
            <a:round/>
            <a:headEnd type="none" w="sm" len="sm"/>
            <a:tailEnd type="triangle" w="med" len="med"/>
          </a:ln>
        </p:spPr>
      </p:cxnSp>
      <p:cxnSp>
        <p:nvCxnSpPr>
          <p:cNvPr id="24" name="Google Shape;760;p93">
            <a:extLst>
              <a:ext uri="{FF2B5EF4-FFF2-40B4-BE49-F238E27FC236}">
                <a16:creationId xmlns:a16="http://schemas.microsoft.com/office/drawing/2014/main" id="{C69F1C44-D39D-EEAB-1352-F9BAB233E716}"/>
              </a:ext>
            </a:extLst>
          </p:cNvPr>
          <p:cNvCxnSpPr/>
          <p:nvPr/>
        </p:nvCxnSpPr>
        <p:spPr>
          <a:xfrm rot="10800000" flipH="1">
            <a:off x="1371418" y="352447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25" name="Google Shape;761;p93">
            <a:extLst>
              <a:ext uri="{FF2B5EF4-FFF2-40B4-BE49-F238E27FC236}">
                <a16:creationId xmlns:a16="http://schemas.microsoft.com/office/drawing/2014/main" id="{01C33CDF-3182-D2EC-3412-89F59E825E81}"/>
              </a:ext>
            </a:extLst>
          </p:cNvPr>
          <p:cNvCxnSpPr/>
          <p:nvPr/>
        </p:nvCxnSpPr>
        <p:spPr>
          <a:xfrm rot="10800000" flipH="1">
            <a:off x="1371418" y="410582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39" name="Google Shape;759;p93">
            <a:extLst>
              <a:ext uri="{FF2B5EF4-FFF2-40B4-BE49-F238E27FC236}">
                <a16:creationId xmlns:a16="http://schemas.microsoft.com/office/drawing/2014/main" id="{20EDA603-718F-0192-7D47-569EF37A994A}"/>
              </a:ext>
            </a:extLst>
          </p:cNvPr>
          <p:cNvCxnSpPr>
            <a:cxnSpLocks/>
            <a:stCxn id="29" idx="2"/>
            <a:endCxn id="11" idx="0"/>
          </p:cNvCxnSpPr>
          <p:nvPr/>
        </p:nvCxnSpPr>
        <p:spPr>
          <a:xfrm flipH="1">
            <a:off x="2651079" y="3427527"/>
            <a:ext cx="10175" cy="282683"/>
          </a:xfrm>
          <a:prstGeom prst="straightConnector1">
            <a:avLst/>
          </a:prstGeom>
          <a:noFill/>
          <a:ln w="9525" cap="flat" cmpd="sng">
            <a:solidFill>
              <a:schemeClr val="dk2"/>
            </a:solidFill>
            <a:prstDash val="solid"/>
            <a:round/>
            <a:headEnd type="none" w="sm" len="sm"/>
            <a:tailEnd type="triangle" w="med" len="med"/>
          </a:ln>
        </p:spPr>
      </p:cxnSp>
      <p:cxnSp>
        <p:nvCxnSpPr>
          <p:cNvPr id="43" name="Google Shape;753;p93">
            <a:extLst>
              <a:ext uri="{FF2B5EF4-FFF2-40B4-BE49-F238E27FC236}">
                <a16:creationId xmlns:a16="http://schemas.microsoft.com/office/drawing/2014/main" id="{16C248D4-CD7F-ACF3-D672-D1AF501CF9A5}"/>
              </a:ext>
            </a:extLst>
          </p:cNvPr>
          <p:cNvCxnSpPr>
            <a:cxnSpLocks/>
            <a:stCxn id="11" idx="2"/>
            <a:endCxn id="7" idx="4"/>
          </p:cNvCxnSpPr>
          <p:nvPr/>
        </p:nvCxnSpPr>
        <p:spPr>
          <a:xfrm rot="5400000">
            <a:off x="1896635" y="3918983"/>
            <a:ext cx="616728" cy="892161"/>
          </a:xfrm>
          <a:prstGeom prst="bentConnector2">
            <a:avLst/>
          </a:prstGeom>
          <a:noFill/>
          <a:ln w="9525" cap="flat" cmpd="sng">
            <a:solidFill>
              <a:schemeClr val="dk2"/>
            </a:solidFill>
            <a:prstDash val="solid"/>
            <a:round/>
            <a:headEnd type="none" w="sm" len="sm"/>
            <a:tailEnd type="triangle" w="med" len="med"/>
          </a:ln>
        </p:spPr>
      </p:cxnSp>
      <p:sp>
        <p:nvSpPr>
          <p:cNvPr id="49" name="Google Shape;747;p93">
            <a:extLst>
              <a:ext uri="{FF2B5EF4-FFF2-40B4-BE49-F238E27FC236}">
                <a16:creationId xmlns:a16="http://schemas.microsoft.com/office/drawing/2014/main" id="{BD4125E8-0530-5563-5602-53BC059EEC9C}"/>
              </a:ext>
            </a:extLst>
          </p:cNvPr>
          <p:cNvSpPr/>
          <p:nvPr/>
        </p:nvSpPr>
        <p:spPr>
          <a:xfrm>
            <a:off x="3311525" y="3708156"/>
            <a:ext cx="803980" cy="346489"/>
          </a:xfrm>
          <a:prstGeom prst="roundRect">
            <a:avLst>
              <a:gd name="adj" fmla="val 16667"/>
            </a:avLst>
          </a:pr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 Dataset</a:t>
            </a:r>
          </a:p>
        </p:txBody>
      </p:sp>
      <p:cxnSp>
        <p:nvCxnSpPr>
          <p:cNvPr id="51" name="Google Shape;753;p93">
            <a:extLst>
              <a:ext uri="{FF2B5EF4-FFF2-40B4-BE49-F238E27FC236}">
                <a16:creationId xmlns:a16="http://schemas.microsoft.com/office/drawing/2014/main" id="{7EB4FD7E-DF38-B279-0846-71B9C10C3874}"/>
              </a:ext>
            </a:extLst>
          </p:cNvPr>
          <p:cNvCxnSpPr>
            <a:cxnSpLocks/>
            <a:stCxn id="30" idx="3"/>
            <a:endCxn id="49" idx="0"/>
          </p:cNvCxnSpPr>
          <p:nvPr/>
        </p:nvCxnSpPr>
        <p:spPr>
          <a:xfrm>
            <a:off x="3361638" y="3232292"/>
            <a:ext cx="351877" cy="475864"/>
          </a:xfrm>
          <a:prstGeom prst="bentConnector2">
            <a:avLst/>
          </a:prstGeom>
          <a:noFill/>
          <a:ln w="9525" cap="flat" cmpd="sng">
            <a:solidFill>
              <a:schemeClr val="dk2"/>
            </a:solidFill>
            <a:prstDash val="solid"/>
            <a:round/>
            <a:headEnd type="none" w="sm" len="sm"/>
            <a:tailEnd type="triangle" w="med" len="med"/>
          </a:ln>
        </p:spPr>
      </p:cxnSp>
      <p:cxnSp>
        <p:nvCxnSpPr>
          <p:cNvPr id="55" name="Google Shape;753;p93">
            <a:extLst>
              <a:ext uri="{FF2B5EF4-FFF2-40B4-BE49-F238E27FC236}">
                <a16:creationId xmlns:a16="http://schemas.microsoft.com/office/drawing/2014/main" id="{1A494B85-E33B-D6E5-7E04-41FD425150D8}"/>
              </a:ext>
            </a:extLst>
          </p:cNvPr>
          <p:cNvCxnSpPr>
            <a:cxnSpLocks/>
            <a:stCxn id="49" idx="3"/>
            <a:endCxn id="14" idx="1"/>
          </p:cNvCxnSpPr>
          <p:nvPr/>
        </p:nvCxnSpPr>
        <p:spPr>
          <a:xfrm flipV="1">
            <a:off x="4115505" y="3238050"/>
            <a:ext cx="331598" cy="643351"/>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60" name="Google Shape;751;p93">
            <a:extLst>
              <a:ext uri="{FF2B5EF4-FFF2-40B4-BE49-F238E27FC236}">
                <a16:creationId xmlns:a16="http://schemas.microsoft.com/office/drawing/2014/main" id="{C1BD1D7A-6308-CBB3-EA18-91D3D34737E0}"/>
              </a:ext>
            </a:extLst>
          </p:cNvPr>
          <p:cNvSpPr/>
          <p:nvPr/>
        </p:nvSpPr>
        <p:spPr>
          <a:xfrm>
            <a:off x="5691300" y="3933502"/>
            <a:ext cx="8796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Validate</a:t>
            </a:r>
          </a:p>
        </p:txBody>
      </p:sp>
      <p:cxnSp>
        <p:nvCxnSpPr>
          <p:cNvPr id="63" name="Google Shape;753;p93">
            <a:extLst>
              <a:ext uri="{FF2B5EF4-FFF2-40B4-BE49-F238E27FC236}">
                <a16:creationId xmlns:a16="http://schemas.microsoft.com/office/drawing/2014/main" id="{AC733A19-4AD0-A9FE-E54B-C3CECA6E35AA}"/>
              </a:ext>
            </a:extLst>
          </p:cNvPr>
          <p:cNvCxnSpPr>
            <a:cxnSpLocks/>
            <a:stCxn id="60" idx="2"/>
            <a:endCxn id="11" idx="3"/>
          </p:cNvCxnSpPr>
          <p:nvPr/>
        </p:nvCxnSpPr>
        <p:spPr>
          <a:xfrm rot="5400000" flipH="1">
            <a:off x="4424261" y="2512264"/>
            <a:ext cx="335647" cy="3078031"/>
          </a:xfrm>
          <a:prstGeom prst="bentConnector4">
            <a:avLst>
              <a:gd name="adj1" fmla="val -68107"/>
              <a:gd name="adj2" fmla="val 92911"/>
            </a:avLst>
          </a:prstGeom>
          <a:noFill/>
          <a:ln w="9525" cap="flat" cmpd="sng">
            <a:solidFill>
              <a:schemeClr val="dk2"/>
            </a:solidFill>
            <a:prstDash val="solid"/>
            <a:round/>
            <a:headEnd type="none" w="sm" len="sm"/>
            <a:tailEnd type="triangle" w="med" len="med"/>
          </a:ln>
        </p:spPr>
      </p:cxnSp>
      <p:cxnSp>
        <p:nvCxnSpPr>
          <p:cNvPr id="67" name="Google Shape;753;p93">
            <a:extLst>
              <a:ext uri="{FF2B5EF4-FFF2-40B4-BE49-F238E27FC236}">
                <a16:creationId xmlns:a16="http://schemas.microsoft.com/office/drawing/2014/main" id="{583619D8-F9CF-4462-0D02-C562EE27EE8E}"/>
              </a:ext>
            </a:extLst>
          </p:cNvPr>
          <p:cNvCxnSpPr>
            <a:cxnSpLocks/>
            <a:stCxn id="60" idx="3"/>
            <a:endCxn id="15" idx="3"/>
          </p:cNvCxnSpPr>
          <p:nvPr/>
        </p:nvCxnSpPr>
        <p:spPr>
          <a:xfrm flipH="1" flipV="1">
            <a:off x="6488868" y="2265867"/>
            <a:ext cx="82032" cy="1810435"/>
          </a:xfrm>
          <a:prstGeom prst="bentConnector3">
            <a:avLst>
              <a:gd name="adj1" fmla="val -278672"/>
            </a:avLst>
          </a:prstGeom>
          <a:noFill/>
          <a:ln w="9525" cap="flat" cmpd="sng">
            <a:solidFill>
              <a:schemeClr val="dk2"/>
            </a:solidFill>
            <a:prstDash val="solid"/>
            <a:round/>
            <a:headEnd type="none" w="sm" len="sm"/>
            <a:tailEnd type="triangle" w="med" len="med"/>
          </a:ln>
        </p:spPr>
      </p:cxnSp>
      <p:sp>
        <p:nvSpPr>
          <p:cNvPr id="70" name="Google Shape;750;p93">
            <a:extLst>
              <a:ext uri="{FF2B5EF4-FFF2-40B4-BE49-F238E27FC236}">
                <a16:creationId xmlns:a16="http://schemas.microsoft.com/office/drawing/2014/main" id="{81A0187D-6056-89B0-2772-06C8EF71F9C1}"/>
              </a:ext>
            </a:extLst>
          </p:cNvPr>
          <p:cNvSpPr/>
          <p:nvPr/>
        </p:nvSpPr>
        <p:spPr>
          <a:xfrm>
            <a:off x="4072652" y="2081917"/>
            <a:ext cx="790500" cy="381900"/>
          </a:xfrm>
          <a:prstGeom prst="roundRect">
            <a:avLst>
              <a:gd name="adj" fmla="val 16667"/>
            </a:avLst>
          </a:prstGeom>
          <a:solidFill>
            <a:schemeClr val="accent6">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Review</a:t>
            </a:r>
          </a:p>
        </p:txBody>
      </p:sp>
      <p:cxnSp>
        <p:nvCxnSpPr>
          <p:cNvPr id="71" name="Google Shape;753;p93">
            <a:extLst>
              <a:ext uri="{FF2B5EF4-FFF2-40B4-BE49-F238E27FC236}">
                <a16:creationId xmlns:a16="http://schemas.microsoft.com/office/drawing/2014/main" id="{006C8415-0700-836A-ED9D-D0C62012113F}"/>
              </a:ext>
            </a:extLst>
          </p:cNvPr>
          <p:cNvCxnSpPr>
            <a:cxnSpLocks/>
            <a:stCxn id="70" idx="1"/>
            <a:endCxn id="29" idx="0"/>
          </p:cNvCxnSpPr>
          <p:nvPr/>
        </p:nvCxnSpPr>
        <p:spPr>
          <a:xfrm rot="10800000" flipV="1">
            <a:off x="2661254" y="2272866"/>
            <a:ext cx="1411398" cy="764189"/>
          </a:xfrm>
          <a:prstGeom prst="bentConnector2">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Google Shape;758;p93">
            <a:extLst>
              <a:ext uri="{FF2B5EF4-FFF2-40B4-BE49-F238E27FC236}">
                <a16:creationId xmlns:a16="http://schemas.microsoft.com/office/drawing/2014/main" id="{573ABF77-75E8-51FA-E82F-3695247ED8B8}"/>
              </a:ext>
            </a:extLst>
          </p:cNvPr>
          <p:cNvCxnSpPr>
            <a:cxnSpLocks/>
            <a:stCxn id="15" idx="1"/>
            <a:endCxn id="70" idx="3"/>
          </p:cNvCxnSpPr>
          <p:nvPr/>
        </p:nvCxnSpPr>
        <p:spPr>
          <a:xfrm flipH="1">
            <a:off x="4863152" y="2265867"/>
            <a:ext cx="746116" cy="7000"/>
          </a:xfrm>
          <a:prstGeom prst="straightConnector1">
            <a:avLst/>
          </a:prstGeom>
          <a:noFill/>
          <a:ln w="9525" cap="flat" cmpd="sng">
            <a:solidFill>
              <a:schemeClr val="dk2"/>
            </a:solidFill>
            <a:prstDash val="solid"/>
            <a:round/>
            <a:headEnd type="none" w="sm" len="sm"/>
            <a:tailEnd type="triangle" w="med" len="med"/>
          </a:ln>
        </p:spPr>
      </p:cxnSp>
      <p:cxnSp>
        <p:nvCxnSpPr>
          <p:cNvPr id="80" name="Google Shape;753;p93">
            <a:extLst>
              <a:ext uri="{FF2B5EF4-FFF2-40B4-BE49-F238E27FC236}">
                <a16:creationId xmlns:a16="http://schemas.microsoft.com/office/drawing/2014/main" id="{5FE6DD5B-53A3-57C4-0760-D41D91F9AE73}"/>
              </a:ext>
            </a:extLst>
          </p:cNvPr>
          <p:cNvCxnSpPr>
            <a:cxnSpLocks/>
            <a:stCxn id="70" idx="2"/>
            <a:endCxn id="14" idx="0"/>
          </p:cNvCxnSpPr>
          <p:nvPr/>
        </p:nvCxnSpPr>
        <p:spPr>
          <a:xfrm rot="16200000" flipH="1">
            <a:off x="4363486" y="2568232"/>
            <a:ext cx="583283" cy="374451"/>
          </a:xfrm>
          <a:prstGeom prst="bentConnector3">
            <a:avLst>
              <a:gd name="adj1" fmla="val 50000"/>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Box 84">
            <a:extLst>
              <a:ext uri="{FF2B5EF4-FFF2-40B4-BE49-F238E27FC236}">
                <a16:creationId xmlns:a16="http://schemas.microsoft.com/office/drawing/2014/main" id="{3055415A-834B-7D17-2F5D-03AF3D12F96A}"/>
              </a:ext>
            </a:extLst>
          </p:cNvPr>
          <p:cNvSpPr txBox="1"/>
          <p:nvPr/>
        </p:nvSpPr>
        <p:spPr>
          <a:xfrm>
            <a:off x="7054185" y="59984"/>
            <a:ext cx="4848468" cy="7232749"/>
          </a:xfrm>
          <a:prstGeom prst="rect">
            <a:avLst/>
          </a:prstGeom>
          <a:noFill/>
        </p:spPr>
        <p:txBody>
          <a:bodyPr wrap="square">
            <a:spAutoFit/>
          </a:bodyPr>
          <a:lstStyle/>
          <a:p>
            <a:pPr>
              <a:buFont typeface="+mj-lt"/>
              <a:buAutoNum type="arabicPeriod"/>
            </a:pPr>
            <a:r>
              <a:rPr lang="en-GB" sz="1600" b="1" dirty="0"/>
              <a:t>Dataset Input</a:t>
            </a:r>
            <a:r>
              <a:rPr lang="en-GB" sz="1600" dirty="0"/>
              <a:t>: The initial dataset, potentially sourced from an Enterprise Data Warehouse (EDW) database, is subjected to a validation step. Queries can be performed to extract specific data from the EDW database as input.</a:t>
            </a:r>
          </a:p>
          <a:p>
            <a:pPr>
              <a:buFont typeface="+mj-lt"/>
              <a:buAutoNum type="arabicPeriod"/>
            </a:pPr>
            <a:r>
              <a:rPr lang="en-GB" sz="1600" b="1" dirty="0"/>
              <a:t>Validation</a:t>
            </a:r>
            <a:r>
              <a:rPr lang="en-GB" sz="1600" dirty="0"/>
              <a:t>: The dataset undergoes a validation process which checks for inconsistencies or errors. Post-validation, the dataset is bifurcated into two paths: "Fixed Dataset" and "Not Fixed Dataset".</a:t>
            </a:r>
          </a:p>
          <a:p>
            <a:pPr>
              <a:buFont typeface="+mj-lt"/>
              <a:buAutoNum type="arabicPeriod"/>
            </a:pPr>
            <a:r>
              <a:rPr lang="en-GB" sz="1600" b="1" dirty="0"/>
              <a:t>Fixed Dataset</a:t>
            </a:r>
            <a:r>
              <a:rPr lang="en-GB" sz="1600" dirty="0"/>
              <a:t>: This path contains records that have been successfully validated and corrected. The fixed records can be fed back into the dataset for future use.</a:t>
            </a:r>
          </a:p>
          <a:p>
            <a:pPr>
              <a:buFont typeface="+mj-lt"/>
              <a:buAutoNum type="arabicPeriod"/>
            </a:pPr>
            <a:r>
              <a:rPr lang="en-GB" sz="1600" b="1" dirty="0"/>
              <a:t>Not Fixed Dataset</a:t>
            </a:r>
            <a:r>
              <a:rPr lang="en-GB" sz="1600" dirty="0"/>
              <a:t>: Records that were not fixed through automatic validation are processed further. They are combined with a prompt and contextual information before being sent to the LLM API for processing.</a:t>
            </a:r>
          </a:p>
          <a:p>
            <a:pPr>
              <a:buFont typeface="+mj-lt"/>
              <a:buAutoNum type="arabicPeriod"/>
            </a:pPr>
            <a:r>
              <a:rPr lang="en-GB" sz="1600" b="1" dirty="0"/>
              <a:t>LLM API</a:t>
            </a:r>
            <a:r>
              <a:rPr lang="en-GB" sz="1600" dirty="0"/>
              <a:t>: The Large Language Model API attempts to correct or enhance the records that were not automatically fixed by the validation step. The API utilizes the provided prompts and contextual data to generate a corrected output.</a:t>
            </a:r>
          </a:p>
          <a:p>
            <a:pPr>
              <a:buFont typeface="+mj-lt"/>
              <a:buAutoNum type="arabicPeriod"/>
            </a:pPr>
            <a:r>
              <a:rPr lang="en-GB" sz="1600" b="1" dirty="0"/>
              <a:t>Validation and Review</a:t>
            </a:r>
            <a:r>
              <a:rPr lang="en-GB" sz="1600" dirty="0"/>
              <a:t>: The output from the LLM API is validated again. If the records are not fixed successfully, they are routed for manual review. If fixed, they are directed back into the "Fixed Dataset".</a:t>
            </a:r>
          </a:p>
        </p:txBody>
      </p:sp>
    </p:spTree>
    <p:extLst>
      <p:ext uri="{BB962C8B-B14F-4D97-AF65-F5344CB8AC3E}">
        <p14:creationId xmlns:p14="http://schemas.microsoft.com/office/powerpoint/2010/main" val="3338642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p:txBody>
          <a:bodyPr/>
          <a:lstStyle/>
          <a:p>
            <a:r>
              <a:rPr lang="en-GB" dirty="0"/>
              <a:t>Q &amp; A</a:t>
            </a:r>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p:txBody>
          <a:bodyPr/>
          <a:lstStyle/>
          <a:p>
            <a:r>
              <a:rPr lang="en-GB" dirty="0" err="1"/>
              <a:t>Github</a:t>
            </a:r>
            <a:endParaRPr lang="en-GB" dirty="0"/>
          </a:p>
          <a:p>
            <a:endParaRPr lang="en-GB" dirty="0"/>
          </a:p>
          <a:p>
            <a:endParaRPr lang="en-GB" dirty="0"/>
          </a:p>
        </p:txBody>
      </p:sp>
      <p:pic>
        <p:nvPicPr>
          <p:cNvPr id="5" name="Picture 4">
            <a:extLst>
              <a:ext uri="{FF2B5EF4-FFF2-40B4-BE49-F238E27FC236}">
                <a16:creationId xmlns:a16="http://schemas.microsoft.com/office/drawing/2014/main" id="{6E20208A-CE29-AEA5-2D47-1A861AD38DA9}"/>
              </a:ext>
            </a:extLst>
          </p:cNvPr>
          <p:cNvPicPr>
            <a:picLocks noChangeAspect="1"/>
          </p:cNvPicPr>
          <p:nvPr/>
        </p:nvPicPr>
        <p:blipFill>
          <a:blip r:embed="rId2"/>
          <a:stretch>
            <a:fillRect/>
          </a:stretch>
        </p:blipFill>
        <p:spPr>
          <a:xfrm>
            <a:off x="4544704" y="2859544"/>
            <a:ext cx="2517302" cy="2479687"/>
          </a:xfrm>
          <a:prstGeom prst="rect">
            <a:avLst/>
          </a:prstGeom>
        </p:spPr>
      </p:pic>
    </p:spTree>
    <p:extLst>
      <p:ext uri="{BB962C8B-B14F-4D97-AF65-F5344CB8AC3E}">
        <p14:creationId xmlns:p14="http://schemas.microsoft.com/office/powerpoint/2010/main" val="375733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212C-C4BC-7F32-C027-6C5FB7906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86D68-4C1D-A628-39F9-0E7128B4EDED}"/>
              </a:ext>
            </a:extLst>
          </p:cNvPr>
          <p:cNvSpPr>
            <a:spLocks noGrp="1"/>
          </p:cNvSpPr>
          <p:nvPr/>
        </p:nvSpPr>
        <p:spPr>
          <a:xfrm>
            <a:off x="631451" y="457437"/>
            <a:ext cx="3252990" cy="5270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gradFill flip="none" rotWithShape="1">
                  <a:gsLst>
                    <a:gs pos="0">
                      <a:srgbClr val="49C5B1"/>
                    </a:gs>
                    <a:gs pos="82000">
                      <a:srgbClr val="8551C5"/>
                    </a:gs>
                  </a:gsLst>
                  <a:lin ang="10800000" scaled="1"/>
                  <a:tileRect/>
                </a:gradFill>
                <a:latin typeface="Segoe Sans Display" pitchFamily="2" charset="0"/>
                <a:ea typeface="+mj-ea"/>
                <a:cs typeface="Segoe Sans Display" pitchFamily="2" charset="0"/>
              </a:defRPr>
            </a:lvl1pPr>
          </a:lstStyle>
          <a:p>
            <a:r>
              <a:rPr lang="en-US" dirty="0"/>
              <a:t>Thank you</a:t>
            </a:r>
          </a:p>
        </p:txBody>
      </p:sp>
      <p:pic>
        <p:nvPicPr>
          <p:cNvPr id="3" name="Picture 2">
            <a:extLst>
              <a:ext uri="{FF2B5EF4-FFF2-40B4-BE49-F238E27FC236}">
                <a16:creationId xmlns:a16="http://schemas.microsoft.com/office/drawing/2014/main" id="{826148F2-AE3D-4A42-E1B9-0F1C98015AA6}"/>
              </a:ext>
            </a:extLst>
          </p:cNvPr>
          <p:cNvPicPr>
            <a:picLocks noGrp="1"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889" r="22498"/>
          <a:stretch/>
        </p:blipFill>
        <p:spPr>
          <a:xfrm>
            <a:off x="7001301" y="1"/>
            <a:ext cx="5190699" cy="6876534"/>
          </a:xfrm>
          <a:prstGeom prst="rect">
            <a:avLst/>
          </a:prstGeom>
        </p:spPr>
      </p:pic>
      <p:pic>
        <p:nvPicPr>
          <p:cNvPr id="5" name="Picture 4">
            <a:extLst>
              <a:ext uri="{FF2B5EF4-FFF2-40B4-BE49-F238E27FC236}">
                <a16:creationId xmlns:a16="http://schemas.microsoft.com/office/drawing/2014/main" id="{AB501D77-BDED-99EA-CE25-372A8617C8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257892" y="2332825"/>
            <a:ext cx="5511135" cy="5332946"/>
          </a:xfrm>
          <a:prstGeom prst="rect">
            <a:avLst/>
          </a:prstGeom>
        </p:spPr>
      </p:pic>
      <p:sp>
        <p:nvSpPr>
          <p:cNvPr id="6" name="Text Placeholder 152">
            <a:extLst>
              <a:ext uri="{FF2B5EF4-FFF2-40B4-BE49-F238E27FC236}">
                <a16:creationId xmlns:a16="http://schemas.microsoft.com/office/drawing/2014/main" id="{E4EC6912-F2AA-697F-81DD-011766D0BB30}"/>
              </a:ext>
            </a:extLst>
          </p:cNvPr>
          <p:cNvSpPr txBox="1">
            <a:spLocks/>
          </p:cNvSpPr>
          <p:nvPr/>
        </p:nvSpPr>
        <p:spPr>
          <a:xfrm>
            <a:off x="686675" y="3524558"/>
            <a:ext cx="2120483" cy="35844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Social</a:t>
            </a:r>
            <a:r>
              <a:rPr lang="en-US" dirty="0">
                <a:solidFill>
                  <a:schemeClr val="tx2"/>
                </a:solidFill>
              </a:rPr>
              <a:t> Networks</a:t>
            </a:r>
          </a:p>
        </p:txBody>
      </p:sp>
      <p:pic>
        <p:nvPicPr>
          <p:cNvPr id="7" name="Image" descr="Image">
            <a:extLst>
              <a:ext uri="{FF2B5EF4-FFF2-40B4-BE49-F238E27FC236}">
                <a16:creationId xmlns:a16="http://schemas.microsoft.com/office/drawing/2014/main" id="{C53006FD-5BC6-0BFE-F0EB-E6556173A7CD}"/>
              </a:ext>
            </a:extLst>
          </p:cNvPr>
          <p:cNvPicPr>
            <a:picLocks noChangeAspect="1"/>
          </p:cNvPicPr>
          <p:nvPr/>
        </p:nvPicPr>
        <p:blipFill rotWithShape="1">
          <a:blip r:embed="rId5"/>
          <a:srcRect b="65362"/>
          <a:stretch/>
        </p:blipFill>
        <p:spPr>
          <a:xfrm>
            <a:off x="753370" y="3936027"/>
            <a:ext cx="342901" cy="457499"/>
          </a:xfrm>
          <a:prstGeom prst="rect">
            <a:avLst/>
          </a:prstGeom>
          <a:ln w="12700">
            <a:miter lim="400000"/>
          </a:ln>
        </p:spPr>
      </p:pic>
      <p:pic>
        <p:nvPicPr>
          <p:cNvPr id="8" name="Picture 7">
            <a:extLst>
              <a:ext uri="{FF2B5EF4-FFF2-40B4-BE49-F238E27FC236}">
                <a16:creationId xmlns:a16="http://schemas.microsoft.com/office/drawing/2014/main" id="{6E3C5A41-8189-59B3-E838-37BDC2F87986}"/>
              </a:ext>
            </a:extLst>
          </p:cNvPr>
          <p:cNvPicPr>
            <a:picLocks noChangeAspect="1"/>
          </p:cNvPicPr>
          <p:nvPr/>
        </p:nvPicPr>
        <p:blipFill>
          <a:blip r:embed="rId6"/>
          <a:stretch>
            <a:fillRect/>
          </a:stretch>
        </p:blipFill>
        <p:spPr>
          <a:xfrm>
            <a:off x="1128680" y="3822797"/>
            <a:ext cx="2279262" cy="2083654"/>
          </a:xfrm>
          <a:prstGeom prst="rect">
            <a:avLst/>
          </a:prstGeom>
        </p:spPr>
      </p:pic>
    </p:spTree>
    <p:extLst>
      <p:ext uri="{BB962C8B-B14F-4D97-AF65-F5344CB8AC3E}">
        <p14:creationId xmlns:p14="http://schemas.microsoft.com/office/powerpoint/2010/main" val="3028073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Custom 1">
      <a:dk1>
        <a:sysClr val="windowText" lastClr="000000"/>
      </a:dk1>
      <a:lt1>
        <a:sysClr val="window" lastClr="FFFFFF"/>
      </a:lt1>
      <a:dk2>
        <a:srgbClr val="004C4C"/>
      </a:dk2>
      <a:lt2>
        <a:srgbClr val="FFFFFF"/>
      </a:lt2>
      <a:accent1>
        <a:srgbClr val="009999"/>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customXml/itemProps2.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00325-5E82-423C-9840-FAF71CE71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961</TotalTime>
  <Words>609</Words>
  <Application>Microsoft Office PowerPoint</Application>
  <PresentationFormat>Widescreen</PresentationFormat>
  <Paragraphs>90</Paragraphs>
  <Slides>9</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9</vt:i4>
      </vt:variant>
    </vt:vector>
  </HeadingPairs>
  <TitlesOfParts>
    <vt:vector size="23" baseType="lpstr">
      <vt:lpstr>Arial</vt:lpstr>
      <vt:lpstr>Arial Black</vt:lpstr>
      <vt:lpstr>Calibri</vt:lpstr>
      <vt:lpstr>Calibri Light</vt:lpstr>
      <vt:lpstr>Congenial</vt:lpstr>
      <vt:lpstr>Segoe Sans Display</vt:lpstr>
      <vt:lpstr>Segoe Sans Small</vt:lpstr>
      <vt:lpstr>Segoe Sans Text</vt:lpstr>
      <vt:lpstr>Segoe Sans Text Light</vt:lpstr>
      <vt:lpstr>Segoe UI</vt:lpstr>
      <vt:lpstr>Times New Roman</vt:lpstr>
      <vt:lpstr>White bkgrnd master</vt:lpstr>
      <vt:lpstr>Blue bkgrnd master</vt:lpstr>
      <vt:lpstr>Office Theme</vt:lpstr>
      <vt:lpstr>Data Quality Revolution  The Fabric-OpenAI Approach</vt:lpstr>
      <vt:lpstr>Contents</vt:lpstr>
      <vt:lpstr>PowerPoint Presentation</vt:lpstr>
      <vt:lpstr>Large Language Model</vt:lpstr>
      <vt:lpstr>Drive AI innovation across digital landscapes with the combined power of Microsoft Fabric and Azure AI Studio </vt:lpstr>
      <vt:lpstr>Demo</vt:lpstr>
      <vt:lpstr>LLM based Data Validation </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FABRIC</cp:lastModifiedBy>
  <cp:revision>23</cp:revision>
  <dcterms:created xsi:type="dcterms:W3CDTF">2023-09-13T08:13:44Z</dcterms:created>
  <dcterms:modified xsi:type="dcterms:W3CDTF">2024-03-21T12:14:59Z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