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sldIdLst>
    <p:sldId id="481" r:id="rId5"/>
    <p:sldId id="482" r:id="rId6"/>
    <p:sldId id="487" r:id="rId7"/>
    <p:sldId id="483" r:id="rId8"/>
    <p:sldId id="478" r:id="rId9"/>
    <p:sldId id="488" r:id="rId10"/>
    <p:sldId id="480" r:id="rId11"/>
  </p:sldIdLst>
  <p:sldSz cx="12192000" cy="6858000"/>
  <p:notesSz cx="6724650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8">
          <p15:clr>
            <a:srgbClr val="A4A3A4"/>
          </p15:clr>
        </p15:guide>
        <p15:guide id="2" orient="horz" pos="271">
          <p15:clr>
            <a:srgbClr val="A4A3A4"/>
          </p15:clr>
        </p15:guide>
        <p15:guide id="3" orient="horz" pos="1076">
          <p15:clr>
            <a:srgbClr val="A4A3A4"/>
          </p15:clr>
        </p15:guide>
        <p15:guide id="4" orient="horz" pos="4152">
          <p15:clr>
            <a:srgbClr val="A4A3A4"/>
          </p15:clr>
        </p15:guide>
        <p15:guide id="5" orient="horz" pos="715">
          <p15:clr>
            <a:srgbClr val="A4A3A4"/>
          </p15:clr>
        </p15:guide>
        <p15:guide id="6" orient="horz" pos="4026">
          <p15:clr>
            <a:srgbClr val="A4A3A4"/>
          </p15:clr>
        </p15:guide>
        <p15:guide id="7" pos="223">
          <p15:clr>
            <a:srgbClr val="A4A3A4"/>
          </p15:clr>
        </p15:guide>
        <p15:guide id="8" pos="7449">
          <p15:clr>
            <a:srgbClr val="A4A3A4"/>
          </p15:clr>
        </p15:guide>
        <p15:guide id="9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E6304B"/>
    <a:srgbClr val="000000"/>
    <a:srgbClr val="C0C0C0"/>
    <a:srgbClr val="989898"/>
    <a:srgbClr val="717171"/>
    <a:srgbClr val="C8D405"/>
    <a:srgbClr val="00AEC3"/>
    <a:srgbClr val="987000"/>
    <a:srgbClr val="D7B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2" autoAdjust="0"/>
    <p:restoredTop sz="94434" autoAdjust="0"/>
  </p:normalViewPr>
  <p:slideViewPr>
    <p:cSldViewPr snapToGrid="0" showGuides="1">
      <p:cViewPr varScale="1">
        <p:scale>
          <a:sx n="88" d="100"/>
          <a:sy n="88" d="100"/>
        </p:scale>
        <p:origin x="720" y="77"/>
      </p:cViewPr>
      <p:guideLst>
        <p:guide orient="horz" pos="3598"/>
        <p:guide orient="horz" pos="271"/>
        <p:guide orient="horz" pos="1076"/>
        <p:guide orient="horz" pos="4152"/>
        <p:guide orient="horz" pos="715"/>
        <p:guide orient="horz" pos="4026"/>
        <p:guide pos="223"/>
        <p:guide pos="744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9079" y="0"/>
            <a:ext cx="2914015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30/04/2017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465" y="4751983"/>
            <a:ext cx="537972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14015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9079" y="9378824"/>
            <a:ext cx="2914015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12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3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2799" y="1138238"/>
            <a:ext cx="4665663" cy="1787237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799" y="3146902"/>
            <a:ext cx="4665663" cy="1882298"/>
          </a:xfr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0" y="561243"/>
            <a:ext cx="2052000" cy="4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20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62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162800" y="1137600"/>
            <a:ext cx="4666800" cy="1789200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162800" y="3146400"/>
            <a:ext cx="4666800" cy="1882800"/>
          </a:xfr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7830" y="561242"/>
            <a:ext cx="2052000" cy="4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6650" y="857"/>
            <a:ext cx="12200176" cy="68571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60000" y="3846097"/>
            <a:ext cx="11466875" cy="1143000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0000" y="4989097"/>
            <a:ext cx="11466875" cy="1125748"/>
          </a:xfr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99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59998" y="2984855"/>
            <a:ext cx="11468465" cy="1585557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2564672"/>
            <a:ext cx="976312" cy="411163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54012" y="6399213"/>
            <a:ext cx="5741987" cy="182562"/>
          </a:xfrm>
        </p:spPr>
        <p:txBody>
          <a:bodyPr anchor="ctr">
            <a:no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23249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 with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59998" y="2984855"/>
            <a:ext cx="11466875" cy="1585557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2564672"/>
            <a:ext cx="976676" cy="411163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54012" y="6399213"/>
            <a:ext cx="5741987" cy="182562"/>
          </a:xfrm>
        </p:spPr>
        <p:txBody>
          <a:bodyPr anchor="ctr">
            <a:no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6319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0093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0000" y="853200"/>
            <a:ext cx="11466874" cy="41556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9" y="6286500"/>
            <a:ext cx="11466875" cy="264675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</a:t>
            </a:r>
            <a:r>
              <a:rPr lang="en-US" dirty="0" err="1"/>
              <a:t>foote</a:t>
            </a:r>
            <a:r>
              <a:rPr lang="en-GB" sz="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draft for discussion -No decision has been made and all details will be subject to local labour laws and social consultation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2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6650" y="857"/>
            <a:ext cx="12200176" cy="6857143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3846097"/>
            <a:ext cx="11466875" cy="1143000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4989097"/>
            <a:ext cx="11466875" cy="1125748"/>
          </a:xfr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3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0362" y="2984855"/>
            <a:ext cx="11466511" cy="1585557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2564672"/>
            <a:ext cx="976676" cy="411163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54012" y="6399213"/>
            <a:ext cx="5741987" cy="182562"/>
          </a:xfrm>
        </p:spPr>
        <p:txBody>
          <a:bodyPr anchor="ctr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240192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 with 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59998" y="2984855"/>
            <a:ext cx="11466875" cy="1585557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2564672"/>
            <a:ext cx="976676" cy="411163"/>
          </a:xfr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54012" y="6399213"/>
            <a:ext cx="5741987" cy="182562"/>
          </a:xfrm>
        </p:spPr>
        <p:txBody>
          <a:bodyPr anchor="ctr">
            <a:noAutofit/>
          </a:bodyPr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204986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2" y="1708149"/>
            <a:ext cx="11466511" cy="4018119"/>
          </a:xfrm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0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708150"/>
            <a:ext cx="5626800" cy="4003675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8" name="Content Placeholder 35"/>
          <p:cNvSpPr>
            <a:spLocks noGrp="1"/>
          </p:cNvSpPr>
          <p:nvPr>
            <p:ph sz="quarter" idx="14"/>
          </p:nvPr>
        </p:nvSpPr>
        <p:spPr>
          <a:xfrm>
            <a:off x="6191574" y="1708150"/>
            <a:ext cx="5628408" cy="4003676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1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9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8" y="1708150"/>
            <a:ext cx="3679200" cy="4003675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251325" y="1708150"/>
            <a:ext cx="3679200" cy="4003675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8142653" y="1708150"/>
            <a:ext cx="3677328" cy="4003675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38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8" y="1708150"/>
            <a:ext cx="2714400" cy="4003675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3279775" y="1708150"/>
            <a:ext cx="2714400" cy="4003675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6199553" y="1708150"/>
            <a:ext cx="2714400" cy="4003675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9105580" y="1708150"/>
            <a:ext cx="2714400" cy="4003675"/>
          </a:xfrm>
        </p:spPr>
        <p:txBody>
          <a:bodyPr>
            <a:no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80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7043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08150"/>
            <a:ext cx="11466875" cy="4003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124991"/>
            <a:ext cx="12193200" cy="0"/>
          </a:xfrm>
          <a:prstGeom prst="line">
            <a:avLst/>
          </a:prstGeom>
          <a:ln w="19050">
            <a:gradFill>
              <a:gsLst>
                <a:gs pos="0">
                  <a:srgbClr val="F2DA64"/>
                </a:gs>
                <a:gs pos="18000">
                  <a:srgbClr val="A27700"/>
                </a:gs>
                <a:gs pos="71000">
                  <a:srgbClr val="D7B446"/>
                </a:gs>
                <a:gs pos="51000">
                  <a:srgbClr val="F2DA64"/>
                </a:gs>
                <a:gs pos="100000">
                  <a:srgbClr val="987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143000" y="-438330"/>
            <a:ext cx="13716000" cy="6744832"/>
            <a:chOff x="-1143000" y="-438330"/>
            <a:chExt cx="13716000" cy="6744832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256200" y="1138238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 userDrawn="1"/>
          </p:nvSpPr>
          <p:spPr>
            <a:xfrm>
              <a:off x="-747711" y="1075580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3.16cm</a:t>
              </a:r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>
              <a:off x="-256200" y="2282296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-256200" y="2854325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256200" y="3998383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-256200" y="4570412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256200" y="5142441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49350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2120034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309071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06140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032086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6002770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6973454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794413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891482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85506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0856190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049000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0077270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105543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8133816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71620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521863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424690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3275181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2303454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1331727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4.75cm</a:t>
              </a:r>
            </a:p>
          </p:txBody>
        </p:sp>
        <p:sp>
          <p:nvSpPr>
            <p:cNvPr id="52" name="TextBox 51"/>
            <p:cNvSpPr txBox="1"/>
            <p:nvPr userDrawn="1"/>
          </p:nvSpPr>
          <p:spPr>
            <a:xfrm>
              <a:off x="-747711" y="2216732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6.34cm</a:t>
              </a: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-747711" y="278730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7.93cm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9.52cm</a:t>
              </a:r>
            </a:p>
          </p:txBody>
        </p:sp>
        <p:sp>
          <p:nvSpPr>
            <p:cNvPr id="55" name="TextBox 54"/>
            <p:cNvSpPr txBox="1"/>
            <p:nvPr userDrawn="1"/>
          </p:nvSpPr>
          <p:spPr>
            <a:xfrm>
              <a:off x="-747711" y="3928460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11.11cm</a:t>
              </a:r>
            </a:p>
          </p:txBody>
        </p:sp>
        <p:sp>
          <p:nvSpPr>
            <p:cNvPr id="56" name="TextBox 55"/>
            <p:cNvSpPr txBox="1"/>
            <p:nvPr userDrawn="1"/>
          </p:nvSpPr>
          <p:spPr>
            <a:xfrm>
              <a:off x="-747711" y="44990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12.70cm</a:t>
              </a:r>
            </a:p>
          </p:txBody>
        </p:sp>
        <p:sp>
          <p:nvSpPr>
            <p:cNvPr id="57" name="TextBox 56"/>
            <p:cNvSpPr txBox="1"/>
            <p:nvPr userDrawn="1"/>
          </p:nvSpPr>
          <p:spPr>
            <a:xfrm>
              <a:off x="-747711" y="5069612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14.29cm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15.87cm</a:t>
              </a: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-747711" y="6060280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17.00cm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1.00cm</a:t>
              </a:r>
            </a:p>
          </p:txBody>
        </p:sp>
        <p:sp>
          <p:nvSpPr>
            <p:cNvPr id="61" name="TextBox 60"/>
            <p:cNvSpPr txBox="1"/>
            <p:nvPr userDrawn="1"/>
          </p:nvSpPr>
          <p:spPr>
            <a:xfrm>
              <a:off x="1276838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3.70cm</a:t>
              </a:r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2248876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6.40cm</a:t>
              </a:r>
            </a:p>
          </p:txBody>
        </p:sp>
        <p:sp>
          <p:nvSpPr>
            <p:cNvPr id="63" name="TextBox 62"/>
            <p:cNvSpPr txBox="1"/>
            <p:nvPr userDrawn="1"/>
          </p:nvSpPr>
          <p:spPr>
            <a:xfrm>
              <a:off x="3220914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9.10cm</a:t>
              </a:r>
            </a:p>
          </p:txBody>
        </p:sp>
        <p:sp>
          <p:nvSpPr>
            <p:cNvPr id="64" name="TextBox 63"/>
            <p:cNvSpPr txBox="1"/>
            <p:nvPr userDrawn="1"/>
          </p:nvSpPr>
          <p:spPr>
            <a:xfrm>
              <a:off x="4192952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11.80cm</a:t>
              </a:r>
            </a:p>
          </p:txBody>
        </p:sp>
        <p:sp>
          <p:nvSpPr>
            <p:cNvPr id="65" name="TextBox 64"/>
            <p:cNvSpPr txBox="1"/>
            <p:nvPr userDrawn="1"/>
          </p:nvSpPr>
          <p:spPr>
            <a:xfrm>
              <a:off x="516499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14.50cm</a:t>
              </a:r>
            </a:p>
          </p:txBody>
        </p:sp>
        <p:sp>
          <p:nvSpPr>
            <p:cNvPr id="66" name="TextBox 65"/>
            <p:cNvSpPr txBox="1"/>
            <p:nvPr userDrawn="1"/>
          </p:nvSpPr>
          <p:spPr>
            <a:xfrm>
              <a:off x="6137028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17.20cm</a:t>
              </a:r>
            </a:p>
          </p:txBody>
        </p:sp>
        <p:sp>
          <p:nvSpPr>
            <p:cNvPr id="67" name="TextBox 66"/>
            <p:cNvSpPr txBox="1"/>
            <p:nvPr userDrawn="1"/>
          </p:nvSpPr>
          <p:spPr>
            <a:xfrm>
              <a:off x="7109066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9.90cm</a:t>
              </a:r>
            </a:p>
          </p:txBody>
        </p:sp>
        <p:sp>
          <p:nvSpPr>
            <p:cNvPr id="68" name="TextBox 67"/>
            <p:cNvSpPr txBox="1"/>
            <p:nvPr userDrawn="1"/>
          </p:nvSpPr>
          <p:spPr>
            <a:xfrm>
              <a:off x="8081104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22.60cm</a:t>
              </a:r>
            </a:p>
          </p:txBody>
        </p:sp>
        <p:sp>
          <p:nvSpPr>
            <p:cNvPr id="69" name="TextBox 68"/>
            <p:cNvSpPr txBox="1"/>
            <p:nvPr userDrawn="1"/>
          </p:nvSpPr>
          <p:spPr>
            <a:xfrm>
              <a:off x="9053142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25.30cm</a:t>
              </a:r>
            </a:p>
          </p:txBody>
        </p:sp>
        <p:sp>
          <p:nvSpPr>
            <p:cNvPr id="70" name="TextBox 69"/>
            <p:cNvSpPr txBox="1"/>
            <p:nvPr userDrawn="1"/>
          </p:nvSpPr>
          <p:spPr>
            <a:xfrm>
              <a:off x="1002518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27.99cm</a:t>
              </a:r>
            </a:p>
          </p:txBody>
        </p:sp>
        <p:sp>
          <p:nvSpPr>
            <p:cNvPr id="71" name="TextBox 70"/>
            <p:cNvSpPr txBox="1"/>
            <p:nvPr userDrawn="1"/>
          </p:nvSpPr>
          <p:spPr>
            <a:xfrm>
              <a:off x="10997215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30.69cm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6175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32.85cm</a:t>
              </a:r>
            </a:p>
          </p:txBody>
        </p:sp>
        <p:sp>
          <p:nvSpPr>
            <p:cNvPr id="74" name="TextBox 73"/>
            <p:cNvSpPr txBox="1"/>
            <p:nvPr userDrawn="1"/>
          </p:nvSpPr>
          <p:spPr>
            <a:xfrm>
              <a:off x="1049078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30.16cm</a:t>
              </a:r>
            </a:p>
          </p:txBody>
        </p:sp>
        <p:sp>
          <p:nvSpPr>
            <p:cNvPr id="75" name="TextBox 74"/>
            <p:cNvSpPr txBox="1"/>
            <p:nvPr userDrawn="1"/>
          </p:nvSpPr>
          <p:spPr>
            <a:xfrm>
              <a:off x="9519807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27.46cm</a:t>
              </a:r>
            </a:p>
          </p:txBody>
        </p:sp>
        <p:sp>
          <p:nvSpPr>
            <p:cNvPr id="76" name="TextBox 75"/>
            <p:cNvSpPr txBox="1"/>
            <p:nvPr userDrawn="1"/>
          </p:nvSpPr>
          <p:spPr>
            <a:xfrm>
              <a:off x="8548834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24.76cm</a:t>
              </a:r>
            </a:p>
          </p:txBody>
        </p:sp>
        <p:sp>
          <p:nvSpPr>
            <p:cNvPr id="77" name="TextBox 76"/>
            <p:cNvSpPr txBox="1"/>
            <p:nvPr userDrawn="1"/>
          </p:nvSpPr>
          <p:spPr>
            <a:xfrm>
              <a:off x="757786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22.07cm</a:t>
              </a:r>
            </a:p>
          </p:txBody>
        </p:sp>
        <p:sp>
          <p:nvSpPr>
            <p:cNvPr id="78" name="TextBox 77"/>
            <p:cNvSpPr txBox="1"/>
            <p:nvPr userDrawn="1"/>
          </p:nvSpPr>
          <p:spPr>
            <a:xfrm>
              <a:off x="6606888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19.37cm</a:t>
              </a:r>
            </a:p>
          </p:txBody>
        </p:sp>
        <p:sp>
          <p:nvSpPr>
            <p:cNvPr id="79" name="TextBox 78"/>
            <p:cNvSpPr txBox="1"/>
            <p:nvPr userDrawn="1"/>
          </p:nvSpPr>
          <p:spPr>
            <a:xfrm>
              <a:off x="5635915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16.67cm</a:t>
              </a:r>
            </a:p>
          </p:txBody>
        </p:sp>
        <p:sp>
          <p:nvSpPr>
            <p:cNvPr id="80" name="TextBox 79"/>
            <p:cNvSpPr txBox="1"/>
            <p:nvPr userDrawn="1"/>
          </p:nvSpPr>
          <p:spPr>
            <a:xfrm>
              <a:off x="4664942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13.98cm</a:t>
              </a:r>
            </a:p>
          </p:txBody>
        </p:sp>
        <p:sp>
          <p:nvSpPr>
            <p:cNvPr id="81" name="TextBox 80"/>
            <p:cNvSpPr txBox="1"/>
            <p:nvPr userDrawn="1"/>
          </p:nvSpPr>
          <p:spPr>
            <a:xfrm>
              <a:off x="3693969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11.28cm</a:t>
              </a:r>
            </a:p>
          </p:txBody>
        </p:sp>
        <p:sp>
          <p:nvSpPr>
            <p:cNvPr id="82" name="TextBox 81"/>
            <p:cNvSpPr txBox="1"/>
            <p:nvPr userDrawn="1"/>
          </p:nvSpPr>
          <p:spPr>
            <a:xfrm>
              <a:off x="2722996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8.59cm</a:t>
              </a:r>
            </a:p>
          </p:txBody>
        </p:sp>
        <p:sp>
          <p:nvSpPr>
            <p:cNvPr id="83" name="TextBox 82"/>
            <p:cNvSpPr txBox="1"/>
            <p:nvPr userDrawn="1"/>
          </p:nvSpPr>
          <p:spPr>
            <a:xfrm>
              <a:off x="1752023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5.89cm</a:t>
              </a:r>
            </a:p>
          </p:txBody>
        </p:sp>
        <p:sp>
          <p:nvSpPr>
            <p:cNvPr id="84" name="TextBox 83"/>
            <p:cNvSpPr txBox="1"/>
            <p:nvPr userDrawn="1"/>
          </p:nvSpPr>
          <p:spPr>
            <a:xfrm>
              <a:off x="78105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3.19cm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0000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6183391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7" name="TextBox 86"/>
            <p:cNvSpPr txBox="1"/>
            <p:nvPr userDrawn="1"/>
          </p:nvSpPr>
          <p:spPr>
            <a:xfrm>
              <a:off x="-1143000" y="1198691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Heading Baseline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933758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Right Margin</a:t>
              </a:r>
            </a:p>
          </p:txBody>
        </p:sp>
      </p:grpSp>
      <p:pic>
        <p:nvPicPr>
          <p:cNvPr id="90" name="Picture 89" descr="logo-04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330950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27" r:id="rId2"/>
    <p:sldLayoutId id="2147483697" r:id="rId3"/>
    <p:sldLayoutId id="2147483730" r:id="rId4"/>
    <p:sldLayoutId id="2147483668" r:id="rId5"/>
    <p:sldLayoutId id="2147483659" r:id="rId6"/>
    <p:sldLayoutId id="2147483737" r:id="rId7"/>
    <p:sldLayoutId id="2147483721" r:id="rId8"/>
    <p:sldLayoutId id="2147483722" r:id="rId9"/>
    <p:sldLayoutId id="2147483726" r:id="rId10"/>
    <p:sldLayoutId id="2147483725" r:id="rId11"/>
    <p:sldLayoutId id="2147483649" r:id="rId12"/>
    <p:sldLayoutId id="2147483728" r:id="rId13"/>
    <p:sldLayoutId id="2147483696" r:id="rId14"/>
    <p:sldLayoutId id="2147483731" r:id="rId15"/>
    <p:sldLayoutId id="2147483738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27" userDrawn="1">
          <p15:clr>
            <a:srgbClr val="A4A3A4"/>
          </p15:clr>
        </p15:guide>
        <p15:guide id="2" orient="horz" pos="2159" userDrawn="1">
          <p15:clr>
            <a:srgbClr val="A4A3A4"/>
          </p15:clr>
        </p15:guide>
        <p15:guide id="3" pos="725" userDrawn="1">
          <p15:clr>
            <a:srgbClr val="A4A3A4"/>
          </p15:clr>
        </p15:guide>
        <p15:guide id="4" pos="842" userDrawn="1">
          <p15:clr>
            <a:srgbClr val="A4A3A4"/>
          </p15:clr>
        </p15:guide>
        <p15:guide id="5" pos="1335" userDrawn="1">
          <p15:clr>
            <a:srgbClr val="A4A3A4"/>
          </p15:clr>
        </p15:guide>
        <p15:guide id="6" pos="1454" userDrawn="1">
          <p15:clr>
            <a:srgbClr val="A4A3A4"/>
          </p15:clr>
        </p15:guide>
        <p15:guide id="7" pos="1947" userDrawn="1">
          <p15:clr>
            <a:srgbClr val="A4A3A4"/>
          </p15:clr>
        </p15:guide>
        <p15:guide id="8" pos="2064" userDrawn="1">
          <p15:clr>
            <a:srgbClr val="A4A3A4"/>
          </p15:clr>
        </p15:guide>
        <p15:guide id="9" pos="2558" userDrawn="1">
          <p15:clr>
            <a:srgbClr val="A4A3A4"/>
          </p15:clr>
        </p15:guide>
        <p15:guide id="10" pos="2678" userDrawn="1">
          <p15:clr>
            <a:srgbClr val="A4A3A4"/>
          </p15:clr>
        </p15:guide>
        <p15:guide id="11" pos="3170" userDrawn="1">
          <p15:clr>
            <a:srgbClr val="A4A3A4"/>
          </p15:clr>
        </p15:guide>
        <p15:guide id="12" pos="3288" userDrawn="1">
          <p15:clr>
            <a:srgbClr val="A4A3A4"/>
          </p15:clr>
        </p15:guide>
        <p15:guide id="13" pos="3780" userDrawn="1">
          <p15:clr>
            <a:srgbClr val="A4A3A4"/>
          </p15:clr>
        </p15:guide>
        <p15:guide id="14" pos="3900" userDrawn="1">
          <p15:clr>
            <a:srgbClr val="A4A3A4"/>
          </p15:clr>
        </p15:guide>
        <p15:guide id="15" pos="4392" userDrawn="1">
          <p15:clr>
            <a:srgbClr val="A4A3A4"/>
          </p15:clr>
        </p15:guide>
        <p15:guide id="16" pos="4512" userDrawn="1">
          <p15:clr>
            <a:srgbClr val="A4A3A4"/>
          </p15:clr>
        </p15:guide>
        <p15:guide id="17" pos="5124" userDrawn="1">
          <p15:clr>
            <a:srgbClr val="A4A3A4"/>
          </p15:clr>
        </p15:guide>
        <p15:guide id="18" pos="5004" userDrawn="1">
          <p15:clr>
            <a:srgbClr val="A4A3A4"/>
          </p15:clr>
        </p15:guide>
        <p15:guide id="19" pos="5616" userDrawn="1">
          <p15:clr>
            <a:srgbClr val="A4A3A4"/>
          </p15:clr>
        </p15:guide>
        <p15:guide id="20" pos="5736" userDrawn="1">
          <p15:clr>
            <a:srgbClr val="A4A3A4"/>
          </p15:clr>
        </p15:guide>
        <p15:guide id="21" pos="6227" userDrawn="1">
          <p15:clr>
            <a:srgbClr val="A4A3A4"/>
          </p15:clr>
        </p15:guide>
        <p15:guide id="22" pos="6348" userDrawn="1">
          <p15:clr>
            <a:srgbClr val="A4A3A4"/>
          </p15:clr>
        </p15:guide>
        <p15:guide id="23" pos="6839" userDrawn="1">
          <p15:clr>
            <a:srgbClr val="A4A3A4"/>
          </p15:clr>
        </p15:guide>
        <p15:guide id="24" pos="6960" userDrawn="1">
          <p15:clr>
            <a:srgbClr val="A4A3A4"/>
          </p15:clr>
        </p15:guide>
        <p15:guide id="25" pos="7451" userDrawn="1">
          <p15:clr>
            <a:srgbClr val="A4A3A4"/>
          </p15:clr>
        </p15:guide>
        <p15:guide id="26" orient="horz" pos="1799" userDrawn="1">
          <p15:clr>
            <a:srgbClr val="A4A3A4"/>
          </p15:clr>
        </p15:guide>
        <p15:guide id="27" orient="horz" pos="1437" userDrawn="1">
          <p15:clr>
            <a:srgbClr val="A4A3A4"/>
          </p15:clr>
        </p15:guide>
        <p15:guide id="28" orient="horz" pos="1077" userDrawn="1">
          <p15:clr>
            <a:srgbClr val="A4A3A4"/>
          </p15:clr>
        </p15:guide>
        <p15:guide id="29" orient="horz" pos="717" userDrawn="1">
          <p15:clr>
            <a:srgbClr val="A4A3A4"/>
          </p15:clr>
        </p15:guide>
        <p15:guide id="30" orient="horz" pos="2519" userDrawn="1">
          <p15:clr>
            <a:srgbClr val="A4A3A4"/>
          </p15:clr>
        </p15:guide>
        <p15:guide id="31" orient="horz" pos="2879" userDrawn="1">
          <p15:clr>
            <a:srgbClr val="A4A3A4"/>
          </p15:clr>
        </p15:guide>
        <p15:guide id="32" orient="horz" pos="3240" userDrawn="1">
          <p15:clr>
            <a:srgbClr val="A4A3A4"/>
          </p15:clr>
        </p15:guide>
        <p15:guide id="33" orient="horz" pos="3600" userDrawn="1">
          <p15:clr>
            <a:srgbClr val="A4A3A4"/>
          </p15:clr>
        </p15:guide>
        <p15:guide id="34" orient="horz" pos="385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emf"/><Relationship Id="rId7" Type="http://schemas.openxmlformats.org/officeDocument/2006/relationships/image" Target="../media/image1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r>
              <a:rPr lang="en-US" dirty="0"/>
              <a:t>and </a:t>
            </a:r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48213" y="1486747"/>
            <a:ext cx="4601958" cy="53785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3428" tIns="89642" rIns="143428" bIns="89642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85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383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62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397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lnSpc>
                <a:spcPct val="100000"/>
              </a:lnSpc>
              <a:spcBef>
                <a:spcPts val="0"/>
              </a:spcBef>
              <a:buClr>
                <a:srgbClr val="505050"/>
              </a:buClr>
            </a:pPr>
            <a:r>
              <a:rPr lang="en-US" sz="2353" dirty="0" smtClean="0">
                <a:solidFill>
                  <a:srgbClr val="FFFFFF"/>
                </a:solidFill>
                <a:latin typeface="Segoe UI Light"/>
              </a:rPr>
              <a:t>Objective(s</a:t>
            </a:r>
            <a:r>
              <a:rPr lang="en-US" sz="2353" dirty="0">
                <a:solidFill>
                  <a:srgbClr val="FFFFFF"/>
                </a:solidFill>
                <a:latin typeface="Segoe UI Light"/>
              </a:rPr>
              <a:t>)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48212" y="2024602"/>
            <a:ext cx="11083890" cy="302906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wrap="square" lIns="143428" tIns="89642" rIns="143428" bIns="89642" rtlCol="0" anchor="t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85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383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62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397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0814" lvl="1" indent="-340814" defTabSz="914367">
              <a:lnSpc>
                <a:spcPct val="100000"/>
              </a:lnSpc>
              <a:spcBef>
                <a:spcPts val="392"/>
              </a:spcBef>
              <a:buClrTx/>
              <a:buSzTx/>
              <a:buFont typeface="+mj-lt"/>
              <a:buAutoNum type="arabicPeriod"/>
            </a:pPr>
            <a:r>
              <a:rPr lang="en-US" sz="1961" dirty="0">
                <a:solidFill>
                  <a:srgbClr val="FFFFFF"/>
                </a:solidFill>
                <a:latin typeface="Segoe UI"/>
              </a:rPr>
              <a:t>Introduction </a:t>
            </a:r>
            <a:r>
              <a:rPr lang="en-US" sz="1961" dirty="0" smtClean="0">
                <a:solidFill>
                  <a:srgbClr val="FFFFFF"/>
                </a:solidFill>
                <a:latin typeface="Segoe UI"/>
              </a:rPr>
              <a:t>Kantar Data Visualization Overview</a:t>
            </a:r>
          </a:p>
          <a:p>
            <a:pPr marL="340814" lvl="1" indent="-340814" defTabSz="914367">
              <a:lnSpc>
                <a:spcPct val="100000"/>
              </a:lnSpc>
              <a:spcBef>
                <a:spcPts val="392"/>
              </a:spcBef>
              <a:buClrTx/>
              <a:buSzTx/>
              <a:buFont typeface="+mj-lt"/>
              <a:buAutoNum type="arabicPeriod"/>
            </a:pPr>
            <a:r>
              <a:rPr lang="en-US" sz="1961" dirty="0" smtClean="0">
                <a:solidFill>
                  <a:srgbClr val="FFFFFF"/>
                </a:solidFill>
                <a:latin typeface="Segoe UI"/>
              </a:rPr>
              <a:t>Introduction </a:t>
            </a:r>
            <a:r>
              <a:rPr lang="en-US" sz="1961" dirty="0">
                <a:solidFill>
                  <a:srgbClr val="FFFFFF"/>
                </a:solidFill>
                <a:latin typeface="Segoe UI"/>
              </a:rPr>
              <a:t>Kantar Data </a:t>
            </a:r>
            <a:r>
              <a:rPr lang="en-US" sz="1961" dirty="0" smtClean="0">
                <a:solidFill>
                  <a:srgbClr val="FFFFFF"/>
                </a:solidFill>
                <a:latin typeface="Segoe UI"/>
              </a:rPr>
              <a:t>Visualization Roadmap</a:t>
            </a:r>
            <a:endParaRPr lang="en-US" sz="1961" dirty="0">
              <a:solidFill>
                <a:srgbClr val="FFFFFF"/>
              </a:solidFill>
              <a:latin typeface="Segoe UI"/>
            </a:endParaRPr>
          </a:p>
          <a:p>
            <a:pPr marL="340814" lvl="1" indent="-340814" defTabSz="914367">
              <a:lnSpc>
                <a:spcPct val="100000"/>
              </a:lnSpc>
              <a:spcBef>
                <a:spcPts val="392"/>
              </a:spcBef>
              <a:buClrTx/>
              <a:buSzTx/>
              <a:buFont typeface="+mj-lt"/>
              <a:buAutoNum type="arabicPeriod"/>
            </a:pPr>
            <a:r>
              <a:rPr lang="en-US" sz="1961" dirty="0" smtClean="0">
                <a:solidFill>
                  <a:srgbClr val="FFFFFF"/>
                </a:solidFill>
                <a:latin typeface="Segoe UI"/>
              </a:rPr>
              <a:t>Why </a:t>
            </a:r>
            <a:r>
              <a:rPr lang="en-US" sz="1961" dirty="0">
                <a:solidFill>
                  <a:srgbClr val="FFFFFF"/>
                </a:solidFill>
                <a:latin typeface="Segoe UI"/>
              </a:rPr>
              <a:t>Use the Kantar Data Visualization</a:t>
            </a:r>
            <a:r>
              <a:rPr lang="en-US" sz="1961" dirty="0" smtClean="0">
                <a:solidFill>
                  <a:srgbClr val="FFFFFF"/>
                </a:solidFill>
                <a:latin typeface="Segoe UI"/>
              </a:rPr>
              <a:t>?</a:t>
            </a:r>
          </a:p>
          <a:p>
            <a:pPr marL="340814" lvl="1" indent="-340814" defTabSz="914367">
              <a:lnSpc>
                <a:spcPct val="100000"/>
              </a:lnSpc>
              <a:spcBef>
                <a:spcPts val="392"/>
              </a:spcBef>
              <a:buClrTx/>
              <a:buSzTx/>
              <a:buFont typeface="+mj-lt"/>
              <a:buAutoNum type="arabicPeriod"/>
            </a:pPr>
            <a:r>
              <a:rPr lang="en-US" sz="1961" dirty="0" smtClean="0">
                <a:solidFill>
                  <a:srgbClr val="FFFFFF"/>
                </a:solidFill>
                <a:latin typeface="Segoe UI"/>
              </a:rPr>
              <a:t>Reference architecture using Azure</a:t>
            </a:r>
          </a:p>
          <a:p>
            <a:pPr marL="340814" lvl="1" indent="-340814" defTabSz="914367">
              <a:lnSpc>
                <a:spcPct val="100000"/>
              </a:lnSpc>
              <a:spcBef>
                <a:spcPts val="392"/>
              </a:spcBef>
              <a:buClrTx/>
              <a:buSzTx/>
              <a:buFont typeface="+mj-lt"/>
              <a:buAutoNum type="arabicPeriod"/>
            </a:pPr>
            <a:r>
              <a:rPr lang="en-US" sz="1961" dirty="0">
                <a:solidFill>
                  <a:srgbClr val="FFFFFF"/>
                </a:solidFill>
                <a:latin typeface="Segoe UI"/>
              </a:rPr>
              <a:t>Cortana Integration</a:t>
            </a:r>
            <a:endParaRPr lang="en-US" sz="1961" dirty="0" smtClean="0">
              <a:solidFill>
                <a:srgbClr val="FFFFFF"/>
              </a:solidFill>
              <a:latin typeface="Segoe UI"/>
            </a:endParaRPr>
          </a:p>
          <a:p>
            <a:pPr marL="340814" lvl="1" indent="-340814" defTabSz="914367">
              <a:lnSpc>
                <a:spcPct val="100000"/>
              </a:lnSpc>
              <a:spcBef>
                <a:spcPts val="392"/>
              </a:spcBef>
              <a:buClrTx/>
              <a:buSzTx/>
              <a:buFont typeface="+mj-lt"/>
              <a:buAutoNum type="arabicPeriod"/>
            </a:pPr>
            <a:r>
              <a:rPr lang="en-US" sz="1961" dirty="0">
                <a:solidFill>
                  <a:srgbClr val="FFFFFF"/>
                </a:solidFill>
                <a:latin typeface="Segoe UI"/>
              </a:rPr>
              <a:t>Data Visualization </a:t>
            </a:r>
            <a:r>
              <a:rPr lang="en-US" sz="1961" dirty="0" smtClean="0">
                <a:solidFill>
                  <a:srgbClr val="FFFFFF"/>
                </a:solidFill>
                <a:latin typeface="Segoe UI"/>
              </a:rPr>
              <a:t>Questionnaire</a:t>
            </a:r>
            <a:endParaRPr lang="en-US" sz="1961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698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 bwMode="auto">
          <a:xfrm>
            <a:off x="7060912" y="910507"/>
            <a:ext cx="2734063" cy="3802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Azure Services</a:t>
            </a: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224" name="Rectangle 223"/>
          <p:cNvSpPr/>
          <p:nvPr/>
        </p:nvSpPr>
        <p:spPr bwMode="auto">
          <a:xfrm>
            <a:off x="7065738" y="4734379"/>
            <a:ext cx="2721246" cy="7952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223" name="Rectangle 222"/>
          <p:cNvSpPr/>
          <p:nvPr/>
        </p:nvSpPr>
        <p:spPr bwMode="auto">
          <a:xfrm>
            <a:off x="7058342" y="5550094"/>
            <a:ext cx="2721246" cy="4672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9907314" y="915368"/>
            <a:ext cx="1477573" cy="51157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Consume</a:t>
            </a: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000" y="1197226"/>
            <a:ext cx="5744900" cy="4514599"/>
          </a:xfrm>
        </p:spPr>
        <p:txBody>
          <a:bodyPr/>
          <a:lstStyle/>
          <a:p>
            <a:r>
              <a:rPr lang="en-GB" dirty="0"/>
              <a:t>A proven way of deploying </a:t>
            </a:r>
            <a:r>
              <a:rPr lang="en-GB" dirty="0" smtClean="0"/>
              <a:t>and manage reports and dashboards and share across Kantar teams and partners. Also, built-in support for intelligent application &amp; notification hub integration.</a:t>
            </a:r>
            <a:endParaRPr lang="en-GB" dirty="0"/>
          </a:p>
          <a:p>
            <a:r>
              <a:rPr lang="en-GB" dirty="0" smtClean="0"/>
              <a:t>Better way of visualize the information and apply all standards and best practice in visualization which help building robust platform using reusable components</a:t>
            </a:r>
            <a:endParaRPr lang="en-GB" dirty="0"/>
          </a:p>
          <a:p>
            <a:r>
              <a:rPr lang="en-GB" dirty="0" smtClean="0"/>
              <a:t>Reusable components are build based on features and functionality with standard interface.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Kantar Data Visualization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752406" y="6385566"/>
            <a:ext cx="969962" cy="196850"/>
          </a:xfrm>
        </p:spPr>
        <p:txBody>
          <a:bodyPr/>
          <a:lstStyle/>
          <a:p>
            <a:fld id="{4034BEE3-566C-4068-A777-C3A4762E861B}" type="slidenum">
              <a:rPr lang="en-GB" smtClean="0"/>
              <a:pPr/>
              <a:t>2</a:t>
            </a:fld>
            <a:endParaRPr lang="en-GB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6246805" y="375763"/>
            <a:ext cx="14663" cy="56112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 bwMode="auto">
          <a:xfrm>
            <a:off x="7682414" y="1439342"/>
            <a:ext cx="1565470" cy="12185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>
              <a:lnSpc>
                <a:spcPct val="90000"/>
              </a:lnSpc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793636" y="1595302"/>
            <a:ext cx="1345378" cy="920862"/>
            <a:chOff x="4799490" y="2558998"/>
            <a:chExt cx="1200370" cy="1891719"/>
          </a:xfrm>
        </p:grpSpPr>
        <p:sp>
          <p:nvSpPr>
            <p:cNvPr id="99" name="Rectangle 98"/>
            <p:cNvSpPr/>
            <p:nvPr/>
          </p:nvSpPr>
          <p:spPr bwMode="auto">
            <a:xfrm>
              <a:off x="4835984" y="3228342"/>
              <a:ext cx="1113759" cy="5257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800" dirty="0">
                  <a:solidFill>
                    <a:schemeClr val="bg1"/>
                  </a:solidFill>
                  <a:latin typeface="Segoe UI"/>
                </a:rPr>
                <a:t>Intent Handling</a:t>
              </a: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4799490" y="3149693"/>
              <a:ext cx="1200370" cy="683005"/>
            </a:xfrm>
            <a:prstGeom prst="rect">
              <a:avLst/>
            </a:prstGeom>
            <a:noFill/>
            <a:ln w="9525" cap="flat" cmpd="sng" algn="ctr">
              <a:solidFill>
                <a:srgbClr val="00BCF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>
                <a:lnSpc>
                  <a:spcPct val="90000"/>
                </a:lnSpc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4835984" y="2558998"/>
              <a:ext cx="1113759" cy="5257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800" dirty="0">
                  <a:solidFill>
                    <a:schemeClr val="bg1"/>
                  </a:solidFill>
                  <a:latin typeface="Segoe UI"/>
                </a:rPr>
                <a:t>Bot Application</a:t>
              </a: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4835984" y="3925007"/>
              <a:ext cx="1113759" cy="5257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800" dirty="0">
                  <a:solidFill>
                    <a:schemeClr val="bg1"/>
                  </a:solidFill>
                  <a:latin typeface="Segoe UI"/>
                </a:rPr>
                <a:t>Message Response</a:t>
              </a:r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7123554" y="2776261"/>
            <a:ext cx="2613439" cy="4004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Cognitive Services</a:t>
            </a:r>
          </a:p>
        </p:txBody>
      </p:sp>
      <p:sp>
        <p:nvSpPr>
          <p:cNvPr id="105" name="Freeform 28"/>
          <p:cNvSpPr>
            <a:spLocks noEditPoints="1"/>
          </p:cNvSpPr>
          <p:nvPr/>
        </p:nvSpPr>
        <p:spPr bwMode="auto">
          <a:xfrm>
            <a:off x="7235735" y="4156727"/>
            <a:ext cx="297024" cy="431960"/>
          </a:xfrm>
          <a:custGeom>
            <a:avLst/>
            <a:gdLst>
              <a:gd name="T0" fmla="*/ 161 w 237"/>
              <a:gd name="T1" fmla="*/ 292 h 346"/>
              <a:gd name="T2" fmla="*/ 170 w 237"/>
              <a:gd name="T3" fmla="*/ 296 h 346"/>
              <a:gd name="T4" fmla="*/ 172 w 237"/>
              <a:gd name="T5" fmla="*/ 305 h 346"/>
              <a:gd name="T6" fmla="*/ 167 w 237"/>
              <a:gd name="T7" fmla="*/ 312 h 346"/>
              <a:gd name="T8" fmla="*/ 72 w 237"/>
              <a:gd name="T9" fmla="*/ 313 h 346"/>
              <a:gd name="T10" fmla="*/ 65 w 237"/>
              <a:gd name="T11" fmla="*/ 307 h 346"/>
              <a:gd name="T12" fmla="*/ 66 w 237"/>
              <a:gd name="T13" fmla="*/ 297 h 346"/>
              <a:gd name="T14" fmla="*/ 73 w 237"/>
              <a:gd name="T15" fmla="*/ 292 h 346"/>
              <a:gd name="T16" fmla="*/ 103 w 237"/>
              <a:gd name="T17" fmla="*/ 23 h 346"/>
              <a:gd name="T18" fmla="*/ 83 w 237"/>
              <a:gd name="T19" fmla="*/ 29 h 346"/>
              <a:gd name="T20" fmla="*/ 50 w 237"/>
              <a:gd name="T21" fmla="*/ 51 h 346"/>
              <a:gd name="T22" fmla="*/ 28 w 237"/>
              <a:gd name="T23" fmla="*/ 84 h 346"/>
              <a:gd name="T24" fmla="*/ 22 w 237"/>
              <a:gd name="T25" fmla="*/ 105 h 346"/>
              <a:gd name="T26" fmla="*/ 21 w 237"/>
              <a:gd name="T27" fmla="*/ 128 h 346"/>
              <a:gd name="T28" fmla="*/ 27 w 237"/>
              <a:gd name="T29" fmla="*/ 152 h 346"/>
              <a:gd name="T30" fmla="*/ 34 w 237"/>
              <a:gd name="T31" fmla="*/ 170 h 346"/>
              <a:gd name="T32" fmla="*/ 48 w 237"/>
              <a:gd name="T33" fmla="*/ 192 h 346"/>
              <a:gd name="T34" fmla="*/ 64 w 237"/>
              <a:gd name="T35" fmla="*/ 213 h 346"/>
              <a:gd name="T36" fmla="*/ 74 w 237"/>
              <a:gd name="T37" fmla="*/ 231 h 346"/>
              <a:gd name="T38" fmla="*/ 82 w 237"/>
              <a:gd name="T39" fmla="*/ 253 h 346"/>
              <a:gd name="T40" fmla="*/ 156 w 237"/>
              <a:gd name="T41" fmla="*/ 247 h 346"/>
              <a:gd name="T42" fmla="*/ 166 w 237"/>
              <a:gd name="T43" fmla="*/ 222 h 346"/>
              <a:gd name="T44" fmla="*/ 172 w 237"/>
              <a:gd name="T45" fmla="*/ 214 h 346"/>
              <a:gd name="T46" fmla="*/ 183 w 237"/>
              <a:gd name="T47" fmla="*/ 200 h 346"/>
              <a:gd name="T48" fmla="*/ 199 w 237"/>
              <a:gd name="T49" fmla="*/ 175 h 346"/>
              <a:gd name="T50" fmla="*/ 209 w 237"/>
              <a:gd name="T51" fmla="*/ 153 h 346"/>
              <a:gd name="T52" fmla="*/ 215 w 237"/>
              <a:gd name="T53" fmla="*/ 126 h 346"/>
              <a:gd name="T54" fmla="*/ 214 w 237"/>
              <a:gd name="T55" fmla="*/ 102 h 346"/>
              <a:gd name="T56" fmla="*/ 208 w 237"/>
              <a:gd name="T57" fmla="*/ 82 h 346"/>
              <a:gd name="T58" fmla="*/ 183 w 237"/>
              <a:gd name="T59" fmla="*/ 47 h 346"/>
              <a:gd name="T60" fmla="*/ 152 w 237"/>
              <a:gd name="T61" fmla="*/ 28 h 346"/>
              <a:gd name="T62" fmla="*/ 131 w 237"/>
              <a:gd name="T63" fmla="*/ 23 h 346"/>
              <a:gd name="T64" fmla="*/ 127 w 237"/>
              <a:gd name="T65" fmla="*/ 1 h 346"/>
              <a:gd name="T66" fmla="*/ 153 w 237"/>
              <a:gd name="T67" fmla="*/ 6 h 346"/>
              <a:gd name="T68" fmla="*/ 177 w 237"/>
              <a:gd name="T69" fmla="*/ 16 h 346"/>
              <a:gd name="T70" fmla="*/ 198 w 237"/>
              <a:gd name="T71" fmla="*/ 31 h 346"/>
              <a:gd name="T72" fmla="*/ 220 w 237"/>
              <a:gd name="T73" fmla="*/ 58 h 346"/>
              <a:gd name="T74" fmla="*/ 231 w 237"/>
              <a:gd name="T75" fmla="*/ 81 h 346"/>
              <a:gd name="T76" fmla="*/ 236 w 237"/>
              <a:gd name="T77" fmla="*/ 107 h 346"/>
              <a:gd name="T78" fmla="*/ 235 w 237"/>
              <a:gd name="T79" fmla="*/ 139 h 346"/>
              <a:gd name="T80" fmla="*/ 225 w 237"/>
              <a:gd name="T81" fmla="*/ 171 h 346"/>
              <a:gd name="T82" fmla="*/ 213 w 237"/>
              <a:gd name="T83" fmla="*/ 193 h 346"/>
              <a:gd name="T84" fmla="*/ 195 w 237"/>
              <a:gd name="T85" fmla="*/ 219 h 346"/>
              <a:gd name="T86" fmla="*/ 187 w 237"/>
              <a:gd name="T87" fmla="*/ 230 h 346"/>
              <a:gd name="T88" fmla="*/ 179 w 237"/>
              <a:gd name="T89" fmla="*/ 244 h 346"/>
              <a:gd name="T90" fmla="*/ 175 w 237"/>
              <a:gd name="T91" fmla="*/ 258 h 346"/>
              <a:gd name="T92" fmla="*/ 174 w 237"/>
              <a:gd name="T93" fmla="*/ 267 h 346"/>
              <a:gd name="T94" fmla="*/ 163 w 237"/>
              <a:gd name="T95" fmla="*/ 281 h 346"/>
              <a:gd name="T96" fmla="*/ 62 w 237"/>
              <a:gd name="T97" fmla="*/ 267 h 346"/>
              <a:gd name="T98" fmla="*/ 61 w 237"/>
              <a:gd name="T99" fmla="*/ 257 h 346"/>
              <a:gd name="T100" fmla="*/ 56 w 237"/>
              <a:gd name="T101" fmla="*/ 242 h 346"/>
              <a:gd name="T102" fmla="*/ 48 w 237"/>
              <a:gd name="T103" fmla="*/ 228 h 346"/>
              <a:gd name="T104" fmla="*/ 37 w 237"/>
              <a:gd name="T105" fmla="*/ 214 h 346"/>
              <a:gd name="T106" fmla="*/ 20 w 237"/>
              <a:gd name="T107" fmla="*/ 188 h 346"/>
              <a:gd name="T108" fmla="*/ 10 w 237"/>
              <a:gd name="T109" fmla="*/ 169 h 346"/>
              <a:gd name="T110" fmla="*/ 1 w 237"/>
              <a:gd name="T111" fmla="*/ 140 h 346"/>
              <a:gd name="T112" fmla="*/ 0 w 237"/>
              <a:gd name="T113" fmla="*/ 110 h 346"/>
              <a:gd name="T114" fmla="*/ 5 w 237"/>
              <a:gd name="T115" fmla="*/ 84 h 346"/>
              <a:gd name="T116" fmla="*/ 15 w 237"/>
              <a:gd name="T117" fmla="*/ 60 h 346"/>
              <a:gd name="T118" fmla="*/ 34 w 237"/>
              <a:gd name="T119" fmla="*/ 35 h 346"/>
              <a:gd name="T120" fmla="*/ 57 w 237"/>
              <a:gd name="T121" fmla="*/ 18 h 346"/>
              <a:gd name="T122" fmla="*/ 80 w 237"/>
              <a:gd name="T123" fmla="*/ 7 h 346"/>
              <a:gd name="T124" fmla="*/ 106 w 237"/>
              <a:gd name="T125" fmla="*/ 1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7" h="346">
                <a:moveTo>
                  <a:pt x="86" y="324"/>
                </a:moveTo>
                <a:cubicBezTo>
                  <a:pt x="151" y="324"/>
                  <a:pt x="151" y="324"/>
                  <a:pt x="151" y="324"/>
                </a:cubicBezTo>
                <a:cubicBezTo>
                  <a:pt x="157" y="324"/>
                  <a:pt x="161" y="329"/>
                  <a:pt x="161" y="335"/>
                </a:cubicBezTo>
                <a:cubicBezTo>
                  <a:pt x="161" y="341"/>
                  <a:pt x="157" y="346"/>
                  <a:pt x="151" y="346"/>
                </a:cubicBezTo>
                <a:cubicBezTo>
                  <a:pt x="86" y="346"/>
                  <a:pt x="86" y="346"/>
                  <a:pt x="86" y="346"/>
                </a:cubicBezTo>
                <a:cubicBezTo>
                  <a:pt x="80" y="346"/>
                  <a:pt x="75" y="341"/>
                  <a:pt x="75" y="335"/>
                </a:cubicBezTo>
                <a:cubicBezTo>
                  <a:pt x="75" y="329"/>
                  <a:pt x="80" y="324"/>
                  <a:pt x="86" y="324"/>
                </a:cubicBezTo>
                <a:close/>
                <a:moveTo>
                  <a:pt x="75" y="292"/>
                </a:moveTo>
                <a:cubicBezTo>
                  <a:pt x="161" y="292"/>
                  <a:pt x="161" y="292"/>
                  <a:pt x="161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63" y="292"/>
                  <a:pt x="163" y="292"/>
                  <a:pt x="164" y="292"/>
                </a:cubicBezTo>
                <a:cubicBezTo>
                  <a:pt x="164" y="292"/>
                  <a:pt x="164" y="292"/>
                  <a:pt x="165" y="292"/>
                </a:cubicBezTo>
                <a:cubicBezTo>
                  <a:pt x="165" y="292"/>
                  <a:pt x="165" y="292"/>
                  <a:pt x="166" y="293"/>
                </a:cubicBezTo>
                <a:cubicBezTo>
                  <a:pt x="166" y="293"/>
                  <a:pt x="166" y="293"/>
                  <a:pt x="167" y="293"/>
                </a:cubicBezTo>
                <a:cubicBezTo>
                  <a:pt x="167" y="293"/>
                  <a:pt x="167" y="293"/>
                  <a:pt x="167" y="294"/>
                </a:cubicBezTo>
                <a:cubicBezTo>
                  <a:pt x="168" y="294"/>
                  <a:pt x="168" y="294"/>
                  <a:pt x="168" y="294"/>
                </a:cubicBezTo>
                <a:cubicBezTo>
                  <a:pt x="169" y="294"/>
                  <a:pt x="169" y="295"/>
                  <a:pt x="169" y="295"/>
                </a:cubicBezTo>
                <a:cubicBezTo>
                  <a:pt x="169" y="295"/>
                  <a:pt x="169" y="295"/>
                  <a:pt x="170" y="296"/>
                </a:cubicBezTo>
                <a:cubicBezTo>
                  <a:pt x="170" y="296"/>
                  <a:pt x="170" y="296"/>
                  <a:pt x="170" y="296"/>
                </a:cubicBezTo>
                <a:cubicBezTo>
                  <a:pt x="171" y="297"/>
                  <a:pt x="171" y="297"/>
                  <a:pt x="171" y="297"/>
                </a:cubicBezTo>
                <a:cubicBezTo>
                  <a:pt x="171" y="298"/>
                  <a:pt x="171" y="298"/>
                  <a:pt x="171" y="298"/>
                </a:cubicBezTo>
                <a:cubicBezTo>
                  <a:pt x="171" y="299"/>
                  <a:pt x="172" y="299"/>
                  <a:pt x="172" y="299"/>
                </a:cubicBezTo>
                <a:cubicBezTo>
                  <a:pt x="172" y="300"/>
                  <a:pt x="172" y="300"/>
                  <a:pt x="172" y="300"/>
                </a:cubicBezTo>
                <a:cubicBezTo>
                  <a:pt x="172" y="301"/>
                  <a:pt x="172" y="301"/>
                  <a:pt x="172" y="301"/>
                </a:cubicBezTo>
                <a:cubicBezTo>
                  <a:pt x="172" y="302"/>
                  <a:pt x="172" y="302"/>
                  <a:pt x="172" y="303"/>
                </a:cubicBezTo>
                <a:cubicBezTo>
                  <a:pt x="172" y="303"/>
                  <a:pt x="172" y="303"/>
                  <a:pt x="172" y="304"/>
                </a:cubicBezTo>
                <a:cubicBezTo>
                  <a:pt x="172" y="304"/>
                  <a:pt x="172" y="304"/>
                  <a:pt x="172" y="305"/>
                </a:cubicBezTo>
                <a:cubicBezTo>
                  <a:pt x="172" y="305"/>
                  <a:pt x="172" y="305"/>
                  <a:pt x="172" y="306"/>
                </a:cubicBezTo>
                <a:cubicBezTo>
                  <a:pt x="172" y="306"/>
                  <a:pt x="171" y="306"/>
                  <a:pt x="171" y="307"/>
                </a:cubicBezTo>
                <a:cubicBezTo>
                  <a:pt x="171" y="307"/>
                  <a:pt x="171" y="307"/>
                  <a:pt x="171" y="308"/>
                </a:cubicBezTo>
                <a:cubicBezTo>
                  <a:pt x="171" y="308"/>
                  <a:pt x="171" y="308"/>
                  <a:pt x="170" y="309"/>
                </a:cubicBezTo>
                <a:cubicBezTo>
                  <a:pt x="170" y="309"/>
                  <a:pt x="170" y="309"/>
                  <a:pt x="170" y="309"/>
                </a:cubicBezTo>
                <a:cubicBezTo>
                  <a:pt x="169" y="310"/>
                  <a:pt x="169" y="310"/>
                  <a:pt x="169" y="310"/>
                </a:cubicBezTo>
                <a:cubicBezTo>
                  <a:pt x="169" y="310"/>
                  <a:pt x="169" y="311"/>
                  <a:pt x="168" y="311"/>
                </a:cubicBezTo>
                <a:cubicBezTo>
                  <a:pt x="168" y="311"/>
                  <a:pt x="168" y="311"/>
                  <a:pt x="167" y="311"/>
                </a:cubicBezTo>
                <a:cubicBezTo>
                  <a:pt x="167" y="312"/>
                  <a:pt x="167" y="312"/>
                  <a:pt x="167" y="312"/>
                </a:cubicBezTo>
                <a:cubicBezTo>
                  <a:pt x="166" y="312"/>
                  <a:pt x="166" y="312"/>
                  <a:pt x="166" y="312"/>
                </a:cubicBezTo>
                <a:cubicBezTo>
                  <a:pt x="165" y="313"/>
                  <a:pt x="165" y="313"/>
                  <a:pt x="165" y="313"/>
                </a:cubicBezTo>
                <a:cubicBezTo>
                  <a:pt x="164" y="313"/>
                  <a:pt x="164" y="313"/>
                  <a:pt x="164" y="313"/>
                </a:cubicBezTo>
                <a:cubicBezTo>
                  <a:pt x="163" y="313"/>
                  <a:pt x="163" y="313"/>
                  <a:pt x="162" y="313"/>
                </a:cubicBezTo>
                <a:cubicBezTo>
                  <a:pt x="162" y="313"/>
                  <a:pt x="162" y="313"/>
                  <a:pt x="161" y="313"/>
                </a:cubicBezTo>
                <a:cubicBezTo>
                  <a:pt x="75" y="313"/>
                  <a:pt x="75" y="313"/>
                  <a:pt x="75" y="313"/>
                </a:cubicBezTo>
                <a:cubicBezTo>
                  <a:pt x="75" y="313"/>
                  <a:pt x="74" y="313"/>
                  <a:pt x="74" y="313"/>
                </a:cubicBezTo>
                <a:cubicBezTo>
                  <a:pt x="74" y="313"/>
                  <a:pt x="73" y="313"/>
                  <a:pt x="73" y="313"/>
                </a:cubicBezTo>
                <a:cubicBezTo>
                  <a:pt x="73" y="313"/>
                  <a:pt x="72" y="313"/>
                  <a:pt x="72" y="313"/>
                </a:cubicBezTo>
                <a:cubicBezTo>
                  <a:pt x="72" y="313"/>
                  <a:pt x="71" y="313"/>
                  <a:pt x="71" y="312"/>
                </a:cubicBezTo>
                <a:cubicBezTo>
                  <a:pt x="71" y="312"/>
                  <a:pt x="70" y="312"/>
                  <a:pt x="70" y="312"/>
                </a:cubicBezTo>
                <a:cubicBezTo>
                  <a:pt x="70" y="312"/>
                  <a:pt x="69" y="312"/>
                  <a:pt x="69" y="311"/>
                </a:cubicBezTo>
                <a:cubicBezTo>
                  <a:pt x="69" y="311"/>
                  <a:pt x="68" y="311"/>
                  <a:pt x="68" y="311"/>
                </a:cubicBezTo>
                <a:cubicBezTo>
                  <a:pt x="68" y="311"/>
                  <a:pt x="68" y="310"/>
                  <a:pt x="67" y="310"/>
                </a:cubicBezTo>
                <a:cubicBezTo>
                  <a:pt x="67" y="310"/>
                  <a:pt x="67" y="310"/>
                  <a:pt x="67" y="309"/>
                </a:cubicBezTo>
                <a:cubicBezTo>
                  <a:pt x="67" y="309"/>
                  <a:pt x="66" y="309"/>
                  <a:pt x="66" y="309"/>
                </a:cubicBezTo>
                <a:cubicBezTo>
                  <a:pt x="66" y="308"/>
                  <a:pt x="66" y="308"/>
                  <a:pt x="66" y="308"/>
                </a:cubicBezTo>
                <a:cubicBezTo>
                  <a:pt x="65" y="307"/>
                  <a:pt x="65" y="307"/>
                  <a:pt x="65" y="307"/>
                </a:cubicBezTo>
                <a:cubicBezTo>
                  <a:pt x="65" y="306"/>
                  <a:pt x="65" y="306"/>
                  <a:pt x="65" y="306"/>
                </a:cubicBezTo>
                <a:cubicBezTo>
                  <a:pt x="65" y="305"/>
                  <a:pt x="65" y="305"/>
                  <a:pt x="65" y="305"/>
                </a:cubicBezTo>
                <a:cubicBezTo>
                  <a:pt x="64" y="304"/>
                  <a:pt x="64" y="304"/>
                  <a:pt x="64" y="304"/>
                </a:cubicBezTo>
                <a:cubicBezTo>
                  <a:pt x="64" y="303"/>
                  <a:pt x="64" y="303"/>
                  <a:pt x="64" y="303"/>
                </a:cubicBezTo>
                <a:cubicBezTo>
                  <a:pt x="64" y="302"/>
                  <a:pt x="64" y="302"/>
                  <a:pt x="64" y="301"/>
                </a:cubicBezTo>
                <a:cubicBezTo>
                  <a:pt x="64" y="301"/>
                  <a:pt x="64" y="301"/>
                  <a:pt x="65" y="300"/>
                </a:cubicBezTo>
                <a:cubicBezTo>
                  <a:pt x="65" y="300"/>
                  <a:pt x="65" y="300"/>
                  <a:pt x="65" y="299"/>
                </a:cubicBezTo>
                <a:cubicBezTo>
                  <a:pt x="65" y="299"/>
                  <a:pt x="65" y="299"/>
                  <a:pt x="65" y="298"/>
                </a:cubicBezTo>
                <a:cubicBezTo>
                  <a:pt x="65" y="298"/>
                  <a:pt x="65" y="298"/>
                  <a:pt x="66" y="297"/>
                </a:cubicBezTo>
                <a:cubicBezTo>
                  <a:pt x="66" y="297"/>
                  <a:pt x="66" y="297"/>
                  <a:pt x="66" y="296"/>
                </a:cubicBezTo>
                <a:cubicBezTo>
                  <a:pt x="66" y="296"/>
                  <a:pt x="67" y="296"/>
                  <a:pt x="67" y="296"/>
                </a:cubicBezTo>
                <a:cubicBezTo>
                  <a:pt x="67" y="295"/>
                  <a:pt x="67" y="295"/>
                  <a:pt x="67" y="295"/>
                </a:cubicBezTo>
                <a:cubicBezTo>
                  <a:pt x="68" y="295"/>
                  <a:pt x="68" y="294"/>
                  <a:pt x="68" y="294"/>
                </a:cubicBezTo>
                <a:cubicBezTo>
                  <a:pt x="68" y="294"/>
                  <a:pt x="69" y="294"/>
                  <a:pt x="69" y="294"/>
                </a:cubicBezTo>
                <a:cubicBezTo>
                  <a:pt x="69" y="293"/>
                  <a:pt x="70" y="293"/>
                  <a:pt x="70" y="293"/>
                </a:cubicBezTo>
                <a:cubicBezTo>
                  <a:pt x="70" y="293"/>
                  <a:pt x="71" y="293"/>
                  <a:pt x="71" y="293"/>
                </a:cubicBezTo>
                <a:cubicBezTo>
                  <a:pt x="71" y="292"/>
                  <a:pt x="72" y="292"/>
                  <a:pt x="72" y="292"/>
                </a:cubicBezTo>
                <a:cubicBezTo>
                  <a:pt x="72" y="292"/>
                  <a:pt x="73" y="292"/>
                  <a:pt x="73" y="292"/>
                </a:cubicBezTo>
                <a:cubicBezTo>
                  <a:pt x="73" y="292"/>
                  <a:pt x="74" y="292"/>
                  <a:pt x="74" y="292"/>
                </a:cubicBezTo>
                <a:cubicBezTo>
                  <a:pt x="74" y="292"/>
                  <a:pt x="75" y="292"/>
                  <a:pt x="75" y="292"/>
                </a:cubicBezTo>
                <a:close/>
                <a:moveTo>
                  <a:pt x="118" y="22"/>
                </a:moveTo>
                <a:cubicBezTo>
                  <a:pt x="117" y="22"/>
                  <a:pt x="117" y="22"/>
                  <a:pt x="116" y="22"/>
                </a:cubicBezTo>
                <a:cubicBezTo>
                  <a:pt x="115" y="22"/>
                  <a:pt x="114" y="22"/>
                  <a:pt x="113" y="22"/>
                </a:cubicBezTo>
                <a:cubicBezTo>
                  <a:pt x="112" y="22"/>
                  <a:pt x="112" y="22"/>
                  <a:pt x="111" y="22"/>
                </a:cubicBezTo>
                <a:cubicBezTo>
                  <a:pt x="110" y="22"/>
                  <a:pt x="109" y="22"/>
                  <a:pt x="108" y="23"/>
                </a:cubicBezTo>
                <a:cubicBezTo>
                  <a:pt x="107" y="23"/>
                  <a:pt x="107" y="23"/>
                  <a:pt x="106" y="23"/>
                </a:cubicBezTo>
                <a:cubicBezTo>
                  <a:pt x="105" y="23"/>
                  <a:pt x="104" y="23"/>
                  <a:pt x="103" y="23"/>
                </a:cubicBezTo>
                <a:cubicBezTo>
                  <a:pt x="103" y="23"/>
                  <a:pt x="102" y="23"/>
                  <a:pt x="101" y="24"/>
                </a:cubicBezTo>
                <a:cubicBezTo>
                  <a:pt x="100" y="24"/>
                  <a:pt x="99" y="24"/>
                  <a:pt x="99" y="24"/>
                </a:cubicBezTo>
                <a:cubicBezTo>
                  <a:pt x="98" y="24"/>
                  <a:pt x="97" y="24"/>
                  <a:pt x="96" y="25"/>
                </a:cubicBezTo>
                <a:cubicBezTo>
                  <a:pt x="96" y="25"/>
                  <a:pt x="95" y="25"/>
                  <a:pt x="94" y="25"/>
                </a:cubicBezTo>
                <a:cubicBezTo>
                  <a:pt x="93" y="25"/>
                  <a:pt x="92" y="26"/>
                  <a:pt x="92" y="26"/>
                </a:cubicBezTo>
                <a:cubicBezTo>
                  <a:pt x="91" y="26"/>
                  <a:pt x="90" y="26"/>
                  <a:pt x="89" y="26"/>
                </a:cubicBezTo>
                <a:cubicBezTo>
                  <a:pt x="89" y="27"/>
                  <a:pt x="88" y="27"/>
                  <a:pt x="87" y="27"/>
                </a:cubicBezTo>
                <a:cubicBezTo>
                  <a:pt x="86" y="27"/>
                  <a:pt x="86" y="28"/>
                  <a:pt x="85" y="28"/>
                </a:cubicBezTo>
                <a:cubicBezTo>
                  <a:pt x="84" y="28"/>
                  <a:pt x="83" y="29"/>
                  <a:pt x="83" y="29"/>
                </a:cubicBezTo>
                <a:cubicBezTo>
                  <a:pt x="82" y="29"/>
                  <a:pt x="81" y="29"/>
                  <a:pt x="80" y="30"/>
                </a:cubicBezTo>
                <a:cubicBezTo>
                  <a:pt x="79" y="30"/>
                  <a:pt x="78" y="31"/>
                  <a:pt x="76" y="32"/>
                </a:cubicBezTo>
                <a:cubicBezTo>
                  <a:pt x="75" y="32"/>
                  <a:pt x="73" y="33"/>
                  <a:pt x="72" y="34"/>
                </a:cubicBezTo>
                <a:cubicBezTo>
                  <a:pt x="71" y="35"/>
                  <a:pt x="69" y="35"/>
                  <a:pt x="68" y="36"/>
                </a:cubicBezTo>
                <a:cubicBezTo>
                  <a:pt x="67" y="37"/>
                  <a:pt x="65" y="38"/>
                  <a:pt x="64" y="39"/>
                </a:cubicBezTo>
                <a:cubicBezTo>
                  <a:pt x="63" y="40"/>
                  <a:pt x="61" y="41"/>
                  <a:pt x="60" y="41"/>
                </a:cubicBezTo>
                <a:cubicBezTo>
                  <a:pt x="59" y="42"/>
                  <a:pt x="58" y="43"/>
                  <a:pt x="56" y="44"/>
                </a:cubicBezTo>
                <a:cubicBezTo>
                  <a:pt x="55" y="45"/>
                  <a:pt x="54" y="46"/>
                  <a:pt x="53" y="47"/>
                </a:cubicBezTo>
                <a:cubicBezTo>
                  <a:pt x="52" y="48"/>
                  <a:pt x="51" y="50"/>
                  <a:pt x="50" y="51"/>
                </a:cubicBezTo>
                <a:cubicBezTo>
                  <a:pt x="48" y="52"/>
                  <a:pt x="47" y="53"/>
                  <a:pt x="46" y="54"/>
                </a:cubicBezTo>
                <a:cubicBezTo>
                  <a:pt x="45" y="55"/>
                  <a:pt x="44" y="56"/>
                  <a:pt x="43" y="58"/>
                </a:cubicBezTo>
                <a:cubicBezTo>
                  <a:pt x="42" y="59"/>
                  <a:pt x="41" y="60"/>
                  <a:pt x="40" y="61"/>
                </a:cubicBezTo>
                <a:cubicBezTo>
                  <a:pt x="39" y="63"/>
                  <a:pt x="39" y="64"/>
                  <a:pt x="38" y="65"/>
                </a:cubicBezTo>
                <a:cubicBezTo>
                  <a:pt x="37" y="66"/>
                  <a:pt x="36" y="68"/>
                  <a:pt x="35" y="69"/>
                </a:cubicBezTo>
                <a:cubicBezTo>
                  <a:pt x="34" y="70"/>
                  <a:pt x="34" y="72"/>
                  <a:pt x="33" y="73"/>
                </a:cubicBezTo>
                <a:cubicBezTo>
                  <a:pt x="32" y="75"/>
                  <a:pt x="31" y="76"/>
                  <a:pt x="31" y="77"/>
                </a:cubicBezTo>
                <a:cubicBezTo>
                  <a:pt x="30" y="79"/>
                  <a:pt x="29" y="80"/>
                  <a:pt x="29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5"/>
                  <a:pt x="27" y="85"/>
                  <a:pt x="27" y="86"/>
                </a:cubicBezTo>
                <a:cubicBezTo>
                  <a:pt x="27" y="87"/>
                  <a:pt x="26" y="88"/>
                  <a:pt x="26" y="88"/>
                </a:cubicBezTo>
                <a:cubicBezTo>
                  <a:pt x="26" y="89"/>
                  <a:pt x="26" y="90"/>
                  <a:pt x="25" y="91"/>
                </a:cubicBezTo>
                <a:cubicBezTo>
                  <a:pt x="25" y="91"/>
                  <a:pt x="25" y="92"/>
                  <a:pt x="25" y="93"/>
                </a:cubicBezTo>
                <a:cubicBezTo>
                  <a:pt x="25" y="94"/>
                  <a:pt x="24" y="94"/>
                  <a:pt x="24" y="95"/>
                </a:cubicBezTo>
                <a:cubicBezTo>
                  <a:pt x="24" y="96"/>
                  <a:pt x="24" y="97"/>
                  <a:pt x="24" y="98"/>
                </a:cubicBezTo>
                <a:cubicBezTo>
                  <a:pt x="23" y="98"/>
                  <a:pt x="23" y="99"/>
                  <a:pt x="23" y="100"/>
                </a:cubicBezTo>
                <a:cubicBezTo>
                  <a:pt x="23" y="101"/>
                  <a:pt x="23" y="102"/>
                  <a:pt x="23" y="102"/>
                </a:cubicBezTo>
                <a:cubicBezTo>
                  <a:pt x="22" y="103"/>
                  <a:pt x="22" y="104"/>
                  <a:pt x="22" y="105"/>
                </a:cubicBezTo>
                <a:cubicBezTo>
                  <a:pt x="22" y="106"/>
                  <a:pt x="22" y="106"/>
                  <a:pt x="22" y="107"/>
                </a:cubicBezTo>
                <a:cubicBezTo>
                  <a:pt x="22" y="108"/>
                  <a:pt x="22" y="109"/>
                  <a:pt x="22" y="110"/>
                </a:cubicBezTo>
                <a:cubicBezTo>
                  <a:pt x="22" y="110"/>
                  <a:pt x="21" y="111"/>
                  <a:pt x="21" y="112"/>
                </a:cubicBezTo>
                <a:cubicBezTo>
                  <a:pt x="21" y="113"/>
                  <a:pt x="21" y="114"/>
                  <a:pt x="21" y="115"/>
                </a:cubicBezTo>
                <a:cubicBezTo>
                  <a:pt x="21" y="115"/>
                  <a:pt x="21" y="116"/>
                  <a:pt x="21" y="117"/>
                </a:cubicBezTo>
                <a:cubicBezTo>
                  <a:pt x="21" y="118"/>
                  <a:pt x="21" y="119"/>
                  <a:pt x="21" y="120"/>
                </a:cubicBezTo>
                <a:cubicBezTo>
                  <a:pt x="21" y="121"/>
                  <a:pt x="21" y="122"/>
                  <a:pt x="21" y="122"/>
                </a:cubicBezTo>
                <a:cubicBezTo>
                  <a:pt x="21" y="123"/>
                  <a:pt x="21" y="124"/>
                  <a:pt x="21" y="125"/>
                </a:cubicBezTo>
                <a:cubicBezTo>
                  <a:pt x="21" y="126"/>
                  <a:pt x="21" y="127"/>
                  <a:pt x="21" y="128"/>
                </a:cubicBezTo>
                <a:cubicBezTo>
                  <a:pt x="22" y="129"/>
                  <a:pt x="22" y="130"/>
                  <a:pt x="22" y="131"/>
                </a:cubicBezTo>
                <a:cubicBezTo>
                  <a:pt x="22" y="132"/>
                  <a:pt x="22" y="133"/>
                  <a:pt x="22" y="134"/>
                </a:cubicBezTo>
                <a:cubicBezTo>
                  <a:pt x="22" y="134"/>
                  <a:pt x="22" y="135"/>
                  <a:pt x="23" y="136"/>
                </a:cubicBezTo>
                <a:cubicBezTo>
                  <a:pt x="23" y="137"/>
                  <a:pt x="23" y="138"/>
                  <a:pt x="23" y="139"/>
                </a:cubicBezTo>
                <a:cubicBezTo>
                  <a:pt x="23" y="140"/>
                  <a:pt x="23" y="141"/>
                  <a:pt x="24" y="142"/>
                </a:cubicBezTo>
                <a:cubicBezTo>
                  <a:pt x="24" y="143"/>
                  <a:pt x="24" y="144"/>
                  <a:pt x="24" y="144"/>
                </a:cubicBezTo>
                <a:cubicBezTo>
                  <a:pt x="25" y="145"/>
                  <a:pt x="25" y="146"/>
                  <a:pt x="25" y="147"/>
                </a:cubicBezTo>
                <a:cubicBezTo>
                  <a:pt x="25" y="148"/>
                  <a:pt x="26" y="149"/>
                  <a:pt x="26" y="150"/>
                </a:cubicBezTo>
                <a:cubicBezTo>
                  <a:pt x="26" y="151"/>
                  <a:pt x="27" y="152"/>
                  <a:pt x="27" y="152"/>
                </a:cubicBezTo>
                <a:cubicBezTo>
                  <a:pt x="27" y="153"/>
                  <a:pt x="27" y="154"/>
                  <a:pt x="28" y="155"/>
                </a:cubicBezTo>
                <a:cubicBezTo>
                  <a:pt x="28" y="156"/>
                  <a:pt x="29" y="157"/>
                  <a:pt x="29" y="158"/>
                </a:cubicBezTo>
                <a:cubicBezTo>
                  <a:pt x="29" y="159"/>
                  <a:pt x="30" y="159"/>
                  <a:pt x="30" y="160"/>
                </a:cubicBezTo>
                <a:cubicBezTo>
                  <a:pt x="30" y="161"/>
                  <a:pt x="31" y="162"/>
                  <a:pt x="31" y="163"/>
                </a:cubicBezTo>
                <a:cubicBezTo>
                  <a:pt x="32" y="164"/>
                  <a:pt x="32" y="164"/>
                  <a:pt x="32" y="164"/>
                </a:cubicBezTo>
                <a:cubicBezTo>
                  <a:pt x="32" y="165"/>
                  <a:pt x="32" y="165"/>
                  <a:pt x="32" y="165"/>
                </a:cubicBezTo>
                <a:cubicBezTo>
                  <a:pt x="32" y="166"/>
                  <a:pt x="33" y="166"/>
                  <a:pt x="33" y="167"/>
                </a:cubicBezTo>
                <a:cubicBezTo>
                  <a:pt x="33" y="167"/>
                  <a:pt x="33" y="168"/>
                  <a:pt x="34" y="168"/>
                </a:cubicBezTo>
                <a:cubicBezTo>
                  <a:pt x="34" y="169"/>
                  <a:pt x="34" y="169"/>
                  <a:pt x="34" y="170"/>
                </a:cubicBezTo>
                <a:cubicBezTo>
                  <a:pt x="35" y="170"/>
                  <a:pt x="35" y="171"/>
                  <a:pt x="35" y="171"/>
                </a:cubicBezTo>
                <a:cubicBezTo>
                  <a:pt x="35" y="172"/>
                  <a:pt x="36" y="173"/>
                  <a:pt x="36" y="173"/>
                </a:cubicBezTo>
                <a:cubicBezTo>
                  <a:pt x="36" y="174"/>
                  <a:pt x="37" y="174"/>
                  <a:pt x="37" y="175"/>
                </a:cubicBezTo>
                <a:cubicBezTo>
                  <a:pt x="37" y="175"/>
                  <a:pt x="38" y="176"/>
                  <a:pt x="38" y="177"/>
                </a:cubicBezTo>
                <a:cubicBezTo>
                  <a:pt x="38" y="177"/>
                  <a:pt x="39" y="178"/>
                  <a:pt x="39" y="179"/>
                </a:cubicBezTo>
                <a:cubicBezTo>
                  <a:pt x="40" y="179"/>
                  <a:pt x="40" y="180"/>
                  <a:pt x="40" y="180"/>
                </a:cubicBezTo>
                <a:cubicBezTo>
                  <a:pt x="41" y="182"/>
                  <a:pt x="42" y="183"/>
                  <a:pt x="43" y="184"/>
                </a:cubicBezTo>
                <a:cubicBezTo>
                  <a:pt x="44" y="186"/>
                  <a:pt x="45" y="187"/>
                  <a:pt x="45" y="188"/>
                </a:cubicBezTo>
                <a:cubicBezTo>
                  <a:pt x="46" y="189"/>
                  <a:pt x="47" y="191"/>
                  <a:pt x="48" y="192"/>
                </a:cubicBezTo>
                <a:cubicBezTo>
                  <a:pt x="49" y="193"/>
                  <a:pt x="50" y="195"/>
                  <a:pt x="51" y="196"/>
                </a:cubicBezTo>
                <a:cubicBezTo>
                  <a:pt x="52" y="197"/>
                  <a:pt x="53" y="199"/>
                  <a:pt x="54" y="200"/>
                </a:cubicBezTo>
                <a:cubicBezTo>
                  <a:pt x="54" y="201"/>
                  <a:pt x="55" y="202"/>
                  <a:pt x="56" y="203"/>
                </a:cubicBezTo>
                <a:cubicBezTo>
                  <a:pt x="57" y="204"/>
                  <a:pt x="57" y="205"/>
                  <a:pt x="58" y="205"/>
                </a:cubicBezTo>
                <a:cubicBezTo>
                  <a:pt x="58" y="206"/>
                  <a:pt x="58" y="206"/>
                  <a:pt x="59" y="207"/>
                </a:cubicBezTo>
                <a:cubicBezTo>
                  <a:pt x="59" y="208"/>
                  <a:pt x="60" y="208"/>
                  <a:pt x="60" y="209"/>
                </a:cubicBezTo>
                <a:cubicBezTo>
                  <a:pt x="60" y="209"/>
                  <a:pt x="61" y="210"/>
                  <a:pt x="61" y="210"/>
                </a:cubicBezTo>
                <a:cubicBezTo>
                  <a:pt x="62" y="211"/>
                  <a:pt x="62" y="211"/>
                  <a:pt x="62" y="212"/>
                </a:cubicBezTo>
                <a:cubicBezTo>
                  <a:pt x="63" y="212"/>
                  <a:pt x="63" y="213"/>
                  <a:pt x="64" y="213"/>
                </a:cubicBezTo>
                <a:cubicBezTo>
                  <a:pt x="64" y="214"/>
                  <a:pt x="64" y="214"/>
                  <a:pt x="65" y="214"/>
                </a:cubicBezTo>
                <a:cubicBezTo>
                  <a:pt x="65" y="215"/>
                  <a:pt x="65" y="215"/>
                  <a:pt x="66" y="216"/>
                </a:cubicBezTo>
                <a:cubicBezTo>
                  <a:pt x="66" y="216"/>
                  <a:pt x="66" y="216"/>
                  <a:pt x="66" y="217"/>
                </a:cubicBezTo>
                <a:cubicBezTo>
                  <a:pt x="67" y="217"/>
                  <a:pt x="67" y="218"/>
                  <a:pt x="67" y="218"/>
                </a:cubicBezTo>
                <a:cubicBezTo>
                  <a:pt x="68" y="219"/>
                  <a:pt x="68" y="219"/>
                  <a:pt x="68" y="219"/>
                </a:cubicBezTo>
                <a:cubicBezTo>
                  <a:pt x="69" y="220"/>
                  <a:pt x="69" y="221"/>
                  <a:pt x="70" y="222"/>
                </a:cubicBezTo>
                <a:cubicBezTo>
                  <a:pt x="70" y="223"/>
                  <a:pt x="71" y="224"/>
                  <a:pt x="71" y="225"/>
                </a:cubicBezTo>
                <a:cubicBezTo>
                  <a:pt x="72" y="226"/>
                  <a:pt x="72" y="227"/>
                  <a:pt x="73" y="228"/>
                </a:cubicBezTo>
                <a:cubicBezTo>
                  <a:pt x="73" y="229"/>
                  <a:pt x="74" y="230"/>
                  <a:pt x="74" y="231"/>
                </a:cubicBezTo>
                <a:cubicBezTo>
                  <a:pt x="75" y="232"/>
                  <a:pt x="75" y="233"/>
                  <a:pt x="76" y="234"/>
                </a:cubicBezTo>
                <a:cubicBezTo>
                  <a:pt x="76" y="235"/>
                  <a:pt x="76" y="235"/>
                  <a:pt x="77" y="236"/>
                </a:cubicBezTo>
                <a:cubicBezTo>
                  <a:pt x="77" y="237"/>
                  <a:pt x="77" y="238"/>
                  <a:pt x="78" y="239"/>
                </a:cubicBezTo>
                <a:cubicBezTo>
                  <a:pt x="78" y="240"/>
                  <a:pt x="78" y="241"/>
                  <a:pt x="79" y="242"/>
                </a:cubicBezTo>
                <a:cubicBezTo>
                  <a:pt x="79" y="243"/>
                  <a:pt x="79" y="243"/>
                  <a:pt x="80" y="244"/>
                </a:cubicBezTo>
                <a:cubicBezTo>
                  <a:pt x="80" y="245"/>
                  <a:pt x="80" y="246"/>
                  <a:pt x="80" y="247"/>
                </a:cubicBezTo>
                <a:cubicBezTo>
                  <a:pt x="81" y="247"/>
                  <a:pt x="81" y="248"/>
                  <a:pt x="81" y="249"/>
                </a:cubicBezTo>
                <a:cubicBezTo>
                  <a:pt x="81" y="250"/>
                  <a:pt x="81" y="251"/>
                  <a:pt x="82" y="251"/>
                </a:cubicBezTo>
                <a:cubicBezTo>
                  <a:pt x="82" y="252"/>
                  <a:pt x="82" y="253"/>
                  <a:pt x="82" y="253"/>
                </a:cubicBezTo>
                <a:cubicBezTo>
                  <a:pt x="82" y="254"/>
                  <a:pt x="82" y="255"/>
                  <a:pt x="82" y="256"/>
                </a:cubicBezTo>
                <a:cubicBezTo>
                  <a:pt x="83" y="256"/>
                  <a:pt x="83" y="257"/>
                  <a:pt x="83" y="258"/>
                </a:cubicBezTo>
                <a:cubicBezTo>
                  <a:pt x="83" y="258"/>
                  <a:pt x="83" y="259"/>
                  <a:pt x="83" y="259"/>
                </a:cubicBezTo>
                <a:cubicBezTo>
                  <a:pt x="153" y="259"/>
                  <a:pt x="153" y="259"/>
                  <a:pt x="153" y="259"/>
                </a:cubicBezTo>
                <a:cubicBezTo>
                  <a:pt x="153" y="258"/>
                  <a:pt x="153" y="257"/>
                  <a:pt x="153" y="256"/>
                </a:cubicBezTo>
                <a:cubicBezTo>
                  <a:pt x="154" y="255"/>
                  <a:pt x="154" y="254"/>
                  <a:pt x="154" y="253"/>
                </a:cubicBezTo>
                <a:cubicBezTo>
                  <a:pt x="154" y="253"/>
                  <a:pt x="154" y="252"/>
                  <a:pt x="154" y="251"/>
                </a:cubicBezTo>
                <a:cubicBezTo>
                  <a:pt x="155" y="251"/>
                  <a:pt x="155" y="250"/>
                  <a:pt x="155" y="249"/>
                </a:cubicBezTo>
                <a:cubicBezTo>
                  <a:pt x="155" y="248"/>
                  <a:pt x="155" y="247"/>
                  <a:pt x="156" y="247"/>
                </a:cubicBezTo>
                <a:cubicBezTo>
                  <a:pt x="156" y="246"/>
                  <a:pt x="156" y="245"/>
                  <a:pt x="156" y="244"/>
                </a:cubicBezTo>
                <a:cubicBezTo>
                  <a:pt x="157" y="243"/>
                  <a:pt x="157" y="243"/>
                  <a:pt x="157" y="242"/>
                </a:cubicBezTo>
                <a:cubicBezTo>
                  <a:pt x="157" y="241"/>
                  <a:pt x="158" y="240"/>
                  <a:pt x="158" y="239"/>
                </a:cubicBezTo>
                <a:cubicBezTo>
                  <a:pt x="158" y="238"/>
                  <a:pt x="159" y="237"/>
                  <a:pt x="159" y="236"/>
                </a:cubicBezTo>
                <a:cubicBezTo>
                  <a:pt x="160" y="235"/>
                  <a:pt x="160" y="235"/>
                  <a:pt x="160" y="234"/>
                </a:cubicBezTo>
                <a:cubicBezTo>
                  <a:pt x="161" y="233"/>
                  <a:pt x="161" y="232"/>
                  <a:pt x="162" y="231"/>
                </a:cubicBezTo>
                <a:cubicBezTo>
                  <a:pt x="162" y="230"/>
                  <a:pt x="162" y="229"/>
                  <a:pt x="163" y="228"/>
                </a:cubicBezTo>
                <a:cubicBezTo>
                  <a:pt x="163" y="227"/>
                  <a:pt x="164" y="226"/>
                  <a:pt x="164" y="225"/>
                </a:cubicBezTo>
                <a:cubicBezTo>
                  <a:pt x="165" y="224"/>
                  <a:pt x="166" y="223"/>
                  <a:pt x="166" y="222"/>
                </a:cubicBezTo>
                <a:cubicBezTo>
                  <a:pt x="167" y="221"/>
                  <a:pt x="167" y="220"/>
                  <a:pt x="168" y="219"/>
                </a:cubicBezTo>
                <a:cubicBezTo>
                  <a:pt x="169" y="218"/>
                  <a:pt x="169" y="218"/>
                  <a:pt x="169" y="218"/>
                </a:cubicBezTo>
                <a:cubicBezTo>
                  <a:pt x="169" y="218"/>
                  <a:pt x="169" y="218"/>
                  <a:pt x="169" y="218"/>
                </a:cubicBezTo>
                <a:cubicBezTo>
                  <a:pt x="169" y="218"/>
                  <a:pt x="169" y="218"/>
                  <a:pt x="169" y="217"/>
                </a:cubicBezTo>
                <a:cubicBezTo>
                  <a:pt x="169" y="217"/>
                  <a:pt x="169" y="217"/>
                  <a:pt x="169" y="217"/>
                </a:cubicBezTo>
                <a:cubicBezTo>
                  <a:pt x="170" y="217"/>
                  <a:pt x="170" y="217"/>
                  <a:pt x="170" y="216"/>
                </a:cubicBezTo>
                <a:cubicBezTo>
                  <a:pt x="170" y="216"/>
                  <a:pt x="170" y="216"/>
                  <a:pt x="170" y="216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171" y="214"/>
                  <a:pt x="172" y="214"/>
                  <a:pt x="172" y="214"/>
                </a:cubicBezTo>
                <a:cubicBezTo>
                  <a:pt x="172" y="213"/>
                  <a:pt x="173" y="213"/>
                  <a:pt x="173" y="212"/>
                </a:cubicBezTo>
                <a:cubicBezTo>
                  <a:pt x="173" y="212"/>
                  <a:pt x="174" y="212"/>
                  <a:pt x="174" y="211"/>
                </a:cubicBezTo>
                <a:cubicBezTo>
                  <a:pt x="174" y="211"/>
                  <a:pt x="175" y="210"/>
                  <a:pt x="175" y="210"/>
                </a:cubicBezTo>
                <a:cubicBezTo>
                  <a:pt x="175" y="209"/>
                  <a:pt x="176" y="209"/>
                  <a:pt x="176" y="208"/>
                </a:cubicBezTo>
                <a:cubicBezTo>
                  <a:pt x="176" y="208"/>
                  <a:pt x="177" y="207"/>
                  <a:pt x="177" y="207"/>
                </a:cubicBezTo>
                <a:cubicBezTo>
                  <a:pt x="178" y="206"/>
                  <a:pt x="178" y="206"/>
                  <a:pt x="179" y="205"/>
                </a:cubicBezTo>
                <a:cubicBezTo>
                  <a:pt x="179" y="204"/>
                  <a:pt x="179" y="204"/>
                  <a:pt x="180" y="203"/>
                </a:cubicBezTo>
                <a:cubicBezTo>
                  <a:pt x="180" y="203"/>
                  <a:pt x="181" y="202"/>
                  <a:pt x="181" y="201"/>
                </a:cubicBezTo>
                <a:cubicBezTo>
                  <a:pt x="182" y="201"/>
                  <a:pt x="182" y="200"/>
                  <a:pt x="183" y="200"/>
                </a:cubicBezTo>
                <a:cubicBezTo>
                  <a:pt x="183" y="199"/>
                  <a:pt x="183" y="198"/>
                  <a:pt x="184" y="198"/>
                </a:cubicBezTo>
                <a:cubicBezTo>
                  <a:pt x="184" y="197"/>
                  <a:pt x="185" y="196"/>
                  <a:pt x="185" y="196"/>
                </a:cubicBezTo>
                <a:cubicBezTo>
                  <a:pt x="186" y="194"/>
                  <a:pt x="187" y="193"/>
                  <a:pt x="188" y="192"/>
                </a:cubicBezTo>
                <a:cubicBezTo>
                  <a:pt x="189" y="190"/>
                  <a:pt x="190" y="189"/>
                  <a:pt x="191" y="187"/>
                </a:cubicBezTo>
                <a:cubicBezTo>
                  <a:pt x="192" y="186"/>
                  <a:pt x="193" y="185"/>
                  <a:pt x="194" y="183"/>
                </a:cubicBezTo>
                <a:cubicBezTo>
                  <a:pt x="194" y="183"/>
                  <a:pt x="195" y="182"/>
                  <a:pt x="195" y="181"/>
                </a:cubicBezTo>
                <a:cubicBezTo>
                  <a:pt x="195" y="181"/>
                  <a:pt x="196" y="180"/>
                  <a:pt x="196" y="179"/>
                </a:cubicBezTo>
                <a:cubicBezTo>
                  <a:pt x="197" y="179"/>
                  <a:pt x="197" y="178"/>
                  <a:pt x="198" y="177"/>
                </a:cubicBezTo>
                <a:cubicBezTo>
                  <a:pt x="198" y="177"/>
                  <a:pt x="198" y="176"/>
                  <a:pt x="199" y="175"/>
                </a:cubicBezTo>
                <a:cubicBezTo>
                  <a:pt x="199" y="175"/>
                  <a:pt x="199" y="174"/>
                  <a:pt x="200" y="173"/>
                </a:cubicBezTo>
                <a:cubicBezTo>
                  <a:pt x="200" y="173"/>
                  <a:pt x="200" y="172"/>
                  <a:pt x="201" y="171"/>
                </a:cubicBezTo>
                <a:cubicBezTo>
                  <a:pt x="201" y="171"/>
                  <a:pt x="201" y="170"/>
                  <a:pt x="202" y="170"/>
                </a:cubicBezTo>
                <a:cubicBezTo>
                  <a:pt x="202" y="169"/>
                  <a:pt x="202" y="168"/>
                  <a:pt x="203" y="168"/>
                </a:cubicBezTo>
                <a:cubicBezTo>
                  <a:pt x="203" y="167"/>
                  <a:pt x="204" y="166"/>
                  <a:pt x="204" y="165"/>
                </a:cubicBezTo>
                <a:cubicBezTo>
                  <a:pt x="205" y="164"/>
                  <a:pt x="205" y="163"/>
                  <a:pt x="206" y="162"/>
                </a:cubicBezTo>
                <a:cubicBezTo>
                  <a:pt x="206" y="161"/>
                  <a:pt x="206" y="160"/>
                  <a:pt x="207" y="159"/>
                </a:cubicBezTo>
                <a:cubicBezTo>
                  <a:pt x="207" y="158"/>
                  <a:pt x="208" y="157"/>
                  <a:pt x="208" y="156"/>
                </a:cubicBezTo>
                <a:cubicBezTo>
                  <a:pt x="209" y="155"/>
                  <a:pt x="209" y="154"/>
                  <a:pt x="209" y="153"/>
                </a:cubicBezTo>
                <a:cubicBezTo>
                  <a:pt x="210" y="152"/>
                  <a:pt x="210" y="151"/>
                  <a:pt x="210" y="150"/>
                </a:cubicBezTo>
                <a:cubicBezTo>
                  <a:pt x="211" y="149"/>
                  <a:pt x="211" y="148"/>
                  <a:pt x="211" y="147"/>
                </a:cubicBezTo>
                <a:cubicBezTo>
                  <a:pt x="212" y="146"/>
                  <a:pt x="212" y="145"/>
                  <a:pt x="212" y="144"/>
                </a:cubicBezTo>
                <a:cubicBezTo>
                  <a:pt x="212" y="143"/>
                  <a:pt x="213" y="142"/>
                  <a:pt x="213" y="141"/>
                </a:cubicBezTo>
                <a:cubicBezTo>
                  <a:pt x="213" y="140"/>
                  <a:pt x="213" y="139"/>
                  <a:pt x="213" y="138"/>
                </a:cubicBezTo>
                <a:cubicBezTo>
                  <a:pt x="214" y="137"/>
                  <a:pt x="214" y="136"/>
                  <a:pt x="214" y="135"/>
                </a:cubicBezTo>
                <a:cubicBezTo>
                  <a:pt x="214" y="134"/>
                  <a:pt x="214" y="133"/>
                  <a:pt x="214" y="132"/>
                </a:cubicBezTo>
                <a:cubicBezTo>
                  <a:pt x="215" y="131"/>
                  <a:pt x="215" y="130"/>
                  <a:pt x="215" y="129"/>
                </a:cubicBezTo>
                <a:cubicBezTo>
                  <a:pt x="215" y="128"/>
                  <a:pt x="215" y="127"/>
                  <a:pt x="215" y="126"/>
                </a:cubicBezTo>
                <a:cubicBezTo>
                  <a:pt x="215" y="125"/>
                  <a:pt x="215" y="124"/>
                  <a:pt x="215" y="123"/>
                </a:cubicBezTo>
                <a:cubicBezTo>
                  <a:pt x="215" y="122"/>
                  <a:pt x="215" y="121"/>
                  <a:pt x="215" y="120"/>
                </a:cubicBezTo>
                <a:cubicBezTo>
                  <a:pt x="215" y="119"/>
                  <a:pt x="215" y="118"/>
                  <a:pt x="215" y="117"/>
                </a:cubicBezTo>
                <a:cubicBezTo>
                  <a:pt x="215" y="116"/>
                  <a:pt x="215" y="115"/>
                  <a:pt x="215" y="115"/>
                </a:cubicBezTo>
                <a:cubicBezTo>
                  <a:pt x="215" y="114"/>
                  <a:pt x="215" y="113"/>
                  <a:pt x="215" y="112"/>
                </a:cubicBezTo>
                <a:cubicBezTo>
                  <a:pt x="215" y="111"/>
                  <a:pt x="215" y="110"/>
                  <a:pt x="215" y="110"/>
                </a:cubicBezTo>
                <a:cubicBezTo>
                  <a:pt x="215" y="109"/>
                  <a:pt x="215" y="108"/>
                  <a:pt x="214" y="107"/>
                </a:cubicBezTo>
                <a:cubicBezTo>
                  <a:pt x="214" y="106"/>
                  <a:pt x="214" y="106"/>
                  <a:pt x="214" y="105"/>
                </a:cubicBezTo>
                <a:cubicBezTo>
                  <a:pt x="214" y="104"/>
                  <a:pt x="214" y="103"/>
                  <a:pt x="214" y="102"/>
                </a:cubicBezTo>
                <a:cubicBezTo>
                  <a:pt x="214" y="102"/>
                  <a:pt x="213" y="101"/>
                  <a:pt x="213" y="100"/>
                </a:cubicBezTo>
                <a:cubicBezTo>
                  <a:pt x="213" y="99"/>
                  <a:pt x="213" y="98"/>
                  <a:pt x="213" y="98"/>
                </a:cubicBezTo>
                <a:cubicBezTo>
                  <a:pt x="213" y="97"/>
                  <a:pt x="212" y="96"/>
                  <a:pt x="212" y="95"/>
                </a:cubicBezTo>
                <a:cubicBezTo>
                  <a:pt x="212" y="94"/>
                  <a:pt x="212" y="94"/>
                  <a:pt x="212" y="93"/>
                </a:cubicBezTo>
                <a:cubicBezTo>
                  <a:pt x="211" y="92"/>
                  <a:pt x="211" y="91"/>
                  <a:pt x="211" y="91"/>
                </a:cubicBezTo>
                <a:cubicBezTo>
                  <a:pt x="211" y="90"/>
                  <a:pt x="210" y="89"/>
                  <a:pt x="210" y="88"/>
                </a:cubicBezTo>
                <a:cubicBezTo>
                  <a:pt x="210" y="88"/>
                  <a:pt x="210" y="87"/>
                  <a:pt x="209" y="86"/>
                </a:cubicBezTo>
                <a:cubicBezTo>
                  <a:pt x="209" y="85"/>
                  <a:pt x="209" y="85"/>
                  <a:pt x="209" y="84"/>
                </a:cubicBezTo>
                <a:cubicBezTo>
                  <a:pt x="208" y="83"/>
                  <a:pt x="208" y="82"/>
                  <a:pt x="208" y="82"/>
                </a:cubicBezTo>
                <a:cubicBezTo>
                  <a:pt x="207" y="80"/>
                  <a:pt x="206" y="79"/>
                  <a:pt x="206" y="77"/>
                </a:cubicBezTo>
                <a:cubicBezTo>
                  <a:pt x="205" y="76"/>
                  <a:pt x="204" y="75"/>
                  <a:pt x="204" y="73"/>
                </a:cubicBezTo>
                <a:cubicBezTo>
                  <a:pt x="203" y="72"/>
                  <a:pt x="202" y="70"/>
                  <a:pt x="201" y="69"/>
                </a:cubicBezTo>
                <a:cubicBezTo>
                  <a:pt x="200" y="68"/>
                  <a:pt x="200" y="66"/>
                  <a:pt x="199" y="65"/>
                </a:cubicBezTo>
                <a:cubicBezTo>
                  <a:pt x="198" y="64"/>
                  <a:pt x="197" y="63"/>
                  <a:pt x="196" y="61"/>
                </a:cubicBezTo>
                <a:cubicBezTo>
                  <a:pt x="195" y="60"/>
                  <a:pt x="194" y="59"/>
                  <a:pt x="193" y="58"/>
                </a:cubicBezTo>
                <a:cubicBezTo>
                  <a:pt x="192" y="56"/>
                  <a:pt x="191" y="55"/>
                  <a:pt x="190" y="54"/>
                </a:cubicBezTo>
                <a:cubicBezTo>
                  <a:pt x="189" y="53"/>
                  <a:pt x="188" y="52"/>
                  <a:pt x="187" y="51"/>
                </a:cubicBezTo>
                <a:cubicBezTo>
                  <a:pt x="186" y="50"/>
                  <a:pt x="185" y="48"/>
                  <a:pt x="183" y="47"/>
                </a:cubicBezTo>
                <a:cubicBezTo>
                  <a:pt x="182" y="46"/>
                  <a:pt x="181" y="45"/>
                  <a:pt x="180" y="44"/>
                </a:cubicBezTo>
                <a:cubicBezTo>
                  <a:pt x="179" y="43"/>
                  <a:pt x="177" y="42"/>
                  <a:pt x="176" y="41"/>
                </a:cubicBezTo>
                <a:cubicBezTo>
                  <a:pt x="175" y="41"/>
                  <a:pt x="174" y="40"/>
                  <a:pt x="172" y="39"/>
                </a:cubicBezTo>
                <a:cubicBezTo>
                  <a:pt x="171" y="38"/>
                  <a:pt x="170" y="37"/>
                  <a:pt x="168" y="36"/>
                </a:cubicBezTo>
                <a:cubicBezTo>
                  <a:pt x="167" y="35"/>
                  <a:pt x="166" y="35"/>
                  <a:pt x="164" y="34"/>
                </a:cubicBezTo>
                <a:cubicBezTo>
                  <a:pt x="163" y="33"/>
                  <a:pt x="162" y="32"/>
                  <a:pt x="160" y="32"/>
                </a:cubicBezTo>
                <a:cubicBezTo>
                  <a:pt x="159" y="31"/>
                  <a:pt x="157" y="30"/>
                  <a:pt x="156" y="30"/>
                </a:cubicBezTo>
                <a:cubicBezTo>
                  <a:pt x="155" y="29"/>
                  <a:pt x="154" y="29"/>
                  <a:pt x="154" y="29"/>
                </a:cubicBezTo>
                <a:cubicBezTo>
                  <a:pt x="153" y="29"/>
                  <a:pt x="152" y="28"/>
                  <a:pt x="152" y="28"/>
                </a:cubicBezTo>
                <a:cubicBezTo>
                  <a:pt x="151" y="28"/>
                  <a:pt x="150" y="27"/>
                  <a:pt x="149" y="27"/>
                </a:cubicBezTo>
                <a:cubicBezTo>
                  <a:pt x="149" y="27"/>
                  <a:pt x="148" y="27"/>
                  <a:pt x="147" y="26"/>
                </a:cubicBezTo>
                <a:cubicBezTo>
                  <a:pt x="146" y="26"/>
                  <a:pt x="145" y="26"/>
                  <a:pt x="145" y="26"/>
                </a:cubicBezTo>
                <a:cubicBezTo>
                  <a:pt x="144" y="26"/>
                  <a:pt x="143" y="25"/>
                  <a:pt x="142" y="25"/>
                </a:cubicBezTo>
                <a:cubicBezTo>
                  <a:pt x="142" y="25"/>
                  <a:pt x="141" y="25"/>
                  <a:pt x="140" y="25"/>
                </a:cubicBezTo>
                <a:cubicBezTo>
                  <a:pt x="139" y="24"/>
                  <a:pt x="139" y="24"/>
                  <a:pt x="138" y="24"/>
                </a:cubicBezTo>
                <a:cubicBezTo>
                  <a:pt x="137" y="24"/>
                  <a:pt x="136" y="24"/>
                  <a:pt x="135" y="24"/>
                </a:cubicBezTo>
                <a:cubicBezTo>
                  <a:pt x="135" y="23"/>
                  <a:pt x="134" y="23"/>
                  <a:pt x="133" y="23"/>
                </a:cubicBezTo>
                <a:cubicBezTo>
                  <a:pt x="132" y="23"/>
                  <a:pt x="131" y="23"/>
                  <a:pt x="131" y="23"/>
                </a:cubicBezTo>
                <a:cubicBezTo>
                  <a:pt x="130" y="23"/>
                  <a:pt x="129" y="23"/>
                  <a:pt x="128" y="23"/>
                </a:cubicBezTo>
                <a:cubicBezTo>
                  <a:pt x="127" y="22"/>
                  <a:pt x="126" y="22"/>
                  <a:pt x="126" y="22"/>
                </a:cubicBezTo>
                <a:cubicBezTo>
                  <a:pt x="125" y="22"/>
                  <a:pt x="124" y="22"/>
                  <a:pt x="123" y="22"/>
                </a:cubicBezTo>
                <a:cubicBezTo>
                  <a:pt x="122" y="22"/>
                  <a:pt x="122" y="22"/>
                  <a:pt x="121" y="22"/>
                </a:cubicBezTo>
                <a:cubicBezTo>
                  <a:pt x="120" y="22"/>
                  <a:pt x="119" y="22"/>
                  <a:pt x="118" y="22"/>
                </a:cubicBezTo>
                <a:close/>
                <a:moveTo>
                  <a:pt x="118" y="0"/>
                </a:moveTo>
                <a:cubicBezTo>
                  <a:pt x="119" y="0"/>
                  <a:pt x="120" y="0"/>
                  <a:pt x="121" y="1"/>
                </a:cubicBezTo>
                <a:cubicBezTo>
                  <a:pt x="122" y="1"/>
                  <a:pt x="123" y="1"/>
                  <a:pt x="124" y="1"/>
                </a:cubicBezTo>
                <a:cubicBezTo>
                  <a:pt x="125" y="1"/>
                  <a:pt x="126" y="1"/>
                  <a:pt x="127" y="1"/>
                </a:cubicBezTo>
                <a:cubicBezTo>
                  <a:pt x="128" y="1"/>
                  <a:pt x="129" y="1"/>
                  <a:pt x="130" y="1"/>
                </a:cubicBezTo>
                <a:cubicBezTo>
                  <a:pt x="131" y="1"/>
                  <a:pt x="132" y="1"/>
                  <a:pt x="133" y="1"/>
                </a:cubicBezTo>
                <a:cubicBezTo>
                  <a:pt x="134" y="2"/>
                  <a:pt x="135" y="2"/>
                  <a:pt x="136" y="2"/>
                </a:cubicBezTo>
                <a:cubicBezTo>
                  <a:pt x="137" y="2"/>
                  <a:pt x="138" y="2"/>
                  <a:pt x="139" y="2"/>
                </a:cubicBezTo>
                <a:cubicBezTo>
                  <a:pt x="140" y="3"/>
                  <a:pt x="141" y="3"/>
                  <a:pt x="142" y="3"/>
                </a:cubicBezTo>
                <a:cubicBezTo>
                  <a:pt x="143" y="3"/>
                  <a:pt x="144" y="3"/>
                  <a:pt x="145" y="4"/>
                </a:cubicBezTo>
                <a:cubicBezTo>
                  <a:pt x="146" y="4"/>
                  <a:pt x="147" y="4"/>
                  <a:pt x="148" y="4"/>
                </a:cubicBezTo>
                <a:cubicBezTo>
                  <a:pt x="149" y="4"/>
                  <a:pt x="150" y="5"/>
                  <a:pt x="151" y="5"/>
                </a:cubicBezTo>
                <a:cubicBezTo>
                  <a:pt x="152" y="5"/>
                  <a:pt x="152" y="6"/>
                  <a:pt x="153" y="6"/>
                </a:cubicBezTo>
                <a:cubicBezTo>
                  <a:pt x="154" y="6"/>
                  <a:pt x="155" y="6"/>
                  <a:pt x="156" y="7"/>
                </a:cubicBezTo>
                <a:cubicBezTo>
                  <a:pt x="157" y="7"/>
                  <a:pt x="158" y="7"/>
                  <a:pt x="159" y="8"/>
                </a:cubicBezTo>
                <a:cubicBezTo>
                  <a:pt x="160" y="8"/>
                  <a:pt x="161" y="8"/>
                  <a:pt x="162" y="9"/>
                </a:cubicBezTo>
                <a:cubicBezTo>
                  <a:pt x="163" y="9"/>
                  <a:pt x="163" y="9"/>
                  <a:pt x="164" y="10"/>
                </a:cubicBezTo>
                <a:cubicBezTo>
                  <a:pt x="165" y="10"/>
                  <a:pt x="166" y="11"/>
                  <a:pt x="167" y="11"/>
                </a:cubicBezTo>
                <a:cubicBezTo>
                  <a:pt x="168" y="11"/>
                  <a:pt x="169" y="12"/>
                  <a:pt x="170" y="12"/>
                </a:cubicBezTo>
                <a:cubicBezTo>
                  <a:pt x="170" y="13"/>
                  <a:pt x="171" y="13"/>
                  <a:pt x="172" y="14"/>
                </a:cubicBezTo>
                <a:cubicBezTo>
                  <a:pt x="173" y="14"/>
                  <a:pt x="174" y="14"/>
                  <a:pt x="175" y="15"/>
                </a:cubicBezTo>
                <a:cubicBezTo>
                  <a:pt x="176" y="15"/>
                  <a:pt x="176" y="16"/>
                  <a:pt x="177" y="16"/>
                </a:cubicBezTo>
                <a:cubicBezTo>
                  <a:pt x="178" y="17"/>
                  <a:pt x="179" y="17"/>
                  <a:pt x="180" y="18"/>
                </a:cubicBezTo>
                <a:cubicBezTo>
                  <a:pt x="180" y="18"/>
                  <a:pt x="181" y="19"/>
                  <a:pt x="182" y="19"/>
                </a:cubicBezTo>
                <a:cubicBezTo>
                  <a:pt x="183" y="20"/>
                  <a:pt x="184" y="20"/>
                  <a:pt x="184" y="21"/>
                </a:cubicBezTo>
                <a:cubicBezTo>
                  <a:pt x="185" y="21"/>
                  <a:pt x="186" y="22"/>
                  <a:pt x="187" y="22"/>
                </a:cubicBezTo>
                <a:cubicBezTo>
                  <a:pt x="188" y="23"/>
                  <a:pt x="188" y="24"/>
                  <a:pt x="189" y="24"/>
                </a:cubicBezTo>
                <a:cubicBezTo>
                  <a:pt x="190" y="25"/>
                  <a:pt x="191" y="25"/>
                  <a:pt x="191" y="26"/>
                </a:cubicBezTo>
                <a:cubicBezTo>
                  <a:pt x="192" y="27"/>
                  <a:pt x="193" y="27"/>
                  <a:pt x="194" y="28"/>
                </a:cubicBezTo>
                <a:cubicBezTo>
                  <a:pt x="194" y="28"/>
                  <a:pt x="195" y="29"/>
                  <a:pt x="196" y="30"/>
                </a:cubicBezTo>
                <a:cubicBezTo>
                  <a:pt x="197" y="30"/>
                  <a:pt x="197" y="31"/>
                  <a:pt x="198" y="31"/>
                </a:cubicBezTo>
                <a:cubicBezTo>
                  <a:pt x="199" y="33"/>
                  <a:pt x="201" y="34"/>
                  <a:pt x="202" y="35"/>
                </a:cubicBezTo>
                <a:cubicBezTo>
                  <a:pt x="203" y="37"/>
                  <a:pt x="205" y="38"/>
                  <a:pt x="206" y="40"/>
                </a:cubicBezTo>
                <a:cubicBezTo>
                  <a:pt x="207" y="41"/>
                  <a:pt x="208" y="42"/>
                  <a:pt x="210" y="44"/>
                </a:cubicBezTo>
                <a:cubicBezTo>
                  <a:pt x="210" y="45"/>
                  <a:pt x="211" y="45"/>
                  <a:pt x="211" y="46"/>
                </a:cubicBezTo>
                <a:cubicBezTo>
                  <a:pt x="212" y="47"/>
                  <a:pt x="213" y="48"/>
                  <a:pt x="213" y="48"/>
                </a:cubicBezTo>
                <a:cubicBezTo>
                  <a:pt x="214" y="49"/>
                  <a:pt x="214" y="50"/>
                  <a:pt x="215" y="51"/>
                </a:cubicBezTo>
                <a:cubicBezTo>
                  <a:pt x="215" y="51"/>
                  <a:pt x="216" y="52"/>
                  <a:pt x="217" y="53"/>
                </a:cubicBezTo>
                <a:cubicBezTo>
                  <a:pt x="217" y="54"/>
                  <a:pt x="218" y="55"/>
                  <a:pt x="218" y="55"/>
                </a:cubicBezTo>
                <a:cubicBezTo>
                  <a:pt x="219" y="56"/>
                  <a:pt x="219" y="57"/>
                  <a:pt x="220" y="58"/>
                </a:cubicBezTo>
                <a:cubicBezTo>
                  <a:pt x="220" y="59"/>
                  <a:pt x="221" y="60"/>
                  <a:pt x="221" y="60"/>
                </a:cubicBezTo>
                <a:cubicBezTo>
                  <a:pt x="222" y="61"/>
                  <a:pt x="222" y="62"/>
                  <a:pt x="222" y="63"/>
                </a:cubicBezTo>
                <a:cubicBezTo>
                  <a:pt x="223" y="64"/>
                  <a:pt x="223" y="65"/>
                  <a:pt x="224" y="65"/>
                </a:cubicBezTo>
                <a:cubicBezTo>
                  <a:pt x="224" y="66"/>
                  <a:pt x="225" y="67"/>
                  <a:pt x="225" y="68"/>
                </a:cubicBezTo>
                <a:cubicBezTo>
                  <a:pt x="226" y="69"/>
                  <a:pt x="226" y="70"/>
                  <a:pt x="226" y="71"/>
                </a:cubicBezTo>
                <a:cubicBezTo>
                  <a:pt x="227" y="72"/>
                  <a:pt x="227" y="72"/>
                  <a:pt x="227" y="73"/>
                </a:cubicBezTo>
                <a:cubicBezTo>
                  <a:pt x="228" y="74"/>
                  <a:pt x="228" y="75"/>
                  <a:pt x="229" y="76"/>
                </a:cubicBezTo>
                <a:cubicBezTo>
                  <a:pt x="229" y="77"/>
                  <a:pt x="229" y="78"/>
                  <a:pt x="230" y="79"/>
                </a:cubicBezTo>
                <a:cubicBezTo>
                  <a:pt x="230" y="80"/>
                  <a:pt x="230" y="81"/>
                  <a:pt x="231" y="81"/>
                </a:cubicBezTo>
                <a:cubicBezTo>
                  <a:pt x="231" y="82"/>
                  <a:pt x="231" y="83"/>
                  <a:pt x="231" y="84"/>
                </a:cubicBezTo>
                <a:cubicBezTo>
                  <a:pt x="232" y="85"/>
                  <a:pt x="232" y="86"/>
                  <a:pt x="232" y="87"/>
                </a:cubicBezTo>
                <a:cubicBezTo>
                  <a:pt x="233" y="88"/>
                  <a:pt x="233" y="89"/>
                  <a:pt x="233" y="90"/>
                </a:cubicBezTo>
                <a:cubicBezTo>
                  <a:pt x="233" y="91"/>
                  <a:pt x="234" y="92"/>
                  <a:pt x="234" y="93"/>
                </a:cubicBezTo>
                <a:cubicBezTo>
                  <a:pt x="234" y="94"/>
                  <a:pt x="234" y="95"/>
                  <a:pt x="234" y="96"/>
                </a:cubicBezTo>
                <a:cubicBezTo>
                  <a:pt x="235" y="97"/>
                  <a:pt x="235" y="98"/>
                  <a:pt x="235" y="99"/>
                </a:cubicBezTo>
                <a:cubicBezTo>
                  <a:pt x="235" y="100"/>
                  <a:pt x="235" y="101"/>
                  <a:pt x="235" y="102"/>
                </a:cubicBezTo>
                <a:cubicBezTo>
                  <a:pt x="236" y="102"/>
                  <a:pt x="236" y="103"/>
                  <a:pt x="236" y="104"/>
                </a:cubicBezTo>
                <a:cubicBezTo>
                  <a:pt x="236" y="105"/>
                  <a:pt x="236" y="106"/>
                  <a:pt x="236" y="107"/>
                </a:cubicBezTo>
                <a:cubicBezTo>
                  <a:pt x="236" y="108"/>
                  <a:pt x="236" y="109"/>
                  <a:pt x="236" y="110"/>
                </a:cubicBezTo>
                <a:cubicBezTo>
                  <a:pt x="237" y="111"/>
                  <a:pt x="237" y="112"/>
                  <a:pt x="237" y="114"/>
                </a:cubicBezTo>
                <a:cubicBezTo>
                  <a:pt x="237" y="115"/>
                  <a:pt x="237" y="116"/>
                  <a:pt x="237" y="117"/>
                </a:cubicBezTo>
                <a:cubicBezTo>
                  <a:pt x="237" y="118"/>
                  <a:pt x="237" y="119"/>
                  <a:pt x="237" y="120"/>
                </a:cubicBezTo>
                <a:cubicBezTo>
                  <a:pt x="237" y="121"/>
                  <a:pt x="237" y="122"/>
                  <a:pt x="237" y="123"/>
                </a:cubicBezTo>
                <a:cubicBezTo>
                  <a:pt x="237" y="125"/>
                  <a:pt x="237" y="126"/>
                  <a:pt x="237" y="127"/>
                </a:cubicBezTo>
                <a:cubicBezTo>
                  <a:pt x="237" y="129"/>
                  <a:pt x="236" y="130"/>
                  <a:pt x="236" y="131"/>
                </a:cubicBezTo>
                <a:cubicBezTo>
                  <a:pt x="236" y="132"/>
                  <a:pt x="236" y="134"/>
                  <a:pt x="236" y="135"/>
                </a:cubicBezTo>
                <a:cubicBezTo>
                  <a:pt x="236" y="136"/>
                  <a:pt x="236" y="137"/>
                  <a:pt x="235" y="139"/>
                </a:cubicBezTo>
                <a:cubicBezTo>
                  <a:pt x="235" y="140"/>
                  <a:pt x="235" y="141"/>
                  <a:pt x="235" y="142"/>
                </a:cubicBezTo>
                <a:cubicBezTo>
                  <a:pt x="234" y="144"/>
                  <a:pt x="234" y="145"/>
                  <a:pt x="234" y="146"/>
                </a:cubicBezTo>
                <a:cubicBezTo>
                  <a:pt x="234" y="147"/>
                  <a:pt x="233" y="148"/>
                  <a:pt x="233" y="150"/>
                </a:cubicBezTo>
                <a:cubicBezTo>
                  <a:pt x="233" y="151"/>
                  <a:pt x="232" y="152"/>
                  <a:pt x="232" y="153"/>
                </a:cubicBezTo>
                <a:cubicBezTo>
                  <a:pt x="232" y="155"/>
                  <a:pt x="231" y="156"/>
                  <a:pt x="231" y="157"/>
                </a:cubicBezTo>
                <a:cubicBezTo>
                  <a:pt x="230" y="158"/>
                  <a:pt x="230" y="159"/>
                  <a:pt x="230" y="161"/>
                </a:cubicBezTo>
                <a:cubicBezTo>
                  <a:pt x="229" y="162"/>
                  <a:pt x="229" y="163"/>
                  <a:pt x="228" y="164"/>
                </a:cubicBezTo>
                <a:cubicBezTo>
                  <a:pt x="228" y="165"/>
                  <a:pt x="227" y="166"/>
                  <a:pt x="227" y="168"/>
                </a:cubicBezTo>
                <a:cubicBezTo>
                  <a:pt x="226" y="169"/>
                  <a:pt x="226" y="170"/>
                  <a:pt x="225" y="171"/>
                </a:cubicBezTo>
                <a:cubicBezTo>
                  <a:pt x="225" y="172"/>
                  <a:pt x="224" y="173"/>
                  <a:pt x="224" y="174"/>
                </a:cubicBezTo>
                <a:cubicBezTo>
                  <a:pt x="223" y="176"/>
                  <a:pt x="222" y="177"/>
                  <a:pt x="222" y="178"/>
                </a:cubicBezTo>
                <a:cubicBezTo>
                  <a:pt x="221" y="178"/>
                  <a:pt x="221" y="179"/>
                  <a:pt x="221" y="180"/>
                </a:cubicBezTo>
                <a:cubicBezTo>
                  <a:pt x="221" y="180"/>
                  <a:pt x="220" y="181"/>
                  <a:pt x="220" y="181"/>
                </a:cubicBezTo>
                <a:cubicBezTo>
                  <a:pt x="220" y="182"/>
                  <a:pt x="219" y="183"/>
                  <a:pt x="219" y="183"/>
                </a:cubicBezTo>
                <a:cubicBezTo>
                  <a:pt x="219" y="184"/>
                  <a:pt x="218" y="185"/>
                  <a:pt x="218" y="185"/>
                </a:cubicBezTo>
                <a:cubicBezTo>
                  <a:pt x="217" y="186"/>
                  <a:pt x="217" y="186"/>
                  <a:pt x="217" y="187"/>
                </a:cubicBezTo>
                <a:cubicBezTo>
                  <a:pt x="216" y="188"/>
                  <a:pt x="216" y="188"/>
                  <a:pt x="216" y="189"/>
                </a:cubicBezTo>
                <a:cubicBezTo>
                  <a:pt x="215" y="191"/>
                  <a:pt x="214" y="192"/>
                  <a:pt x="213" y="193"/>
                </a:cubicBezTo>
                <a:cubicBezTo>
                  <a:pt x="212" y="195"/>
                  <a:pt x="211" y="196"/>
                  <a:pt x="210" y="197"/>
                </a:cubicBezTo>
                <a:cubicBezTo>
                  <a:pt x="209" y="199"/>
                  <a:pt x="208" y="200"/>
                  <a:pt x="208" y="201"/>
                </a:cubicBezTo>
                <a:cubicBezTo>
                  <a:pt x="207" y="203"/>
                  <a:pt x="206" y="204"/>
                  <a:pt x="205" y="206"/>
                </a:cubicBezTo>
                <a:cubicBezTo>
                  <a:pt x="204" y="207"/>
                  <a:pt x="203" y="208"/>
                  <a:pt x="202" y="210"/>
                </a:cubicBezTo>
                <a:cubicBezTo>
                  <a:pt x="202" y="210"/>
                  <a:pt x="201" y="211"/>
                  <a:pt x="201" y="211"/>
                </a:cubicBezTo>
                <a:cubicBezTo>
                  <a:pt x="200" y="212"/>
                  <a:pt x="200" y="213"/>
                  <a:pt x="199" y="213"/>
                </a:cubicBezTo>
                <a:cubicBezTo>
                  <a:pt x="199" y="214"/>
                  <a:pt x="198" y="215"/>
                  <a:pt x="198" y="215"/>
                </a:cubicBezTo>
                <a:cubicBezTo>
                  <a:pt x="197" y="216"/>
                  <a:pt x="197" y="216"/>
                  <a:pt x="197" y="217"/>
                </a:cubicBezTo>
                <a:cubicBezTo>
                  <a:pt x="196" y="217"/>
                  <a:pt x="196" y="218"/>
                  <a:pt x="195" y="219"/>
                </a:cubicBezTo>
                <a:cubicBezTo>
                  <a:pt x="195" y="219"/>
                  <a:pt x="195" y="220"/>
                  <a:pt x="194" y="220"/>
                </a:cubicBezTo>
                <a:cubicBezTo>
                  <a:pt x="194" y="221"/>
                  <a:pt x="193" y="221"/>
                  <a:pt x="193" y="222"/>
                </a:cubicBezTo>
                <a:cubicBezTo>
                  <a:pt x="193" y="222"/>
                  <a:pt x="192" y="223"/>
                  <a:pt x="192" y="223"/>
                </a:cubicBezTo>
                <a:cubicBezTo>
                  <a:pt x="192" y="224"/>
                  <a:pt x="191" y="224"/>
                  <a:pt x="191" y="225"/>
                </a:cubicBezTo>
                <a:cubicBezTo>
                  <a:pt x="191" y="225"/>
                  <a:pt x="190" y="225"/>
                  <a:pt x="190" y="226"/>
                </a:cubicBezTo>
                <a:cubicBezTo>
                  <a:pt x="190" y="226"/>
                  <a:pt x="189" y="227"/>
                  <a:pt x="189" y="227"/>
                </a:cubicBezTo>
                <a:cubicBezTo>
                  <a:pt x="189" y="227"/>
                  <a:pt x="188" y="228"/>
                  <a:pt x="188" y="228"/>
                </a:cubicBezTo>
                <a:cubicBezTo>
                  <a:pt x="188" y="228"/>
                  <a:pt x="188" y="229"/>
                  <a:pt x="188" y="229"/>
                </a:cubicBezTo>
                <a:cubicBezTo>
                  <a:pt x="187" y="229"/>
                  <a:pt x="187" y="229"/>
                  <a:pt x="187" y="230"/>
                </a:cubicBezTo>
                <a:cubicBezTo>
                  <a:pt x="187" y="230"/>
                  <a:pt x="187" y="230"/>
                  <a:pt x="186" y="230"/>
                </a:cubicBezTo>
                <a:cubicBezTo>
                  <a:pt x="186" y="230"/>
                  <a:pt x="186" y="231"/>
                  <a:pt x="186" y="231"/>
                </a:cubicBezTo>
                <a:cubicBezTo>
                  <a:pt x="186" y="231"/>
                  <a:pt x="185" y="232"/>
                  <a:pt x="185" y="233"/>
                </a:cubicBezTo>
                <a:cubicBezTo>
                  <a:pt x="184" y="233"/>
                  <a:pt x="184" y="234"/>
                  <a:pt x="184" y="235"/>
                </a:cubicBezTo>
                <a:cubicBezTo>
                  <a:pt x="183" y="235"/>
                  <a:pt x="183" y="236"/>
                  <a:pt x="183" y="237"/>
                </a:cubicBezTo>
                <a:cubicBezTo>
                  <a:pt x="182" y="237"/>
                  <a:pt x="182" y="238"/>
                  <a:pt x="182" y="239"/>
                </a:cubicBezTo>
                <a:cubicBezTo>
                  <a:pt x="181" y="239"/>
                  <a:pt x="181" y="240"/>
                  <a:pt x="181" y="240"/>
                </a:cubicBezTo>
                <a:cubicBezTo>
                  <a:pt x="181" y="241"/>
                  <a:pt x="180" y="242"/>
                  <a:pt x="180" y="242"/>
                </a:cubicBezTo>
                <a:cubicBezTo>
                  <a:pt x="180" y="243"/>
                  <a:pt x="180" y="243"/>
                  <a:pt x="179" y="244"/>
                </a:cubicBezTo>
                <a:cubicBezTo>
                  <a:pt x="179" y="245"/>
                  <a:pt x="179" y="245"/>
                  <a:pt x="179" y="246"/>
                </a:cubicBezTo>
                <a:cubicBezTo>
                  <a:pt x="178" y="246"/>
                  <a:pt x="178" y="247"/>
                  <a:pt x="178" y="248"/>
                </a:cubicBezTo>
                <a:cubicBezTo>
                  <a:pt x="178" y="248"/>
                  <a:pt x="178" y="249"/>
                  <a:pt x="177" y="249"/>
                </a:cubicBezTo>
                <a:cubicBezTo>
                  <a:pt x="177" y="250"/>
                  <a:pt x="177" y="250"/>
                  <a:pt x="177" y="251"/>
                </a:cubicBezTo>
                <a:cubicBezTo>
                  <a:pt x="177" y="251"/>
                  <a:pt x="177" y="252"/>
                  <a:pt x="176" y="252"/>
                </a:cubicBezTo>
                <a:cubicBezTo>
                  <a:pt x="176" y="253"/>
                  <a:pt x="176" y="253"/>
                  <a:pt x="176" y="254"/>
                </a:cubicBezTo>
                <a:cubicBezTo>
                  <a:pt x="176" y="254"/>
                  <a:pt x="176" y="255"/>
                  <a:pt x="176" y="255"/>
                </a:cubicBezTo>
                <a:cubicBezTo>
                  <a:pt x="175" y="256"/>
                  <a:pt x="175" y="256"/>
                  <a:pt x="175" y="257"/>
                </a:cubicBezTo>
                <a:cubicBezTo>
                  <a:pt x="175" y="257"/>
                  <a:pt x="175" y="258"/>
                  <a:pt x="175" y="258"/>
                </a:cubicBezTo>
                <a:cubicBezTo>
                  <a:pt x="175" y="259"/>
                  <a:pt x="175" y="259"/>
                  <a:pt x="175" y="259"/>
                </a:cubicBezTo>
                <a:cubicBezTo>
                  <a:pt x="175" y="260"/>
                  <a:pt x="175" y="260"/>
                  <a:pt x="174" y="261"/>
                </a:cubicBezTo>
                <a:cubicBezTo>
                  <a:pt x="174" y="261"/>
                  <a:pt x="174" y="261"/>
                  <a:pt x="174" y="262"/>
                </a:cubicBezTo>
                <a:cubicBezTo>
                  <a:pt x="174" y="262"/>
                  <a:pt x="174" y="263"/>
                  <a:pt x="174" y="263"/>
                </a:cubicBezTo>
                <a:cubicBezTo>
                  <a:pt x="174" y="263"/>
                  <a:pt x="174" y="264"/>
                  <a:pt x="174" y="264"/>
                </a:cubicBezTo>
                <a:cubicBezTo>
                  <a:pt x="174" y="264"/>
                  <a:pt x="174" y="265"/>
                  <a:pt x="174" y="265"/>
                </a:cubicBezTo>
                <a:cubicBezTo>
                  <a:pt x="174" y="265"/>
                  <a:pt x="174" y="265"/>
                  <a:pt x="174" y="266"/>
                </a:cubicBezTo>
                <a:cubicBezTo>
                  <a:pt x="174" y="266"/>
                  <a:pt x="174" y="266"/>
                  <a:pt x="174" y="267"/>
                </a:cubicBezTo>
                <a:cubicBezTo>
                  <a:pt x="174" y="267"/>
                  <a:pt x="174" y="267"/>
                  <a:pt x="174" y="267"/>
                </a:cubicBezTo>
                <a:cubicBezTo>
                  <a:pt x="174" y="267"/>
                  <a:pt x="174" y="268"/>
                  <a:pt x="174" y="268"/>
                </a:cubicBezTo>
                <a:cubicBezTo>
                  <a:pt x="174" y="268"/>
                  <a:pt x="174" y="268"/>
                  <a:pt x="174" y="268"/>
                </a:cubicBezTo>
                <a:cubicBezTo>
                  <a:pt x="174" y="269"/>
                  <a:pt x="174" y="269"/>
                  <a:pt x="174" y="269"/>
                </a:cubicBezTo>
                <a:cubicBezTo>
                  <a:pt x="174" y="269"/>
                  <a:pt x="174" y="269"/>
                  <a:pt x="174" y="269"/>
                </a:cubicBezTo>
                <a:cubicBezTo>
                  <a:pt x="174" y="269"/>
                  <a:pt x="174" y="269"/>
                  <a:pt x="174" y="269"/>
                </a:cubicBezTo>
                <a:cubicBezTo>
                  <a:pt x="174" y="270"/>
                  <a:pt x="174" y="270"/>
                  <a:pt x="174" y="270"/>
                </a:cubicBezTo>
                <a:cubicBezTo>
                  <a:pt x="174" y="270"/>
                  <a:pt x="174" y="270"/>
                  <a:pt x="174" y="270"/>
                </a:cubicBezTo>
                <a:cubicBezTo>
                  <a:pt x="174" y="281"/>
                  <a:pt x="174" y="281"/>
                  <a:pt x="174" y="281"/>
                </a:cubicBezTo>
                <a:cubicBezTo>
                  <a:pt x="163" y="281"/>
                  <a:pt x="163" y="281"/>
                  <a:pt x="163" y="281"/>
                </a:cubicBezTo>
                <a:cubicBezTo>
                  <a:pt x="62" y="281"/>
                  <a:pt x="62" y="281"/>
                  <a:pt x="62" y="281"/>
                </a:cubicBezTo>
                <a:cubicBezTo>
                  <a:pt x="62" y="270"/>
                  <a:pt x="62" y="270"/>
                  <a:pt x="62" y="270"/>
                </a:cubicBezTo>
                <a:cubicBezTo>
                  <a:pt x="62" y="270"/>
                  <a:pt x="62" y="270"/>
                  <a:pt x="62" y="270"/>
                </a:cubicBezTo>
                <a:cubicBezTo>
                  <a:pt x="62" y="269"/>
                  <a:pt x="62" y="269"/>
                  <a:pt x="62" y="269"/>
                </a:cubicBezTo>
                <a:cubicBezTo>
                  <a:pt x="62" y="269"/>
                  <a:pt x="62" y="269"/>
                  <a:pt x="62" y="269"/>
                </a:cubicBezTo>
                <a:cubicBezTo>
                  <a:pt x="62" y="269"/>
                  <a:pt x="62" y="269"/>
                  <a:pt x="62" y="269"/>
                </a:cubicBezTo>
                <a:cubicBezTo>
                  <a:pt x="62" y="269"/>
                  <a:pt x="62" y="268"/>
                  <a:pt x="62" y="268"/>
                </a:cubicBezTo>
                <a:cubicBezTo>
                  <a:pt x="62" y="268"/>
                  <a:pt x="62" y="268"/>
                  <a:pt x="62" y="268"/>
                </a:cubicBezTo>
                <a:cubicBezTo>
                  <a:pt x="62" y="268"/>
                  <a:pt x="62" y="267"/>
                  <a:pt x="62" y="267"/>
                </a:cubicBezTo>
                <a:cubicBezTo>
                  <a:pt x="62" y="267"/>
                  <a:pt x="62" y="267"/>
                  <a:pt x="62" y="266"/>
                </a:cubicBezTo>
                <a:cubicBezTo>
                  <a:pt x="62" y="266"/>
                  <a:pt x="62" y="266"/>
                  <a:pt x="62" y="266"/>
                </a:cubicBezTo>
                <a:cubicBezTo>
                  <a:pt x="62" y="265"/>
                  <a:pt x="62" y="265"/>
                  <a:pt x="62" y="265"/>
                </a:cubicBezTo>
                <a:cubicBezTo>
                  <a:pt x="62" y="265"/>
                  <a:pt x="62" y="264"/>
                  <a:pt x="62" y="264"/>
                </a:cubicBezTo>
                <a:cubicBezTo>
                  <a:pt x="62" y="264"/>
                  <a:pt x="62" y="263"/>
                  <a:pt x="62" y="263"/>
                </a:cubicBezTo>
                <a:cubicBezTo>
                  <a:pt x="62" y="263"/>
                  <a:pt x="62" y="262"/>
                  <a:pt x="62" y="262"/>
                </a:cubicBezTo>
                <a:cubicBezTo>
                  <a:pt x="62" y="261"/>
                  <a:pt x="62" y="261"/>
                  <a:pt x="61" y="261"/>
                </a:cubicBezTo>
                <a:cubicBezTo>
                  <a:pt x="61" y="260"/>
                  <a:pt x="61" y="260"/>
                  <a:pt x="61" y="259"/>
                </a:cubicBezTo>
                <a:cubicBezTo>
                  <a:pt x="61" y="259"/>
                  <a:pt x="61" y="258"/>
                  <a:pt x="61" y="257"/>
                </a:cubicBezTo>
                <a:cubicBezTo>
                  <a:pt x="61" y="256"/>
                  <a:pt x="60" y="256"/>
                  <a:pt x="60" y="255"/>
                </a:cubicBezTo>
                <a:cubicBezTo>
                  <a:pt x="60" y="255"/>
                  <a:pt x="60" y="254"/>
                  <a:pt x="60" y="254"/>
                </a:cubicBezTo>
                <a:cubicBezTo>
                  <a:pt x="60" y="253"/>
                  <a:pt x="60" y="253"/>
                  <a:pt x="60" y="252"/>
                </a:cubicBezTo>
                <a:cubicBezTo>
                  <a:pt x="59" y="252"/>
                  <a:pt x="59" y="251"/>
                  <a:pt x="59" y="251"/>
                </a:cubicBezTo>
                <a:cubicBezTo>
                  <a:pt x="59" y="250"/>
                  <a:pt x="59" y="250"/>
                  <a:pt x="59" y="249"/>
                </a:cubicBezTo>
                <a:cubicBezTo>
                  <a:pt x="58" y="249"/>
                  <a:pt x="58" y="248"/>
                  <a:pt x="58" y="248"/>
                </a:cubicBezTo>
                <a:cubicBezTo>
                  <a:pt x="58" y="247"/>
                  <a:pt x="58" y="246"/>
                  <a:pt x="57" y="246"/>
                </a:cubicBezTo>
                <a:cubicBezTo>
                  <a:pt x="57" y="245"/>
                  <a:pt x="57" y="245"/>
                  <a:pt x="57" y="244"/>
                </a:cubicBezTo>
                <a:cubicBezTo>
                  <a:pt x="56" y="243"/>
                  <a:pt x="56" y="243"/>
                  <a:pt x="56" y="242"/>
                </a:cubicBezTo>
                <a:cubicBezTo>
                  <a:pt x="56" y="242"/>
                  <a:pt x="55" y="241"/>
                  <a:pt x="55" y="240"/>
                </a:cubicBezTo>
                <a:cubicBezTo>
                  <a:pt x="55" y="240"/>
                  <a:pt x="54" y="239"/>
                  <a:pt x="54" y="239"/>
                </a:cubicBezTo>
                <a:cubicBezTo>
                  <a:pt x="54" y="238"/>
                  <a:pt x="54" y="237"/>
                  <a:pt x="53" y="237"/>
                </a:cubicBezTo>
                <a:cubicBezTo>
                  <a:pt x="53" y="236"/>
                  <a:pt x="53" y="235"/>
                  <a:pt x="52" y="235"/>
                </a:cubicBezTo>
                <a:cubicBezTo>
                  <a:pt x="52" y="234"/>
                  <a:pt x="51" y="233"/>
                  <a:pt x="51" y="233"/>
                </a:cubicBezTo>
                <a:cubicBezTo>
                  <a:pt x="51" y="232"/>
                  <a:pt x="50" y="231"/>
                  <a:pt x="50" y="231"/>
                </a:cubicBezTo>
                <a:cubicBezTo>
                  <a:pt x="50" y="231"/>
                  <a:pt x="50" y="230"/>
                  <a:pt x="49" y="230"/>
                </a:cubicBezTo>
                <a:cubicBezTo>
                  <a:pt x="49" y="230"/>
                  <a:pt x="49" y="230"/>
                  <a:pt x="49" y="229"/>
                </a:cubicBezTo>
                <a:cubicBezTo>
                  <a:pt x="49" y="229"/>
                  <a:pt x="48" y="229"/>
                  <a:pt x="48" y="228"/>
                </a:cubicBezTo>
                <a:cubicBezTo>
                  <a:pt x="48" y="228"/>
                  <a:pt x="47" y="228"/>
                  <a:pt x="47" y="227"/>
                </a:cubicBezTo>
                <a:cubicBezTo>
                  <a:pt x="47" y="227"/>
                  <a:pt x="47" y="226"/>
                  <a:pt x="46" y="226"/>
                </a:cubicBezTo>
                <a:cubicBezTo>
                  <a:pt x="46" y="226"/>
                  <a:pt x="46" y="225"/>
                  <a:pt x="45" y="225"/>
                </a:cubicBezTo>
                <a:cubicBezTo>
                  <a:pt x="45" y="224"/>
                  <a:pt x="44" y="224"/>
                  <a:pt x="44" y="223"/>
                </a:cubicBezTo>
                <a:cubicBezTo>
                  <a:pt x="44" y="223"/>
                  <a:pt x="43" y="222"/>
                  <a:pt x="43" y="222"/>
                </a:cubicBezTo>
                <a:cubicBezTo>
                  <a:pt x="42" y="221"/>
                  <a:pt x="42" y="221"/>
                  <a:pt x="42" y="220"/>
                </a:cubicBezTo>
                <a:cubicBezTo>
                  <a:pt x="41" y="219"/>
                  <a:pt x="41" y="219"/>
                  <a:pt x="40" y="218"/>
                </a:cubicBezTo>
                <a:cubicBezTo>
                  <a:pt x="40" y="218"/>
                  <a:pt x="39" y="217"/>
                  <a:pt x="39" y="216"/>
                </a:cubicBezTo>
                <a:cubicBezTo>
                  <a:pt x="38" y="216"/>
                  <a:pt x="38" y="215"/>
                  <a:pt x="37" y="214"/>
                </a:cubicBezTo>
                <a:cubicBezTo>
                  <a:pt x="37" y="214"/>
                  <a:pt x="37" y="213"/>
                  <a:pt x="36" y="212"/>
                </a:cubicBezTo>
                <a:cubicBezTo>
                  <a:pt x="36" y="212"/>
                  <a:pt x="35" y="211"/>
                  <a:pt x="35" y="210"/>
                </a:cubicBezTo>
                <a:cubicBezTo>
                  <a:pt x="34" y="210"/>
                  <a:pt x="34" y="209"/>
                  <a:pt x="33" y="208"/>
                </a:cubicBezTo>
                <a:cubicBezTo>
                  <a:pt x="33" y="208"/>
                  <a:pt x="32" y="207"/>
                  <a:pt x="32" y="206"/>
                </a:cubicBezTo>
                <a:cubicBezTo>
                  <a:pt x="31" y="205"/>
                  <a:pt x="29" y="203"/>
                  <a:pt x="28" y="202"/>
                </a:cubicBezTo>
                <a:cubicBezTo>
                  <a:pt x="27" y="200"/>
                  <a:pt x="26" y="199"/>
                  <a:pt x="25" y="197"/>
                </a:cubicBezTo>
                <a:cubicBezTo>
                  <a:pt x="24" y="196"/>
                  <a:pt x="23" y="194"/>
                  <a:pt x="23" y="193"/>
                </a:cubicBezTo>
                <a:cubicBezTo>
                  <a:pt x="22" y="192"/>
                  <a:pt x="22" y="191"/>
                  <a:pt x="21" y="190"/>
                </a:cubicBezTo>
                <a:cubicBezTo>
                  <a:pt x="21" y="190"/>
                  <a:pt x="20" y="189"/>
                  <a:pt x="20" y="188"/>
                </a:cubicBezTo>
                <a:cubicBezTo>
                  <a:pt x="19" y="187"/>
                  <a:pt x="19" y="187"/>
                  <a:pt x="18" y="186"/>
                </a:cubicBezTo>
                <a:cubicBezTo>
                  <a:pt x="18" y="185"/>
                  <a:pt x="18" y="184"/>
                  <a:pt x="17" y="184"/>
                </a:cubicBezTo>
                <a:cubicBezTo>
                  <a:pt x="17" y="183"/>
                  <a:pt x="16" y="182"/>
                  <a:pt x="16" y="182"/>
                </a:cubicBezTo>
                <a:cubicBezTo>
                  <a:pt x="16" y="181"/>
                  <a:pt x="15" y="180"/>
                  <a:pt x="15" y="179"/>
                </a:cubicBezTo>
                <a:cubicBezTo>
                  <a:pt x="15" y="179"/>
                  <a:pt x="14" y="178"/>
                  <a:pt x="14" y="177"/>
                </a:cubicBezTo>
                <a:cubicBezTo>
                  <a:pt x="14" y="177"/>
                  <a:pt x="13" y="176"/>
                  <a:pt x="13" y="175"/>
                </a:cubicBezTo>
                <a:cubicBezTo>
                  <a:pt x="13" y="175"/>
                  <a:pt x="13" y="174"/>
                  <a:pt x="12" y="174"/>
                </a:cubicBezTo>
                <a:cubicBezTo>
                  <a:pt x="12" y="173"/>
                  <a:pt x="12" y="172"/>
                  <a:pt x="12" y="172"/>
                </a:cubicBezTo>
                <a:cubicBezTo>
                  <a:pt x="11" y="171"/>
                  <a:pt x="11" y="170"/>
                  <a:pt x="10" y="169"/>
                </a:cubicBezTo>
                <a:cubicBezTo>
                  <a:pt x="10" y="168"/>
                  <a:pt x="9" y="167"/>
                  <a:pt x="9" y="166"/>
                </a:cubicBezTo>
                <a:cubicBezTo>
                  <a:pt x="8" y="165"/>
                  <a:pt x="8" y="163"/>
                  <a:pt x="8" y="162"/>
                </a:cubicBezTo>
                <a:cubicBezTo>
                  <a:pt x="7" y="161"/>
                  <a:pt x="7" y="160"/>
                  <a:pt x="6" y="159"/>
                </a:cubicBezTo>
                <a:cubicBezTo>
                  <a:pt x="6" y="158"/>
                  <a:pt x="6" y="157"/>
                  <a:pt x="5" y="156"/>
                </a:cubicBezTo>
                <a:cubicBezTo>
                  <a:pt x="5" y="155"/>
                  <a:pt x="5" y="154"/>
                  <a:pt x="4" y="153"/>
                </a:cubicBezTo>
                <a:cubicBezTo>
                  <a:pt x="4" y="152"/>
                  <a:pt x="4" y="151"/>
                  <a:pt x="3" y="150"/>
                </a:cubicBezTo>
                <a:cubicBezTo>
                  <a:pt x="3" y="149"/>
                  <a:pt x="3" y="147"/>
                  <a:pt x="3" y="146"/>
                </a:cubicBezTo>
                <a:cubicBezTo>
                  <a:pt x="2" y="145"/>
                  <a:pt x="2" y="144"/>
                  <a:pt x="2" y="143"/>
                </a:cubicBezTo>
                <a:cubicBezTo>
                  <a:pt x="2" y="142"/>
                  <a:pt x="1" y="141"/>
                  <a:pt x="1" y="140"/>
                </a:cubicBezTo>
                <a:cubicBezTo>
                  <a:pt x="1" y="139"/>
                  <a:pt x="1" y="138"/>
                  <a:pt x="1" y="136"/>
                </a:cubicBezTo>
                <a:cubicBezTo>
                  <a:pt x="1" y="135"/>
                  <a:pt x="0" y="134"/>
                  <a:pt x="0" y="133"/>
                </a:cubicBezTo>
                <a:cubicBezTo>
                  <a:pt x="0" y="132"/>
                  <a:pt x="0" y="131"/>
                  <a:pt x="0" y="130"/>
                </a:cubicBezTo>
                <a:cubicBezTo>
                  <a:pt x="0" y="129"/>
                  <a:pt x="0" y="128"/>
                  <a:pt x="0" y="126"/>
                </a:cubicBezTo>
                <a:cubicBezTo>
                  <a:pt x="0" y="125"/>
                  <a:pt x="0" y="124"/>
                  <a:pt x="0" y="123"/>
                </a:cubicBezTo>
                <a:cubicBezTo>
                  <a:pt x="0" y="122"/>
                  <a:pt x="0" y="121"/>
                  <a:pt x="0" y="120"/>
                </a:cubicBezTo>
                <a:cubicBezTo>
                  <a:pt x="0" y="119"/>
                  <a:pt x="0" y="118"/>
                  <a:pt x="0" y="117"/>
                </a:cubicBezTo>
                <a:cubicBezTo>
                  <a:pt x="0" y="116"/>
                  <a:pt x="0" y="115"/>
                  <a:pt x="0" y="114"/>
                </a:cubicBezTo>
                <a:cubicBezTo>
                  <a:pt x="0" y="112"/>
                  <a:pt x="0" y="111"/>
                  <a:pt x="0" y="110"/>
                </a:cubicBezTo>
                <a:cubicBezTo>
                  <a:pt x="0" y="109"/>
                  <a:pt x="0" y="108"/>
                  <a:pt x="0" y="107"/>
                </a:cubicBezTo>
                <a:cubicBezTo>
                  <a:pt x="0" y="106"/>
                  <a:pt x="0" y="105"/>
                  <a:pt x="0" y="104"/>
                </a:cubicBezTo>
                <a:cubicBezTo>
                  <a:pt x="1" y="103"/>
                  <a:pt x="1" y="102"/>
                  <a:pt x="1" y="102"/>
                </a:cubicBezTo>
                <a:cubicBezTo>
                  <a:pt x="1" y="101"/>
                  <a:pt x="1" y="100"/>
                  <a:pt x="1" y="99"/>
                </a:cubicBezTo>
                <a:cubicBezTo>
                  <a:pt x="2" y="98"/>
                  <a:pt x="2" y="97"/>
                  <a:pt x="2" y="96"/>
                </a:cubicBezTo>
                <a:cubicBezTo>
                  <a:pt x="2" y="95"/>
                  <a:pt x="2" y="94"/>
                  <a:pt x="3" y="93"/>
                </a:cubicBezTo>
                <a:cubicBezTo>
                  <a:pt x="3" y="92"/>
                  <a:pt x="3" y="91"/>
                  <a:pt x="3" y="90"/>
                </a:cubicBezTo>
                <a:cubicBezTo>
                  <a:pt x="4" y="89"/>
                  <a:pt x="4" y="88"/>
                  <a:pt x="4" y="87"/>
                </a:cubicBezTo>
                <a:cubicBezTo>
                  <a:pt x="4" y="86"/>
                  <a:pt x="5" y="85"/>
                  <a:pt x="5" y="84"/>
                </a:cubicBezTo>
                <a:cubicBezTo>
                  <a:pt x="5" y="83"/>
                  <a:pt x="5" y="82"/>
                  <a:pt x="6" y="81"/>
                </a:cubicBezTo>
                <a:cubicBezTo>
                  <a:pt x="6" y="81"/>
                  <a:pt x="6" y="80"/>
                  <a:pt x="7" y="79"/>
                </a:cubicBezTo>
                <a:cubicBezTo>
                  <a:pt x="7" y="78"/>
                  <a:pt x="7" y="77"/>
                  <a:pt x="8" y="76"/>
                </a:cubicBezTo>
                <a:cubicBezTo>
                  <a:pt x="8" y="75"/>
                  <a:pt x="8" y="74"/>
                  <a:pt x="9" y="73"/>
                </a:cubicBezTo>
                <a:cubicBezTo>
                  <a:pt x="9" y="72"/>
                  <a:pt x="10" y="72"/>
                  <a:pt x="10" y="71"/>
                </a:cubicBezTo>
                <a:cubicBezTo>
                  <a:pt x="10" y="70"/>
                  <a:pt x="11" y="69"/>
                  <a:pt x="11" y="68"/>
                </a:cubicBezTo>
                <a:cubicBezTo>
                  <a:pt x="12" y="67"/>
                  <a:pt x="12" y="66"/>
                  <a:pt x="13" y="65"/>
                </a:cubicBezTo>
                <a:cubicBezTo>
                  <a:pt x="13" y="65"/>
                  <a:pt x="13" y="64"/>
                  <a:pt x="14" y="63"/>
                </a:cubicBezTo>
                <a:cubicBezTo>
                  <a:pt x="14" y="62"/>
                  <a:pt x="15" y="61"/>
                  <a:pt x="15" y="60"/>
                </a:cubicBezTo>
                <a:cubicBezTo>
                  <a:pt x="16" y="60"/>
                  <a:pt x="16" y="59"/>
                  <a:pt x="17" y="58"/>
                </a:cubicBezTo>
                <a:cubicBezTo>
                  <a:pt x="17" y="57"/>
                  <a:pt x="18" y="56"/>
                  <a:pt x="18" y="55"/>
                </a:cubicBezTo>
                <a:cubicBezTo>
                  <a:pt x="19" y="55"/>
                  <a:pt x="19" y="54"/>
                  <a:pt x="20" y="53"/>
                </a:cubicBezTo>
                <a:cubicBezTo>
                  <a:pt x="20" y="52"/>
                  <a:pt x="21" y="51"/>
                  <a:pt x="21" y="51"/>
                </a:cubicBezTo>
                <a:cubicBezTo>
                  <a:pt x="22" y="50"/>
                  <a:pt x="23" y="49"/>
                  <a:pt x="23" y="48"/>
                </a:cubicBezTo>
                <a:cubicBezTo>
                  <a:pt x="24" y="48"/>
                  <a:pt x="24" y="47"/>
                  <a:pt x="25" y="46"/>
                </a:cubicBezTo>
                <a:cubicBezTo>
                  <a:pt x="25" y="45"/>
                  <a:pt x="26" y="45"/>
                  <a:pt x="27" y="44"/>
                </a:cubicBezTo>
                <a:cubicBezTo>
                  <a:pt x="28" y="42"/>
                  <a:pt x="29" y="41"/>
                  <a:pt x="30" y="40"/>
                </a:cubicBezTo>
                <a:cubicBezTo>
                  <a:pt x="32" y="38"/>
                  <a:pt x="33" y="37"/>
                  <a:pt x="34" y="35"/>
                </a:cubicBezTo>
                <a:cubicBezTo>
                  <a:pt x="36" y="34"/>
                  <a:pt x="37" y="33"/>
                  <a:pt x="38" y="31"/>
                </a:cubicBezTo>
                <a:cubicBezTo>
                  <a:pt x="39" y="31"/>
                  <a:pt x="40" y="30"/>
                  <a:pt x="41" y="30"/>
                </a:cubicBezTo>
                <a:cubicBezTo>
                  <a:pt x="41" y="29"/>
                  <a:pt x="42" y="28"/>
                  <a:pt x="43" y="28"/>
                </a:cubicBezTo>
                <a:cubicBezTo>
                  <a:pt x="43" y="27"/>
                  <a:pt x="44" y="27"/>
                  <a:pt x="45" y="26"/>
                </a:cubicBezTo>
                <a:cubicBezTo>
                  <a:pt x="46" y="25"/>
                  <a:pt x="46" y="25"/>
                  <a:pt x="47" y="24"/>
                </a:cubicBezTo>
                <a:cubicBezTo>
                  <a:pt x="48" y="24"/>
                  <a:pt x="49" y="23"/>
                  <a:pt x="50" y="22"/>
                </a:cubicBezTo>
                <a:cubicBezTo>
                  <a:pt x="50" y="22"/>
                  <a:pt x="51" y="21"/>
                  <a:pt x="52" y="21"/>
                </a:cubicBezTo>
                <a:cubicBezTo>
                  <a:pt x="53" y="20"/>
                  <a:pt x="53" y="20"/>
                  <a:pt x="54" y="19"/>
                </a:cubicBezTo>
                <a:cubicBezTo>
                  <a:pt x="55" y="19"/>
                  <a:pt x="56" y="18"/>
                  <a:pt x="57" y="18"/>
                </a:cubicBezTo>
                <a:cubicBezTo>
                  <a:pt x="58" y="17"/>
                  <a:pt x="58" y="17"/>
                  <a:pt x="59" y="16"/>
                </a:cubicBezTo>
                <a:cubicBezTo>
                  <a:pt x="60" y="16"/>
                  <a:pt x="61" y="15"/>
                  <a:pt x="62" y="15"/>
                </a:cubicBezTo>
                <a:cubicBezTo>
                  <a:pt x="63" y="14"/>
                  <a:pt x="63" y="14"/>
                  <a:pt x="64" y="14"/>
                </a:cubicBezTo>
                <a:cubicBezTo>
                  <a:pt x="65" y="13"/>
                  <a:pt x="66" y="13"/>
                  <a:pt x="67" y="12"/>
                </a:cubicBezTo>
                <a:cubicBezTo>
                  <a:pt x="68" y="12"/>
                  <a:pt x="69" y="11"/>
                  <a:pt x="69" y="11"/>
                </a:cubicBezTo>
                <a:cubicBezTo>
                  <a:pt x="70" y="11"/>
                  <a:pt x="71" y="10"/>
                  <a:pt x="72" y="10"/>
                </a:cubicBezTo>
                <a:cubicBezTo>
                  <a:pt x="73" y="9"/>
                  <a:pt x="74" y="9"/>
                  <a:pt x="75" y="9"/>
                </a:cubicBezTo>
                <a:cubicBezTo>
                  <a:pt x="76" y="8"/>
                  <a:pt x="77" y="8"/>
                  <a:pt x="77" y="8"/>
                </a:cubicBezTo>
                <a:cubicBezTo>
                  <a:pt x="78" y="7"/>
                  <a:pt x="79" y="7"/>
                  <a:pt x="80" y="7"/>
                </a:cubicBezTo>
                <a:cubicBezTo>
                  <a:pt x="81" y="6"/>
                  <a:pt x="82" y="6"/>
                  <a:pt x="83" y="6"/>
                </a:cubicBezTo>
                <a:cubicBezTo>
                  <a:pt x="84" y="6"/>
                  <a:pt x="85" y="5"/>
                  <a:pt x="86" y="5"/>
                </a:cubicBezTo>
                <a:cubicBezTo>
                  <a:pt x="87" y="5"/>
                  <a:pt x="88" y="4"/>
                  <a:pt x="89" y="4"/>
                </a:cubicBezTo>
                <a:cubicBezTo>
                  <a:pt x="90" y="4"/>
                  <a:pt x="90" y="4"/>
                  <a:pt x="91" y="4"/>
                </a:cubicBezTo>
                <a:cubicBezTo>
                  <a:pt x="92" y="3"/>
                  <a:pt x="93" y="3"/>
                  <a:pt x="94" y="3"/>
                </a:cubicBezTo>
                <a:cubicBezTo>
                  <a:pt x="95" y="3"/>
                  <a:pt x="96" y="3"/>
                  <a:pt x="97" y="2"/>
                </a:cubicBezTo>
                <a:cubicBezTo>
                  <a:pt x="98" y="2"/>
                  <a:pt x="99" y="2"/>
                  <a:pt x="100" y="2"/>
                </a:cubicBezTo>
                <a:cubicBezTo>
                  <a:pt x="101" y="2"/>
                  <a:pt x="102" y="2"/>
                  <a:pt x="103" y="1"/>
                </a:cubicBezTo>
                <a:cubicBezTo>
                  <a:pt x="104" y="1"/>
                  <a:pt x="105" y="1"/>
                  <a:pt x="106" y="1"/>
                </a:cubicBezTo>
                <a:cubicBezTo>
                  <a:pt x="107" y="1"/>
                  <a:pt x="108" y="1"/>
                  <a:pt x="109" y="1"/>
                </a:cubicBezTo>
                <a:cubicBezTo>
                  <a:pt x="110" y="1"/>
                  <a:pt x="111" y="1"/>
                  <a:pt x="112" y="1"/>
                </a:cubicBezTo>
                <a:cubicBezTo>
                  <a:pt x="113" y="1"/>
                  <a:pt x="114" y="1"/>
                  <a:pt x="115" y="1"/>
                </a:cubicBezTo>
                <a:cubicBezTo>
                  <a:pt x="116" y="0"/>
                  <a:pt x="117" y="0"/>
                  <a:pt x="118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686381" y="4220548"/>
            <a:ext cx="1806343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Application Insights Telemetry collects assets data, effectiveness and technical information</a:t>
            </a:r>
          </a:p>
        </p:txBody>
      </p:sp>
      <p:sp>
        <p:nvSpPr>
          <p:cNvPr id="112" name="Freeform 15"/>
          <p:cNvSpPr>
            <a:spLocks noEditPoints="1"/>
          </p:cNvSpPr>
          <p:nvPr/>
        </p:nvSpPr>
        <p:spPr bwMode="black">
          <a:xfrm>
            <a:off x="7663276" y="2843544"/>
            <a:ext cx="294837" cy="268869"/>
          </a:xfrm>
          <a:custGeom>
            <a:avLst/>
            <a:gdLst>
              <a:gd name="T0" fmla="*/ 436 w 2416"/>
              <a:gd name="T1" fmla="*/ 708 h 2209"/>
              <a:gd name="T2" fmla="*/ 524 w 2416"/>
              <a:gd name="T3" fmla="*/ 768 h 2209"/>
              <a:gd name="T4" fmla="*/ 883 w 2416"/>
              <a:gd name="T5" fmla="*/ 698 h 2209"/>
              <a:gd name="T6" fmla="*/ 1293 w 2416"/>
              <a:gd name="T7" fmla="*/ 707 h 2209"/>
              <a:gd name="T8" fmla="*/ 1449 w 2416"/>
              <a:gd name="T9" fmla="*/ 702 h 2209"/>
              <a:gd name="T10" fmla="*/ 1429 w 2416"/>
              <a:gd name="T11" fmla="*/ 399 h 2209"/>
              <a:gd name="T12" fmla="*/ 1317 w 2416"/>
              <a:gd name="T13" fmla="*/ 124 h 2209"/>
              <a:gd name="T14" fmla="*/ 1101 w 2416"/>
              <a:gd name="T15" fmla="*/ 21 h 2209"/>
              <a:gd name="T16" fmla="*/ 536 w 2416"/>
              <a:gd name="T17" fmla="*/ 250 h 2209"/>
              <a:gd name="T18" fmla="*/ 353 w 2416"/>
              <a:gd name="T19" fmla="*/ 433 h 2209"/>
              <a:gd name="T20" fmla="*/ 387 w 2416"/>
              <a:gd name="T21" fmla="*/ 530 h 2209"/>
              <a:gd name="T22" fmla="*/ 450 w 2416"/>
              <a:gd name="T23" fmla="*/ 1207 h 2209"/>
              <a:gd name="T24" fmla="*/ 617 w 2416"/>
              <a:gd name="T25" fmla="*/ 1272 h 2209"/>
              <a:gd name="T26" fmla="*/ 689 w 2416"/>
              <a:gd name="T27" fmla="*/ 1270 h 2209"/>
              <a:gd name="T28" fmla="*/ 653 w 2416"/>
              <a:gd name="T29" fmla="*/ 1190 h 2209"/>
              <a:gd name="T30" fmla="*/ 626 w 2416"/>
              <a:gd name="T31" fmla="*/ 1126 h 2209"/>
              <a:gd name="T32" fmla="*/ 553 w 2416"/>
              <a:gd name="T33" fmla="*/ 1010 h 2209"/>
              <a:gd name="T34" fmla="*/ 386 w 2416"/>
              <a:gd name="T35" fmla="*/ 755 h 2209"/>
              <a:gd name="T36" fmla="*/ 209 w 2416"/>
              <a:gd name="T37" fmla="*/ 573 h 2209"/>
              <a:gd name="T38" fmla="*/ 48 w 2416"/>
              <a:gd name="T39" fmla="*/ 787 h 2209"/>
              <a:gd name="T40" fmla="*/ 121 w 2416"/>
              <a:gd name="T41" fmla="*/ 1190 h 2209"/>
              <a:gd name="T42" fmla="*/ 355 w 2416"/>
              <a:gd name="T43" fmla="*/ 1178 h 2209"/>
              <a:gd name="T44" fmla="*/ 2011 w 2416"/>
              <a:gd name="T45" fmla="*/ 189 h 2209"/>
              <a:gd name="T46" fmla="*/ 1470 w 2416"/>
              <a:gd name="T47" fmla="*/ 25 h 2209"/>
              <a:gd name="T48" fmla="*/ 1383 w 2416"/>
              <a:gd name="T49" fmla="*/ 196 h 2209"/>
              <a:gd name="T50" fmla="*/ 1533 w 2416"/>
              <a:gd name="T51" fmla="*/ 610 h 2209"/>
              <a:gd name="T52" fmla="*/ 1588 w 2416"/>
              <a:gd name="T53" fmla="*/ 803 h 2209"/>
              <a:gd name="T54" fmla="*/ 1722 w 2416"/>
              <a:gd name="T55" fmla="*/ 938 h 2209"/>
              <a:gd name="T56" fmla="*/ 1907 w 2416"/>
              <a:gd name="T57" fmla="*/ 1240 h 2209"/>
              <a:gd name="T58" fmla="*/ 2277 w 2416"/>
              <a:gd name="T59" fmla="*/ 1135 h 2209"/>
              <a:gd name="T60" fmla="*/ 2323 w 2416"/>
              <a:gd name="T61" fmla="*/ 506 h 2209"/>
              <a:gd name="T62" fmla="*/ 1781 w 2416"/>
              <a:gd name="T63" fmla="*/ 1200 h 2209"/>
              <a:gd name="T64" fmla="*/ 1773 w 2416"/>
              <a:gd name="T65" fmla="*/ 1172 h 2209"/>
              <a:gd name="T66" fmla="*/ 1585 w 2416"/>
              <a:gd name="T67" fmla="*/ 862 h 2209"/>
              <a:gd name="T68" fmla="*/ 1317 w 2416"/>
              <a:gd name="T69" fmla="*/ 747 h 2209"/>
              <a:gd name="T70" fmla="*/ 907 w 2416"/>
              <a:gd name="T71" fmla="*/ 739 h 2209"/>
              <a:gd name="T72" fmla="*/ 489 w 2416"/>
              <a:gd name="T73" fmla="*/ 831 h 2209"/>
              <a:gd name="T74" fmla="*/ 627 w 2416"/>
              <a:gd name="T75" fmla="*/ 1004 h 2209"/>
              <a:gd name="T76" fmla="*/ 704 w 2416"/>
              <a:gd name="T77" fmla="*/ 1182 h 2209"/>
              <a:gd name="T78" fmla="*/ 704 w 2416"/>
              <a:gd name="T79" fmla="*/ 1183 h 2209"/>
              <a:gd name="T80" fmla="*/ 871 w 2416"/>
              <a:gd name="T81" fmla="*/ 1334 h 2209"/>
              <a:gd name="T82" fmla="*/ 1184 w 2416"/>
              <a:gd name="T83" fmla="*/ 1421 h 2209"/>
              <a:gd name="T84" fmla="*/ 1422 w 2416"/>
              <a:gd name="T85" fmla="*/ 1539 h 2209"/>
              <a:gd name="T86" fmla="*/ 1716 w 2416"/>
              <a:gd name="T87" fmla="*/ 1526 h 2209"/>
              <a:gd name="T88" fmla="*/ 1811 w 2416"/>
              <a:gd name="T89" fmla="*/ 1387 h 2209"/>
              <a:gd name="T90" fmla="*/ 1809 w 2416"/>
              <a:gd name="T91" fmla="*/ 1295 h 2209"/>
              <a:gd name="T92" fmla="*/ 1173 w 2416"/>
              <a:gd name="T93" fmla="*/ 1486 h 2209"/>
              <a:gd name="T94" fmla="*/ 1044 w 2416"/>
              <a:gd name="T95" fmla="*/ 1466 h 2209"/>
              <a:gd name="T96" fmla="*/ 984 w 2416"/>
              <a:gd name="T97" fmla="*/ 1573 h 2209"/>
              <a:gd name="T98" fmla="*/ 809 w 2416"/>
              <a:gd name="T99" fmla="*/ 1794 h 2209"/>
              <a:gd name="T100" fmla="*/ 752 w 2416"/>
              <a:gd name="T101" fmla="*/ 2011 h 2209"/>
              <a:gd name="T102" fmla="*/ 778 w 2416"/>
              <a:gd name="T103" fmla="*/ 2150 h 2209"/>
              <a:gd name="T104" fmla="*/ 880 w 2416"/>
              <a:gd name="T105" fmla="*/ 2177 h 2209"/>
              <a:gd name="T106" fmla="*/ 1012 w 2416"/>
              <a:gd name="T107" fmla="*/ 2005 h 2209"/>
              <a:gd name="T108" fmla="*/ 1226 w 2416"/>
              <a:gd name="T109" fmla="*/ 1733 h 2209"/>
              <a:gd name="T110" fmla="*/ 1245 w 2416"/>
              <a:gd name="T111" fmla="*/ 1541 h 2209"/>
              <a:gd name="T112" fmla="*/ 797 w 2416"/>
              <a:gd name="T113" fmla="*/ 1718 h 2209"/>
              <a:gd name="T114" fmla="*/ 977 w 2416"/>
              <a:gd name="T115" fmla="*/ 1520 h 2209"/>
              <a:gd name="T116" fmla="*/ 831 w 2416"/>
              <a:gd name="T117" fmla="*/ 1386 h 2209"/>
              <a:gd name="T118" fmla="*/ 584 w 2416"/>
              <a:gd name="T119" fmla="*/ 1299 h 2209"/>
              <a:gd name="T120" fmla="*/ 222 w 2416"/>
              <a:gd name="T121" fmla="*/ 1510 h 2209"/>
              <a:gd name="T122" fmla="*/ 569 w 2416"/>
              <a:gd name="T123" fmla="*/ 1809 h 2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16" h="2209">
                <a:moveTo>
                  <a:pt x="387" y="530"/>
                </a:moveTo>
                <a:cubicBezTo>
                  <a:pt x="412" y="587"/>
                  <a:pt x="412" y="651"/>
                  <a:pt x="436" y="708"/>
                </a:cubicBezTo>
                <a:cubicBezTo>
                  <a:pt x="445" y="729"/>
                  <a:pt x="445" y="729"/>
                  <a:pt x="445" y="729"/>
                </a:cubicBezTo>
                <a:cubicBezTo>
                  <a:pt x="454" y="752"/>
                  <a:pt x="490" y="770"/>
                  <a:pt x="524" y="768"/>
                </a:cubicBezTo>
                <a:cubicBezTo>
                  <a:pt x="524" y="768"/>
                  <a:pt x="524" y="768"/>
                  <a:pt x="553" y="767"/>
                </a:cubicBezTo>
                <a:cubicBezTo>
                  <a:pt x="666" y="760"/>
                  <a:pt x="772" y="718"/>
                  <a:pt x="883" y="698"/>
                </a:cubicBezTo>
                <a:cubicBezTo>
                  <a:pt x="954" y="685"/>
                  <a:pt x="1003" y="722"/>
                  <a:pt x="1070" y="733"/>
                </a:cubicBezTo>
                <a:cubicBezTo>
                  <a:pt x="1146" y="746"/>
                  <a:pt x="1215" y="702"/>
                  <a:pt x="1293" y="707"/>
                </a:cubicBezTo>
                <a:cubicBezTo>
                  <a:pt x="1348" y="710"/>
                  <a:pt x="1362" y="715"/>
                  <a:pt x="1362" y="715"/>
                </a:cubicBezTo>
                <a:cubicBezTo>
                  <a:pt x="1391" y="726"/>
                  <a:pt x="1424" y="722"/>
                  <a:pt x="1449" y="702"/>
                </a:cubicBezTo>
                <a:cubicBezTo>
                  <a:pt x="1478" y="678"/>
                  <a:pt x="1478" y="646"/>
                  <a:pt x="1477" y="611"/>
                </a:cubicBezTo>
                <a:cubicBezTo>
                  <a:pt x="1474" y="540"/>
                  <a:pt x="1468" y="462"/>
                  <a:pt x="1429" y="399"/>
                </a:cubicBezTo>
                <a:cubicBezTo>
                  <a:pt x="1401" y="353"/>
                  <a:pt x="1374" y="306"/>
                  <a:pt x="1351" y="256"/>
                </a:cubicBezTo>
                <a:cubicBezTo>
                  <a:pt x="1332" y="215"/>
                  <a:pt x="1322" y="170"/>
                  <a:pt x="1317" y="124"/>
                </a:cubicBezTo>
                <a:cubicBezTo>
                  <a:pt x="1312" y="92"/>
                  <a:pt x="1317" y="40"/>
                  <a:pt x="1281" y="23"/>
                </a:cubicBezTo>
                <a:cubicBezTo>
                  <a:pt x="1229" y="0"/>
                  <a:pt x="1155" y="13"/>
                  <a:pt x="1101" y="21"/>
                </a:cubicBezTo>
                <a:cubicBezTo>
                  <a:pt x="972" y="38"/>
                  <a:pt x="844" y="76"/>
                  <a:pt x="727" y="134"/>
                </a:cubicBezTo>
                <a:cubicBezTo>
                  <a:pt x="660" y="167"/>
                  <a:pt x="596" y="206"/>
                  <a:pt x="536" y="250"/>
                </a:cubicBezTo>
                <a:cubicBezTo>
                  <a:pt x="488" y="285"/>
                  <a:pt x="440" y="319"/>
                  <a:pt x="399" y="362"/>
                </a:cubicBezTo>
                <a:cubicBezTo>
                  <a:pt x="380" y="382"/>
                  <a:pt x="359" y="405"/>
                  <a:pt x="353" y="433"/>
                </a:cubicBezTo>
                <a:cubicBezTo>
                  <a:pt x="346" y="467"/>
                  <a:pt x="367" y="492"/>
                  <a:pt x="381" y="520"/>
                </a:cubicBezTo>
                <a:cubicBezTo>
                  <a:pt x="383" y="523"/>
                  <a:pt x="385" y="527"/>
                  <a:pt x="387" y="530"/>
                </a:cubicBezTo>
                <a:close/>
                <a:moveTo>
                  <a:pt x="355" y="1178"/>
                </a:moveTo>
                <a:cubicBezTo>
                  <a:pt x="385" y="1181"/>
                  <a:pt x="417" y="1193"/>
                  <a:pt x="450" y="1207"/>
                </a:cubicBezTo>
                <a:cubicBezTo>
                  <a:pt x="487" y="1223"/>
                  <a:pt x="524" y="1242"/>
                  <a:pt x="558" y="1255"/>
                </a:cubicBezTo>
                <a:cubicBezTo>
                  <a:pt x="577" y="1263"/>
                  <a:pt x="598" y="1267"/>
                  <a:pt x="617" y="1272"/>
                </a:cubicBezTo>
                <a:cubicBezTo>
                  <a:pt x="635" y="1276"/>
                  <a:pt x="647" y="1281"/>
                  <a:pt x="665" y="1278"/>
                </a:cubicBezTo>
                <a:cubicBezTo>
                  <a:pt x="673" y="1276"/>
                  <a:pt x="684" y="1277"/>
                  <a:pt x="689" y="1270"/>
                </a:cubicBezTo>
                <a:cubicBezTo>
                  <a:pt x="701" y="1256"/>
                  <a:pt x="690" y="1228"/>
                  <a:pt x="680" y="1218"/>
                </a:cubicBezTo>
                <a:cubicBezTo>
                  <a:pt x="670" y="1209"/>
                  <a:pt x="661" y="1200"/>
                  <a:pt x="653" y="1190"/>
                </a:cubicBezTo>
                <a:cubicBezTo>
                  <a:pt x="648" y="1184"/>
                  <a:pt x="643" y="1177"/>
                  <a:pt x="640" y="1169"/>
                </a:cubicBezTo>
                <a:cubicBezTo>
                  <a:pt x="634" y="1156"/>
                  <a:pt x="627" y="1141"/>
                  <a:pt x="626" y="1126"/>
                </a:cubicBezTo>
                <a:cubicBezTo>
                  <a:pt x="625" y="1110"/>
                  <a:pt x="624" y="1097"/>
                  <a:pt x="619" y="1082"/>
                </a:cubicBezTo>
                <a:cubicBezTo>
                  <a:pt x="607" y="1051"/>
                  <a:pt x="583" y="1023"/>
                  <a:pt x="553" y="1010"/>
                </a:cubicBezTo>
                <a:cubicBezTo>
                  <a:pt x="553" y="1010"/>
                  <a:pt x="521" y="997"/>
                  <a:pt x="479" y="944"/>
                </a:cubicBezTo>
                <a:cubicBezTo>
                  <a:pt x="450" y="907"/>
                  <a:pt x="395" y="775"/>
                  <a:pt x="386" y="755"/>
                </a:cubicBezTo>
                <a:cubicBezTo>
                  <a:pt x="364" y="704"/>
                  <a:pt x="374" y="643"/>
                  <a:pt x="356" y="592"/>
                </a:cubicBezTo>
                <a:cubicBezTo>
                  <a:pt x="333" y="526"/>
                  <a:pt x="256" y="534"/>
                  <a:pt x="209" y="573"/>
                </a:cubicBezTo>
                <a:cubicBezTo>
                  <a:pt x="209" y="573"/>
                  <a:pt x="194" y="586"/>
                  <a:pt x="138" y="637"/>
                </a:cubicBezTo>
                <a:cubicBezTo>
                  <a:pt x="94" y="677"/>
                  <a:pt x="73" y="735"/>
                  <a:pt x="48" y="787"/>
                </a:cubicBezTo>
                <a:cubicBezTo>
                  <a:pt x="6" y="879"/>
                  <a:pt x="0" y="959"/>
                  <a:pt x="1" y="1058"/>
                </a:cubicBezTo>
                <a:cubicBezTo>
                  <a:pt x="2" y="1136"/>
                  <a:pt x="54" y="1160"/>
                  <a:pt x="121" y="1190"/>
                </a:cubicBezTo>
                <a:cubicBezTo>
                  <a:pt x="121" y="1190"/>
                  <a:pt x="132" y="1194"/>
                  <a:pt x="176" y="1197"/>
                </a:cubicBezTo>
                <a:cubicBezTo>
                  <a:pt x="235" y="1201"/>
                  <a:pt x="297" y="1172"/>
                  <a:pt x="355" y="1178"/>
                </a:cubicBezTo>
                <a:close/>
                <a:moveTo>
                  <a:pt x="2323" y="506"/>
                </a:moveTo>
                <a:cubicBezTo>
                  <a:pt x="2249" y="371"/>
                  <a:pt x="2134" y="255"/>
                  <a:pt x="2011" y="189"/>
                </a:cubicBezTo>
                <a:cubicBezTo>
                  <a:pt x="1900" y="130"/>
                  <a:pt x="1747" y="56"/>
                  <a:pt x="1622" y="40"/>
                </a:cubicBezTo>
                <a:cubicBezTo>
                  <a:pt x="1540" y="30"/>
                  <a:pt x="1470" y="25"/>
                  <a:pt x="1470" y="25"/>
                </a:cubicBezTo>
                <a:cubicBezTo>
                  <a:pt x="1417" y="21"/>
                  <a:pt x="1369" y="61"/>
                  <a:pt x="1364" y="114"/>
                </a:cubicBezTo>
                <a:cubicBezTo>
                  <a:pt x="1364" y="114"/>
                  <a:pt x="1362" y="137"/>
                  <a:pt x="1383" y="196"/>
                </a:cubicBezTo>
                <a:cubicBezTo>
                  <a:pt x="1409" y="267"/>
                  <a:pt x="1445" y="333"/>
                  <a:pt x="1485" y="398"/>
                </a:cubicBezTo>
                <a:cubicBezTo>
                  <a:pt x="1524" y="460"/>
                  <a:pt x="1530" y="538"/>
                  <a:pt x="1533" y="610"/>
                </a:cubicBezTo>
                <a:cubicBezTo>
                  <a:pt x="1535" y="657"/>
                  <a:pt x="1535" y="657"/>
                  <a:pt x="1535" y="657"/>
                </a:cubicBezTo>
                <a:cubicBezTo>
                  <a:pt x="1520" y="707"/>
                  <a:pt x="1544" y="773"/>
                  <a:pt x="1588" y="803"/>
                </a:cubicBezTo>
                <a:cubicBezTo>
                  <a:pt x="1588" y="803"/>
                  <a:pt x="1613" y="820"/>
                  <a:pt x="1644" y="848"/>
                </a:cubicBezTo>
                <a:cubicBezTo>
                  <a:pt x="1669" y="872"/>
                  <a:pt x="1698" y="902"/>
                  <a:pt x="1722" y="938"/>
                </a:cubicBezTo>
                <a:cubicBezTo>
                  <a:pt x="1755" y="989"/>
                  <a:pt x="1775" y="1050"/>
                  <a:pt x="1797" y="1107"/>
                </a:cubicBezTo>
                <a:cubicBezTo>
                  <a:pt x="1822" y="1173"/>
                  <a:pt x="1827" y="1230"/>
                  <a:pt x="1907" y="1240"/>
                </a:cubicBezTo>
                <a:cubicBezTo>
                  <a:pt x="1980" y="1250"/>
                  <a:pt x="2041" y="1287"/>
                  <a:pt x="2115" y="1256"/>
                </a:cubicBezTo>
                <a:cubicBezTo>
                  <a:pt x="2175" y="1230"/>
                  <a:pt x="2231" y="1180"/>
                  <a:pt x="2277" y="1135"/>
                </a:cubicBezTo>
                <a:cubicBezTo>
                  <a:pt x="2362" y="1050"/>
                  <a:pt x="2402" y="950"/>
                  <a:pt x="2409" y="847"/>
                </a:cubicBezTo>
                <a:cubicBezTo>
                  <a:pt x="2416" y="732"/>
                  <a:pt x="2383" y="613"/>
                  <a:pt x="2323" y="506"/>
                </a:cubicBezTo>
                <a:close/>
                <a:moveTo>
                  <a:pt x="1809" y="1295"/>
                </a:moveTo>
                <a:cubicBezTo>
                  <a:pt x="1803" y="1263"/>
                  <a:pt x="1789" y="1231"/>
                  <a:pt x="1781" y="1200"/>
                </a:cubicBezTo>
                <a:cubicBezTo>
                  <a:pt x="1781" y="1200"/>
                  <a:pt x="1781" y="1200"/>
                  <a:pt x="1774" y="1177"/>
                </a:cubicBezTo>
                <a:cubicBezTo>
                  <a:pt x="1774" y="1176"/>
                  <a:pt x="1773" y="1174"/>
                  <a:pt x="1773" y="1172"/>
                </a:cubicBezTo>
                <a:cubicBezTo>
                  <a:pt x="1752" y="1100"/>
                  <a:pt x="1731" y="1044"/>
                  <a:pt x="1689" y="980"/>
                </a:cubicBezTo>
                <a:cubicBezTo>
                  <a:pt x="1661" y="936"/>
                  <a:pt x="1625" y="896"/>
                  <a:pt x="1585" y="862"/>
                </a:cubicBezTo>
                <a:cubicBezTo>
                  <a:pt x="1552" y="833"/>
                  <a:pt x="1515" y="809"/>
                  <a:pt x="1476" y="790"/>
                </a:cubicBezTo>
                <a:cubicBezTo>
                  <a:pt x="1426" y="766"/>
                  <a:pt x="1372" y="751"/>
                  <a:pt x="1317" y="747"/>
                </a:cubicBezTo>
                <a:cubicBezTo>
                  <a:pt x="1239" y="743"/>
                  <a:pt x="1170" y="787"/>
                  <a:pt x="1094" y="774"/>
                </a:cubicBezTo>
                <a:cubicBezTo>
                  <a:pt x="1027" y="762"/>
                  <a:pt x="978" y="726"/>
                  <a:pt x="907" y="739"/>
                </a:cubicBezTo>
                <a:cubicBezTo>
                  <a:pt x="796" y="758"/>
                  <a:pt x="690" y="801"/>
                  <a:pt x="577" y="807"/>
                </a:cubicBezTo>
                <a:cubicBezTo>
                  <a:pt x="548" y="809"/>
                  <a:pt x="488" y="788"/>
                  <a:pt x="489" y="831"/>
                </a:cubicBezTo>
                <a:cubicBezTo>
                  <a:pt x="489" y="859"/>
                  <a:pt x="535" y="915"/>
                  <a:pt x="553" y="938"/>
                </a:cubicBezTo>
                <a:cubicBezTo>
                  <a:pt x="595" y="991"/>
                  <a:pt x="627" y="1004"/>
                  <a:pt x="627" y="1004"/>
                </a:cubicBezTo>
                <a:cubicBezTo>
                  <a:pt x="676" y="1025"/>
                  <a:pt x="709" y="1085"/>
                  <a:pt x="700" y="1137"/>
                </a:cubicBezTo>
                <a:cubicBezTo>
                  <a:pt x="700" y="1137"/>
                  <a:pt x="699" y="1143"/>
                  <a:pt x="704" y="1182"/>
                </a:cubicBezTo>
                <a:cubicBezTo>
                  <a:pt x="704" y="1182"/>
                  <a:pt x="704" y="1183"/>
                  <a:pt x="704" y="1183"/>
                </a:cubicBezTo>
                <a:cubicBezTo>
                  <a:pt x="704" y="1183"/>
                  <a:pt x="704" y="1183"/>
                  <a:pt x="704" y="1183"/>
                </a:cubicBezTo>
                <a:cubicBezTo>
                  <a:pt x="707" y="1209"/>
                  <a:pt x="734" y="1224"/>
                  <a:pt x="753" y="1238"/>
                </a:cubicBezTo>
                <a:cubicBezTo>
                  <a:pt x="796" y="1269"/>
                  <a:pt x="821" y="1312"/>
                  <a:pt x="871" y="1334"/>
                </a:cubicBezTo>
                <a:cubicBezTo>
                  <a:pt x="921" y="1356"/>
                  <a:pt x="975" y="1374"/>
                  <a:pt x="1030" y="1384"/>
                </a:cubicBezTo>
                <a:cubicBezTo>
                  <a:pt x="1079" y="1393"/>
                  <a:pt x="1143" y="1388"/>
                  <a:pt x="1184" y="1421"/>
                </a:cubicBezTo>
                <a:cubicBezTo>
                  <a:pt x="1223" y="1453"/>
                  <a:pt x="1247" y="1484"/>
                  <a:pt x="1295" y="1503"/>
                </a:cubicBezTo>
                <a:cubicBezTo>
                  <a:pt x="1335" y="1518"/>
                  <a:pt x="1380" y="1527"/>
                  <a:pt x="1422" y="1539"/>
                </a:cubicBezTo>
                <a:cubicBezTo>
                  <a:pt x="1463" y="1552"/>
                  <a:pt x="1502" y="1574"/>
                  <a:pt x="1545" y="1579"/>
                </a:cubicBezTo>
                <a:cubicBezTo>
                  <a:pt x="1608" y="1586"/>
                  <a:pt x="1668" y="1566"/>
                  <a:pt x="1716" y="1526"/>
                </a:cubicBezTo>
                <a:cubicBezTo>
                  <a:pt x="1739" y="1506"/>
                  <a:pt x="1759" y="1483"/>
                  <a:pt x="1775" y="1458"/>
                </a:cubicBezTo>
                <a:cubicBezTo>
                  <a:pt x="1790" y="1436"/>
                  <a:pt x="1806" y="1413"/>
                  <a:pt x="1811" y="1387"/>
                </a:cubicBezTo>
                <a:cubicBezTo>
                  <a:pt x="1816" y="1367"/>
                  <a:pt x="1814" y="1341"/>
                  <a:pt x="1812" y="1320"/>
                </a:cubicBezTo>
                <a:cubicBezTo>
                  <a:pt x="1812" y="1312"/>
                  <a:pt x="1810" y="1304"/>
                  <a:pt x="1809" y="1295"/>
                </a:cubicBezTo>
                <a:close/>
                <a:moveTo>
                  <a:pt x="1174" y="1487"/>
                </a:moveTo>
                <a:cubicBezTo>
                  <a:pt x="1173" y="1486"/>
                  <a:pt x="1173" y="1486"/>
                  <a:pt x="1173" y="1486"/>
                </a:cubicBezTo>
                <a:cubicBezTo>
                  <a:pt x="1149" y="1474"/>
                  <a:pt x="1132" y="1463"/>
                  <a:pt x="1105" y="1460"/>
                </a:cubicBezTo>
                <a:cubicBezTo>
                  <a:pt x="1086" y="1457"/>
                  <a:pt x="1058" y="1447"/>
                  <a:pt x="1044" y="1466"/>
                </a:cubicBezTo>
                <a:cubicBezTo>
                  <a:pt x="1035" y="1479"/>
                  <a:pt x="1028" y="1493"/>
                  <a:pt x="1021" y="1506"/>
                </a:cubicBezTo>
                <a:cubicBezTo>
                  <a:pt x="1009" y="1528"/>
                  <a:pt x="998" y="1552"/>
                  <a:pt x="984" y="1573"/>
                </a:cubicBezTo>
                <a:cubicBezTo>
                  <a:pt x="956" y="1616"/>
                  <a:pt x="925" y="1656"/>
                  <a:pt x="892" y="1695"/>
                </a:cubicBezTo>
                <a:cubicBezTo>
                  <a:pt x="866" y="1726"/>
                  <a:pt x="825" y="1756"/>
                  <a:pt x="809" y="1794"/>
                </a:cubicBezTo>
                <a:cubicBezTo>
                  <a:pt x="793" y="1830"/>
                  <a:pt x="802" y="1871"/>
                  <a:pt x="789" y="1907"/>
                </a:cubicBezTo>
                <a:cubicBezTo>
                  <a:pt x="776" y="1941"/>
                  <a:pt x="762" y="1975"/>
                  <a:pt x="752" y="2011"/>
                </a:cubicBezTo>
                <a:cubicBezTo>
                  <a:pt x="743" y="2043"/>
                  <a:pt x="720" y="2102"/>
                  <a:pt x="735" y="2135"/>
                </a:cubicBezTo>
                <a:cubicBezTo>
                  <a:pt x="746" y="2160"/>
                  <a:pt x="754" y="2153"/>
                  <a:pt x="778" y="2150"/>
                </a:cubicBezTo>
                <a:cubicBezTo>
                  <a:pt x="811" y="2145"/>
                  <a:pt x="847" y="2145"/>
                  <a:pt x="872" y="2170"/>
                </a:cubicBezTo>
                <a:cubicBezTo>
                  <a:pt x="880" y="2177"/>
                  <a:pt x="880" y="2177"/>
                  <a:pt x="880" y="2177"/>
                </a:cubicBezTo>
                <a:cubicBezTo>
                  <a:pt x="895" y="2209"/>
                  <a:pt x="926" y="2196"/>
                  <a:pt x="948" y="2148"/>
                </a:cubicBezTo>
                <a:cubicBezTo>
                  <a:pt x="948" y="2148"/>
                  <a:pt x="979" y="2082"/>
                  <a:pt x="1012" y="2005"/>
                </a:cubicBezTo>
                <a:cubicBezTo>
                  <a:pt x="1044" y="1930"/>
                  <a:pt x="1099" y="1861"/>
                  <a:pt x="1154" y="1801"/>
                </a:cubicBezTo>
                <a:cubicBezTo>
                  <a:pt x="1177" y="1776"/>
                  <a:pt x="1206" y="1761"/>
                  <a:pt x="1226" y="1733"/>
                </a:cubicBezTo>
                <a:cubicBezTo>
                  <a:pt x="1248" y="1702"/>
                  <a:pt x="1265" y="1664"/>
                  <a:pt x="1267" y="1625"/>
                </a:cubicBezTo>
                <a:cubicBezTo>
                  <a:pt x="1269" y="1596"/>
                  <a:pt x="1263" y="1564"/>
                  <a:pt x="1245" y="1541"/>
                </a:cubicBezTo>
                <a:cubicBezTo>
                  <a:pt x="1226" y="1515"/>
                  <a:pt x="1202" y="1501"/>
                  <a:pt x="1174" y="1487"/>
                </a:cubicBezTo>
                <a:close/>
                <a:moveTo>
                  <a:pt x="797" y="1718"/>
                </a:moveTo>
                <a:cubicBezTo>
                  <a:pt x="838" y="1673"/>
                  <a:pt x="878" y="1628"/>
                  <a:pt x="919" y="1583"/>
                </a:cubicBezTo>
                <a:cubicBezTo>
                  <a:pt x="935" y="1566"/>
                  <a:pt x="962" y="1543"/>
                  <a:pt x="977" y="1520"/>
                </a:cubicBezTo>
                <a:cubicBezTo>
                  <a:pt x="981" y="1515"/>
                  <a:pt x="984" y="1510"/>
                  <a:pt x="986" y="1504"/>
                </a:cubicBezTo>
                <a:cubicBezTo>
                  <a:pt x="1012" y="1431"/>
                  <a:pt x="881" y="1406"/>
                  <a:pt x="831" y="1386"/>
                </a:cubicBezTo>
                <a:cubicBezTo>
                  <a:pt x="782" y="1366"/>
                  <a:pt x="699" y="1338"/>
                  <a:pt x="649" y="1322"/>
                </a:cubicBezTo>
                <a:cubicBezTo>
                  <a:pt x="649" y="1322"/>
                  <a:pt x="623" y="1314"/>
                  <a:pt x="584" y="1299"/>
                </a:cubicBezTo>
                <a:cubicBezTo>
                  <a:pt x="473" y="1257"/>
                  <a:pt x="194" y="1132"/>
                  <a:pt x="183" y="1346"/>
                </a:cubicBezTo>
                <a:cubicBezTo>
                  <a:pt x="180" y="1402"/>
                  <a:pt x="206" y="1458"/>
                  <a:pt x="222" y="1510"/>
                </a:cubicBezTo>
                <a:cubicBezTo>
                  <a:pt x="253" y="1611"/>
                  <a:pt x="320" y="1720"/>
                  <a:pt x="409" y="1779"/>
                </a:cubicBezTo>
                <a:cubicBezTo>
                  <a:pt x="458" y="1811"/>
                  <a:pt x="512" y="1813"/>
                  <a:pt x="569" y="1809"/>
                </a:cubicBezTo>
                <a:cubicBezTo>
                  <a:pt x="666" y="1800"/>
                  <a:pt x="729" y="1795"/>
                  <a:pt x="797" y="17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505050"/>
              </a:solidFill>
              <a:latin typeface="Segoe UI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7643077" y="967692"/>
            <a:ext cx="345684" cy="298003"/>
            <a:chOff x="4817213" y="2757981"/>
            <a:chExt cx="496743" cy="428227"/>
          </a:xfrm>
        </p:grpSpPr>
        <p:sp>
          <p:nvSpPr>
            <p:cNvPr id="114" name="Freeform 70"/>
            <p:cNvSpPr>
              <a:spLocks noChangeAspect="1"/>
            </p:cNvSpPr>
            <p:nvPr/>
          </p:nvSpPr>
          <p:spPr bwMode="black">
            <a:xfrm>
              <a:off x="4995497" y="2868196"/>
              <a:ext cx="173126" cy="249928"/>
            </a:xfrm>
            <a:custGeom>
              <a:avLst/>
              <a:gdLst>
                <a:gd name="T0" fmla="*/ 73 w 110"/>
                <a:gd name="T1" fmla="*/ 6 h 144"/>
                <a:gd name="T2" fmla="*/ 70 w 110"/>
                <a:gd name="T3" fmla="*/ 0 h 144"/>
                <a:gd name="T4" fmla="*/ 12 w 110"/>
                <a:gd name="T5" fmla="*/ 0 h 144"/>
                <a:gd name="T6" fmla="*/ 6 w 110"/>
                <a:gd name="T7" fmla="*/ 6 h 144"/>
                <a:gd name="T8" fmla="*/ 0 w 110"/>
                <a:gd name="T9" fmla="*/ 69 h 144"/>
                <a:gd name="T10" fmla="*/ 5 w 110"/>
                <a:gd name="T11" fmla="*/ 75 h 144"/>
                <a:gd name="T12" fmla="*/ 40 w 110"/>
                <a:gd name="T13" fmla="*/ 75 h 144"/>
                <a:gd name="T14" fmla="*/ 16 w 110"/>
                <a:gd name="T15" fmla="*/ 136 h 144"/>
                <a:gd name="T16" fmla="*/ 21 w 110"/>
                <a:gd name="T17" fmla="*/ 140 h 144"/>
                <a:gd name="T18" fmla="*/ 108 w 110"/>
                <a:gd name="T19" fmla="*/ 57 h 144"/>
                <a:gd name="T20" fmla="*/ 107 w 110"/>
                <a:gd name="T21" fmla="*/ 53 h 144"/>
                <a:gd name="T22" fmla="*/ 54 w 110"/>
                <a:gd name="T23" fmla="*/ 53 h 144"/>
                <a:gd name="T24" fmla="*/ 73 w 110"/>
                <a:gd name="T25" fmla="*/ 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4">
                  <a:moveTo>
                    <a:pt x="73" y="6"/>
                  </a:moveTo>
                  <a:cubicBezTo>
                    <a:pt x="75" y="2"/>
                    <a:pt x="73" y="0"/>
                    <a:pt x="7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3"/>
                    <a:pt x="6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2" y="75"/>
                    <a:pt x="5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4" y="143"/>
                    <a:pt x="16" y="144"/>
                    <a:pt x="21" y="140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0" y="54"/>
                    <a:pt x="110" y="53"/>
                    <a:pt x="107" y="53"/>
                  </a:cubicBezTo>
                  <a:cubicBezTo>
                    <a:pt x="54" y="53"/>
                    <a:pt x="54" y="53"/>
                    <a:pt x="54" y="53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32" tIns="74426" rIns="93032" bIns="74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7434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5" name="Hexagon 114"/>
            <p:cNvSpPr/>
            <p:nvPr/>
          </p:nvSpPr>
          <p:spPr bwMode="auto">
            <a:xfrm>
              <a:off x="4817213" y="2757981"/>
              <a:ext cx="496743" cy="428227"/>
            </a:xfrm>
            <a:prstGeom prst="hexagon">
              <a:avLst/>
            </a:prstGeom>
            <a:ln w="2667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dirty="0" err="1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0168538" y="1254414"/>
            <a:ext cx="1007380" cy="1714899"/>
            <a:chOff x="11027971" y="179395"/>
            <a:chExt cx="1007380" cy="1714899"/>
          </a:xfrm>
        </p:grpSpPr>
        <p:sp>
          <p:nvSpPr>
            <p:cNvPr id="162" name="Rectangle 161"/>
            <p:cNvSpPr/>
            <p:nvPr/>
          </p:nvSpPr>
          <p:spPr>
            <a:xfrm>
              <a:off x="11027971" y="179395"/>
              <a:ext cx="1007380" cy="17148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/>
              </a:pPr>
              <a:r>
                <a:rPr lang="en-US" sz="800" dirty="0">
                  <a:solidFill>
                    <a:srgbClr val="505050"/>
                  </a:solidFill>
                  <a:latin typeface="Segoe UI"/>
                </a:rPr>
                <a:t>Mobile apps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1126436" y="1096939"/>
              <a:ext cx="148107" cy="268927"/>
              <a:chOff x="11126649" y="654160"/>
              <a:chExt cx="148107" cy="268927"/>
            </a:xfrm>
          </p:grpSpPr>
          <p:sp>
            <p:nvSpPr>
              <p:cNvPr id="163" name="Freeform 12"/>
              <p:cNvSpPr>
                <a:spLocks/>
              </p:cNvSpPr>
              <p:nvPr/>
            </p:nvSpPr>
            <p:spPr bwMode="auto">
              <a:xfrm>
                <a:off x="11126649" y="744689"/>
                <a:ext cx="148107" cy="178398"/>
              </a:xfrm>
              <a:custGeom>
                <a:avLst/>
                <a:gdLst>
                  <a:gd name="T0" fmla="*/ 3 w 535"/>
                  <a:gd name="T1" fmla="*/ 0 h 644"/>
                  <a:gd name="T2" fmla="*/ 0 w 535"/>
                  <a:gd name="T3" fmla="*/ 0 h 644"/>
                  <a:gd name="T4" fmla="*/ 0 w 535"/>
                  <a:gd name="T5" fmla="*/ 390 h 644"/>
                  <a:gd name="T6" fmla="*/ 59 w 535"/>
                  <a:gd name="T7" fmla="*/ 449 h 644"/>
                  <a:gd name="T8" fmla="*/ 109 w 535"/>
                  <a:gd name="T9" fmla="*/ 449 h 644"/>
                  <a:gd name="T10" fmla="*/ 109 w 535"/>
                  <a:gd name="T11" fmla="*/ 485 h 644"/>
                  <a:gd name="T12" fmla="*/ 109 w 535"/>
                  <a:gd name="T13" fmla="*/ 585 h 644"/>
                  <a:gd name="T14" fmla="*/ 109 w 535"/>
                  <a:gd name="T15" fmla="*/ 585 h 644"/>
                  <a:gd name="T16" fmla="*/ 168 w 535"/>
                  <a:gd name="T17" fmla="*/ 644 h 644"/>
                  <a:gd name="T18" fmla="*/ 227 w 535"/>
                  <a:gd name="T19" fmla="*/ 585 h 644"/>
                  <a:gd name="T20" fmla="*/ 227 w 535"/>
                  <a:gd name="T21" fmla="*/ 585 h 644"/>
                  <a:gd name="T22" fmla="*/ 227 w 535"/>
                  <a:gd name="T23" fmla="*/ 485 h 644"/>
                  <a:gd name="T24" fmla="*/ 227 w 535"/>
                  <a:gd name="T25" fmla="*/ 449 h 644"/>
                  <a:gd name="T26" fmla="*/ 308 w 535"/>
                  <a:gd name="T27" fmla="*/ 449 h 644"/>
                  <a:gd name="T28" fmla="*/ 308 w 535"/>
                  <a:gd name="T29" fmla="*/ 485 h 644"/>
                  <a:gd name="T30" fmla="*/ 308 w 535"/>
                  <a:gd name="T31" fmla="*/ 585 h 644"/>
                  <a:gd name="T32" fmla="*/ 367 w 535"/>
                  <a:gd name="T33" fmla="*/ 644 h 644"/>
                  <a:gd name="T34" fmla="*/ 426 w 535"/>
                  <a:gd name="T35" fmla="*/ 585 h 644"/>
                  <a:gd name="T36" fmla="*/ 426 w 535"/>
                  <a:gd name="T37" fmla="*/ 485 h 644"/>
                  <a:gd name="T38" fmla="*/ 426 w 535"/>
                  <a:gd name="T39" fmla="*/ 449 h 644"/>
                  <a:gd name="T40" fmla="*/ 476 w 535"/>
                  <a:gd name="T41" fmla="*/ 449 h 644"/>
                  <a:gd name="T42" fmla="*/ 535 w 535"/>
                  <a:gd name="T43" fmla="*/ 390 h 644"/>
                  <a:gd name="T44" fmla="*/ 535 w 535"/>
                  <a:gd name="T45" fmla="*/ 0 h 644"/>
                  <a:gd name="T46" fmla="*/ 534 w 535"/>
                  <a:gd name="T47" fmla="*/ 0 h 644"/>
                  <a:gd name="T48" fmla="*/ 3 w 535"/>
                  <a:gd name="T49" fmla="*/ 0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35" h="644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0" y="423"/>
                      <a:pt x="26" y="449"/>
                      <a:pt x="59" y="449"/>
                    </a:cubicBezTo>
                    <a:cubicBezTo>
                      <a:pt x="109" y="449"/>
                      <a:pt x="109" y="449"/>
                      <a:pt x="109" y="449"/>
                    </a:cubicBezTo>
                    <a:cubicBezTo>
                      <a:pt x="109" y="485"/>
                      <a:pt x="109" y="485"/>
                      <a:pt x="109" y="485"/>
                    </a:cubicBezTo>
                    <a:cubicBezTo>
                      <a:pt x="109" y="585"/>
                      <a:pt x="109" y="585"/>
                      <a:pt x="109" y="585"/>
                    </a:cubicBezTo>
                    <a:cubicBezTo>
                      <a:pt x="109" y="585"/>
                      <a:pt x="109" y="585"/>
                      <a:pt x="109" y="585"/>
                    </a:cubicBezTo>
                    <a:cubicBezTo>
                      <a:pt x="109" y="618"/>
                      <a:pt x="135" y="644"/>
                      <a:pt x="168" y="644"/>
                    </a:cubicBezTo>
                    <a:cubicBezTo>
                      <a:pt x="201" y="644"/>
                      <a:pt x="227" y="618"/>
                      <a:pt x="227" y="585"/>
                    </a:cubicBezTo>
                    <a:cubicBezTo>
                      <a:pt x="227" y="585"/>
                      <a:pt x="227" y="585"/>
                      <a:pt x="227" y="585"/>
                    </a:cubicBezTo>
                    <a:cubicBezTo>
                      <a:pt x="227" y="485"/>
                      <a:pt x="227" y="485"/>
                      <a:pt x="227" y="485"/>
                    </a:cubicBezTo>
                    <a:cubicBezTo>
                      <a:pt x="227" y="449"/>
                      <a:pt x="227" y="449"/>
                      <a:pt x="227" y="449"/>
                    </a:cubicBezTo>
                    <a:cubicBezTo>
                      <a:pt x="308" y="449"/>
                      <a:pt x="308" y="449"/>
                      <a:pt x="308" y="449"/>
                    </a:cubicBezTo>
                    <a:cubicBezTo>
                      <a:pt x="308" y="485"/>
                      <a:pt x="308" y="485"/>
                      <a:pt x="308" y="485"/>
                    </a:cubicBezTo>
                    <a:cubicBezTo>
                      <a:pt x="308" y="585"/>
                      <a:pt x="308" y="585"/>
                      <a:pt x="308" y="585"/>
                    </a:cubicBezTo>
                    <a:cubicBezTo>
                      <a:pt x="308" y="618"/>
                      <a:pt x="334" y="644"/>
                      <a:pt x="367" y="644"/>
                    </a:cubicBezTo>
                    <a:cubicBezTo>
                      <a:pt x="400" y="644"/>
                      <a:pt x="426" y="618"/>
                      <a:pt x="426" y="585"/>
                    </a:cubicBezTo>
                    <a:cubicBezTo>
                      <a:pt x="426" y="485"/>
                      <a:pt x="426" y="485"/>
                      <a:pt x="426" y="485"/>
                    </a:cubicBezTo>
                    <a:cubicBezTo>
                      <a:pt x="426" y="449"/>
                      <a:pt x="426" y="449"/>
                      <a:pt x="426" y="449"/>
                    </a:cubicBezTo>
                    <a:cubicBezTo>
                      <a:pt x="476" y="449"/>
                      <a:pt x="476" y="449"/>
                      <a:pt x="476" y="449"/>
                    </a:cubicBezTo>
                    <a:cubicBezTo>
                      <a:pt x="509" y="449"/>
                      <a:pt x="535" y="423"/>
                      <a:pt x="535" y="390"/>
                    </a:cubicBezTo>
                    <a:cubicBezTo>
                      <a:pt x="535" y="0"/>
                      <a:pt x="535" y="0"/>
                      <a:pt x="535" y="0"/>
                    </a:cubicBezTo>
                    <a:cubicBezTo>
                      <a:pt x="534" y="0"/>
                      <a:pt x="534" y="0"/>
                      <a:pt x="534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dk1">
                  <a:alpha val="50000"/>
                </a:scheme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8788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9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64" name="Freeform 13"/>
              <p:cNvSpPr>
                <a:spLocks noEditPoints="1"/>
              </p:cNvSpPr>
              <p:nvPr/>
            </p:nvSpPr>
            <p:spPr bwMode="auto">
              <a:xfrm>
                <a:off x="11126649" y="654160"/>
                <a:ext cx="148107" cy="84694"/>
              </a:xfrm>
              <a:custGeom>
                <a:avLst/>
                <a:gdLst>
                  <a:gd name="T0" fmla="*/ 535 w 535"/>
                  <a:gd name="T1" fmla="*/ 306 h 306"/>
                  <a:gd name="T2" fmla="*/ 535 w 535"/>
                  <a:gd name="T3" fmla="*/ 278 h 306"/>
                  <a:gd name="T4" fmla="*/ 531 w 535"/>
                  <a:gd name="T5" fmla="*/ 254 h 306"/>
                  <a:gd name="T6" fmla="*/ 402 w 535"/>
                  <a:gd name="T7" fmla="*/ 91 h 306"/>
                  <a:gd name="T8" fmla="*/ 443 w 535"/>
                  <a:gd name="T9" fmla="*/ 16 h 306"/>
                  <a:gd name="T10" fmla="*/ 439 w 535"/>
                  <a:gd name="T11" fmla="*/ 3 h 306"/>
                  <a:gd name="T12" fmla="*/ 426 w 535"/>
                  <a:gd name="T13" fmla="*/ 7 h 306"/>
                  <a:gd name="T14" fmla="*/ 384 w 535"/>
                  <a:gd name="T15" fmla="*/ 83 h 306"/>
                  <a:gd name="T16" fmla="*/ 268 w 535"/>
                  <a:gd name="T17" fmla="*/ 59 h 306"/>
                  <a:gd name="T18" fmla="*/ 151 w 535"/>
                  <a:gd name="T19" fmla="*/ 83 h 306"/>
                  <a:gd name="T20" fmla="*/ 109 w 535"/>
                  <a:gd name="T21" fmla="*/ 7 h 306"/>
                  <a:gd name="T22" fmla="*/ 96 w 535"/>
                  <a:gd name="T23" fmla="*/ 3 h 306"/>
                  <a:gd name="T24" fmla="*/ 93 w 535"/>
                  <a:gd name="T25" fmla="*/ 16 h 306"/>
                  <a:gd name="T26" fmla="*/ 134 w 535"/>
                  <a:gd name="T27" fmla="*/ 92 h 306"/>
                  <a:gd name="T28" fmla="*/ 7 w 535"/>
                  <a:gd name="T29" fmla="*/ 245 h 306"/>
                  <a:gd name="T30" fmla="*/ 0 w 535"/>
                  <a:gd name="T31" fmla="*/ 298 h 306"/>
                  <a:gd name="T32" fmla="*/ 0 w 535"/>
                  <a:gd name="T33" fmla="*/ 306 h 306"/>
                  <a:gd name="T34" fmla="*/ 535 w 535"/>
                  <a:gd name="T35" fmla="*/ 306 h 306"/>
                  <a:gd name="T36" fmla="*/ 389 w 535"/>
                  <a:gd name="T37" fmla="*/ 161 h 306"/>
                  <a:gd name="T38" fmla="*/ 415 w 535"/>
                  <a:gd name="T39" fmla="*/ 186 h 306"/>
                  <a:gd name="T40" fmla="*/ 389 w 535"/>
                  <a:gd name="T41" fmla="*/ 211 h 306"/>
                  <a:gd name="T42" fmla="*/ 364 w 535"/>
                  <a:gd name="T43" fmla="*/ 186 h 306"/>
                  <a:gd name="T44" fmla="*/ 389 w 535"/>
                  <a:gd name="T45" fmla="*/ 161 h 306"/>
                  <a:gd name="T46" fmla="*/ 146 w 535"/>
                  <a:gd name="T47" fmla="*/ 161 h 306"/>
                  <a:gd name="T48" fmla="*/ 171 w 535"/>
                  <a:gd name="T49" fmla="*/ 186 h 306"/>
                  <a:gd name="T50" fmla="*/ 146 w 535"/>
                  <a:gd name="T51" fmla="*/ 211 h 306"/>
                  <a:gd name="T52" fmla="*/ 121 w 535"/>
                  <a:gd name="T53" fmla="*/ 186 h 306"/>
                  <a:gd name="T54" fmla="*/ 146 w 535"/>
                  <a:gd name="T55" fmla="*/ 161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5" h="306">
                    <a:moveTo>
                      <a:pt x="535" y="306"/>
                    </a:moveTo>
                    <a:cubicBezTo>
                      <a:pt x="535" y="278"/>
                      <a:pt x="535" y="278"/>
                      <a:pt x="535" y="278"/>
                    </a:cubicBezTo>
                    <a:cubicBezTo>
                      <a:pt x="534" y="269"/>
                      <a:pt x="533" y="261"/>
                      <a:pt x="531" y="254"/>
                    </a:cubicBezTo>
                    <a:cubicBezTo>
                      <a:pt x="517" y="184"/>
                      <a:pt x="468" y="125"/>
                      <a:pt x="402" y="91"/>
                    </a:cubicBezTo>
                    <a:cubicBezTo>
                      <a:pt x="443" y="16"/>
                      <a:pt x="443" y="16"/>
                      <a:pt x="443" y="16"/>
                    </a:cubicBezTo>
                    <a:cubicBezTo>
                      <a:pt x="445" y="11"/>
                      <a:pt x="443" y="5"/>
                      <a:pt x="439" y="3"/>
                    </a:cubicBezTo>
                    <a:cubicBezTo>
                      <a:pt x="434" y="0"/>
                      <a:pt x="428" y="2"/>
                      <a:pt x="426" y="7"/>
                    </a:cubicBezTo>
                    <a:cubicBezTo>
                      <a:pt x="384" y="83"/>
                      <a:pt x="384" y="83"/>
                      <a:pt x="384" y="83"/>
                    </a:cubicBezTo>
                    <a:cubicBezTo>
                      <a:pt x="349" y="68"/>
                      <a:pt x="310" y="59"/>
                      <a:pt x="268" y="59"/>
                    </a:cubicBezTo>
                    <a:cubicBezTo>
                      <a:pt x="226" y="59"/>
                      <a:pt x="186" y="68"/>
                      <a:pt x="151" y="83"/>
                    </a:cubicBezTo>
                    <a:cubicBezTo>
                      <a:pt x="109" y="7"/>
                      <a:pt x="109" y="7"/>
                      <a:pt x="109" y="7"/>
                    </a:cubicBezTo>
                    <a:cubicBezTo>
                      <a:pt x="107" y="2"/>
                      <a:pt x="101" y="0"/>
                      <a:pt x="96" y="3"/>
                    </a:cubicBezTo>
                    <a:cubicBezTo>
                      <a:pt x="92" y="5"/>
                      <a:pt x="90" y="11"/>
                      <a:pt x="93" y="16"/>
                    </a:cubicBezTo>
                    <a:cubicBezTo>
                      <a:pt x="134" y="92"/>
                      <a:pt x="134" y="92"/>
                      <a:pt x="134" y="92"/>
                    </a:cubicBezTo>
                    <a:cubicBezTo>
                      <a:pt x="70" y="124"/>
                      <a:pt x="23" y="180"/>
                      <a:pt x="7" y="245"/>
                    </a:cubicBezTo>
                    <a:cubicBezTo>
                      <a:pt x="3" y="262"/>
                      <a:pt x="0" y="280"/>
                      <a:pt x="0" y="298"/>
                    </a:cubicBezTo>
                    <a:cubicBezTo>
                      <a:pt x="0" y="301"/>
                      <a:pt x="0" y="303"/>
                      <a:pt x="0" y="306"/>
                    </a:cubicBezTo>
                    <a:lnTo>
                      <a:pt x="535" y="306"/>
                    </a:lnTo>
                    <a:close/>
                    <a:moveTo>
                      <a:pt x="389" y="161"/>
                    </a:moveTo>
                    <a:cubicBezTo>
                      <a:pt x="403" y="161"/>
                      <a:pt x="415" y="172"/>
                      <a:pt x="415" y="186"/>
                    </a:cubicBezTo>
                    <a:cubicBezTo>
                      <a:pt x="415" y="200"/>
                      <a:pt x="403" y="211"/>
                      <a:pt x="389" y="211"/>
                    </a:cubicBezTo>
                    <a:cubicBezTo>
                      <a:pt x="376" y="211"/>
                      <a:pt x="364" y="200"/>
                      <a:pt x="364" y="186"/>
                    </a:cubicBezTo>
                    <a:cubicBezTo>
                      <a:pt x="364" y="172"/>
                      <a:pt x="376" y="161"/>
                      <a:pt x="389" y="161"/>
                    </a:cubicBezTo>
                    <a:close/>
                    <a:moveTo>
                      <a:pt x="146" y="161"/>
                    </a:moveTo>
                    <a:cubicBezTo>
                      <a:pt x="160" y="161"/>
                      <a:pt x="171" y="172"/>
                      <a:pt x="171" y="186"/>
                    </a:cubicBezTo>
                    <a:cubicBezTo>
                      <a:pt x="171" y="200"/>
                      <a:pt x="160" y="211"/>
                      <a:pt x="146" y="211"/>
                    </a:cubicBezTo>
                    <a:cubicBezTo>
                      <a:pt x="132" y="211"/>
                      <a:pt x="121" y="200"/>
                      <a:pt x="121" y="186"/>
                    </a:cubicBezTo>
                    <a:cubicBezTo>
                      <a:pt x="121" y="172"/>
                      <a:pt x="132" y="161"/>
                      <a:pt x="146" y="161"/>
                    </a:cubicBezTo>
                    <a:close/>
                  </a:path>
                </a:pathLst>
              </a:custGeom>
              <a:solidFill>
                <a:schemeClr val="dk1">
                  <a:alpha val="50000"/>
                </a:scheme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8788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9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1084662" y="1462020"/>
              <a:ext cx="263301" cy="268927"/>
              <a:chOff x="11084875" y="1019241"/>
              <a:chExt cx="263301" cy="268927"/>
            </a:xfrm>
          </p:grpSpPr>
          <p:sp>
            <p:nvSpPr>
              <p:cNvPr id="165" name="Freeform 31"/>
              <p:cNvSpPr>
                <a:spLocks/>
              </p:cNvSpPr>
              <p:nvPr/>
            </p:nvSpPr>
            <p:spPr bwMode="auto">
              <a:xfrm>
                <a:off x="11201335" y="1019241"/>
                <a:ext cx="146841" cy="128556"/>
              </a:xfrm>
              <a:custGeom>
                <a:avLst/>
                <a:gdLst>
                  <a:gd name="T0" fmla="*/ 522 w 522"/>
                  <a:gd name="T1" fmla="*/ 457 h 457"/>
                  <a:gd name="T2" fmla="*/ 522 w 522"/>
                  <a:gd name="T3" fmla="*/ 0 h 457"/>
                  <a:gd name="T4" fmla="*/ 0 w 522"/>
                  <a:gd name="T5" fmla="*/ 78 h 457"/>
                  <a:gd name="T6" fmla="*/ 0 w 522"/>
                  <a:gd name="T7" fmla="*/ 457 h 457"/>
                  <a:gd name="T8" fmla="*/ 522 w 522"/>
                  <a:gd name="T9" fmla="*/ 457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2" h="457">
                    <a:moveTo>
                      <a:pt x="522" y="457"/>
                    </a:moveTo>
                    <a:lnTo>
                      <a:pt x="522" y="0"/>
                    </a:lnTo>
                    <a:lnTo>
                      <a:pt x="0" y="78"/>
                    </a:lnTo>
                    <a:lnTo>
                      <a:pt x="0" y="457"/>
                    </a:lnTo>
                    <a:lnTo>
                      <a:pt x="522" y="457"/>
                    </a:lnTo>
                    <a:close/>
                  </a:path>
                </a:pathLst>
              </a:cu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8788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9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66" name="Freeform 32"/>
              <p:cNvSpPr>
                <a:spLocks/>
              </p:cNvSpPr>
              <p:nvPr/>
            </p:nvSpPr>
            <p:spPr bwMode="auto">
              <a:xfrm>
                <a:off x="11084875" y="1043152"/>
                <a:ext cx="106614" cy="104645"/>
              </a:xfrm>
              <a:custGeom>
                <a:avLst/>
                <a:gdLst>
                  <a:gd name="T0" fmla="*/ 379 w 379"/>
                  <a:gd name="T1" fmla="*/ 0 h 372"/>
                  <a:gd name="T2" fmla="*/ 0 w 379"/>
                  <a:gd name="T3" fmla="*/ 50 h 372"/>
                  <a:gd name="T4" fmla="*/ 0 w 379"/>
                  <a:gd name="T5" fmla="*/ 372 h 372"/>
                  <a:gd name="T6" fmla="*/ 379 w 379"/>
                  <a:gd name="T7" fmla="*/ 372 h 372"/>
                  <a:gd name="T8" fmla="*/ 379 w 379"/>
                  <a:gd name="T9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72">
                    <a:moveTo>
                      <a:pt x="379" y="0"/>
                    </a:moveTo>
                    <a:lnTo>
                      <a:pt x="0" y="50"/>
                    </a:lnTo>
                    <a:lnTo>
                      <a:pt x="0" y="372"/>
                    </a:lnTo>
                    <a:lnTo>
                      <a:pt x="379" y="372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8788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9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67" name="Freeform 33"/>
              <p:cNvSpPr>
                <a:spLocks/>
              </p:cNvSpPr>
              <p:nvPr/>
            </p:nvSpPr>
            <p:spPr bwMode="auto">
              <a:xfrm>
                <a:off x="11084875" y="1157640"/>
                <a:ext cx="106614" cy="106333"/>
              </a:xfrm>
              <a:custGeom>
                <a:avLst/>
                <a:gdLst>
                  <a:gd name="T0" fmla="*/ 0 w 379"/>
                  <a:gd name="T1" fmla="*/ 0 h 378"/>
                  <a:gd name="T2" fmla="*/ 0 w 379"/>
                  <a:gd name="T3" fmla="*/ 321 h 378"/>
                  <a:gd name="T4" fmla="*/ 379 w 379"/>
                  <a:gd name="T5" fmla="*/ 378 h 378"/>
                  <a:gd name="T6" fmla="*/ 379 w 379"/>
                  <a:gd name="T7" fmla="*/ 0 h 378"/>
                  <a:gd name="T8" fmla="*/ 0 w 379"/>
                  <a:gd name="T9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78">
                    <a:moveTo>
                      <a:pt x="0" y="0"/>
                    </a:moveTo>
                    <a:lnTo>
                      <a:pt x="0" y="321"/>
                    </a:lnTo>
                    <a:lnTo>
                      <a:pt x="379" y="378"/>
                    </a:lnTo>
                    <a:lnTo>
                      <a:pt x="37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8788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9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68" name="Freeform 34"/>
              <p:cNvSpPr>
                <a:spLocks/>
              </p:cNvSpPr>
              <p:nvPr/>
            </p:nvSpPr>
            <p:spPr bwMode="auto">
              <a:xfrm>
                <a:off x="11201335" y="1157643"/>
                <a:ext cx="146841" cy="130525"/>
              </a:xfrm>
              <a:custGeom>
                <a:avLst/>
                <a:gdLst>
                  <a:gd name="T0" fmla="*/ 0 w 522"/>
                  <a:gd name="T1" fmla="*/ 385 h 464"/>
                  <a:gd name="T2" fmla="*/ 522 w 522"/>
                  <a:gd name="T3" fmla="*/ 464 h 464"/>
                  <a:gd name="T4" fmla="*/ 522 w 522"/>
                  <a:gd name="T5" fmla="*/ 0 h 464"/>
                  <a:gd name="T6" fmla="*/ 0 w 522"/>
                  <a:gd name="T7" fmla="*/ 0 h 464"/>
                  <a:gd name="T8" fmla="*/ 0 w 522"/>
                  <a:gd name="T9" fmla="*/ 385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2" h="464">
                    <a:moveTo>
                      <a:pt x="0" y="385"/>
                    </a:moveTo>
                    <a:lnTo>
                      <a:pt x="522" y="464"/>
                    </a:lnTo>
                    <a:lnTo>
                      <a:pt x="522" y="0"/>
                    </a:lnTo>
                    <a:lnTo>
                      <a:pt x="0" y="0"/>
                    </a:lnTo>
                    <a:lnTo>
                      <a:pt x="0" y="385"/>
                    </a:lnTo>
                    <a:close/>
                  </a:path>
                </a:pathLst>
              </a:cu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8788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9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</p:grpSp>
        <p:sp>
          <p:nvSpPr>
            <p:cNvPr id="169" name="Freeform 5"/>
            <p:cNvSpPr>
              <a:spLocks noChangeAspect="1" noEditPoints="1"/>
            </p:cNvSpPr>
            <p:nvPr/>
          </p:nvSpPr>
          <p:spPr bwMode="auto">
            <a:xfrm>
              <a:off x="11088511" y="703290"/>
              <a:ext cx="238735" cy="268927"/>
            </a:xfrm>
            <a:custGeom>
              <a:avLst/>
              <a:gdLst>
                <a:gd name="T0" fmla="*/ 208 w 215"/>
                <a:gd name="T1" fmla="*/ 81 h 242"/>
                <a:gd name="T2" fmla="*/ 161 w 215"/>
                <a:gd name="T3" fmla="*/ 57 h 242"/>
                <a:gd name="T4" fmla="*/ 115 w 215"/>
                <a:gd name="T5" fmla="*/ 67 h 242"/>
                <a:gd name="T6" fmla="*/ 69 w 215"/>
                <a:gd name="T7" fmla="*/ 57 h 242"/>
                <a:gd name="T8" fmla="*/ 18 w 215"/>
                <a:gd name="T9" fmla="*/ 87 h 242"/>
                <a:gd name="T10" fmla="*/ 32 w 215"/>
                <a:gd name="T11" fmla="*/ 209 h 242"/>
                <a:gd name="T12" fmla="*/ 73 w 215"/>
                <a:gd name="T13" fmla="*/ 242 h 242"/>
                <a:gd name="T14" fmla="*/ 115 w 215"/>
                <a:gd name="T15" fmla="*/ 232 h 242"/>
                <a:gd name="T16" fmla="*/ 157 w 215"/>
                <a:gd name="T17" fmla="*/ 242 h 242"/>
                <a:gd name="T18" fmla="*/ 199 w 215"/>
                <a:gd name="T19" fmla="*/ 207 h 242"/>
                <a:gd name="T20" fmla="*/ 215 w 215"/>
                <a:gd name="T21" fmla="*/ 178 h 242"/>
                <a:gd name="T22" fmla="*/ 208 w 215"/>
                <a:gd name="T23" fmla="*/ 81 h 242"/>
                <a:gd name="T24" fmla="*/ 145 w 215"/>
                <a:gd name="T25" fmla="*/ 39 h 242"/>
                <a:gd name="T26" fmla="*/ 157 w 215"/>
                <a:gd name="T27" fmla="*/ 0 h 242"/>
                <a:gd name="T28" fmla="*/ 120 w 215"/>
                <a:gd name="T29" fmla="*/ 20 h 242"/>
                <a:gd name="T30" fmla="*/ 107 w 215"/>
                <a:gd name="T31" fmla="*/ 58 h 242"/>
                <a:gd name="T32" fmla="*/ 145 w 215"/>
                <a:gd name="T33" fmla="*/ 3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242">
                  <a:moveTo>
                    <a:pt x="208" y="81"/>
                  </a:moveTo>
                  <a:cubicBezTo>
                    <a:pt x="195" y="66"/>
                    <a:pt x="178" y="57"/>
                    <a:pt x="161" y="57"/>
                  </a:cubicBezTo>
                  <a:cubicBezTo>
                    <a:pt x="139" y="57"/>
                    <a:pt x="130" y="67"/>
                    <a:pt x="115" y="67"/>
                  </a:cubicBezTo>
                  <a:cubicBezTo>
                    <a:pt x="99" y="67"/>
                    <a:pt x="88" y="57"/>
                    <a:pt x="69" y="57"/>
                  </a:cubicBezTo>
                  <a:cubicBezTo>
                    <a:pt x="50" y="57"/>
                    <a:pt x="30" y="68"/>
                    <a:pt x="18" y="87"/>
                  </a:cubicBezTo>
                  <a:cubicBezTo>
                    <a:pt x="0" y="115"/>
                    <a:pt x="3" y="166"/>
                    <a:pt x="32" y="209"/>
                  </a:cubicBezTo>
                  <a:cubicBezTo>
                    <a:pt x="42" y="225"/>
                    <a:pt x="56" y="242"/>
                    <a:pt x="73" y="242"/>
                  </a:cubicBezTo>
                  <a:cubicBezTo>
                    <a:pt x="89" y="242"/>
                    <a:pt x="94" y="232"/>
                    <a:pt x="115" y="232"/>
                  </a:cubicBezTo>
                  <a:cubicBezTo>
                    <a:pt x="137" y="232"/>
                    <a:pt x="141" y="242"/>
                    <a:pt x="157" y="242"/>
                  </a:cubicBezTo>
                  <a:cubicBezTo>
                    <a:pt x="175" y="242"/>
                    <a:pt x="189" y="223"/>
                    <a:pt x="199" y="207"/>
                  </a:cubicBezTo>
                  <a:cubicBezTo>
                    <a:pt x="206" y="196"/>
                    <a:pt x="209" y="190"/>
                    <a:pt x="215" y="178"/>
                  </a:cubicBezTo>
                  <a:cubicBezTo>
                    <a:pt x="174" y="162"/>
                    <a:pt x="167" y="104"/>
                    <a:pt x="208" y="81"/>
                  </a:cubicBezTo>
                  <a:close/>
                  <a:moveTo>
                    <a:pt x="145" y="39"/>
                  </a:moveTo>
                  <a:cubicBezTo>
                    <a:pt x="153" y="29"/>
                    <a:pt x="159" y="15"/>
                    <a:pt x="157" y="0"/>
                  </a:cubicBezTo>
                  <a:cubicBezTo>
                    <a:pt x="144" y="1"/>
                    <a:pt x="128" y="9"/>
                    <a:pt x="120" y="20"/>
                  </a:cubicBezTo>
                  <a:cubicBezTo>
                    <a:pt x="111" y="30"/>
                    <a:pt x="105" y="44"/>
                    <a:pt x="107" y="58"/>
                  </a:cubicBezTo>
                  <a:cubicBezTo>
                    <a:pt x="122" y="59"/>
                    <a:pt x="136" y="50"/>
                    <a:pt x="145" y="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87880" tIns="0" rIns="0" bIns="0" numCol="1" anchor="t" anchorCtr="0" compatLnSpc="1">
              <a:prstTxWarp prst="textNoShape">
                <a:avLst/>
              </a:prstTxWarp>
            </a:bodyPr>
            <a:lstStyle/>
            <a:p>
              <a:pPr defTabSz="913505" fontAlgn="base">
                <a:spcBef>
                  <a:spcPct val="0"/>
                </a:spcBef>
                <a:spcAft>
                  <a:spcPct val="0"/>
                </a:spcAft>
              </a:pPr>
              <a:endParaRPr lang="en-US" sz="490">
                <a:solidFill>
                  <a:srgbClr val="2C2C2C"/>
                </a:solidFill>
                <a:latin typeface="Segoe UI" charset="0"/>
                <a:ea typeface="MS PGothic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1380040" y="804777"/>
              <a:ext cx="54201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800" dirty="0" smtClean="0">
                  <a:solidFill>
                    <a:srgbClr val="505050"/>
                  </a:solidFill>
                  <a:latin typeface="Segoe UI"/>
                </a:rPr>
                <a:t>iOS</a:t>
              </a:r>
              <a:endParaRPr lang="en-US" sz="800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1380040" y="1167268"/>
              <a:ext cx="54201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800" dirty="0" smtClean="0">
                  <a:solidFill>
                    <a:srgbClr val="505050"/>
                  </a:solidFill>
                  <a:latin typeface="Segoe UI"/>
                </a:rPr>
                <a:t>Android</a:t>
              </a:r>
              <a:endParaRPr lang="en-US" sz="800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1380040" y="1529759"/>
              <a:ext cx="54201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800" dirty="0" smtClean="0">
                  <a:solidFill>
                    <a:srgbClr val="505050"/>
                  </a:solidFill>
                  <a:latin typeface="Segoe UI"/>
                </a:rPr>
                <a:t>Windows</a:t>
              </a:r>
              <a:endParaRPr lang="en-US" sz="800" dirty="0">
                <a:solidFill>
                  <a:srgbClr val="505050"/>
                </a:solidFill>
                <a:latin typeface="Segoe UI"/>
              </a:endParaRPr>
            </a:p>
          </p:txBody>
        </p:sp>
      </p:grpSp>
      <p:pic>
        <p:nvPicPr>
          <p:cNvPr id="175" name="Picture 2" descr="http://www.w3.org/html/logo/downloads/HTML5_Badge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538" y="3206959"/>
            <a:ext cx="268927" cy="26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TextBox 175"/>
          <p:cNvSpPr txBox="1"/>
          <p:nvPr/>
        </p:nvSpPr>
        <p:spPr>
          <a:xfrm>
            <a:off x="10535466" y="3298991"/>
            <a:ext cx="54201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Web Portal</a:t>
            </a: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5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62037" y="3749013"/>
            <a:ext cx="358570" cy="347168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10535466" y="3812676"/>
            <a:ext cx="54201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Power BI Reports</a:t>
            </a: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6981" y="4407543"/>
            <a:ext cx="448149" cy="461443"/>
          </a:xfrm>
          <a:prstGeom prst="rect">
            <a:avLst/>
          </a:prstGeom>
        </p:spPr>
      </p:pic>
      <p:sp>
        <p:nvSpPr>
          <p:cNvPr id="180" name="TextBox 179"/>
          <p:cNvSpPr txBox="1"/>
          <p:nvPr/>
        </p:nvSpPr>
        <p:spPr>
          <a:xfrm>
            <a:off x="10535466" y="4528147"/>
            <a:ext cx="54201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SharePoint</a:t>
            </a: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10220420" y="5138760"/>
            <a:ext cx="194689" cy="365695"/>
            <a:chOff x="9119438" y="3327911"/>
            <a:chExt cx="1373676" cy="2580253"/>
          </a:xfrm>
          <a:solidFill>
            <a:schemeClr val="tx1"/>
          </a:solidFill>
        </p:grpSpPr>
        <p:sp>
          <p:nvSpPr>
            <p:cNvPr id="182" name="Freeform 13"/>
            <p:cNvSpPr>
              <a:spLocks noChangeAspect="1" noEditPoints="1"/>
            </p:cNvSpPr>
            <p:nvPr/>
          </p:nvSpPr>
          <p:spPr bwMode="black">
            <a:xfrm>
              <a:off x="9119438" y="3327911"/>
              <a:ext cx="1373676" cy="2580253"/>
            </a:xfrm>
            <a:custGeom>
              <a:avLst/>
              <a:gdLst>
                <a:gd name="T0" fmla="*/ 860 w 1012"/>
                <a:gd name="T1" fmla="*/ 1756 h 1907"/>
                <a:gd name="T2" fmla="*/ 837 w 1012"/>
                <a:gd name="T3" fmla="*/ 1771 h 1907"/>
                <a:gd name="T4" fmla="*/ 855 w 1012"/>
                <a:gd name="T5" fmla="*/ 1796 h 1907"/>
                <a:gd name="T6" fmla="*/ 873 w 1012"/>
                <a:gd name="T7" fmla="*/ 1766 h 1907"/>
                <a:gd name="T8" fmla="*/ 860 w 1012"/>
                <a:gd name="T9" fmla="*/ 1756 h 1907"/>
                <a:gd name="T10" fmla="*/ 837 w 1012"/>
                <a:gd name="T11" fmla="*/ 1771 h 1907"/>
                <a:gd name="T12" fmla="*/ 855 w 1012"/>
                <a:gd name="T13" fmla="*/ 1796 h 1907"/>
                <a:gd name="T14" fmla="*/ 873 w 1012"/>
                <a:gd name="T15" fmla="*/ 1766 h 1907"/>
                <a:gd name="T16" fmla="*/ 44 w 1012"/>
                <a:gd name="T17" fmla="*/ 0 h 1907"/>
                <a:gd name="T18" fmla="*/ 0 w 1012"/>
                <a:gd name="T19" fmla="*/ 1864 h 1907"/>
                <a:gd name="T20" fmla="*/ 968 w 1012"/>
                <a:gd name="T21" fmla="*/ 1907 h 1907"/>
                <a:gd name="T22" fmla="*/ 1012 w 1012"/>
                <a:gd name="T23" fmla="*/ 44 h 1907"/>
                <a:gd name="T24" fmla="*/ 201 w 1012"/>
                <a:gd name="T25" fmla="*/ 1793 h 1907"/>
                <a:gd name="T26" fmla="*/ 171 w 1012"/>
                <a:gd name="T27" fmla="*/ 1816 h 1907"/>
                <a:gd name="T28" fmla="*/ 119 w 1012"/>
                <a:gd name="T29" fmla="*/ 1785 h 1907"/>
                <a:gd name="T30" fmla="*/ 171 w 1012"/>
                <a:gd name="T31" fmla="*/ 1755 h 1907"/>
                <a:gd name="T32" fmla="*/ 201 w 1012"/>
                <a:gd name="T33" fmla="*/ 1777 h 1907"/>
                <a:gd name="T34" fmla="*/ 500 w 1012"/>
                <a:gd name="T35" fmla="*/ 1819 h 1907"/>
                <a:gd name="T36" fmla="*/ 473 w 1012"/>
                <a:gd name="T37" fmla="*/ 1792 h 1907"/>
                <a:gd name="T38" fmla="*/ 500 w 1012"/>
                <a:gd name="T39" fmla="*/ 1819 h 1907"/>
                <a:gd name="T40" fmla="*/ 473 w 1012"/>
                <a:gd name="T41" fmla="*/ 1789 h 1907"/>
                <a:gd name="T42" fmla="*/ 500 w 1012"/>
                <a:gd name="T43" fmla="*/ 1763 h 1907"/>
                <a:gd name="T44" fmla="*/ 539 w 1012"/>
                <a:gd name="T45" fmla="*/ 1824 h 1907"/>
                <a:gd name="T46" fmla="*/ 503 w 1012"/>
                <a:gd name="T47" fmla="*/ 1792 h 1907"/>
                <a:gd name="T48" fmla="*/ 539 w 1012"/>
                <a:gd name="T49" fmla="*/ 1824 h 1907"/>
                <a:gd name="T50" fmla="*/ 503 w 1012"/>
                <a:gd name="T51" fmla="*/ 1789 h 1907"/>
                <a:gd name="T52" fmla="*/ 539 w 1012"/>
                <a:gd name="T53" fmla="*/ 1758 h 1907"/>
                <a:gd name="T54" fmla="*/ 883 w 1012"/>
                <a:gd name="T55" fmla="*/ 1783 h 1907"/>
                <a:gd name="T56" fmla="*/ 848 w 1012"/>
                <a:gd name="T57" fmla="*/ 1804 h 1907"/>
                <a:gd name="T58" fmla="*/ 819 w 1012"/>
                <a:gd name="T59" fmla="*/ 1823 h 1907"/>
                <a:gd name="T60" fmla="*/ 809 w 1012"/>
                <a:gd name="T61" fmla="*/ 1823 h 1907"/>
                <a:gd name="T62" fmla="*/ 809 w 1012"/>
                <a:gd name="T63" fmla="*/ 1812 h 1907"/>
                <a:gd name="T64" fmla="*/ 812 w 1012"/>
                <a:gd name="T65" fmla="*/ 1809 h 1907"/>
                <a:gd name="T66" fmla="*/ 815 w 1012"/>
                <a:gd name="T67" fmla="*/ 1806 h 1907"/>
                <a:gd name="T68" fmla="*/ 831 w 1012"/>
                <a:gd name="T69" fmla="*/ 1790 h 1907"/>
                <a:gd name="T70" fmla="*/ 855 w 1012"/>
                <a:gd name="T71" fmla="*/ 1747 h 1907"/>
                <a:gd name="T72" fmla="*/ 880 w 1012"/>
                <a:gd name="T73" fmla="*/ 1761 h 1907"/>
                <a:gd name="T74" fmla="*/ 921 w 1012"/>
                <a:gd name="T75" fmla="*/ 1658 h 1907"/>
                <a:gd name="T76" fmla="*/ 91 w 1012"/>
                <a:gd name="T77" fmla="*/ 234 h 1907"/>
                <a:gd name="T78" fmla="*/ 921 w 1012"/>
                <a:gd name="T79" fmla="*/ 1658 h 1907"/>
                <a:gd name="T80" fmla="*/ 855 w 1012"/>
                <a:gd name="T81" fmla="*/ 1756 h 1907"/>
                <a:gd name="T82" fmla="*/ 851 w 1012"/>
                <a:gd name="T83" fmla="*/ 1796 h 1907"/>
                <a:gd name="T84" fmla="*/ 875 w 1012"/>
                <a:gd name="T85" fmla="*/ 1781 h 1907"/>
                <a:gd name="T86" fmla="*/ 860 w 1012"/>
                <a:gd name="T87" fmla="*/ 1756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2" h="1907">
                  <a:moveTo>
                    <a:pt x="873" y="1766"/>
                  </a:moveTo>
                  <a:cubicBezTo>
                    <a:pt x="870" y="1761"/>
                    <a:pt x="866" y="1757"/>
                    <a:pt x="860" y="1756"/>
                  </a:cubicBezTo>
                  <a:cubicBezTo>
                    <a:pt x="855" y="1756"/>
                    <a:pt x="855" y="1756"/>
                    <a:pt x="855" y="1756"/>
                  </a:cubicBezTo>
                  <a:cubicBezTo>
                    <a:pt x="846" y="1756"/>
                    <a:pt x="839" y="1762"/>
                    <a:pt x="837" y="1771"/>
                  </a:cubicBezTo>
                  <a:cubicBezTo>
                    <a:pt x="833" y="1782"/>
                    <a:pt x="840" y="1793"/>
                    <a:pt x="851" y="1796"/>
                  </a:cubicBezTo>
                  <a:cubicBezTo>
                    <a:pt x="855" y="1796"/>
                    <a:pt x="855" y="1796"/>
                    <a:pt x="855" y="1796"/>
                  </a:cubicBezTo>
                  <a:cubicBezTo>
                    <a:pt x="865" y="1796"/>
                    <a:pt x="873" y="1790"/>
                    <a:pt x="875" y="1781"/>
                  </a:cubicBezTo>
                  <a:cubicBezTo>
                    <a:pt x="876" y="1776"/>
                    <a:pt x="875" y="1770"/>
                    <a:pt x="873" y="1766"/>
                  </a:cubicBezTo>
                  <a:close/>
                  <a:moveTo>
                    <a:pt x="873" y="1766"/>
                  </a:moveTo>
                  <a:cubicBezTo>
                    <a:pt x="870" y="1761"/>
                    <a:pt x="866" y="1757"/>
                    <a:pt x="860" y="1756"/>
                  </a:cubicBezTo>
                  <a:cubicBezTo>
                    <a:pt x="855" y="1756"/>
                    <a:pt x="855" y="1756"/>
                    <a:pt x="855" y="1756"/>
                  </a:cubicBezTo>
                  <a:cubicBezTo>
                    <a:pt x="846" y="1756"/>
                    <a:pt x="839" y="1762"/>
                    <a:pt x="837" y="1771"/>
                  </a:cubicBezTo>
                  <a:cubicBezTo>
                    <a:pt x="833" y="1782"/>
                    <a:pt x="840" y="1793"/>
                    <a:pt x="851" y="1796"/>
                  </a:cubicBezTo>
                  <a:cubicBezTo>
                    <a:pt x="855" y="1796"/>
                    <a:pt x="855" y="1796"/>
                    <a:pt x="855" y="1796"/>
                  </a:cubicBezTo>
                  <a:cubicBezTo>
                    <a:pt x="865" y="1796"/>
                    <a:pt x="873" y="1790"/>
                    <a:pt x="875" y="1781"/>
                  </a:cubicBezTo>
                  <a:cubicBezTo>
                    <a:pt x="876" y="1776"/>
                    <a:pt x="875" y="1770"/>
                    <a:pt x="873" y="1766"/>
                  </a:cubicBezTo>
                  <a:close/>
                  <a:moveTo>
                    <a:pt x="968" y="0"/>
                  </a:moveTo>
                  <a:cubicBezTo>
                    <a:pt x="968" y="0"/>
                    <a:pt x="968" y="0"/>
                    <a:pt x="44" y="0"/>
                  </a:cubicBezTo>
                  <a:cubicBezTo>
                    <a:pt x="19" y="0"/>
                    <a:pt x="0" y="19"/>
                    <a:pt x="0" y="44"/>
                  </a:cubicBezTo>
                  <a:cubicBezTo>
                    <a:pt x="0" y="1864"/>
                    <a:pt x="0" y="1864"/>
                    <a:pt x="0" y="1864"/>
                  </a:cubicBezTo>
                  <a:cubicBezTo>
                    <a:pt x="0" y="1889"/>
                    <a:pt x="19" y="1907"/>
                    <a:pt x="44" y="1907"/>
                  </a:cubicBezTo>
                  <a:cubicBezTo>
                    <a:pt x="44" y="1907"/>
                    <a:pt x="44" y="1907"/>
                    <a:pt x="968" y="1907"/>
                  </a:cubicBezTo>
                  <a:cubicBezTo>
                    <a:pt x="993" y="1907"/>
                    <a:pt x="1012" y="1889"/>
                    <a:pt x="1012" y="1864"/>
                  </a:cubicBezTo>
                  <a:cubicBezTo>
                    <a:pt x="1012" y="44"/>
                    <a:pt x="1012" y="44"/>
                    <a:pt x="1012" y="44"/>
                  </a:cubicBezTo>
                  <a:cubicBezTo>
                    <a:pt x="1012" y="19"/>
                    <a:pt x="993" y="0"/>
                    <a:pt x="968" y="0"/>
                  </a:cubicBezTo>
                  <a:close/>
                  <a:moveTo>
                    <a:pt x="201" y="1793"/>
                  </a:moveTo>
                  <a:cubicBezTo>
                    <a:pt x="147" y="1793"/>
                    <a:pt x="147" y="1793"/>
                    <a:pt x="147" y="1793"/>
                  </a:cubicBezTo>
                  <a:cubicBezTo>
                    <a:pt x="171" y="1816"/>
                    <a:pt x="171" y="1816"/>
                    <a:pt x="171" y="1816"/>
                  </a:cubicBezTo>
                  <a:cubicBezTo>
                    <a:pt x="151" y="1816"/>
                    <a:pt x="151" y="1816"/>
                    <a:pt x="151" y="1816"/>
                  </a:cubicBezTo>
                  <a:cubicBezTo>
                    <a:pt x="119" y="1785"/>
                    <a:pt x="119" y="1785"/>
                    <a:pt x="119" y="1785"/>
                  </a:cubicBezTo>
                  <a:cubicBezTo>
                    <a:pt x="151" y="1755"/>
                    <a:pt x="151" y="1755"/>
                    <a:pt x="151" y="1755"/>
                  </a:cubicBezTo>
                  <a:cubicBezTo>
                    <a:pt x="171" y="1755"/>
                    <a:pt x="171" y="1755"/>
                    <a:pt x="171" y="1755"/>
                  </a:cubicBezTo>
                  <a:cubicBezTo>
                    <a:pt x="147" y="1777"/>
                    <a:pt x="147" y="1777"/>
                    <a:pt x="147" y="1777"/>
                  </a:cubicBezTo>
                  <a:cubicBezTo>
                    <a:pt x="201" y="1777"/>
                    <a:pt x="201" y="1777"/>
                    <a:pt x="201" y="1777"/>
                  </a:cubicBezTo>
                  <a:lnTo>
                    <a:pt x="201" y="1793"/>
                  </a:lnTo>
                  <a:close/>
                  <a:moveTo>
                    <a:pt x="500" y="1819"/>
                  </a:moveTo>
                  <a:cubicBezTo>
                    <a:pt x="473" y="1815"/>
                    <a:pt x="473" y="1815"/>
                    <a:pt x="473" y="1815"/>
                  </a:cubicBezTo>
                  <a:cubicBezTo>
                    <a:pt x="473" y="1792"/>
                    <a:pt x="473" y="1792"/>
                    <a:pt x="473" y="1792"/>
                  </a:cubicBezTo>
                  <a:cubicBezTo>
                    <a:pt x="500" y="1792"/>
                    <a:pt x="500" y="1792"/>
                    <a:pt x="500" y="1792"/>
                  </a:cubicBezTo>
                  <a:lnTo>
                    <a:pt x="500" y="1819"/>
                  </a:lnTo>
                  <a:close/>
                  <a:moveTo>
                    <a:pt x="500" y="1789"/>
                  </a:moveTo>
                  <a:cubicBezTo>
                    <a:pt x="473" y="1789"/>
                    <a:pt x="473" y="1789"/>
                    <a:pt x="473" y="1789"/>
                  </a:cubicBezTo>
                  <a:cubicBezTo>
                    <a:pt x="473" y="1767"/>
                    <a:pt x="473" y="1767"/>
                    <a:pt x="473" y="1767"/>
                  </a:cubicBezTo>
                  <a:cubicBezTo>
                    <a:pt x="500" y="1763"/>
                    <a:pt x="500" y="1763"/>
                    <a:pt x="500" y="1763"/>
                  </a:cubicBezTo>
                  <a:lnTo>
                    <a:pt x="500" y="1789"/>
                  </a:lnTo>
                  <a:close/>
                  <a:moveTo>
                    <a:pt x="539" y="1824"/>
                  </a:moveTo>
                  <a:cubicBezTo>
                    <a:pt x="503" y="1819"/>
                    <a:pt x="503" y="1819"/>
                    <a:pt x="503" y="1819"/>
                  </a:cubicBezTo>
                  <a:cubicBezTo>
                    <a:pt x="503" y="1792"/>
                    <a:pt x="503" y="1792"/>
                    <a:pt x="503" y="1792"/>
                  </a:cubicBezTo>
                  <a:cubicBezTo>
                    <a:pt x="539" y="1792"/>
                    <a:pt x="539" y="1792"/>
                    <a:pt x="539" y="1792"/>
                  </a:cubicBezTo>
                  <a:lnTo>
                    <a:pt x="539" y="1824"/>
                  </a:lnTo>
                  <a:close/>
                  <a:moveTo>
                    <a:pt x="539" y="1789"/>
                  </a:moveTo>
                  <a:cubicBezTo>
                    <a:pt x="503" y="1789"/>
                    <a:pt x="503" y="1789"/>
                    <a:pt x="503" y="1789"/>
                  </a:cubicBezTo>
                  <a:cubicBezTo>
                    <a:pt x="503" y="1763"/>
                    <a:pt x="503" y="1763"/>
                    <a:pt x="503" y="1763"/>
                  </a:cubicBezTo>
                  <a:cubicBezTo>
                    <a:pt x="539" y="1758"/>
                    <a:pt x="539" y="1758"/>
                    <a:pt x="539" y="1758"/>
                  </a:cubicBezTo>
                  <a:lnTo>
                    <a:pt x="539" y="1789"/>
                  </a:lnTo>
                  <a:close/>
                  <a:moveTo>
                    <a:pt x="883" y="1783"/>
                  </a:moveTo>
                  <a:cubicBezTo>
                    <a:pt x="881" y="1796"/>
                    <a:pt x="869" y="1806"/>
                    <a:pt x="855" y="1806"/>
                  </a:cubicBezTo>
                  <a:cubicBezTo>
                    <a:pt x="853" y="1806"/>
                    <a:pt x="851" y="1804"/>
                    <a:pt x="848" y="1804"/>
                  </a:cubicBezTo>
                  <a:cubicBezTo>
                    <a:pt x="846" y="1803"/>
                    <a:pt x="844" y="1802"/>
                    <a:pt x="841" y="1801"/>
                  </a:cubicBezTo>
                  <a:cubicBezTo>
                    <a:pt x="841" y="1801"/>
                    <a:pt x="841" y="1801"/>
                    <a:pt x="819" y="1823"/>
                  </a:cubicBezTo>
                  <a:cubicBezTo>
                    <a:pt x="818" y="1824"/>
                    <a:pt x="816" y="1824"/>
                    <a:pt x="815" y="1824"/>
                  </a:cubicBezTo>
                  <a:cubicBezTo>
                    <a:pt x="812" y="1824"/>
                    <a:pt x="811" y="1824"/>
                    <a:pt x="809" y="1823"/>
                  </a:cubicBezTo>
                  <a:cubicBezTo>
                    <a:pt x="806" y="1820"/>
                    <a:pt x="806" y="1815"/>
                    <a:pt x="809" y="1813"/>
                  </a:cubicBezTo>
                  <a:cubicBezTo>
                    <a:pt x="809" y="1813"/>
                    <a:pt x="809" y="1812"/>
                    <a:pt x="809" y="1812"/>
                  </a:cubicBezTo>
                  <a:cubicBezTo>
                    <a:pt x="810" y="1812"/>
                    <a:pt x="810" y="1811"/>
                    <a:pt x="811" y="1810"/>
                  </a:cubicBezTo>
                  <a:cubicBezTo>
                    <a:pt x="811" y="1810"/>
                    <a:pt x="812" y="1810"/>
                    <a:pt x="812" y="1809"/>
                  </a:cubicBezTo>
                  <a:cubicBezTo>
                    <a:pt x="813" y="1808"/>
                    <a:pt x="814" y="1808"/>
                    <a:pt x="815" y="1807"/>
                  </a:cubicBezTo>
                  <a:cubicBezTo>
                    <a:pt x="815" y="1806"/>
                    <a:pt x="815" y="1806"/>
                    <a:pt x="815" y="1806"/>
                  </a:cubicBezTo>
                  <a:cubicBezTo>
                    <a:pt x="816" y="1806"/>
                    <a:pt x="816" y="1805"/>
                    <a:pt x="817" y="1805"/>
                  </a:cubicBezTo>
                  <a:cubicBezTo>
                    <a:pt x="831" y="1790"/>
                    <a:pt x="831" y="1790"/>
                    <a:pt x="831" y="1790"/>
                  </a:cubicBezTo>
                  <a:cubicBezTo>
                    <a:pt x="827" y="1784"/>
                    <a:pt x="826" y="1776"/>
                    <a:pt x="827" y="1769"/>
                  </a:cubicBezTo>
                  <a:cubicBezTo>
                    <a:pt x="831" y="1756"/>
                    <a:pt x="842" y="1747"/>
                    <a:pt x="855" y="1747"/>
                  </a:cubicBezTo>
                  <a:cubicBezTo>
                    <a:pt x="858" y="1747"/>
                    <a:pt x="860" y="1747"/>
                    <a:pt x="862" y="1748"/>
                  </a:cubicBezTo>
                  <a:cubicBezTo>
                    <a:pt x="870" y="1749"/>
                    <a:pt x="876" y="1754"/>
                    <a:pt x="880" y="1761"/>
                  </a:cubicBezTo>
                  <a:cubicBezTo>
                    <a:pt x="884" y="1768"/>
                    <a:pt x="885" y="1775"/>
                    <a:pt x="883" y="1783"/>
                  </a:cubicBezTo>
                  <a:close/>
                  <a:moveTo>
                    <a:pt x="921" y="1658"/>
                  </a:moveTo>
                  <a:cubicBezTo>
                    <a:pt x="91" y="1658"/>
                    <a:pt x="91" y="1658"/>
                    <a:pt x="91" y="1658"/>
                  </a:cubicBezTo>
                  <a:cubicBezTo>
                    <a:pt x="91" y="234"/>
                    <a:pt x="91" y="234"/>
                    <a:pt x="91" y="234"/>
                  </a:cubicBezTo>
                  <a:cubicBezTo>
                    <a:pt x="921" y="234"/>
                    <a:pt x="921" y="234"/>
                    <a:pt x="921" y="234"/>
                  </a:cubicBezTo>
                  <a:lnTo>
                    <a:pt x="921" y="1658"/>
                  </a:lnTo>
                  <a:close/>
                  <a:moveTo>
                    <a:pt x="860" y="1756"/>
                  </a:moveTo>
                  <a:cubicBezTo>
                    <a:pt x="855" y="1756"/>
                    <a:pt x="855" y="1756"/>
                    <a:pt x="855" y="1756"/>
                  </a:cubicBezTo>
                  <a:cubicBezTo>
                    <a:pt x="846" y="1756"/>
                    <a:pt x="839" y="1762"/>
                    <a:pt x="837" y="1771"/>
                  </a:cubicBezTo>
                  <a:cubicBezTo>
                    <a:pt x="833" y="1782"/>
                    <a:pt x="840" y="1793"/>
                    <a:pt x="851" y="1796"/>
                  </a:cubicBezTo>
                  <a:cubicBezTo>
                    <a:pt x="855" y="1796"/>
                    <a:pt x="855" y="1796"/>
                    <a:pt x="855" y="1796"/>
                  </a:cubicBezTo>
                  <a:cubicBezTo>
                    <a:pt x="865" y="1796"/>
                    <a:pt x="873" y="1790"/>
                    <a:pt x="875" y="1781"/>
                  </a:cubicBezTo>
                  <a:cubicBezTo>
                    <a:pt x="876" y="1776"/>
                    <a:pt x="875" y="1770"/>
                    <a:pt x="873" y="1766"/>
                  </a:cubicBezTo>
                  <a:cubicBezTo>
                    <a:pt x="870" y="1761"/>
                    <a:pt x="866" y="1757"/>
                    <a:pt x="860" y="17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29" tIns="44815" rIns="89629" bIns="448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9686259" y="4640898"/>
              <a:ext cx="246122" cy="836358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9336024" y="4798162"/>
              <a:ext cx="246122" cy="67909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0036493" y="4480560"/>
              <a:ext cx="246122" cy="99669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9331264" y="3725785"/>
              <a:ext cx="951353" cy="811757"/>
              <a:chOff x="9331264" y="3725785"/>
              <a:chExt cx="951353" cy="811757"/>
            </a:xfrm>
            <a:grpFill/>
          </p:grpSpPr>
          <p:sp>
            <p:nvSpPr>
              <p:cNvPr id="187" name="Rounded Rectangle 186"/>
              <p:cNvSpPr/>
              <p:nvPr/>
            </p:nvSpPr>
            <p:spPr bwMode="auto">
              <a:xfrm>
                <a:off x="9331264" y="3725785"/>
                <a:ext cx="951353" cy="661726"/>
              </a:xfrm>
              <a:prstGeom prst="round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8" name="Triangle 772"/>
              <p:cNvSpPr/>
              <p:nvPr/>
            </p:nvSpPr>
            <p:spPr bwMode="auto">
              <a:xfrm rot="10800000" flipH="1">
                <a:off x="9522041" y="4369104"/>
                <a:ext cx="176606" cy="168438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89" name="TextBox 188"/>
          <p:cNvSpPr txBox="1"/>
          <p:nvPr/>
        </p:nvSpPr>
        <p:spPr>
          <a:xfrm>
            <a:off x="10535466" y="5222218"/>
            <a:ext cx="54201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Ext. Application</a:t>
            </a: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918546" y="5737382"/>
            <a:ext cx="883608" cy="11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Azure Data Lake</a:t>
            </a:r>
            <a:endParaRPr lang="en-US" sz="800" dirty="0">
              <a:solidFill>
                <a:srgbClr val="0072C6"/>
              </a:solidFill>
              <a:latin typeface="Segoe UI"/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7188592" y="5645145"/>
            <a:ext cx="264776" cy="328560"/>
            <a:chOff x="7469196" y="2376386"/>
            <a:chExt cx="449697" cy="558028"/>
          </a:xfrm>
        </p:grpSpPr>
        <p:sp>
          <p:nvSpPr>
            <p:cNvPr id="194" name="Freeform 79"/>
            <p:cNvSpPr>
              <a:spLocks noEditPoints="1"/>
            </p:cNvSpPr>
            <p:nvPr/>
          </p:nvSpPr>
          <p:spPr bwMode="black">
            <a:xfrm>
              <a:off x="7469196" y="2376386"/>
              <a:ext cx="449697" cy="558028"/>
            </a:xfrm>
            <a:custGeom>
              <a:avLst/>
              <a:gdLst>
                <a:gd name="T0" fmla="*/ 277 w 277"/>
                <a:gd name="T1" fmla="*/ 171 h 344"/>
                <a:gd name="T2" fmla="*/ 277 w 277"/>
                <a:gd name="T3" fmla="*/ 251 h 344"/>
                <a:gd name="T4" fmla="*/ 274 w 277"/>
                <a:gd name="T5" fmla="*/ 258 h 344"/>
                <a:gd name="T6" fmla="*/ 251 w 277"/>
                <a:gd name="T7" fmla="*/ 280 h 344"/>
                <a:gd name="T8" fmla="*/ 251 w 277"/>
                <a:gd name="T9" fmla="*/ 295 h 344"/>
                <a:gd name="T10" fmla="*/ 248 w 277"/>
                <a:gd name="T11" fmla="*/ 302 h 344"/>
                <a:gd name="T12" fmla="*/ 241 w 277"/>
                <a:gd name="T13" fmla="*/ 305 h 344"/>
                <a:gd name="T14" fmla="*/ 10 w 277"/>
                <a:gd name="T15" fmla="*/ 305 h 344"/>
                <a:gd name="T16" fmla="*/ 3 w 277"/>
                <a:gd name="T17" fmla="*/ 302 h 344"/>
                <a:gd name="T18" fmla="*/ 0 w 277"/>
                <a:gd name="T19" fmla="*/ 295 h 344"/>
                <a:gd name="T20" fmla="*/ 0 w 277"/>
                <a:gd name="T21" fmla="*/ 9 h 344"/>
                <a:gd name="T22" fmla="*/ 3 w 277"/>
                <a:gd name="T23" fmla="*/ 2 h 344"/>
                <a:gd name="T24" fmla="*/ 10 w 277"/>
                <a:gd name="T25" fmla="*/ 0 h 344"/>
                <a:gd name="T26" fmla="*/ 241 w 277"/>
                <a:gd name="T27" fmla="*/ 0 h 344"/>
                <a:gd name="T28" fmla="*/ 248 w 277"/>
                <a:gd name="T29" fmla="*/ 2 h 344"/>
                <a:gd name="T30" fmla="*/ 251 w 277"/>
                <a:gd name="T31" fmla="*/ 9 h 344"/>
                <a:gd name="T32" fmla="*/ 251 w 277"/>
                <a:gd name="T33" fmla="*/ 143 h 344"/>
                <a:gd name="T34" fmla="*/ 274 w 277"/>
                <a:gd name="T35" fmla="*/ 164 h 344"/>
                <a:gd name="T36" fmla="*/ 277 w 277"/>
                <a:gd name="T37" fmla="*/ 171 h 344"/>
                <a:gd name="T38" fmla="*/ 3 w 277"/>
                <a:gd name="T39" fmla="*/ 2 h 344"/>
                <a:gd name="T40" fmla="*/ 0 w 277"/>
                <a:gd name="T41" fmla="*/ 9 h 344"/>
                <a:gd name="T42" fmla="*/ 0 w 277"/>
                <a:gd name="T43" fmla="*/ 295 h 344"/>
                <a:gd name="T44" fmla="*/ 3 w 277"/>
                <a:gd name="T45" fmla="*/ 302 h 344"/>
                <a:gd name="T46" fmla="*/ 10 w 277"/>
                <a:gd name="T47" fmla="*/ 305 h 344"/>
                <a:gd name="T48" fmla="*/ 199 w 277"/>
                <a:gd name="T49" fmla="*/ 305 h 344"/>
                <a:gd name="T50" fmla="*/ 199 w 277"/>
                <a:gd name="T51" fmla="*/ 191 h 344"/>
                <a:gd name="T52" fmla="*/ 216 w 277"/>
                <a:gd name="T53" fmla="*/ 171 h 344"/>
                <a:gd name="T54" fmla="*/ 222 w 277"/>
                <a:gd name="T55" fmla="*/ 155 h 344"/>
                <a:gd name="T56" fmla="*/ 222 w 277"/>
                <a:gd name="T57" fmla="*/ 56 h 344"/>
                <a:gd name="T58" fmla="*/ 202 w 277"/>
                <a:gd name="T59" fmla="*/ 32 h 344"/>
                <a:gd name="T60" fmla="*/ 31 w 277"/>
                <a:gd name="T61" fmla="*/ 0 h 344"/>
                <a:gd name="T62" fmla="*/ 10 w 277"/>
                <a:gd name="T63" fmla="*/ 0 h 344"/>
                <a:gd name="T64" fmla="*/ 3 w 277"/>
                <a:gd name="T65" fmla="*/ 2 h 344"/>
                <a:gd name="T66" fmla="*/ 200 w 277"/>
                <a:gd name="T67" fmla="*/ 47 h 344"/>
                <a:gd name="T68" fmla="*/ 11 w 277"/>
                <a:gd name="T69" fmla="*/ 11 h 344"/>
                <a:gd name="T70" fmla="*/ 4 w 277"/>
                <a:gd name="T71" fmla="*/ 13 h 344"/>
                <a:gd name="T72" fmla="*/ 0 w 277"/>
                <a:gd name="T73" fmla="*/ 20 h 344"/>
                <a:gd name="T74" fmla="*/ 0 w 277"/>
                <a:gd name="T75" fmla="*/ 302 h 344"/>
                <a:gd name="T76" fmla="*/ 8 w 277"/>
                <a:gd name="T77" fmla="*/ 311 h 344"/>
                <a:gd name="T78" fmla="*/ 173 w 277"/>
                <a:gd name="T79" fmla="*/ 343 h 344"/>
                <a:gd name="T80" fmla="*/ 181 w 277"/>
                <a:gd name="T81" fmla="*/ 341 h 344"/>
                <a:gd name="T82" fmla="*/ 184 w 277"/>
                <a:gd name="T83" fmla="*/ 334 h 344"/>
                <a:gd name="T84" fmla="*/ 184 w 277"/>
                <a:gd name="T85" fmla="*/ 185 h 344"/>
                <a:gd name="T86" fmla="*/ 205 w 277"/>
                <a:gd name="T87" fmla="*/ 161 h 344"/>
                <a:gd name="T88" fmla="*/ 207 w 277"/>
                <a:gd name="T89" fmla="*/ 155 h 344"/>
                <a:gd name="T90" fmla="*/ 207 w 277"/>
                <a:gd name="T91" fmla="*/ 56 h 344"/>
                <a:gd name="T92" fmla="*/ 200 w 277"/>
                <a:gd name="T93" fmla="*/ 4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7" h="344">
                  <a:moveTo>
                    <a:pt x="277" y="171"/>
                  </a:moveTo>
                  <a:cubicBezTo>
                    <a:pt x="277" y="251"/>
                    <a:pt x="277" y="251"/>
                    <a:pt x="277" y="251"/>
                  </a:cubicBezTo>
                  <a:cubicBezTo>
                    <a:pt x="277" y="254"/>
                    <a:pt x="276" y="256"/>
                    <a:pt x="274" y="258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1" y="295"/>
                    <a:pt x="251" y="295"/>
                    <a:pt x="251" y="295"/>
                  </a:cubicBezTo>
                  <a:cubicBezTo>
                    <a:pt x="251" y="298"/>
                    <a:pt x="250" y="300"/>
                    <a:pt x="248" y="302"/>
                  </a:cubicBezTo>
                  <a:cubicBezTo>
                    <a:pt x="246" y="304"/>
                    <a:pt x="244" y="305"/>
                    <a:pt x="241" y="305"/>
                  </a:cubicBezTo>
                  <a:cubicBezTo>
                    <a:pt x="10" y="305"/>
                    <a:pt x="10" y="305"/>
                    <a:pt x="10" y="305"/>
                  </a:cubicBezTo>
                  <a:cubicBezTo>
                    <a:pt x="7" y="305"/>
                    <a:pt x="5" y="304"/>
                    <a:pt x="3" y="302"/>
                  </a:cubicBezTo>
                  <a:cubicBezTo>
                    <a:pt x="1" y="300"/>
                    <a:pt x="0" y="298"/>
                    <a:pt x="0" y="29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4" y="0"/>
                    <a:pt x="246" y="1"/>
                    <a:pt x="248" y="2"/>
                  </a:cubicBezTo>
                  <a:cubicBezTo>
                    <a:pt x="250" y="4"/>
                    <a:pt x="251" y="6"/>
                    <a:pt x="251" y="9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6" y="166"/>
                    <a:pt x="277" y="169"/>
                    <a:pt x="277" y="171"/>
                  </a:cubicBezTo>
                  <a:close/>
                  <a:moveTo>
                    <a:pt x="3" y="2"/>
                  </a:moveTo>
                  <a:cubicBezTo>
                    <a:pt x="1" y="4"/>
                    <a:pt x="0" y="6"/>
                    <a:pt x="0" y="9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8"/>
                    <a:pt x="1" y="300"/>
                    <a:pt x="3" y="302"/>
                  </a:cubicBezTo>
                  <a:cubicBezTo>
                    <a:pt x="5" y="304"/>
                    <a:pt x="7" y="305"/>
                    <a:pt x="10" y="305"/>
                  </a:cubicBezTo>
                  <a:cubicBezTo>
                    <a:pt x="199" y="305"/>
                    <a:pt x="199" y="305"/>
                    <a:pt x="199" y="30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204" y="185"/>
                    <a:pt x="216" y="171"/>
                    <a:pt x="216" y="171"/>
                  </a:cubicBezTo>
                  <a:cubicBezTo>
                    <a:pt x="220" y="166"/>
                    <a:pt x="222" y="161"/>
                    <a:pt x="222" y="1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2" y="44"/>
                    <a:pt x="214" y="35"/>
                    <a:pt x="202" y="3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2"/>
                  </a:cubicBezTo>
                  <a:close/>
                  <a:moveTo>
                    <a:pt x="200" y="47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9" y="10"/>
                    <a:pt x="6" y="11"/>
                    <a:pt x="4" y="13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7"/>
                    <a:pt x="4" y="311"/>
                    <a:pt x="8" y="311"/>
                  </a:cubicBezTo>
                  <a:cubicBezTo>
                    <a:pt x="173" y="343"/>
                    <a:pt x="173" y="343"/>
                    <a:pt x="173" y="343"/>
                  </a:cubicBezTo>
                  <a:cubicBezTo>
                    <a:pt x="176" y="344"/>
                    <a:pt x="179" y="343"/>
                    <a:pt x="181" y="341"/>
                  </a:cubicBezTo>
                  <a:cubicBezTo>
                    <a:pt x="183" y="339"/>
                    <a:pt x="184" y="337"/>
                    <a:pt x="184" y="334"/>
                  </a:cubicBezTo>
                  <a:cubicBezTo>
                    <a:pt x="184" y="185"/>
                    <a:pt x="184" y="185"/>
                    <a:pt x="184" y="185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6" y="159"/>
                    <a:pt x="207" y="157"/>
                    <a:pt x="207" y="155"/>
                  </a:cubicBezTo>
                  <a:cubicBezTo>
                    <a:pt x="207" y="56"/>
                    <a:pt x="207" y="56"/>
                    <a:pt x="207" y="56"/>
                  </a:cubicBezTo>
                  <a:cubicBezTo>
                    <a:pt x="207" y="51"/>
                    <a:pt x="204" y="48"/>
                    <a:pt x="200" y="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70"/>
            <p:cNvSpPr>
              <a:spLocks noChangeAspect="1"/>
            </p:cNvSpPr>
            <p:nvPr/>
          </p:nvSpPr>
          <p:spPr bwMode="black">
            <a:xfrm>
              <a:off x="7548648" y="2550088"/>
              <a:ext cx="173126" cy="249928"/>
            </a:xfrm>
            <a:custGeom>
              <a:avLst/>
              <a:gdLst>
                <a:gd name="T0" fmla="*/ 73 w 110"/>
                <a:gd name="T1" fmla="*/ 6 h 144"/>
                <a:gd name="T2" fmla="*/ 70 w 110"/>
                <a:gd name="T3" fmla="*/ 0 h 144"/>
                <a:gd name="T4" fmla="*/ 12 w 110"/>
                <a:gd name="T5" fmla="*/ 0 h 144"/>
                <a:gd name="T6" fmla="*/ 6 w 110"/>
                <a:gd name="T7" fmla="*/ 6 h 144"/>
                <a:gd name="T8" fmla="*/ 0 w 110"/>
                <a:gd name="T9" fmla="*/ 69 h 144"/>
                <a:gd name="T10" fmla="*/ 5 w 110"/>
                <a:gd name="T11" fmla="*/ 75 h 144"/>
                <a:gd name="T12" fmla="*/ 40 w 110"/>
                <a:gd name="T13" fmla="*/ 75 h 144"/>
                <a:gd name="T14" fmla="*/ 16 w 110"/>
                <a:gd name="T15" fmla="*/ 136 h 144"/>
                <a:gd name="T16" fmla="*/ 21 w 110"/>
                <a:gd name="T17" fmla="*/ 140 h 144"/>
                <a:gd name="T18" fmla="*/ 108 w 110"/>
                <a:gd name="T19" fmla="*/ 57 h 144"/>
                <a:gd name="T20" fmla="*/ 107 w 110"/>
                <a:gd name="T21" fmla="*/ 53 h 144"/>
                <a:gd name="T22" fmla="*/ 54 w 110"/>
                <a:gd name="T23" fmla="*/ 53 h 144"/>
                <a:gd name="T24" fmla="*/ 73 w 110"/>
                <a:gd name="T25" fmla="*/ 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4">
                  <a:moveTo>
                    <a:pt x="73" y="6"/>
                  </a:moveTo>
                  <a:cubicBezTo>
                    <a:pt x="75" y="2"/>
                    <a:pt x="73" y="0"/>
                    <a:pt x="7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3"/>
                    <a:pt x="6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2" y="75"/>
                    <a:pt x="5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4" y="143"/>
                    <a:pt x="16" y="144"/>
                    <a:pt x="21" y="140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0" y="54"/>
                    <a:pt x="110" y="53"/>
                    <a:pt x="107" y="53"/>
                  </a:cubicBezTo>
                  <a:cubicBezTo>
                    <a:pt x="54" y="53"/>
                    <a:pt x="54" y="53"/>
                    <a:pt x="54" y="53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32" tIns="74426" rIns="93032" bIns="74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7434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6" name="Rectangle 205"/>
          <p:cNvSpPr/>
          <p:nvPr/>
        </p:nvSpPr>
        <p:spPr bwMode="auto">
          <a:xfrm>
            <a:off x="7131623" y="3218015"/>
            <a:ext cx="1271845" cy="4004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Logic Apps</a:t>
            </a: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203" name="Freeform 5"/>
          <p:cNvSpPr>
            <a:spLocks noEditPoints="1"/>
          </p:cNvSpPr>
          <p:nvPr/>
        </p:nvSpPr>
        <p:spPr bwMode="auto">
          <a:xfrm>
            <a:off x="7141177" y="3289508"/>
            <a:ext cx="316989" cy="297202"/>
          </a:xfrm>
          <a:custGeom>
            <a:avLst/>
            <a:gdLst>
              <a:gd name="T0" fmla="*/ 303 w 503"/>
              <a:gd name="T1" fmla="*/ 330 h 501"/>
              <a:gd name="T2" fmla="*/ 234 w 503"/>
              <a:gd name="T3" fmla="*/ 364 h 501"/>
              <a:gd name="T4" fmla="*/ 256 w 503"/>
              <a:gd name="T5" fmla="*/ 423 h 501"/>
              <a:gd name="T6" fmla="*/ 300 w 503"/>
              <a:gd name="T7" fmla="*/ 380 h 501"/>
              <a:gd name="T8" fmla="*/ 270 w 503"/>
              <a:gd name="T9" fmla="*/ 204 h 501"/>
              <a:gd name="T10" fmla="*/ 289 w 503"/>
              <a:gd name="T11" fmla="*/ 250 h 501"/>
              <a:gd name="T12" fmla="*/ 251 w 503"/>
              <a:gd name="T13" fmla="*/ 212 h 501"/>
              <a:gd name="T14" fmla="*/ 149 w 503"/>
              <a:gd name="T15" fmla="*/ 189 h 501"/>
              <a:gd name="T16" fmla="*/ 77 w 503"/>
              <a:gd name="T17" fmla="*/ 245 h 501"/>
              <a:gd name="T18" fmla="*/ 136 w 503"/>
              <a:gd name="T19" fmla="*/ 266 h 501"/>
              <a:gd name="T20" fmla="*/ 138 w 503"/>
              <a:gd name="T21" fmla="*/ 265 h 501"/>
              <a:gd name="T22" fmla="*/ 172 w 503"/>
              <a:gd name="T23" fmla="*/ 196 h 501"/>
              <a:gd name="T24" fmla="*/ 149 w 503"/>
              <a:gd name="T25" fmla="*/ 189 h 501"/>
              <a:gd name="T26" fmla="*/ 342 w 503"/>
              <a:gd name="T27" fmla="*/ 159 h 501"/>
              <a:gd name="T28" fmla="*/ 304 w 503"/>
              <a:gd name="T29" fmla="*/ 196 h 501"/>
              <a:gd name="T30" fmla="*/ 323 w 503"/>
              <a:gd name="T31" fmla="*/ 151 h 501"/>
              <a:gd name="T32" fmla="*/ 395 w 503"/>
              <a:gd name="T33" fmla="*/ 106 h 501"/>
              <a:gd name="T34" fmla="*/ 358 w 503"/>
              <a:gd name="T35" fmla="*/ 143 h 501"/>
              <a:gd name="T36" fmla="*/ 376 w 503"/>
              <a:gd name="T37" fmla="*/ 98 h 501"/>
              <a:gd name="T38" fmla="*/ 284 w 503"/>
              <a:gd name="T39" fmla="*/ 104 h 501"/>
              <a:gd name="T40" fmla="*/ 147 w 503"/>
              <a:gd name="T41" fmla="*/ 326 h 501"/>
              <a:gd name="T42" fmla="*/ 395 w 503"/>
              <a:gd name="T43" fmla="*/ 219 h 501"/>
              <a:gd name="T44" fmla="*/ 469 w 503"/>
              <a:gd name="T45" fmla="*/ 32 h 501"/>
              <a:gd name="T46" fmla="*/ 486 w 503"/>
              <a:gd name="T47" fmla="*/ 0 h 501"/>
              <a:gd name="T48" fmla="*/ 501 w 503"/>
              <a:gd name="T49" fmla="*/ 15 h 501"/>
              <a:gd name="T50" fmla="*/ 420 w 503"/>
              <a:gd name="T51" fmla="*/ 238 h 501"/>
              <a:gd name="T52" fmla="*/ 332 w 503"/>
              <a:gd name="T53" fmla="*/ 313 h 501"/>
              <a:gd name="T54" fmla="*/ 322 w 503"/>
              <a:gd name="T55" fmla="*/ 402 h 501"/>
              <a:gd name="T56" fmla="*/ 225 w 503"/>
              <a:gd name="T57" fmla="*/ 499 h 501"/>
              <a:gd name="T58" fmla="*/ 223 w 503"/>
              <a:gd name="T59" fmla="*/ 501 h 501"/>
              <a:gd name="T60" fmla="*/ 201 w 503"/>
              <a:gd name="T61" fmla="*/ 478 h 501"/>
              <a:gd name="T62" fmla="*/ 205 w 503"/>
              <a:gd name="T63" fmla="*/ 474 h 501"/>
              <a:gd name="T64" fmla="*/ 203 w 503"/>
              <a:gd name="T65" fmla="*/ 377 h 501"/>
              <a:gd name="T66" fmla="*/ 176 w 503"/>
              <a:gd name="T67" fmla="*/ 387 h 501"/>
              <a:gd name="T68" fmla="*/ 110 w 503"/>
              <a:gd name="T69" fmla="*/ 334 h 501"/>
              <a:gd name="T70" fmla="*/ 124 w 503"/>
              <a:gd name="T71" fmla="*/ 299 h 501"/>
              <a:gd name="T72" fmla="*/ 121 w 503"/>
              <a:gd name="T73" fmla="*/ 295 h 501"/>
              <a:gd name="T74" fmla="*/ 25 w 503"/>
              <a:gd name="T75" fmla="*/ 297 h 501"/>
              <a:gd name="T76" fmla="*/ 18 w 503"/>
              <a:gd name="T77" fmla="*/ 295 h 501"/>
              <a:gd name="T78" fmla="*/ 2 w 503"/>
              <a:gd name="T79" fmla="*/ 276 h 501"/>
              <a:gd name="T80" fmla="*/ 99 w 503"/>
              <a:gd name="T81" fmla="*/ 179 h 501"/>
              <a:gd name="T82" fmla="*/ 188 w 503"/>
              <a:gd name="T83" fmla="*/ 168 h 501"/>
              <a:gd name="T84" fmla="*/ 189 w 503"/>
              <a:gd name="T85" fmla="*/ 166 h 501"/>
              <a:gd name="T86" fmla="*/ 264 w 503"/>
              <a:gd name="T87" fmla="*/ 79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03" h="501">
                <a:moveTo>
                  <a:pt x="305" y="329"/>
                </a:moveTo>
                <a:cubicBezTo>
                  <a:pt x="303" y="330"/>
                  <a:pt x="303" y="330"/>
                  <a:pt x="303" y="330"/>
                </a:cubicBezTo>
                <a:cubicBezTo>
                  <a:pt x="282" y="342"/>
                  <a:pt x="260" y="353"/>
                  <a:pt x="236" y="363"/>
                </a:cubicBezTo>
                <a:cubicBezTo>
                  <a:pt x="234" y="364"/>
                  <a:pt x="234" y="364"/>
                  <a:pt x="234" y="364"/>
                </a:cubicBezTo>
                <a:cubicBezTo>
                  <a:pt x="235" y="365"/>
                  <a:pt x="235" y="365"/>
                  <a:pt x="235" y="365"/>
                </a:cubicBezTo>
                <a:cubicBezTo>
                  <a:pt x="248" y="382"/>
                  <a:pt x="255" y="402"/>
                  <a:pt x="256" y="423"/>
                </a:cubicBezTo>
                <a:cubicBezTo>
                  <a:pt x="256" y="424"/>
                  <a:pt x="256" y="424"/>
                  <a:pt x="256" y="424"/>
                </a:cubicBezTo>
                <a:cubicBezTo>
                  <a:pt x="300" y="380"/>
                  <a:pt x="300" y="380"/>
                  <a:pt x="300" y="380"/>
                </a:cubicBezTo>
                <a:cubicBezTo>
                  <a:pt x="314" y="366"/>
                  <a:pt x="316" y="344"/>
                  <a:pt x="305" y="329"/>
                </a:cubicBezTo>
                <a:close/>
                <a:moveTo>
                  <a:pt x="270" y="204"/>
                </a:moveTo>
                <a:cubicBezTo>
                  <a:pt x="277" y="204"/>
                  <a:pt x="284" y="207"/>
                  <a:pt x="289" y="212"/>
                </a:cubicBezTo>
                <a:cubicBezTo>
                  <a:pt x="299" y="222"/>
                  <a:pt x="299" y="239"/>
                  <a:pt x="289" y="250"/>
                </a:cubicBezTo>
                <a:cubicBezTo>
                  <a:pt x="278" y="260"/>
                  <a:pt x="262" y="260"/>
                  <a:pt x="251" y="250"/>
                </a:cubicBezTo>
                <a:cubicBezTo>
                  <a:pt x="241" y="239"/>
                  <a:pt x="241" y="222"/>
                  <a:pt x="251" y="212"/>
                </a:cubicBezTo>
                <a:cubicBezTo>
                  <a:pt x="256" y="207"/>
                  <a:pt x="263" y="204"/>
                  <a:pt x="270" y="204"/>
                </a:cubicBezTo>
                <a:close/>
                <a:moveTo>
                  <a:pt x="149" y="189"/>
                </a:moveTo>
                <a:cubicBezTo>
                  <a:pt x="139" y="189"/>
                  <a:pt x="129" y="193"/>
                  <a:pt x="121" y="201"/>
                </a:cubicBezTo>
                <a:cubicBezTo>
                  <a:pt x="77" y="245"/>
                  <a:pt x="77" y="245"/>
                  <a:pt x="77" y="245"/>
                </a:cubicBezTo>
                <a:cubicBezTo>
                  <a:pt x="78" y="245"/>
                  <a:pt x="78" y="245"/>
                  <a:pt x="78" y="245"/>
                </a:cubicBezTo>
                <a:cubicBezTo>
                  <a:pt x="99" y="246"/>
                  <a:pt x="119" y="253"/>
                  <a:pt x="136" y="266"/>
                </a:cubicBezTo>
                <a:cubicBezTo>
                  <a:pt x="137" y="267"/>
                  <a:pt x="137" y="267"/>
                  <a:pt x="137" y="267"/>
                </a:cubicBezTo>
                <a:cubicBezTo>
                  <a:pt x="138" y="265"/>
                  <a:pt x="138" y="265"/>
                  <a:pt x="138" y="265"/>
                </a:cubicBezTo>
                <a:cubicBezTo>
                  <a:pt x="148" y="241"/>
                  <a:pt x="159" y="218"/>
                  <a:pt x="171" y="198"/>
                </a:cubicBezTo>
                <a:cubicBezTo>
                  <a:pt x="172" y="196"/>
                  <a:pt x="172" y="196"/>
                  <a:pt x="172" y="196"/>
                </a:cubicBezTo>
                <a:cubicBezTo>
                  <a:pt x="170" y="195"/>
                  <a:pt x="170" y="195"/>
                  <a:pt x="170" y="195"/>
                </a:cubicBezTo>
                <a:cubicBezTo>
                  <a:pt x="164" y="191"/>
                  <a:pt x="157" y="189"/>
                  <a:pt x="149" y="189"/>
                </a:cubicBezTo>
                <a:close/>
                <a:moveTo>
                  <a:pt x="323" y="151"/>
                </a:moveTo>
                <a:cubicBezTo>
                  <a:pt x="330" y="151"/>
                  <a:pt x="337" y="154"/>
                  <a:pt x="342" y="159"/>
                </a:cubicBezTo>
                <a:cubicBezTo>
                  <a:pt x="352" y="169"/>
                  <a:pt x="352" y="186"/>
                  <a:pt x="342" y="196"/>
                </a:cubicBezTo>
                <a:cubicBezTo>
                  <a:pt x="332" y="207"/>
                  <a:pt x="315" y="207"/>
                  <a:pt x="304" y="196"/>
                </a:cubicBezTo>
                <a:cubicBezTo>
                  <a:pt x="294" y="186"/>
                  <a:pt x="294" y="169"/>
                  <a:pt x="304" y="159"/>
                </a:cubicBezTo>
                <a:cubicBezTo>
                  <a:pt x="310" y="154"/>
                  <a:pt x="316" y="151"/>
                  <a:pt x="323" y="151"/>
                </a:cubicBezTo>
                <a:close/>
                <a:moveTo>
                  <a:pt x="376" y="98"/>
                </a:moveTo>
                <a:cubicBezTo>
                  <a:pt x="383" y="98"/>
                  <a:pt x="390" y="100"/>
                  <a:pt x="395" y="106"/>
                </a:cubicBezTo>
                <a:cubicBezTo>
                  <a:pt x="406" y="116"/>
                  <a:pt x="406" y="133"/>
                  <a:pt x="395" y="143"/>
                </a:cubicBezTo>
                <a:cubicBezTo>
                  <a:pt x="385" y="154"/>
                  <a:pt x="368" y="154"/>
                  <a:pt x="358" y="143"/>
                </a:cubicBezTo>
                <a:cubicBezTo>
                  <a:pt x="347" y="133"/>
                  <a:pt x="347" y="116"/>
                  <a:pt x="358" y="106"/>
                </a:cubicBezTo>
                <a:cubicBezTo>
                  <a:pt x="363" y="100"/>
                  <a:pt x="370" y="98"/>
                  <a:pt x="376" y="98"/>
                </a:cubicBezTo>
                <a:close/>
                <a:moveTo>
                  <a:pt x="469" y="32"/>
                </a:moveTo>
                <a:cubicBezTo>
                  <a:pt x="436" y="35"/>
                  <a:pt x="356" y="47"/>
                  <a:pt x="284" y="104"/>
                </a:cubicBezTo>
                <a:cubicBezTo>
                  <a:pt x="283" y="104"/>
                  <a:pt x="282" y="105"/>
                  <a:pt x="281" y="106"/>
                </a:cubicBezTo>
                <a:cubicBezTo>
                  <a:pt x="236" y="140"/>
                  <a:pt x="187" y="221"/>
                  <a:pt x="147" y="326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280" y="314"/>
                  <a:pt x="360" y="265"/>
                  <a:pt x="395" y="219"/>
                </a:cubicBezTo>
                <a:cubicBezTo>
                  <a:pt x="396" y="219"/>
                  <a:pt x="396" y="218"/>
                  <a:pt x="397" y="217"/>
                </a:cubicBezTo>
                <a:cubicBezTo>
                  <a:pt x="454" y="145"/>
                  <a:pt x="466" y="65"/>
                  <a:pt x="469" y="32"/>
                </a:cubicBezTo>
                <a:close/>
                <a:moveTo>
                  <a:pt x="484" y="0"/>
                </a:moveTo>
                <a:cubicBezTo>
                  <a:pt x="485" y="0"/>
                  <a:pt x="485" y="0"/>
                  <a:pt x="486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01" y="15"/>
                  <a:pt x="501" y="15"/>
                  <a:pt x="501" y="15"/>
                </a:cubicBezTo>
                <a:cubicBezTo>
                  <a:pt x="501" y="20"/>
                  <a:pt x="503" y="133"/>
                  <a:pt x="422" y="237"/>
                </a:cubicBezTo>
                <a:cubicBezTo>
                  <a:pt x="420" y="238"/>
                  <a:pt x="420" y="238"/>
                  <a:pt x="420" y="238"/>
                </a:cubicBezTo>
                <a:cubicBezTo>
                  <a:pt x="402" y="263"/>
                  <a:pt x="373" y="288"/>
                  <a:pt x="335" y="311"/>
                </a:cubicBezTo>
                <a:cubicBezTo>
                  <a:pt x="332" y="313"/>
                  <a:pt x="332" y="313"/>
                  <a:pt x="332" y="313"/>
                </a:cubicBezTo>
                <a:cubicBezTo>
                  <a:pt x="333" y="313"/>
                  <a:pt x="333" y="313"/>
                  <a:pt x="333" y="313"/>
                </a:cubicBezTo>
                <a:cubicBezTo>
                  <a:pt x="350" y="340"/>
                  <a:pt x="347" y="378"/>
                  <a:pt x="322" y="402"/>
                </a:cubicBezTo>
                <a:cubicBezTo>
                  <a:pt x="226" y="498"/>
                  <a:pt x="226" y="498"/>
                  <a:pt x="226" y="498"/>
                </a:cubicBezTo>
                <a:cubicBezTo>
                  <a:pt x="225" y="499"/>
                  <a:pt x="225" y="499"/>
                  <a:pt x="225" y="499"/>
                </a:cubicBezTo>
                <a:cubicBezTo>
                  <a:pt x="223" y="501"/>
                  <a:pt x="223" y="501"/>
                  <a:pt x="223" y="501"/>
                </a:cubicBezTo>
                <a:cubicBezTo>
                  <a:pt x="223" y="501"/>
                  <a:pt x="223" y="501"/>
                  <a:pt x="223" y="501"/>
                </a:cubicBezTo>
                <a:cubicBezTo>
                  <a:pt x="223" y="501"/>
                  <a:pt x="223" y="501"/>
                  <a:pt x="223" y="501"/>
                </a:cubicBezTo>
                <a:cubicBezTo>
                  <a:pt x="201" y="478"/>
                  <a:pt x="201" y="478"/>
                  <a:pt x="201" y="478"/>
                </a:cubicBezTo>
                <a:cubicBezTo>
                  <a:pt x="203" y="476"/>
                  <a:pt x="203" y="476"/>
                  <a:pt x="203" y="476"/>
                </a:cubicBezTo>
                <a:cubicBezTo>
                  <a:pt x="205" y="474"/>
                  <a:pt x="205" y="474"/>
                  <a:pt x="205" y="474"/>
                </a:cubicBezTo>
                <a:cubicBezTo>
                  <a:pt x="231" y="446"/>
                  <a:pt x="231" y="405"/>
                  <a:pt x="206" y="380"/>
                </a:cubicBezTo>
                <a:cubicBezTo>
                  <a:pt x="203" y="377"/>
                  <a:pt x="203" y="377"/>
                  <a:pt x="203" y="377"/>
                </a:cubicBezTo>
                <a:cubicBezTo>
                  <a:pt x="202" y="377"/>
                  <a:pt x="202" y="377"/>
                  <a:pt x="202" y="377"/>
                </a:cubicBezTo>
                <a:cubicBezTo>
                  <a:pt x="194" y="381"/>
                  <a:pt x="185" y="384"/>
                  <a:pt x="176" y="387"/>
                </a:cubicBezTo>
                <a:cubicBezTo>
                  <a:pt x="166" y="391"/>
                  <a:pt x="166" y="391"/>
                  <a:pt x="166" y="391"/>
                </a:cubicBezTo>
                <a:cubicBezTo>
                  <a:pt x="110" y="334"/>
                  <a:pt x="110" y="334"/>
                  <a:pt x="110" y="334"/>
                </a:cubicBezTo>
                <a:cubicBezTo>
                  <a:pt x="114" y="325"/>
                  <a:pt x="114" y="325"/>
                  <a:pt x="114" y="325"/>
                </a:cubicBezTo>
                <a:cubicBezTo>
                  <a:pt x="117" y="316"/>
                  <a:pt x="120" y="307"/>
                  <a:pt x="124" y="299"/>
                </a:cubicBezTo>
                <a:cubicBezTo>
                  <a:pt x="124" y="298"/>
                  <a:pt x="124" y="298"/>
                  <a:pt x="124" y="298"/>
                </a:cubicBezTo>
                <a:cubicBezTo>
                  <a:pt x="121" y="295"/>
                  <a:pt x="121" y="295"/>
                  <a:pt x="121" y="295"/>
                </a:cubicBezTo>
                <a:cubicBezTo>
                  <a:pt x="96" y="270"/>
                  <a:pt x="54" y="270"/>
                  <a:pt x="27" y="295"/>
                </a:cubicBezTo>
                <a:cubicBezTo>
                  <a:pt x="25" y="297"/>
                  <a:pt x="25" y="297"/>
                  <a:pt x="25" y="297"/>
                </a:cubicBezTo>
                <a:cubicBezTo>
                  <a:pt x="22" y="300"/>
                  <a:pt x="22" y="300"/>
                  <a:pt x="22" y="300"/>
                </a:cubicBezTo>
                <a:cubicBezTo>
                  <a:pt x="18" y="295"/>
                  <a:pt x="18" y="295"/>
                  <a:pt x="18" y="295"/>
                </a:cubicBezTo>
                <a:cubicBezTo>
                  <a:pt x="0" y="277"/>
                  <a:pt x="0" y="277"/>
                  <a:pt x="0" y="277"/>
                </a:cubicBezTo>
                <a:cubicBezTo>
                  <a:pt x="2" y="276"/>
                  <a:pt x="2" y="276"/>
                  <a:pt x="2" y="276"/>
                </a:cubicBezTo>
                <a:cubicBezTo>
                  <a:pt x="3" y="275"/>
                  <a:pt x="3" y="275"/>
                  <a:pt x="3" y="275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112" y="165"/>
                  <a:pt x="130" y="158"/>
                  <a:pt x="149" y="157"/>
                </a:cubicBezTo>
                <a:cubicBezTo>
                  <a:pt x="163" y="157"/>
                  <a:pt x="176" y="161"/>
                  <a:pt x="188" y="168"/>
                </a:cubicBezTo>
                <a:cubicBezTo>
                  <a:pt x="188" y="168"/>
                  <a:pt x="188" y="168"/>
                  <a:pt x="188" y="168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213" y="128"/>
                  <a:pt x="238" y="99"/>
                  <a:pt x="262" y="81"/>
                </a:cubicBezTo>
                <a:cubicBezTo>
                  <a:pt x="264" y="79"/>
                  <a:pt x="264" y="79"/>
                  <a:pt x="264" y="79"/>
                </a:cubicBezTo>
                <a:cubicBezTo>
                  <a:pt x="361" y="3"/>
                  <a:pt x="467" y="0"/>
                  <a:pt x="484" y="0"/>
                </a:cubicBezTo>
                <a:close/>
              </a:path>
            </a:pathLst>
          </a:cu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7119811" y="3665841"/>
            <a:ext cx="2606061" cy="400473"/>
            <a:chOff x="7578629" y="3996787"/>
            <a:chExt cx="2632122" cy="400473"/>
          </a:xfrm>
        </p:grpSpPr>
        <p:sp>
          <p:nvSpPr>
            <p:cNvPr id="209" name="Rectangle 208"/>
            <p:cNvSpPr/>
            <p:nvPr/>
          </p:nvSpPr>
          <p:spPr bwMode="auto">
            <a:xfrm>
              <a:off x="7578629" y="3996787"/>
              <a:ext cx="2632122" cy="4004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BCF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800" dirty="0" smtClean="0">
                  <a:solidFill>
                    <a:srgbClr val="505050"/>
                  </a:solidFill>
                  <a:latin typeface="Segoe UI"/>
                </a:rPr>
                <a:t>Cortana</a:t>
              </a:r>
              <a:endParaRPr lang="en-US" sz="800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208" name="Freeform 207"/>
            <p:cNvSpPr/>
            <p:nvPr/>
          </p:nvSpPr>
          <p:spPr bwMode="auto">
            <a:xfrm>
              <a:off x="8336308" y="4058674"/>
              <a:ext cx="267958" cy="267958"/>
            </a:xfrm>
            <a:custGeom>
              <a:avLst/>
              <a:gdLst>
                <a:gd name="connsiteX0" fmla="*/ 2441601 w 4883202"/>
                <a:gd name="connsiteY0" fmla="*/ 535401 h 4883202"/>
                <a:gd name="connsiteX1" fmla="*/ 535401 w 4883202"/>
                <a:gd name="connsiteY1" fmla="*/ 2441601 h 4883202"/>
                <a:gd name="connsiteX2" fmla="*/ 2441601 w 4883202"/>
                <a:gd name="connsiteY2" fmla="*/ 4347801 h 4883202"/>
                <a:gd name="connsiteX3" fmla="*/ 4347801 w 4883202"/>
                <a:gd name="connsiteY3" fmla="*/ 2441601 h 4883202"/>
                <a:gd name="connsiteX4" fmla="*/ 2441601 w 4883202"/>
                <a:gd name="connsiteY4" fmla="*/ 535401 h 4883202"/>
                <a:gd name="connsiteX5" fmla="*/ 2441601 w 4883202"/>
                <a:gd name="connsiteY5" fmla="*/ 0 h 4883202"/>
                <a:gd name="connsiteX6" fmla="*/ 4883202 w 4883202"/>
                <a:gd name="connsiteY6" fmla="*/ 2441601 h 4883202"/>
                <a:gd name="connsiteX7" fmla="*/ 2441601 w 4883202"/>
                <a:gd name="connsiteY7" fmla="*/ 4883202 h 4883202"/>
                <a:gd name="connsiteX8" fmla="*/ 0 w 4883202"/>
                <a:gd name="connsiteY8" fmla="*/ 2441601 h 4883202"/>
                <a:gd name="connsiteX9" fmla="*/ 2441601 w 4883202"/>
                <a:gd name="connsiteY9" fmla="*/ 0 h 488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83202" h="4883202">
                  <a:moveTo>
                    <a:pt x="2441601" y="535401"/>
                  </a:moveTo>
                  <a:cubicBezTo>
                    <a:pt x="1388836" y="535401"/>
                    <a:pt x="535401" y="1388836"/>
                    <a:pt x="535401" y="2441601"/>
                  </a:cubicBezTo>
                  <a:cubicBezTo>
                    <a:pt x="535401" y="3494366"/>
                    <a:pt x="1388836" y="4347801"/>
                    <a:pt x="2441601" y="4347801"/>
                  </a:cubicBezTo>
                  <a:cubicBezTo>
                    <a:pt x="3494366" y="4347801"/>
                    <a:pt x="4347801" y="3494366"/>
                    <a:pt x="4347801" y="2441601"/>
                  </a:cubicBezTo>
                  <a:cubicBezTo>
                    <a:pt x="4347801" y="1388836"/>
                    <a:pt x="3494366" y="535401"/>
                    <a:pt x="2441601" y="535401"/>
                  </a:cubicBezTo>
                  <a:close/>
                  <a:moveTo>
                    <a:pt x="2441601" y="0"/>
                  </a:moveTo>
                  <a:cubicBezTo>
                    <a:pt x="3790060" y="0"/>
                    <a:pt x="4883202" y="1093142"/>
                    <a:pt x="4883202" y="2441601"/>
                  </a:cubicBezTo>
                  <a:cubicBezTo>
                    <a:pt x="4883202" y="3790060"/>
                    <a:pt x="3790060" y="4883202"/>
                    <a:pt x="2441601" y="4883202"/>
                  </a:cubicBezTo>
                  <a:cubicBezTo>
                    <a:pt x="1093142" y="4883202"/>
                    <a:pt x="0" y="3790060"/>
                    <a:pt x="0" y="2441601"/>
                  </a:cubicBezTo>
                  <a:cubicBezTo>
                    <a:pt x="0" y="1093142"/>
                    <a:pt x="1093142" y="0"/>
                    <a:pt x="2441601" y="0"/>
                  </a:cubicBezTo>
                  <a:close/>
                </a:path>
              </a:pathLst>
            </a:cu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529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7056937" y="4772697"/>
            <a:ext cx="2874705" cy="759934"/>
            <a:chOff x="7413999" y="4851078"/>
            <a:chExt cx="2874705" cy="759934"/>
          </a:xfrm>
        </p:grpSpPr>
        <p:sp>
          <p:nvSpPr>
            <p:cNvPr id="211" name="Freeform 210"/>
            <p:cNvSpPr>
              <a:spLocks noChangeAspect="1"/>
            </p:cNvSpPr>
            <p:nvPr/>
          </p:nvSpPr>
          <p:spPr bwMode="auto">
            <a:xfrm flipH="1">
              <a:off x="8161083" y="4871928"/>
              <a:ext cx="437731" cy="463865"/>
            </a:xfrm>
            <a:custGeom>
              <a:avLst/>
              <a:gdLst>
                <a:gd name="connsiteX0" fmla="*/ 144517 w 665158"/>
                <a:gd name="connsiteY0" fmla="*/ 432643 h 635971"/>
                <a:gd name="connsiteX1" fmla="*/ 134794 w 665158"/>
                <a:gd name="connsiteY1" fmla="*/ 438281 h 635971"/>
                <a:gd name="connsiteX2" fmla="*/ 131240 w 665158"/>
                <a:gd name="connsiteY2" fmla="*/ 453701 h 635971"/>
                <a:gd name="connsiteX3" fmla="*/ 135004 w 665158"/>
                <a:gd name="connsiteY3" fmla="*/ 468403 h 635971"/>
                <a:gd name="connsiteX4" fmla="*/ 144883 w 665158"/>
                <a:gd name="connsiteY4" fmla="*/ 473874 h 635971"/>
                <a:gd name="connsiteX5" fmla="*/ 155050 w 665158"/>
                <a:gd name="connsiteY5" fmla="*/ 468458 h 635971"/>
                <a:gd name="connsiteX6" fmla="*/ 158788 w 665158"/>
                <a:gd name="connsiteY6" fmla="*/ 453369 h 635971"/>
                <a:gd name="connsiteX7" fmla="*/ 155024 w 665158"/>
                <a:gd name="connsiteY7" fmla="*/ 438059 h 635971"/>
                <a:gd name="connsiteX8" fmla="*/ 144517 w 665158"/>
                <a:gd name="connsiteY8" fmla="*/ 432643 h 635971"/>
                <a:gd name="connsiteX9" fmla="*/ 96733 w 665158"/>
                <a:gd name="connsiteY9" fmla="*/ 413631 h 635971"/>
                <a:gd name="connsiteX10" fmla="*/ 96733 w 665158"/>
                <a:gd name="connsiteY10" fmla="*/ 492888 h 635971"/>
                <a:gd name="connsiteX11" fmla="*/ 48328 w 665158"/>
                <a:gd name="connsiteY11" fmla="*/ 492888 h 635971"/>
                <a:gd name="connsiteX12" fmla="*/ 48328 w 665158"/>
                <a:gd name="connsiteY12" fmla="*/ 474206 h 635971"/>
                <a:gd name="connsiteX13" fmla="*/ 74151 w 665158"/>
                <a:gd name="connsiteY13" fmla="*/ 474206 h 635971"/>
                <a:gd name="connsiteX14" fmla="*/ 74151 w 665158"/>
                <a:gd name="connsiteY14" fmla="*/ 413631 h 635971"/>
                <a:gd name="connsiteX15" fmla="*/ 144308 w 665158"/>
                <a:gd name="connsiteY15" fmla="*/ 412304 h 635971"/>
                <a:gd name="connsiteX16" fmla="*/ 164277 w 665158"/>
                <a:gd name="connsiteY16" fmla="*/ 417582 h 635971"/>
                <a:gd name="connsiteX17" fmla="*/ 177920 w 665158"/>
                <a:gd name="connsiteY17" fmla="*/ 432533 h 635971"/>
                <a:gd name="connsiteX18" fmla="*/ 182782 w 665158"/>
                <a:gd name="connsiteY18" fmla="*/ 454309 h 635971"/>
                <a:gd name="connsiteX19" fmla="*/ 177972 w 665158"/>
                <a:gd name="connsiteY19" fmla="*/ 475007 h 635971"/>
                <a:gd name="connsiteX20" fmla="*/ 164512 w 665158"/>
                <a:gd name="connsiteY20" fmla="*/ 489212 h 635971"/>
                <a:gd name="connsiteX21" fmla="*/ 145301 w 665158"/>
                <a:gd name="connsiteY21" fmla="*/ 494269 h 635971"/>
                <a:gd name="connsiteX22" fmla="*/ 136572 w 665158"/>
                <a:gd name="connsiteY22" fmla="*/ 493329 h 635971"/>
                <a:gd name="connsiteX23" fmla="*/ 127058 w 665158"/>
                <a:gd name="connsiteY23" fmla="*/ 503554 h 635971"/>
                <a:gd name="connsiteX24" fmla="*/ 98726 w 665158"/>
                <a:gd name="connsiteY24" fmla="*/ 503554 h 635971"/>
                <a:gd name="connsiteX25" fmla="*/ 118537 w 665158"/>
                <a:gd name="connsiteY25" fmla="*/ 483325 h 635971"/>
                <a:gd name="connsiteX26" fmla="*/ 107298 w 665158"/>
                <a:gd name="connsiteY26" fmla="*/ 453038 h 635971"/>
                <a:gd name="connsiteX27" fmla="*/ 111924 w 665158"/>
                <a:gd name="connsiteY27" fmla="*/ 431786 h 635971"/>
                <a:gd name="connsiteX28" fmla="*/ 125045 w 665158"/>
                <a:gd name="connsiteY28" fmla="*/ 417362 h 635971"/>
                <a:gd name="connsiteX29" fmla="*/ 144308 w 665158"/>
                <a:gd name="connsiteY29" fmla="*/ 412304 h 635971"/>
                <a:gd name="connsiteX30" fmla="*/ 214235 w 665158"/>
                <a:gd name="connsiteY30" fmla="*/ 412304 h 635971"/>
                <a:gd name="connsiteX31" fmla="*/ 236399 w 665158"/>
                <a:gd name="connsiteY31" fmla="*/ 419185 h 635971"/>
                <a:gd name="connsiteX32" fmla="*/ 244658 w 665158"/>
                <a:gd name="connsiteY32" fmla="*/ 437562 h 635971"/>
                <a:gd name="connsiteX33" fmla="*/ 226571 w 665158"/>
                <a:gd name="connsiteY33" fmla="*/ 461329 h 635971"/>
                <a:gd name="connsiteX34" fmla="*/ 218913 w 665158"/>
                <a:gd name="connsiteY34" fmla="*/ 464811 h 635971"/>
                <a:gd name="connsiteX35" fmla="*/ 215829 w 665158"/>
                <a:gd name="connsiteY35" fmla="*/ 467546 h 635971"/>
                <a:gd name="connsiteX36" fmla="*/ 214810 w 665158"/>
                <a:gd name="connsiteY36" fmla="*/ 470945 h 635971"/>
                <a:gd name="connsiteX37" fmla="*/ 216848 w 665158"/>
                <a:gd name="connsiteY37" fmla="*/ 475063 h 635971"/>
                <a:gd name="connsiteX38" fmla="*/ 222598 w 665158"/>
                <a:gd name="connsiteY38" fmla="*/ 476472 h 635971"/>
                <a:gd name="connsiteX39" fmla="*/ 233210 w 665158"/>
                <a:gd name="connsiteY39" fmla="*/ 474234 h 635971"/>
                <a:gd name="connsiteX40" fmla="*/ 243612 w 665158"/>
                <a:gd name="connsiteY40" fmla="*/ 468348 h 635971"/>
                <a:gd name="connsiteX41" fmla="*/ 243612 w 665158"/>
                <a:gd name="connsiteY41" fmla="*/ 490068 h 635971"/>
                <a:gd name="connsiteX42" fmla="*/ 222076 w 665158"/>
                <a:gd name="connsiteY42" fmla="*/ 494269 h 635971"/>
                <a:gd name="connsiteX43" fmla="*/ 204721 w 665158"/>
                <a:gd name="connsiteY43" fmla="*/ 491395 h 635971"/>
                <a:gd name="connsiteX44" fmla="*/ 193509 w 665158"/>
                <a:gd name="connsiteY44" fmla="*/ 482663 h 635971"/>
                <a:gd name="connsiteX45" fmla="*/ 189509 w 665158"/>
                <a:gd name="connsiteY45" fmla="*/ 468901 h 635971"/>
                <a:gd name="connsiteX46" fmla="*/ 194345 w 665158"/>
                <a:gd name="connsiteY46" fmla="*/ 454862 h 635971"/>
                <a:gd name="connsiteX47" fmla="*/ 210837 w 665158"/>
                <a:gd name="connsiteY47" fmla="*/ 443973 h 635971"/>
                <a:gd name="connsiteX48" fmla="*/ 218600 w 665158"/>
                <a:gd name="connsiteY48" fmla="*/ 439746 h 635971"/>
                <a:gd name="connsiteX49" fmla="*/ 220456 w 665158"/>
                <a:gd name="connsiteY49" fmla="*/ 435628 h 635971"/>
                <a:gd name="connsiteX50" fmla="*/ 218155 w 665158"/>
                <a:gd name="connsiteY50" fmla="*/ 431538 h 635971"/>
                <a:gd name="connsiteX51" fmla="*/ 212091 w 665158"/>
                <a:gd name="connsiteY51" fmla="*/ 430046 h 635971"/>
                <a:gd name="connsiteX52" fmla="*/ 193482 w 665158"/>
                <a:gd name="connsiteY52" fmla="*/ 435517 h 635971"/>
                <a:gd name="connsiteX53" fmla="*/ 193482 w 665158"/>
                <a:gd name="connsiteY53" fmla="*/ 415344 h 635971"/>
                <a:gd name="connsiteX54" fmla="*/ 201036 w 665158"/>
                <a:gd name="connsiteY54" fmla="*/ 413464 h 635971"/>
                <a:gd name="connsiteX55" fmla="*/ 207021 w 665158"/>
                <a:gd name="connsiteY55" fmla="*/ 412635 h 635971"/>
                <a:gd name="connsiteX56" fmla="*/ 214235 w 665158"/>
                <a:gd name="connsiteY56" fmla="*/ 412304 h 635971"/>
                <a:gd name="connsiteX57" fmla="*/ 420744 w 665158"/>
                <a:gd name="connsiteY57" fmla="*/ 354477 h 635971"/>
                <a:gd name="connsiteX58" fmla="*/ 372634 w 665158"/>
                <a:gd name="connsiteY58" fmla="*/ 354477 h 635971"/>
                <a:gd name="connsiteX59" fmla="*/ 372634 w 665158"/>
                <a:gd name="connsiteY59" fmla="*/ 402262 h 635971"/>
                <a:gd name="connsiteX60" fmla="*/ 420744 w 665158"/>
                <a:gd name="connsiteY60" fmla="*/ 402262 h 635971"/>
                <a:gd name="connsiteX61" fmla="*/ 496460 w 665158"/>
                <a:gd name="connsiteY61" fmla="*/ 354477 h 635971"/>
                <a:gd name="connsiteX62" fmla="*/ 448350 w 665158"/>
                <a:gd name="connsiteY62" fmla="*/ 354477 h 635971"/>
                <a:gd name="connsiteX63" fmla="*/ 448350 w 665158"/>
                <a:gd name="connsiteY63" fmla="*/ 402262 h 635971"/>
                <a:gd name="connsiteX64" fmla="*/ 496460 w 665158"/>
                <a:gd name="connsiteY64" fmla="*/ 402262 h 635971"/>
                <a:gd name="connsiteX65" fmla="*/ 572175 w 665158"/>
                <a:gd name="connsiteY65" fmla="*/ 354477 h 635971"/>
                <a:gd name="connsiteX66" fmla="*/ 524065 w 665158"/>
                <a:gd name="connsiteY66" fmla="*/ 354477 h 635971"/>
                <a:gd name="connsiteX67" fmla="*/ 524065 w 665158"/>
                <a:gd name="connsiteY67" fmla="*/ 402262 h 635971"/>
                <a:gd name="connsiteX68" fmla="*/ 572175 w 665158"/>
                <a:gd name="connsiteY68" fmla="*/ 402262 h 635971"/>
                <a:gd name="connsiteX69" fmla="*/ 496460 w 665158"/>
                <a:gd name="connsiteY69" fmla="*/ 287115 h 635971"/>
                <a:gd name="connsiteX70" fmla="*/ 448350 w 665158"/>
                <a:gd name="connsiteY70" fmla="*/ 287115 h 635971"/>
                <a:gd name="connsiteX71" fmla="*/ 448350 w 665158"/>
                <a:gd name="connsiteY71" fmla="*/ 334900 h 635971"/>
                <a:gd name="connsiteX72" fmla="*/ 496460 w 665158"/>
                <a:gd name="connsiteY72" fmla="*/ 334900 h 635971"/>
                <a:gd name="connsiteX73" fmla="*/ 572175 w 665158"/>
                <a:gd name="connsiteY73" fmla="*/ 287115 h 635971"/>
                <a:gd name="connsiteX74" fmla="*/ 524065 w 665158"/>
                <a:gd name="connsiteY74" fmla="*/ 287115 h 635971"/>
                <a:gd name="connsiteX75" fmla="*/ 524065 w 665158"/>
                <a:gd name="connsiteY75" fmla="*/ 334900 h 635971"/>
                <a:gd name="connsiteX76" fmla="*/ 572175 w 665158"/>
                <a:gd name="connsiteY76" fmla="*/ 334900 h 635971"/>
                <a:gd name="connsiteX77" fmla="*/ 146493 w 665158"/>
                <a:gd name="connsiteY77" fmla="*/ 261457 h 635971"/>
                <a:gd name="connsiteX78" fmla="*/ 247609 w 665158"/>
                <a:gd name="connsiteY78" fmla="*/ 292835 h 635971"/>
                <a:gd name="connsiteX79" fmla="*/ 146493 w 665158"/>
                <a:gd name="connsiteY79" fmla="*/ 324213 h 635971"/>
                <a:gd name="connsiteX80" fmla="*/ 45377 w 665158"/>
                <a:gd name="connsiteY80" fmla="*/ 292835 h 635971"/>
                <a:gd name="connsiteX81" fmla="*/ 146493 w 665158"/>
                <a:gd name="connsiteY81" fmla="*/ 261457 h 635971"/>
                <a:gd name="connsiteX82" fmla="*/ 146493 w 665158"/>
                <a:gd name="connsiteY82" fmla="*/ 238664 h 635971"/>
                <a:gd name="connsiteX83" fmla="*/ 756 w 665158"/>
                <a:gd name="connsiteY83" fmla="*/ 295386 h 635971"/>
                <a:gd name="connsiteX84" fmla="*/ 224 w 665158"/>
                <a:gd name="connsiteY84" fmla="*/ 299934 h 635971"/>
                <a:gd name="connsiteX85" fmla="*/ 0 w 665158"/>
                <a:gd name="connsiteY85" fmla="*/ 299934 h 635971"/>
                <a:gd name="connsiteX86" fmla="*/ 0 w 665158"/>
                <a:gd name="connsiteY86" fmla="*/ 301846 h 635971"/>
                <a:gd name="connsiteX87" fmla="*/ 0 w 665158"/>
                <a:gd name="connsiteY87" fmla="*/ 572789 h 635971"/>
                <a:gd name="connsiteX88" fmla="*/ 0 w 665158"/>
                <a:gd name="connsiteY88" fmla="*/ 572790 h 635971"/>
                <a:gd name="connsiteX89" fmla="*/ 0 w 665158"/>
                <a:gd name="connsiteY89" fmla="*/ 572791 h 635971"/>
                <a:gd name="connsiteX90" fmla="*/ 0 w 665158"/>
                <a:gd name="connsiteY90" fmla="*/ 574701 h 635971"/>
                <a:gd name="connsiteX91" fmla="*/ 224 w 665158"/>
                <a:gd name="connsiteY91" fmla="*/ 574701 h 635971"/>
                <a:gd name="connsiteX92" fmla="*/ 756 w 665158"/>
                <a:gd name="connsiteY92" fmla="*/ 579250 h 635971"/>
                <a:gd name="connsiteX93" fmla="*/ 146493 w 665158"/>
                <a:gd name="connsiteY93" fmla="*/ 635971 h 635971"/>
                <a:gd name="connsiteX94" fmla="*/ 292229 w 665158"/>
                <a:gd name="connsiteY94" fmla="*/ 579250 h 635971"/>
                <a:gd name="connsiteX95" fmla="*/ 292762 w 665158"/>
                <a:gd name="connsiteY95" fmla="*/ 574701 h 635971"/>
                <a:gd name="connsiteX96" fmla="*/ 292986 w 665158"/>
                <a:gd name="connsiteY96" fmla="*/ 574701 h 635971"/>
                <a:gd name="connsiteX97" fmla="*/ 292986 w 665158"/>
                <a:gd name="connsiteY97" fmla="*/ 572790 h 635971"/>
                <a:gd name="connsiteX98" fmla="*/ 292986 w 665158"/>
                <a:gd name="connsiteY98" fmla="*/ 301846 h 635971"/>
                <a:gd name="connsiteX99" fmla="*/ 292986 w 665158"/>
                <a:gd name="connsiteY99" fmla="*/ 301846 h 635971"/>
                <a:gd name="connsiteX100" fmla="*/ 292986 w 665158"/>
                <a:gd name="connsiteY100" fmla="*/ 301845 h 635971"/>
                <a:gd name="connsiteX101" fmla="*/ 292229 w 665158"/>
                <a:gd name="connsiteY101" fmla="*/ 295386 h 635971"/>
                <a:gd name="connsiteX102" fmla="*/ 146493 w 665158"/>
                <a:gd name="connsiteY102" fmla="*/ 238664 h 635971"/>
                <a:gd name="connsiteX103" fmla="*/ 534317 w 665158"/>
                <a:gd name="connsiteY103" fmla="*/ 219753 h 635971"/>
                <a:gd name="connsiteX104" fmla="*/ 486207 w 665158"/>
                <a:gd name="connsiteY104" fmla="*/ 219753 h 635971"/>
                <a:gd name="connsiteX105" fmla="*/ 486207 w 665158"/>
                <a:gd name="connsiteY105" fmla="*/ 267538 h 635971"/>
                <a:gd name="connsiteX106" fmla="*/ 534317 w 665158"/>
                <a:gd name="connsiteY106" fmla="*/ 267538 h 635971"/>
                <a:gd name="connsiteX107" fmla="*/ 449628 w 665158"/>
                <a:gd name="connsiteY107" fmla="*/ 0 h 635971"/>
                <a:gd name="connsiteX108" fmla="*/ 230694 w 665158"/>
                <a:gd name="connsiteY108" fmla="*/ 119160 h 635971"/>
                <a:gd name="connsiteX109" fmla="*/ 230694 w 665158"/>
                <a:gd name="connsiteY109" fmla="*/ 162466 h 635971"/>
                <a:gd name="connsiteX110" fmla="*/ 272097 w 665158"/>
                <a:gd name="connsiteY110" fmla="*/ 162466 h 635971"/>
                <a:gd name="connsiteX111" fmla="*/ 272097 w 665158"/>
                <a:gd name="connsiteY111" fmla="*/ 251850 h 635971"/>
                <a:gd name="connsiteX112" fmla="*/ 309810 w 665158"/>
                <a:gd name="connsiteY112" fmla="*/ 251850 h 635971"/>
                <a:gd name="connsiteX113" fmla="*/ 309810 w 665158"/>
                <a:gd name="connsiteY113" fmla="*/ 162466 h 635971"/>
                <a:gd name="connsiteX114" fmla="*/ 592776 w 665158"/>
                <a:gd name="connsiteY114" fmla="*/ 162466 h 635971"/>
                <a:gd name="connsiteX115" fmla="*/ 592776 w 665158"/>
                <a:gd name="connsiteY115" fmla="*/ 403380 h 635971"/>
                <a:gd name="connsiteX116" fmla="*/ 639160 w 665158"/>
                <a:gd name="connsiteY116" fmla="*/ 403380 h 635971"/>
                <a:gd name="connsiteX117" fmla="*/ 639160 w 665158"/>
                <a:gd name="connsiteY117" fmla="*/ 162466 h 635971"/>
                <a:gd name="connsiteX118" fmla="*/ 665158 w 665158"/>
                <a:gd name="connsiteY118" fmla="*/ 162466 h 635971"/>
                <a:gd name="connsiteX119" fmla="*/ 665158 w 665158"/>
                <a:gd name="connsiteY119" fmla="*/ 119160 h 63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65158" h="635971">
                  <a:moveTo>
                    <a:pt x="144517" y="432643"/>
                  </a:moveTo>
                  <a:cubicBezTo>
                    <a:pt x="140405" y="432643"/>
                    <a:pt x="137164" y="434522"/>
                    <a:pt x="134794" y="438281"/>
                  </a:cubicBezTo>
                  <a:cubicBezTo>
                    <a:pt x="132425" y="442039"/>
                    <a:pt x="131240" y="447179"/>
                    <a:pt x="131240" y="453701"/>
                  </a:cubicBezTo>
                  <a:cubicBezTo>
                    <a:pt x="131240" y="459854"/>
                    <a:pt x="132494" y="464755"/>
                    <a:pt x="135004" y="468403"/>
                  </a:cubicBezTo>
                  <a:cubicBezTo>
                    <a:pt x="137513" y="472050"/>
                    <a:pt x="140806" y="473874"/>
                    <a:pt x="144883" y="473874"/>
                  </a:cubicBezTo>
                  <a:cubicBezTo>
                    <a:pt x="149169" y="473874"/>
                    <a:pt x="152558" y="472069"/>
                    <a:pt x="155050" y="468458"/>
                  </a:cubicBezTo>
                  <a:cubicBezTo>
                    <a:pt x="157542" y="464847"/>
                    <a:pt x="158788" y="459818"/>
                    <a:pt x="158788" y="453369"/>
                  </a:cubicBezTo>
                  <a:cubicBezTo>
                    <a:pt x="158788" y="446774"/>
                    <a:pt x="157534" y="441671"/>
                    <a:pt x="155024" y="438059"/>
                  </a:cubicBezTo>
                  <a:cubicBezTo>
                    <a:pt x="152515" y="434449"/>
                    <a:pt x="149013" y="432643"/>
                    <a:pt x="144517" y="432643"/>
                  </a:cubicBezTo>
                  <a:close/>
                  <a:moveTo>
                    <a:pt x="96733" y="413631"/>
                  </a:moveTo>
                  <a:lnTo>
                    <a:pt x="96733" y="492888"/>
                  </a:lnTo>
                  <a:lnTo>
                    <a:pt x="48328" y="492888"/>
                  </a:lnTo>
                  <a:lnTo>
                    <a:pt x="48328" y="474206"/>
                  </a:lnTo>
                  <a:lnTo>
                    <a:pt x="74151" y="474206"/>
                  </a:lnTo>
                  <a:lnTo>
                    <a:pt x="74151" y="413631"/>
                  </a:lnTo>
                  <a:close/>
                  <a:moveTo>
                    <a:pt x="144308" y="412304"/>
                  </a:moveTo>
                  <a:cubicBezTo>
                    <a:pt x="151766" y="412304"/>
                    <a:pt x="158422" y="414063"/>
                    <a:pt x="164277" y="417582"/>
                  </a:cubicBezTo>
                  <a:cubicBezTo>
                    <a:pt x="170131" y="421101"/>
                    <a:pt x="174679" y="426085"/>
                    <a:pt x="177920" y="432533"/>
                  </a:cubicBezTo>
                  <a:cubicBezTo>
                    <a:pt x="181161" y="438981"/>
                    <a:pt x="182782" y="446240"/>
                    <a:pt x="182782" y="454309"/>
                  </a:cubicBezTo>
                  <a:cubicBezTo>
                    <a:pt x="182782" y="462010"/>
                    <a:pt x="181178" y="468910"/>
                    <a:pt x="177972" y="475007"/>
                  </a:cubicBezTo>
                  <a:cubicBezTo>
                    <a:pt x="174766" y="481106"/>
                    <a:pt x="170279" y="485841"/>
                    <a:pt x="164512" y="489212"/>
                  </a:cubicBezTo>
                  <a:cubicBezTo>
                    <a:pt x="158744" y="492583"/>
                    <a:pt x="152341" y="494269"/>
                    <a:pt x="145301" y="494269"/>
                  </a:cubicBezTo>
                  <a:cubicBezTo>
                    <a:pt x="142270" y="494269"/>
                    <a:pt x="139359" y="493956"/>
                    <a:pt x="136572" y="493329"/>
                  </a:cubicBezTo>
                  <a:lnTo>
                    <a:pt x="127058" y="503554"/>
                  </a:lnTo>
                  <a:lnTo>
                    <a:pt x="98726" y="503554"/>
                  </a:lnTo>
                  <a:lnTo>
                    <a:pt x="118537" y="483325"/>
                  </a:lnTo>
                  <a:cubicBezTo>
                    <a:pt x="111044" y="475404"/>
                    <a:pt x="107298" y="465308"/>
                    <a:pt x="107298" y="453038"/>
                  </a:cubicBezTo>
                  <a:cubicBezTo>
                    <a:pt x="107298" y="445116"/>
                    <a:pt x="108841" y="438032"/>
                    <a:pt x="111924" y="431786"/>
                  </a:cubicBezTo>
                  <a:cubicBezTo>
                    <a:pt x="115008" y="425541"/>
                    <a:pt x="119382" y="420732"/>
                    <a:pt x="125045" y="417362"/>
                  </a:cubicBezTo>
                  <a:cubicBezTo>
                    <a:pt x="130708" y="413990"/>
                    <a:pt x="137129" y="412304"/>
                    <a:pt x="144308" y="412304"/>
                  </a:cubicBezTo>
                  <a:close/>
                  <a:moveTo>
                    <a:pt x="214235" y="412304"/>
                  </a:moveTo>
                  <a:cubicBezTo>
                    <a:pt x="223505" y="412304"/>
                    <a:pt x="230892" y="414598"/>
                    <a:pt x="236399" y="419185"/>
                  </a:cubicBezTo>
                  <a:cubicBezTo>
                    <a:pt x="241905" y="423772"/>
                    <a:pt x="244658" y="429898"/>
                    <a:pt x="244658" y="437562"/>
                  </a:cubicBezTo>
                  <a:cubicBezTo>
                    <a:pt x="244658" y="448506"/>
                    <a:pt x="238629" y="456428"/>
                    <a:pt x="226571" y="461329"/>
                  </a:cubicBezTo>
                  <a:cubicBezTo>
                    <a:pt x="222842" y="462802"/>
                    <a:pt x="220290" y="463963"/>
                    <a:pt x="218913" y="464811"/>
                  </a:cubicBezTo>
                  <a:cubicBezTo>
                    <a:pt x="217537" y="465658"/>
                    <a:pt x="216509" y="466570"/>
                    <a:pt x="215829" y="467546"/>
                  </a:cubicBezTo>
                  <a:cubicBezTo>
                    <a:pt x="215149" y="468522"/>
                    <a:pt x="214810" y="469656"/>
                    <a:pt x="214810" y="470945"/>
                  </a:cubicBezTo>
                  <a:cubicBezTo>
                    <a:pt x="214810" y="472751"/>
                    <a:pt x="215489" y="474123"/>
                    <a:pt x="216848" y="475063"/>
                  </a:cubicBezTo>
                  <a:cubicBezTo>
                    <a:pt x="218208" y="476002"/>
                    <a:pt x="220124" y="476472"/>
                    <a:pt x="222598" y="476472"/>
                  </a:cubicBezTo>
                  <a:cubicBezTo>
                    <a:pt x="225874" y="476472"/>
                    <a:pt x="229411" y="475726"/>
                    <a:pt x="233210" y="474234"/>
                  </a:cubicBezTo>
                  <a:cubicBezTo>
                    <a:pt x="237009" y="472742"/>
                    <a:pt x="240476" y="470780"/>
                    <a:pt x="243612" y="468348"/>
                  </a:cubicBezTo>
                  <a:lnTo>
                    <a:pt x="243612" y="490068"/>
                  </a:lnTo>
                  <a:cubicBezTo>
                    <a:pt x="237096" y="492869"/>
                    <a:pt x="229917" y="494269"/>
                    <a:pt x="222076" y="494269"/>
                  </a:cubicBezTo>
                  <a:cubicBezTo>
                    <a:pt x="215315" y="494269"/>
                    <a:pt x="209530" y="493311"/>
                    <a:pt x="204721" y="491395"/>
                  </a:cubicBezTo>
                  <a:cubicBezTo>
                    <a:pt x="199912" y="489479"/>
                    <a:pt x="196174" y="486568"/>
                    <a:pt x="193509" y="482663"/>
                  </a:cubicBezTo>
                  <a:cubicBezTo>
                    <a:pt x="190842" y="478756"/>
                    <a:pt x="189509" y="474169"/>
                    <a:pt x="189509" y="468901"/>
                  </a:cubicBezTo>
                  <a:cubicBezTo>
                    <a:pt x="189509" y="463484"/>
                    <a:pt x="191121" y="458804"/>
                    <a:pt x="194345" y="454862"/>
                  </a:cubicBezTo>
                  <a:cubicBezTo>
                    <a:pt x="197568" y="450919"/>
                    <a:pt x="203065" y="447290"/>
                    <a:pt x="210837" y="443973"/>
                  </a:cubicBezTo>
                  <a:cubicBezTo>
                    <a:pt x="214775" y="442242"/>
                    <a:pt x="217363" y="440833"/>
                    <a:pt x="218600" y="439746"/>
                  </a:cubicBezTo>
                  <a:cubicBezTo>
                    <a:pt x="219837" y="438659"/>
                    <a:pt x="220456" y="437286"/>
                    <a:pt x="220456" y="435628"/>
                  </a:cubicBezTo>
                  <a:cubicBezTo>
                    <a:pt x="220456" y="433896"/>
                    <a:pt x="219689" y="432533"/>
                    <a:pt x="218155" y="431538"/>
                  </a:cubicBezTo>
                  <a:cubicBezTo>
                    <a:pt x="216622" y="430543"/>
                    <a:pt x="214601" y="430046"/>
                    <a:pt x="212091" y="430046"/>
                  </a:cubicBezTo>
                  <a:cubicBezTo>
                    <a:pt x="205993" y="430046"/>
                    <a:pt x="199790" y="431870"/>
                    <a:pt x="193482" y="435517"/>
                  </a:cubicBezTo>
                  <a:lnTo>
                    <a:pt x="193482" y="415344"/>
                  </a:lnTo>
                  <a:cubicBezTo>
                    <a:pt x="196723" y="414423"/>
                    <a:pt x="199241" y="413796"/>
                    <a:pt x="201036" y="413464"/>
                  </a:cubicBezTo>
                  <a:cubicBezTo>
                    <a:pt x="202830" y="413133"/>
                    <a:pt x="204825" y="412857"/>
                    <a:pt x="207021" y="412635"/>
                  </a:cubicBezTo>
                  <a:cubicBezTo>
                    <a:pt x="209217" y="412414"/>
                    <a:pt x="211621" y="412304"/>
                    <a:pt x="214235" y="412304"/>
                  </a:cubicBezTo>
                  <a:close/>
                  <a:moveTo>
                    <a:pt x="420744" y="354477"/>
                  </a:moveTo>
                  <a:lnTo>
                    <a:pt x="372634" y="354477"/>
                  </a:lnTo>
                  <a:lnTo>
                    <a:pt x="372634" y="402262"/>
                  </a:lnTo>
                  <a:lnTo>
                    <a:pt x="420744" y="402262"/>
                  </a:lnTo>
                  <a:close/>
                  <a:moveTo>
                    <a:pt x="496460" y="354477"/>
                  </a:moveTo>
                  <a:lnTo>
                    <a:pt x="448350" y="354477"/>
                  </a:lnTo>
                  <a:lnTo>
                    <a:pt x="448350" y="402262"/>
                  </a:lnTo>
                  <a:lnTo>
                    <a:pt x="496460" y="402262"/>
                  </a:lnTo>
                  <a:close/>
                  <a:moveTo>
                    <a:pt x="572175" y="354477"/>
                  </a:moveTo>
                  <a:lnTo>
                    <a:pt x="524065" y="354477"/>
                  </a:lnTo>
                  <a:lnTo>
                    <a:pt x="524065" y="402262"/>
                  </a:lnTo>
                  <a:lnTo>
                    <a:pt x="572175" y="402262"/>
                  </a:lnTo>
                  <a:close/>
                  <a:moveTo>
                    <a:pt x="496460" y="287115"/>
                  </a:moveTo>
                  <a:lnTo>
                    <a:pt x="448350" y="287115"/>
                  </a:lnTo>
                  <a:lnTo>
                    <a:pt x="448350" y="334900"/>
                  </a:lnTo>
                  <a:lnTo>
                    <a:pt x="496460" y="334900"/>
                  </a:lnTo>
                  <a:close/>
                  <a:moveTo>
                    <a:pt x="572175" y="287115"/>
                  </a:moveTo>
                  <a:lnTo>
                    <a:pt x="524065" y="287115"/>
                  </a:lnTo>
                  <a:lnTo>
                    <a:pt x="524065" y="334900"/>
                  </a:lnTo>
                  <a:lnTo>
                    <a:pt x="572175" y="334900"/>
                  </a:lnTo>
                  <a:close/>
                  <a:moveTo>
                    <a:pt x="146493" y="261457"/>
                  </a:moveTo>
                  <a:cubicBezTo>
                    <a:pt x="202338" y="261457"/>
                    <a:pt x="247609" y="275505"/>
                    <a:pt x="247609" y="292835"/>
                  </a:cubicBezTo>
                  <a:cubicBezTo>
                    <a:pt x="247609" y="310165"/>
                    <a:pt x="202338" y="324213"/>
                    <a:pt x="146493" y="324213"/>
                  </a:cubicBezTo>
                  <a:cubicBezTo>
                    <a:pt x="90648" y="324213"/>
                    <a:pt x="45377" y="310165"/>
                    <a:pt x="45377" y="292835"/>
                  </a:cubicBezTo>
                  <a:cubicBezTo>
                    <a:pt x="45377" y="275505"/>
                    <a:pt x="90648" y="261457"/>
                    <a:pt x="146493" y="261457"/>
                  </a:cubicBezTo>
                  <a:close/>
                  <a:moveTo>
                    <a:pt x="146493" y="238664"/>
                  </a:moveTo>
                  <a:cubicBezTo>
                    <a:pt x="70644" y="238664"/>
                    <a:pt x="8258" y="263526"/>
                    <a:pt x="756" y="295386"/>
                  </a:cubicBezTo>
                  <a:lnTo>
                    <a:pt x="224" y="299934"/>
                  </a:lnTo>
                  <a:lnTo>
                    <a:pt x="0" y="299934"/>
                  </a:lnTo>
                  <a:lnTo>
                    <a:pt x="0" y="301846"/>
                  </a:lnTo>
                  <a:cubicBezTo>
                    <a:pt x="0" y="347321"/>
                    <a:pt x="0" y="527632"/>
                    <a:pt x="0" y="572789"/>
                  </a:cubicBezTo>
                  <a:lnTo>
                    <a:pt x="0" y="572790"/>
                  </a:lnTo>
                  <a:lnTo>
                    <a:pt x="0" y="572791"/>
                  </a:lnTo>
                  <a:lnTo>
                    <a:pt x="0" y="574701"/>
                  </a:lnTo>
                  <a:lnTo>
                    <a:pt x="224" y="574701"/>
                  </a:lnTo>
                  <a:lnTo>
                    <a:pt x="756" y="579250"/>
                  </a:lnTo>
                  <a:cubicBezTo>
                    <a:pt x="8258" y="611109"/>
                    <a:pt x="70644" y="635971"/>
                    <a:pt x="146493" y="635971"/>
                  </a:cubicBezTo>
                  <a:cubicBezTo>
                    <a:pt x="222342" y="635971"/>
                    <a:pt x="284727" y="611109"/>
                    <a:pt x="292229" y="579250"/>
                  </a:cubicBezTo>
                  <a:lnTo>
                    <a:pt x="292762" y="574701"/>
                  </a:lnTo>
                  <a:lnTo>
                    <a:pt x="292986" y="574701"/>
                  </a:lnTo>
                  <a:lnTo>
                    <a:pt x="292986" y="572790"/>
                  </a:lnTo>
                  <a:lnTo>
                    <a:pt x="292986" y="301846"/>
                  </a:lnTo>
                  <a:lnTo>
                    <a:pt x="292986" y="301846"/>
                  </a:lnTo>
                  <a:lnTo>
                    <a:pt x="292986" y="301845"/>
                  </a:lnTo>
                  <a:lnTo>
                    <a:pt x="292229" y="295386"/>
                  </a:lnTo>
                  <a:cubicBezTo>
                    <a:pt x="284728" y="263526"/>
                    <a:pt x="222342" y="238664"/>
                    <a:pt x="146493" y="238664"/>
                  </a:cubicBezTo>
                  <a:close/>
                  <a:moveTo>
                    <a:pt x="534317" y="219753"/>
                  </a:moveTo>
                  <a:lnTo>
                    <a:pt x="486207" y="219753"/>
                  </a:lnTo>
                  <a:lnTo>
                    <a:pt x="486207" y="267538"/>
                  </a:lnTo>
                  <a:lnTo>
                    <a:pt x="534317" y="267538"/>
                  </a:lnTo>
                  <a:close/>
                  <a:moveTo>
                    <a:pt x="449628" y="0"/>
                  </a:moveTo>
                  <a:lnTo>
                    <a:pt x="230694" y="119160"/>
                  </a:lnTo>
                  <a:lnTo>
                    <a:pt x="230694" y="162466"/>
                  </a:lnTo>
                  <a:lnTo>
                    <a:pt x="272097" y="162466"/>
                  </a:lnTo>
                  <a:lnTo>
                    <a:pt x="272097" y="251850"/>
                  </a:lnTo>
                  <a:lnTo>
                    <a:pt x="309810" y="251850"/>
                  </a:lnTo>
                  <a:lnTo>
                    <a:pt x="309810" y="162466"/>
                  </a:lnTo>
                  <a:lnTo>
                    <a:pt x="592776" y="162466"/>
                  </a:lnTo>
                  <a:lnTo>
                    <a:pt x="592776" y="403380"/>
                  </a:lnTo>
                  <a:lnTo>
                    <a:pt x="639160" y="403380"/>
                  </a:lnTo>
                  <a:lnTo>
                    <a:pt x="639160" y="162466"/>
                  </a:lnTo>
                  <a:lnTo>
                    <a:pt x="665158" y="162466"/>
                  </a:lnTo>
                  <a:lnTo>
                    <a:pt x="665158" y="119160"/>
                  </a:lnTo>
                  <a:close/>
                </a:path>
              </a:pathLst>
            </a:custGeom>
            <a:solidFill>
              <a:srgbClr val="28282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90234" tIns="152188" rIns="190234" bIns="1521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699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81" b="1" kern="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2" name="TextBox 25"/>
            <p:cNvSpPr txBox="1"/>
            <p:nvPr/>
          </p:nvSpPr>
          <p:spPr>
            <a:xfrm>
              <a:off x="7888623" y="5297080"/>
              <a:ext cx="93307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lnSpc>
                  <a:spcPct val="90000"/>
                </a:lnSpc>
                <a:defRPr/>
              </a:pPr>
              <a:r>
                <a:rPr lang="en-US" sz="800" dirty="0">
                  <a:solidFill>
                    <a:srgbClr val="505050"/>
                  </a:solidFill>
                  <a:latin typeface="Segoe UI"/>
                </a:rPr>
                <a:t>Azure SQL </a:t>
              </a:r>
              <a:br>
                <a:rPr lang="en-US" sz="800" dirty="0">
                  <a:solidFill>
                    <a:srgbClr val="505050"/>
                  </a:solidFill>
                  <a:latin typeface="Segoe UI"/>
                </a:rPr>
              </a:br>
              <a:r>
                <a:rPr lang="en-US" sz="800" dirty="0">
                  <a:solidFill>
                    <a:srgbClr val="505050"/>
                  </a:solidFill>
                  <a:latin typeface="Segoe UI"/>
                </a:rPr>
                <a:t>Data Warehouse</a:t>
              </a:r>
            </a:p>
          </p:txBody>
        </p:sp>
        <p:sp>
          <p:nvSpPr>
            <p:cNvPr id="213" name="TextBox 27"/>
            <p:cNvSpPr txBox="1"/>
            <p:nvPr/>
          </p:nvSpPr>
          <p:spPr>
            <a:xfrm>
              <a:off x="7505405" y="4855636"/>
              <a:ext cx="349099" cy="353432"/>
            </a:xfrm>
            <a:custGeom>
              <a:avLst/>
              <a:gdLst>
                <a:gd name="connsiteX0" fmla="*/ 2615664 w 3654515"/>
                <a:gd name="connsiteY0" fmla="*/ 2534931 h 4006207"/>
                <a:gd name="connsiteX1" fmla="*/ 1960582 w 3654515"/>
                <a:gd name="connsiteY1" fmla="*/ 3034209 h 4006207"/>
                <a:gd name="connsiteX2" fmla="*/ 1338741 w 3654515"/>
                <a:gd name="connsiteY2" fmla="*/ 3425023 h 4006207"/>
                <a:gd name="connsiteX3" fmla="*/ 1731746 w 3654515"/>
                <a:gd name="connsiteY3" fmla="*/ 3891938 h 4006207"/>
                <a:gd name="connsiteX4" fmla="*/ 1776343 w 3654515"/>
                <a:gd name="connsiteY4" fmla="*/ 3896192 h 4006207"/>
                <a:gd name="connsiteX5" fmla="*/ 1804775 w 3654515"/>
                <a:gd name="connsiteY5" fmla="*/ 3901622 h 4006207"/>
                <a:gd name="connsiteX6" fmla="*/ 3274309 w 3654515"/>
                <a:gd name="connsiteY6" fmla="*/ 3901622 h 4006207"/>
                <a:gd name="connsiteX7" fmla="*/ 3279764 w 3654515"/>
                <a:gd name="connsiteY7" fmla="*/ 3900582 h 4006207"/>
                <a:gd name="connsiteX8" fmla="*/ 3285213 w 3654515"/>
                <a:gd name="connsiteY8" fmla="*/ 3901622 h 4006207"/>
                <a:gd name="connsiteX9" fmla="*/ 3560897 w 3654515"/>
                <a:gd name="connsiteY9" fmla="*/ 3646315 h 4006207"/>
                <a:gd name="connsiteX10" fmla="*/ 3253200 w 3654515"/>
                <a:gd name="connsiteY10" fmla="*/ 3434254 h 4006207"/>
                <a:gd name="connsiteX11" fmla="*/ 3272188 w 3654515"/>
                <a:gd name="connsiteY11" fmla="*/ 3231989 h 4006207"/>
                <a:gd name="connsiteX12" fmla="*/ 2615664 w 3654515"/>
                <a:gd name="connsiteY12" fmla="*/ 2534931 h 4006207"/>
                <a:gd name="connsiteX13" fmla="*/ 2610633 w 3654515"/>
                <a:gd name="connsiteY13" fmla="*/ 2448880 h 4006207"/>
                <a:gd name="connsiteX14" fmla="*/ 3372712 w 3654515"/>
                <a:gd name="connsiteY14" fmla="*/ 3227544 h 4006207"/>
                <a:gd name="connsiteX15" fmla="*/ 3352240 w 3654515"/>
                <a:gd name="connsiteY15" fmla="*/ 3365886 h 4006207"/>
                <a:gd name="connsiteX16" fmla="*/ 3457751 w 3654515"/>
                <a:gd name="connsiteY16" fmla="*/ 3387188 h 4006207"/>
                <a:gd name="connsiteX17" fmla="*/ 3654515 w 3654515"/>
                <a:gd name="connsiteY17" fmla="*/ 3684038 h 4006207"/>
                <a:gd name="connsiteX18" fmla="*/ 3332349 w 3654515"/>
                <a:gd name="connsiteY18" fmla="*/ 4006204 h 4006207"/>
                <a:gd name="connsiteX19" fmla="*/ 3326473 w 3654515"/>
                <a:gd name="connsiteY19" fmla="*/ 4005021 h 4006207"/>
                <a:gd name="connsiteX20" fmla="*/ 3320592 w 3654515"/>
                <a:gd name="connsiteY20" fmla="*/ 4006207 h 4006207"/>
                <a:gd name="connsiteX21" fmla="*/ 1736561 w 3654515"/>
                <a:gd name="connsiteY21" fmla="*/ 4006204 h 4006207"/>
                <a:gd name="connsiteX22" fmla="*/ 1705914 w 3654515"/>
                <a:gd name="connsiteY22" fmla="*/ 4000020 h 4006207"/>
                <a:gd name="connsiteX23" fmla="*/ 1657844 w 3654515"/>
                <a:gd name="connsiteY23" fmla="*/ 3995171 h 4006207"/>
                <a:gd name="connsiteX24" fmla="*/ 1224216 w 3654515"/>
                <a:gd name="connsiteY24" fmla="*/ 3463131 h 4006207"/>
                <a:gd name="connsiteX25" fmla="*/ 1767292 w 3654515"/>
                <a:gd name="connsiteY25" fmla="*/ 2920055 h 4006207"/>
                <a:gd name="connsiteX26" fmla="*/ 1876738 w 3654515"/>
                <a:gd name="connsiteY26" fmla="*/ 2931089 h 4006207"/>
                <a:gd name="connsiteX27" fmla="*/ 1903868 w 3654515"/>
                <a:gd name="connsiteY27" fmla="*/ 2939508 h 4006207"/>
                <a:gd name="connsiteX28" fmla="*/ 1908440 w 3654515"/>
                <a:gd name="connsiteY28" fmla="*/ 2924453 h 4006207"/>
                <a:gd name="connsiteX29" fmla="*/ 2610633 w 3654515"/>
                <a:gd name="connsiteY29" fmla="*/ 2448880 h 4006207"/>
                <a:gd name="connsiteX30" fmla="*/ 1328895 w 3654515"/>
                <a:gd name="connsiteY30" fmla="*/ 1748195 h 4006207"/>
                <a:gd name="connsiteX31" fmla="*/ 1421457 w 3654515"/>
                <a:gd name="connsiteY31" fmla="*/ 1798955 h 4006207"/>
                <a:gd name="connsiteX32" fmla="*/ 1455297 w 3654515"/>
                <a:gd name="connsiteY32" fmla="*/ 1937798 h 4006207"/>
                <a:gd name="connsiteX33" fmla="*/ 1419466 w 3654515"/>
                <a:gd name="connsiteY33" fmla="*/ 2070171 h 4006207"/>
                <a:gd name="connsiteX34" fmla="*/ 1325411 w 3654515"/>
                <a:gd name="connsiteY34" fmla="*/ 2119438 h 4006207"/>
                <a:gd name="connsiteX35" fmla="*/ 1228620 w 3654515"/>
                <a:gd name="connsiteY35" fmla="*/ 2070668 h 4006207"/>
                <a:gd name="connsiteX36" fmla="*/ 1193038 w 3654515"/>
                <a:gd name="connsiteY36" fmla="*/ 1934812 h 4006207"/>
                <a:gd name="connsiteX37" fmla="*/ 1228869 w 3654515"/>
                <a:gd name="connsiteY37" fmla="*/ 1796964 h 4006207"/>
                <a:gd name="connsiteX38" fmla="*/ 1328895 w 3654515"/>
                <a:gd name="connsiteY38" fmla="*/ 1748195 h 4006207"/>
                <a:gd name="connsiteX39" fmla="*/ 1785481 w 3654515"/>
                <a:gd name="connsiteY39" fmla="*/ 1577006 h 4006207"/>
                <a:gd name="connsiteX40" fmla="*/ 1785481 w 3654515"/>
                <a:gd name="connsiteY40" fmla="*/ 2290627 h 4006207"/>
                <a:gd name="connsiteX41" fmla="*/ 2246299 w 3654515"/>
                <a:gd name="connsiteY41" fmla="*/ 2290627 h 4006207"/>
                <a:gd name="connsiteX42" fmla="*/ 2246299 w 3654515"/>
                <a:gd name="connsiteY42" fmla="*/ 2122423 h 4006207"/>
                <a:gd name="connsiteX43" fmla="*/ 2000463 w 3654515"/>
                <a:gd name="connsiteY43" fmla="*/ 2122423 h 4006207"/>
                <a:gd name="connsiteX44" fmla="*/ 2000463 w 3654515"/>
                <a:gd name="connsiteY44" fmla="*/ 1577006 h 4006207"/>
                <a:gd name="connsiteX45" fmla="*/ 1330885 w 3654515"/>
                <a:gd name="connsiteY45" fmla="*/ 1565062 h 4006207"/>
                <a:gd name="connsiteX46" fmla="*/ 1140785 w 3654515"/>
                <a:gd name="connsiteY46" fmla="*/ 1612587 h 4006207"/>
                <a:gd name="connsiteX47" fmla="*/ 1010900 w 3654515"/>
                <a:gd name="connsiteY47" fmla="*/ 1747200 h 4006207"/>
                <a:gd name="connsiteX48" fmla="*/ 964619 w 3654515"/>
                <a:gd name="connsiteY48" fmla="*/ 1943272 h 4006207"/>
                <a:gd name="connsiteX49" fmla="*/ 1010403 w 3654515"/>
                <a:gd name="connsiteY49" fmla="*/ 2129639 h 4006207"/>
                <a:gd name="connsiteX50" fmla="*/ 1138546 w 3654515"/>
                <a:gd name="connsiteY50" fmla="*/ 2257534 h 4006207"/>
                <a:gd name="connsiteX51" fmla="*/ 1321430 w 3654515"/>
                <a:gd name="connsiteY51" fmla="*/ 2303068 h 4006207"/>
                <a:gd name="connsiteX52" fmla="*/ 1404537 w 3654515"/>
                <a:gd name="connsiteY52" fmla="*/ 2294608 h 4006207"/>
                <a:gd name="connsiteX53" fmla="*/ 1495108 w 3654515"/>
                <a:gd name="connsiteY53" fmla="*/ 2386672 h 4006207"/>
                <a:gd name="connsiteX54" fmla="*/ 1764831 w 3654515"/>
                <a:gd name="connsiteY54" fmla="*/ 2386672 h 4006207"/>
                <a:gd name="connsiteX55" fmla="*/ 1576224 w 3654515"/>
                <a:gd name="connsiteY55" fmla="*/ 2204535 h 4006207"/>
                <a:gd name="connsiteX56" fmla="*/ 1683217 w 3654515"/>
                <a:gd name="connsiteY56" fmla="*/ 1931826 h 4006207"/>
                <a:gd name="connsiteX57" fmla="*/ 1639176 w 3654515"/>
                <a:gd name="connsiteY57" fmla="*/ 1740482 h 4006207"/>
                <a:gd name="connsiteX58" fmla="*/ 1514267 w 3654515"/>
                <a:gd name="connsiteY58" fmla="*/ 1610597 h 4006207"/>
                <a:gd name="connsiteX59" fmla="*/ 1330885 w 3654515"/>
                <a:gd name="connsiteY59" fmla="*/ 1565062 h 4006207"/>
                <a:gd name="connsiteX60" fmla="*/ 683674 w 3654515"/>
                <a:gd name="connsiteY60" fmla="*/ 1565062 h 4006207"/>
                <a:gd name="connsiteX61" fmla="*/ 472673 w 3654515"/>
                <a:gd name="connsiteY61" fmla="*/ 1627019 h 4006207"/>
                <a:gd name="connsiteX62" fmla="*/ 394045 w 3654515"/>
                <a:gd name="connsiteY62" fmla="*/ 1792485 h 4006207"/>
                <a:gd name="connsiteX63" fmla="*/ 566230 w 3654515"/>
                <a:gd name="connsiteY63" fmla="*/ 2006472 h 4006207"/>
                <a:gd name="connsiteX64" fmla="*/ 639135 w 3654515"/>
                <a:gd name="connsiteY64" fmla="*/ 2037824 h 4006207"/>
                <a:gd name="connsiteX65" fmla="*/ 668496 w 3654515"/>
                <a:gd name="connsiteY65" fmla="*/ 2062457 h 4006207"/>
                <a:gd name="connsiteX66" fmla="*/ 678200 w 3654515"/>
                <a:gd name="connsiteY66" fmla="*/ 2093062 h 4006207"/>
                <a:gd name="connsiteX67" fmla="*/ 658792 w 3654515"/>
                <a:gd name="connsiteY67" fmla="*/ 2130137 h 4006207"/>
                <a:gd name="connsiteX68" fmla="*/ 604051 w 3654515"/>
                <a:gd name="connsiteY68" fmla="*/ 2142827 h 4006207"/>
                <a:gd name="connsiteX69" fmla="*/ 503029 w 3654515"/>
                <a:gd name="connsiteY69" fmla="*/ 2122672 h 4006207"/>
                <a:gd name="connsiteX70" fmla="*/ 403998 w 3654515"/>
                <a:gd name="connsiteY70" fmla="*/ 2069673 h 4006207"/>
                <a:gd name="connsiteX71" fmla="*/ 403998 w 3654515"/>
                <a:gd name="connsiteY71" fmla="*/ 2265247 h 4006207"/>
                <a:gd name="connsiteX72" fmla="*/ 609027 w 3654515"/>
                <a:gd name="connsiteY72" fmla="*/ 2303068 h 4006207"/>
                <a:gd name="connsiteX73" fmla="*/ 774245 w 3654515"/>
                <a:gd name="connsiteY73" fmla="*/ 2277191 h 4006207"/>
                <a:gd name="connsiteX74" fmla="*/ 880990 w 3654515"/>
                <a:gd name="connsiteY74" fmla="*/ 2198563 h 4006207"/>
                <a:gd name="connsiteX75" fmla="*/ 919059 w 3654515"/>
                <a:gd name="connsiteY75" fmla="*/ 2074650 h 4006207"/>
                <a:gd name="connsiteX76" fmla="*/ 873027 w 3654515"/>
                <a:gd name="connsiteY76" fmla="*/ 1948248 h 4006207"/>
                <a:gd name="connsiteX77" fmla="*/ 716021 w 3654515"/>
                <a:gd name="connsiteY77" fmla="*/ 1850212 h 4006207"/>
                <a:gd name="connsiteX78" fmla="*/ 642121 w 3654515"/>
                <a:gd name="connsiteY78" fmla="*/ 1812142 h 4006207"/>
                <a:gd name="connsiteX79" fmla="*/ 624454 w 3654515"/>
                <a:gd name="connsiteY79" fmla="*/ 1775068 h 4006207"/>
                <a:gd name="connsiteX80" fmla="*/ 646350 w 3654515"/>
                <a:gd name="connsiteY80" fmla="*/ 1738242 h 4006207"/>
                <a:gd name="connsiteX81" fmla="*/ 704077 w 3654515"/>
                <a:gd name="connsiteY81" fmla="*/ 1724806 h 4006207"/>
                <a:gd name="connsiteX82" fmla="*/ 881239 w 3654515"/>
                <a:gd name="connsiteY82" fmla="*/ 1774073 h 4006207"/>
                <a:gd name="connsiteX83" fmla="*/ 881239 w 3654515"/>
                <a:gd name="connsiteY83" fmla="*/ 1592433 h 4006207"/>
                <a:gd name="connsiteX84" fmla="*/ 809329 w 3654515"/>
                <a:gd name="connsiteY84" fmla="*/ 1575513 h 4006207"/>
                <a:gd name="connsiteX85" fmla="*/ 752349 w 3654515"/>
                <a:gd name="connsiteY85" fmla="*/ 1568048 h 4006207"/>
                <a:gd name="connsiteX86" fmla="*/ 683674 w 3654515"/>
                <a:gd name="connsiteY86" fmla="*/ 1565062 h 4006207"/>
                <a:gd name="connsiteX87" fmla="*/ 1309044 w 3654515"/>
                <a:gd name="connsiteY87" fmla="*/ 196190 h 4006207"/>
                <a:gd name="connsiteX88" fmla="*/ 347062 w 3654515"/>
                <a:gd name="connsiteY88" fmla="*/ 500340 h 4006207"/>
                <a:gd name="connsiteX89" fmla="*/ 1309044 w 3654515"/>
                <a:gd name="connsiteY89" fmla="*/ 804488 h 4006207"/>
                <a:gd name="connsiteX90" fmla="*/ 2271029 w 3654515"/>
                <a:gd name="connsiteY90" fmla="*/ 500340 h 4006207"/>
                <a:gd name="connsiteX91" fmla="*/ 1309044 w 3654515"/>
                <a:gd name="connsiteY91" fmla="*/ 196190 h 4006207"/>
                <a:gd name="connsiteX92" fmla="*/ 1315224 w 3654515"/>
                <a:gd name="connsiteY92" fmla="*/ 0 h 4006207"/>
                <a:gd name="connsiteX93" fmla="*/ 2630444 w 3654515"/>
                <a:gd name="connsiteY93" fmla="*/ 588894 h 4006207"/>
                <a:gd name="connsiteX94" fmla="*/ 2636856 w 3654515"/>
                <a:gd name="connsiteY94" fmla="*/ 2379088 h 4006207"/>
                <a:gd name="connsiteX95" fmla="*/ 1860931 w 3654515"/>
                <a:gd name="connsiteY95" fmla="*/ 2847882 h 4006207"/>
                <a:gd name="connsiteX96" fmla="*/ 1167213 w 3654515"/>
                <a:gd name="connsiteY96" fmla="*/ 3297268 h 4006207"/>
                <a:gd name="connsiteX97" fmla="*/ 1144936 w 3654515"/>
                <a:gd name="connsiteY97" fmla="*/ 3503600 h 4006207"/>
                <a:gd name="connsiteX98" fmla="*/ 1050193 w 3654515"/>
                <a:gd name="connsiteY98" fmla="*/ 3520680 h 4006207"/>
                <a:gd name="connsiteX99" fmla="*/ 0 w 3654515"/>
                <a:gd name="connsiteY99" fmla="*/ 2943751 h 4006207"/>
                <a:gd name="connsiteX100" fmla="*/ 0 w 3654515"/>
                <a:gd name="connsiteY100" fmla="*/ 588894 h 4006207"/>
                <a:gd name="connsiteX101" fmla="*/ 1315224 w 3654515"/>
                <a:gd name="connsiteY101" fmla="*/ 0 h 400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654515" h="4006207">
                  <a:moveTo>
                    <a:pt x="2615664" y="2534931"/>
                  </a:moveTo>
                  <a:cubicBezTo>
                    <a:pt x="2075168" y="2553950"/>
                    <a:pt x="1992068" y="3047282"/>
                    <a:pt x="1960582" y="3034209"/>
                  </a:cubicBezTo>
                  <a:cubicBezTo>
                    <a:pt x="1750630" y="2947045"/>
                    <a:pt x="1387344" y="3032852"/>
                    <a:pt x="1338741" y="3425023"/>
                  </a:cubicBezTo>
                  <a:cubicBezTo>
                    <a:pt x="1313406" y="3629467"/>
                    <a:pt x="1448733" y="3854175"/>
                    <a:pt x="1731746" y="3891938"/>
                  </a:cubicBezTo>
                  <a:lnTo>
                    <a:pt x="1776343" y="3896192"/>
                  </a:lnTo>
                  <a:lnTo>
                    <a:pt x="1804775" y="3901622"/>
                  </a:lnTo>
                  <a:lnTo>
                    <a:pt x="3274309" y="3901622"/>
                  </a:lnTo>
                  <a:lnTo>
                    <a:pt x="3279764" y="3900582"/>
                  </a:lnTo>
                  <a:lnTo>
                    <a:pt x="3285213" y="3901622"/>
                  </a:lnTo>
                  <a:cubicBezTo>
                    <a:pt x="3450282" y="3901622"/>
                    <a:pt x="3586162" y="3769274"/>
                    <a:pt x="3560897" y="3646315"/>
                  </a:cubicBezTo>
                  <a:cubicBezTo>
                    <a:pt x="3543701" y="3562623"/>
                    <a:pt x="3485290" y="3469652"/>
                    <a:pt x="3253200" y="3434254"/>
                  </a:cubicBezTo>
                  <a:cubicBezTo>
                    <a:pt x="3255079" y="3357929"/>
                    <a:pt x="3270309" y="3308317"/>
                    <a:pt x="3272188" y="3231989"/>
                  </a:cubicBezTo>
                  <a:cubicBezTo>
                    <a:pt x="3272188" y="2854587"/>
                    <a:pt x="3006128" y="2534931"/>
                    <a:pt x="2615664" y="2534931"/>
                  </a:cubicBezTo>
                  <a:close/>
                  <a:moveTo>
                    <a:pt x="2610633" y="2448880"/>
                  </a:moveTo>
                  <a:cubicBezTo>
                    <a:pt x="3031516" y="2448880"/>
                    <a:pt x="3372712" y="2797500"/>
                    <a:pt x="3372712" y="3227544"/>
                  </a:cubicBezTo>
                  <a:lnTo>
                    <a:pt x="3352240" y="3365886"/>
                  </a:lnTo>
                  <a:lnTo>
                    <a:pt x="3457751" y="3387188"/>
                  </a:lnTo>
                  <a:cubicBezTo>
                    <a:pt x="3573383" y="3436096"/>
                    <a:pt x="3654515" y="3550593"/>
                    <a:pt x="3654515" y="3684038"/>
                  </a:cubicBezTo>
                  <a:cubicBezTo>
                    <a:pt x="3654515" y="3861967"/>
                    <a:pt x="3510277" y="4006204"/>
                    <a:pt x="3332349" y="4006204"/>
                  </a:cubicBezTo>
                  <a:lnTo>
                    <a:pt x="3326473" y="4005021"/>
                  </a:lnTo>
                  <a:lnTo>
                    <a:pt x="3320592" y="4006207"/>
                  </a:lnTo>
                  <a:lnTo>
                    <a:pt x="1736561" y="4006204"/>
                  </a:lnTo>
                  <a:lnTo>
                    <a:pt x="1705914" y="4000020"/>
                  </a:lnTo>
                  <a:lnTo>
                    <a:pt x="1657844" y="3995171"/>
                  </a:lnTo>
                  <a:cubicBezTo>
                    <a:pt x="1410373" y="3944532"/>
                    <a:pt x="1224216" y="3725571"/>
                    <a:pt x="1224216" y="3463131"/>
                  </a:cubicBezTo>
                  <a:cubicBezTo>
                    <a:pt x="1224216" y="3163198"/>
                    <a:pt x="1467359" y="2920055"/>
                    <a:pt x="1767292" y="2920055"/>
                  </a:cubicBezTo>
                  <a:cubicBezTo>
                    <a:pt x="1804783" y="2920055"/>
                    <a:pt x="1841387" y="2923852"/>
                    <a:pt x="1876738" y="2931089"/>
                  </a:cubicBezTo>
                  <a:lnTo>
                    <a:pt x="1903868" y="2939508"/>
                  </a:lnTo>
                  <a:lnTo>
                    <a:pt x="1908440" y="2924453"/>
                  </a:lnTo>
                  <a:cubicBezTo>
                    <a:pt x="2024131" y="2644980"/>
                    <a:pt x="2294968" y="2448880"/>
                    <a:pt x="2610633" y="2448880"/>
                  </a:cubicBezTo>
                  <a:close/>
                  <a:moveTo>
                    <a:pt x="1328895" y="1748195"/>
                  </a:moveTo>
                  <a:cubicBezTo>
                    <a:pt x="1368043" y="1748195"/>
                    <a:pt x="1398897" y="1765115"/>
                    <a:pt x="1421457" y="1798955"/>
                  </a:cubicBezTo>
                  <a:cubicBezTo>
                    <a:pt x="1444017" y="1832795"/>
                    <a:pt x="1455297" y="1879076"/>
                    <a:pt x="1455297" y="1937798"/>
                  </a:cubicBezTo>
                  <a:cubicBezTo>
                    <a:pt x="1455297" y="1993202"/>
                    <a:pt x="1443353" y="2037326"/>
                    <a:pt x="1419466" y="2070171"/>
                  </a:cubicBezTo>
                  <a:cubicBezTo>
                    <a:pt x="1395579" y="2103015"/>
                    <a:pt x="1364228" y="2119438"/>
                    <a:pt x="1325411" y="2119438"/>
                  </a:cubicBezTo>
                  <a:cubicBezTo>
                    <a:pt x="1284605" y="2119438"/>
                    <a:pt x="1252341" y="2103181"/>
                    <a:pt x="1228620" y="2070668"/>
                  </a:cubicBezTo>
                  <a:cubicBezTo>
                    <a:pt x="1204899" y="2038156"/>
                    <a:pt x="1193038" y="1992870"/>
                    <a:pt x="1193038" y="1934812"/>
                  </a:cubicBezTo>
                  <a:cubicBezTo>
                    <a:pt x="1193038" y="1875426"/>
                    <a:pt x="1204981" y="1829477"/>
                    <a:pt x="1228869" y="1796964"/>
                  </a:cubicBezTo>
                  <a:cubicBezTo>
                    <a:pt x="1252755" y="1764451"/>
                    <a:pt x="1286097" y="1748195"/>
                    <a:pt x="1328895" y="1748195"/>
                  </a:cubicBezTo>
                  <a:close/>
                  <a:moveTo>
                    <a:pt x="1785481" y="1577006"/>
                  </a:moveTo>
                  <a:lnTo>
                    <a:pt x="1785481" y="2290627"/>
                  </a:lnTo>
                  <a:lnTo>
                    <a:pt x="2246299" y="2290627"/>
                  </a:lnTo>
                  <a:lnTo>
                    <a:pt x="2246299" y="2122423"/>
                  </a:lnTo>
                  <a:lnTo>
                    <a:pt x="2000463" y="2122423"/>
                  </a:lnTo>
                  <a:lnTo>
                    <a:pt x="2000463" y="1577006"/>
                  </a:lnTo>
                  <a:close/>
                  <a:moveTo>
                    <a:pt x="1330885" y="1565062"/>
                  </a:moveTo>
                  <a:cubicBezTo>
                    <a:pt x="1259888" y="1565062"/>
                    <a:pt x="1196522" y="1580904"/>
                    <a:pt x="1140785" y="1612587"/>
                  </a:cubicBezTo>
                  <a:cubicBezTo>
                    <a:pt x="1085049" y="1644270"/>
                    <a:pt x="1041754" y="1689141"/>
                    <a:pt x="1010900" y="1747200"/>
                  </a:cubicBezTo>
                  <a:cubicBezTo>
                    <a:pt x="980046" y="1805258"/>
                    <a:pt x="964619" y="1870616"/>
                    <a:pt x="964619" y="1943272"/>
                  </a:cubicBezTo>
                  <a:cubicBezTo>
                    <a:pt x="964619" y="2012610"/>
                    <a:pt x="979880" y="2074733"/>
                    <a:pt x="1010403" y="2129639"/>
                  </a:cubicBezTo>
                  <a:cubicBezTo>
                    <a:pt x="1040925" y="2184546"/>
                    <a:pt x="1083639" y="2227178"/>
                    <a:pt x="1138546" y="2257534"/>
                  </a:cubicBezTo>
                  <a:cubicBezTo>
                    <a:pt x="1193453" y="2287890"/>
                    <a:pt x="1254414" y="2303068"/>
                    <a:pt x="1321430" y="2303068"/>
                  </a:cubicBezTo>
                  <a:cubicBezTo>
                    <a:pt x="1350294" y="2303068"/>
                    <a:pt x="1377996" y="2300248"/>
                    <a:pt x="1404537" y="2294608"/>
                  </a:cubicBezTo>
                  <a:lnTo>
                    <a:pt x="1495108" y="2386672"/>
                  </a:lnTo>
                  <a:lnTo>
                    <a:pt x="1764831" y="2386672"/>
                  </a:lnTo>
                  <a:lnTo>
                    <a:pt x="1576224" y="2204535"/>
                  </a:lnTo>
                  <a:cubicBezTo>
                    <a:pt x="1647553" y="2133206"/>
                    <a:pt x="1683217" y="2042303"/>
                    <a:pt x="1683217" y="1931826"/>
                  </a:cubicBezTo>
                  <a:cubicBezTo>
                    <a:pt x="1683217" y="1860497"/>
                    <a:pt x="1668537" y="1796715"/>
                    <a:pt x="1639176" y="1740482"/>
                  </a:cubicBezTo>
                  <a:cubicBezTo>
                    <a:pt x="1609815" y="1684248"/>
                    <a:pt x="1568179" y="1640953"/>
                    <a:pt x="1514267" y="1610597"/>
                  </a:cubicBezTo>
                  <a:cubicBezTo>
                    <a:pt x="1460356" y="1580240"/>
                    <a:pt x="1399229" y="1565062"/>
                    <a:pt x="1330885" y="1565062"/>
                  </a:cubicBezTo>
                  <a:close/>
                  <a:moveTo>
                    <a:pt x="683674" y="1565062"/>
                  </a:moveTo>
                  <a:cubicBezTo>
                    <a:pt x="595425" y="1565062"/>
                    <a:pt x="525091" y="1585714"/>
                    <a:pt x="472673" y="1627019"/>
                  </a:cubicBezTo>
                  <a:cubicBezTo>
                    <a:pt x="420254" y="1668323"/>
                    <a:pt x="394045" y="1723479"/>
                    <a:pt x="394045" y="1792485"/>
                  </a:cubicBezTo>
                  <a:cubicBezTo>
                    <a:pt x="394045" y="1891019"/>
                    <a:pt x="451440" y="1962348"/>
                    <a:pt x="566230" y="2006472"/>
                  </a:cubicBezTo>
                  <a:cubicBezTo>
                    <a:pt x="601728" y="2019743"/>
                    <a:pt x="626030" y="2030193"/>
                    <a:pt x="639135" y="2037824"/>
                  </a:cubicBezTo>
                  <a:cubicBezTo>
                    <a:pt x="652239" y="2045455"/>
                    <a:pt x="662026" y="2053666"/>
                    <a:pt x="668496" y="2062457"/>
                  </a:cubicBezTo>
                  <a:cubicBezTo>
                    <a:pt x="674965" y="2071249"/>
                    <a:pt x="678200" y="2081451"/>
                    <a:pt x="678200" y="2093062"/>
                  </a:cubicBezTo>
                  <a:cubicBezTo>
                    <a:pt x="678200" y="2109319"/>
                    <a:pt x="671730" y="2121677"/>
                    <a:pt x="658792" y="2130137"/>
                  </a:cubicBezTo>
                  <a:cubicBezTo>
                    <a:pt x="645853" y="2138597"/>
                    <a:pt x="627606" y="2142827"/>
                    <a:pt x="604051" y="2142827"/>
                  </a:cubicBezTo>
                  <a:cubicBezTo>
                    <a:pt x="572865" y="2142827"/>
                    <a:pt x="539191" y="2136109"/>
                    <a:pt x="503029" y="2122672"/>
                  </a:cubicBezTo>
                  <a:cubicBezTo>
                    <a:pt x="466867" y="2109236"/>
                    <a:pt x="433857" y="2091570"/>
                    <a:pt x="403998" y="2069673"/>
                  </a:cubicBezTo>
                  <a:lnTo>
                    <a:pt x="403998" y="2265247"/>
                  </a:lnTo>
                  <a:cubicBezTo>
                    <a:pt x="466037" y="2290461"/>
                    <a:pt x="534381" y="2303068"/>
                    <a:pt x="609027" y="2303068"/>
                  </a:cubicBezTo>
                  <a:cubicBezTo>
                    <a:pt x="673389" y="2303068"/>
                    <a:pt x="728462" y="2294442"/>
                    <a:pt x="774245" y="2277191"/>
                  </a:cubicBezTo>
                  <a:cubicBezTo>
                    <a:pt x="820028" y="2259939"/>
                    <a:pt x="855610" y="2233730"/>
                    <a:pt x="880990" y="2198563"/>
                  </a:cubicBezTo>
                  <a:cubicBezTo>
                    <a:pt x="906370" y="2163396"/>
                    <a:pt x="919059" y="2122092"/>
                    <a:pt x="919059" y="2074650"/>
                  </a:cubicBezTo>
                  <a:cubicBezTo>
                    <a:pt x="919059" y="2025881"/>
                    <a:pt x="903715" y="1983747"/>
                    <a:pt x="873027" y="1948248"/>
                  </a:cubicBezTo>
                  <a:cubicBezTo>
                    <a:pt x="842339" y="1912749"/>
                    <a:pt x="790004" y="1880071"/>
                    <a:pt x="716021" y="1850212"/>
                  </a:cubicBezTo>
                  <a:cubicBezTo>
                    <a:pt x="678532" y="1834619"/>
                    <a:pt x="653898" y="1821929"/>
                    <a:pt x="642121" y="1812142"/>
                  </a:cubicBezTo>
                  <a:cubicBezTo>
                    <a:pt x="630343" y="1802355"/>
                    <a:pt x="624454" y="1789997"/>
                    <a:pt x="624454" y="1775068"/>
                  </a:cubicBezTo>
                  <a:cubicBezTo>
                    <a:pt x="624454" y="1759475"/>
                    <a:pt x="631753" y="1747200"/>
                    <a:pt x="646350" y="1738242"/>
                  </a:cubicBezTo>
                  <a:cubicBezTo>
                    <a:pt x="660948" y="1729285"/>
                    <a:pt x="680190" y="1724806"/>
                    <a:pt x="704077" y="1724806"/>
                  </a:cubicBezTo>
                  <a:cubicBezTo>
                    <a:pt x="762136" y="1724806"/>
                    <a:pt x="821189" y="1741228"/>
                    <a:pt x="881239" y="1774073"/>
                  </a:cubicBezTo>
                  <a:lnTo>
                    <a:pt x="881239" y="1592433"/>
                  </a:lnTo>
                  <a:cubicBezTo>
                    <a:pt x="850385" y="1584139"/>
                    <a:pt x="826415" y="1578499"/>
                    <a:pt x="809329" y="1575513"/>
                  </a:cubicBezTo>
                  <a:cubicBezTo>
                    <a:pt x="792243" y="1572527"/>
                    <a:pt x="773250" y="1570039"/>
                    <a:pt x="752349" y="1568048"/>
                  </a:cubicBezTo>
                  <a:cubicBezTo>
                    <a:pt x="731448" y="1566057"/>
                    <a:pt x="708556" y="1565062"/>
                    <a:pt x="683674" y="1565062"/>
                  </a:cubicBezTo>
                  <a:close/>
                  <a:moveTo>
                    <a:pt x="1309044" y="196190"/>
                  </a:moveTo>
                  <a:cubicBezTo>
                    <a:pt x="777755" y="196190"/>
                    <a:pt x="347062" y="332363"/>
                    <a:pt x="347062" y="500340"/>
                  </a:cubicBezTo>
                  <a:cubicBezTo>
                    <a:pt x="347062" y="668316"/>
                    <a:pt x="777755" y="804488"/>
                    <a:pt x="1309044" y="804488"/>
                  </a:cubicBezTo>
                  <a:cubicBezTo>
                    <a:pt x="1840335" y="804488"/>
                    <a:pt x="2271029" y="668316"/>
                    <a:pt x="2271029" y="500340"/>
                  </a:cubicBezTo>
                  <a:cubicBezTo>
                    <a:pt x="2271029" y="332363"/>
                    <a:pt x="1840335" y="196190"/>
                    <a:pt x="1309044" y="196190"/>
                  </a:cubicBezTo>
                  <a:close/>
                  <a:moveTo>
                    <a:pt x="1315224" y="0"/>
                  </a:moveTo>
                  <a:cubicBezTo>
                    <a:pt x="2041487" y="0"/>
                    <a:pt x="2630444" y="263538"/>
                    <a:pt x="2630444" y="588894"/>
                  </a:cubicBezTo>
                  <a:cubicBezTo>
                    <a:pt x="2632582" y="1185624"/>
                    <a:pt x="2634718" y="1782357"/>
                    <a:pt x="2636856" y="2379088"/>
                  </a:cubicBezTo>
                  <a:cubicBezTo>
                    <a:pt x="2239277" y="2346543"/>
                    <a:pt x="1952849" y="2602556"/>
                    <a:pt x="1860931" y="2847882"/>
                  </a:cubicBezTo>
                  <a:cubicBezTo>
                    <a:pt x="1610647" y="2807470"/>
                    <a:pt x="1299367" y="2933621"/>
                    <a:pt x="1167213" y="3297268"/>
                  </a:cubicBezTo>
                  <a:cubicBezTo>
                    <a:pt x="1137653" y="3455719"/>
                    <a:pt x="1164439" y="3466365"/>
                    <a:pt x="1144936" y="3503600"/>
                  </a:cubicBezTo>
                  <a:cubicBezTo>
                    <a:pt x="1125433" y="3540836"/>
                    <a:pt x="1157653" y="3515663"/>
                    <a:pt x="1050193" y="3520680"/>
                  </a:cubicBezTo>
                  <a:cubicBezTo>
                    <a:pt x="450921" y="3465791"/>
                    <a:pt x="0" y="3228437"/>
                    <a:pt x="0" y="2943751"/>
                  </a:cubicBezTo>
                  <a:lnTo>
                    <a:pt x="0" y="588894"/>
                  </a:lnTo>
                  <a:cubicBezTo>
                    <a:pt x="0" y="263538"/>
                    <a:pt x="588957" y="0"/>
                    <a:pt x="1315224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ffectLst/>
          </p:spPr>
          <p:txBody>
            <a:bodyPr rot="0" spcFirstLastPara="0" vert="horz" wrap="square" lIns="93260" tIns="46630" rIns="93260" bIns="4663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90000"/>
                </a:lnSpc>
                <a:spcAft>
                  <a:spcPts val="612"/>
                </a:spcAft>
                <a:defRPr/>
              </a:pPr>
              <a:endParaRPr lang="en-US" sz="8159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7413999" y="5348337"/>
              <a:ext cx="542014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800" dirty="0">
                  <a:solidFill>
                    <a:srgbClr val="505050"/>
                  </a:solidFill>
                  <a:latin typeface="Segoe UI"/>
                </a:rPr>
                <a:t>Azure SQL DB</a:t>
              </a:r>
            </a:p>
          </p:txBody>
        </p:sp>
        <p:sp>
          <p:nvSpPr>
            <p:cNvPr id="215" name="Freeform 190"/>
            <p:cNvSpPr>
              <a:spLocks noEditPoints="1"/>
            </p:cNvSpPr>
            <p:nvPr/>
          </p:nvSpPr>
          <p:spPr bwMode="auto">
            <a:xfrm>
              <a:off x="8905393" y="4912006"/>
              <a:ext cx="206495" cy="321007"/>
            </a:xfrm>
            <a:custGeom>
              <a:avLst/>
              <a:gdLst>
                <a:gd name="T0" fmla="*/ 210 w 421"/>
                <a:gd name="T1" fmla="*/ 0 h 547"/>
                <a:gd name="T2" fmla="*/ 0 w 421"/>
                <a:gd name="T3" fmla="*/ 81 h 547"/>
                <a:gd name="T4" fmla="*/ 0 w 421"/>
                <a:gd name="T5" fmla="*/ 465 h 547"/>
                <a:gd name="T6" fmla="*/ 210 w 421"/>
                <a:gd name="T7" fmla="*/ 547 h 547"/>
                <a:gd name="T8" fmla="*/ 421 w 421"/>
                <a:gd name="T9" fmla="*/ 466 h 547"/>
                <a:gd name="T10" fmla="*/ 421 w 421"/>
                <a:gd name="T11" fmla="*/ 83 h 547"/>
                <a:gd name="T12" fmla="*/ 210 w 421"/>
                <a:gd name="T13" fmla="*/ 0 h 547"/>
                <a:gd name="T14" fmla="*/ 4 w 421"/>
                <a:gd name="T15" fmla="*/ 482 h 547"/>
                <a:gd name="T16" fmla="*/ 4 w 421"/>
                <a:gd name="T17" fmla="*/ 477 h 547"/>
                <a:gd name="T18" fmla="*/ 4 w 421"/>
                <a:gd name="T19" fmla="*/ 482 h 547"/>
                <a:gd name="T20" fmla="*/ 149 w 421"/>
                <a:gd name="T21" fmla="*/ 243 h 547"/>
                <a:gd name="T22" fmla="*/ 129 w 421"/>
                <a:gd name="T23" fmla="*/ 254 h 547"/>
                <a:gd name="T24" fmla="*/ 129 w 421"/>
                <a:gd name="T25" fmla="*/ 284 h 547"/>
                <a:gd name="T26" fmla="*/ 110 w 421"/>
                <a:gd name="T27" fmla="*/ 324 h 547"/>
                <a:gd name="T28" fmla="*/ 110 w 421"/>
                <a:gd name="T29" fmla="*/ 326 h 547"/>
                <a:gd name="T30" fmla="*/ 129 w 421"/>
                <a:gd name="T31" fmla="*/ 376 h 547"/>
                <a:gd name="T32" fmla="*/ 129 w 421"/>
                <a:gd name="T33" fmla="*/ 410 h 547"/>
                <a:gd name="T34" fmla="*/ 134 w 421"/>
                <a:gd name="T35" fmla="*/ 426 h 547"/>
                <a:gd name="T36" fmla="*/ 149 w 421"/>
                <a:gd name="T37" fmla="*/ 430 h 547"/>
                <a:gd name="T38" fmla="*/ 149 w 421"/>
                <a:gd name="T39" fmla="*/ 460 h 547"/>
                <a:gd name="T40" fmla="*/ 103 w 421"/>
                <a:gd name="T41" fmla="*/ 448 h 547"/>
                <a:gd name="T42" fmla="*/ 89 w 421"/>
                <a:gd name="T43" fmla="*/ 402 h 547"/>
                <a:gd name="T44" fmla="*/ 89 w 421"/>
                <a:gd name="T45" fmla="*/ 365 h 547"/>
                <a:gd name="T46" fmla="*/ 68 w 421"/>
                <a:gd name="T47" fmla="*/ 345 h 547"/>
                <a:gd name="T48" fmla="*/ 68 w 421"/>
                <a:gd name="T49" fmla="*/ 306 h 547"/>
                <a:gd name="T50" fmla="*/ 89 w 421"/>
                <a:gd name="T51" fmla="*/ 289 h 547"/>
                <a:gd name="T52" fmla="*/ 89 w 421"/>
                <a:gd name="T53" fmla="*/ 259 h 547"/>
                <a:gd name="T54" fmla="*/ 103 w 421"/>
                <a:gd name="T55" fmla="*/ 222 h 547"/>
                <a:gd name="T56" fmla="*/ 149 w 421"/>
                <a:gd name="T57" fmla="*/ 211 h 547"/>
                <a:gd name="T58" fmla="*/ 149 w 421"/>
                <a:gd name="T59" fmla="*/ 243 h 547"/>
                <a:gd name="T60" fmla="*/ 357 w 421"/>
                <a:gd name="T61" fmla="*/ 315 h 547"/>
                <a:gd name="T62" fmla="*/ 357 w 421"/>
                <a:gd name="T63" fmla="*/ 346 h 547"/>
                <a:gd name="T64" fmla="*/ 336 w 421"/>
                <a:gd name="T65" fmla="*/ 366 h 547"/>
                <a:gd name="T66" fmla="*/ 336 w 421"/>
                <a:gd name="T67" fmla="*/ 402 h 547"/>
                <a:gd name="T68" fmla="*/ 322 w 421"/>
                <a:gd name="T69" fmla="*/ 449 h 547"/>
                <a:gd name="T70" fmla="*/ 274 w 421"/>
                <a:gd name="T71" fmla="*/ 462 h 547"/>
                <a:gd name="T72" fmla="*/ 274 w 421"/>
                <a:gd name="T73" fmla="*/ 432 h 547"/>
                <a:gd name="T74" fmla="*/ 290 w 421"/>
                <a:gd name="T75" fmla="*/ 427 h 547"/>
                <a:gd name="T76" fmla="*/ 294 w 421"/>
                <a:gd name="T77" fmla="*/ 412 h 547"/>
                <a:gd name="T78" fmla="*/ 294 w 421"/>
                <a:gd name="T79" fmla="*/ 377 h 547"/>
                <a:gd name="T80" fmla="*/ 315 w 421"/>
                <a:gd name="T81" fmla="*/ 328 h 547"/>
                <a:gd name="T82" fmla="*/ 315 w 421"/>
                <a:gd name="T83" fmla="*/ 326 h 547"/>
                <a:gd name="T84" fmla="*/ 294 w 421"/>
                <a:gd name="T85" fmla="*/ 284 h 547"/>
                <a:gd name="T86" fmla="*/ 294 w 421"/>
                <a:gd name="T87" fmla="*/ 256 h 547"/>
                <a:gd name="T88" fmla="*/ 274 w 421"/>
                <a:gd name="T89" fmla="*/ 245 h 547"/>
                <a:gd name="T90" fmla="*/ 274 w 421"/>
                <a:gd name="T91" fmla="*/ 212 h 547"/>
                <a:gd name="T92" fmla="*/ 321 w 421"/>
                <a:gd name="T93" fmla="*/ 223 h 547"/>
                <a:gd name="T94" fmla="*/ 336 w 421"/>
                <a:gd name="T95" fmla="*/ 261 h 547"/>
                <a:gd name="T96" fmla="*/ 336 w 421"/>
                <a:gd name="T97" fmla="*/ 290 h 547"/>
                <a:gd name="T98" fmla="*/ 357 w 421"/>
                <a:gd name="T99" fmla="*/ 306 h 547"/>
                <a:gd name="T100" fmla="*/ 357 w 421"/>
                <a:gd name="T101" fmla="*/ 315 h 547"/>
                <a:gd name="T102" fmla="*/ 210 w 421"/>
                <a:gd name="T103" fmla="*/ 119 h 547"/>
                <a:gd name="T104" fmla="*/ 61 w 421"/>
                <a:gd name="T105" fmla="*/ 74 h 547"/>
                <a:gd name="T106" fmla="*/ 210 w 421"/>
                <a:gd name="T107" fmla="*/ 28 h 547"/>
                <a:gd name="T108" fmla="*/ 360 w 421"/>
                <a:gd name="T109" fmla="*/ 74 h 547"/>
                <a:gd name="T110" fmla="*/ 210 w 421"/>
                <a:gd name="T111" fmla="*/ 1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1" h="547">
                  <a:moveTo>
                    <a:pt x="210" y="0"/>
                  </a:moveTo>
                  <a:cubicBezTo>
                    <a:pt x="93" y="0"/>
                    <a:pt x="0" y="39"/>
                    <a:pt x="0" y="81"/>
                  </a:cubicBezTo>
                  <a:lnTo>
                    <a:pt x="0" y="465"/>
                  </a:lnTo>
                  <a:cubicBezTo>
                    <a:pt x="0" y="507"/>
                    <a:pt x="95" y="547"/>
                    <a:pt x="210" y="547"/>
                  </a:cubicBezTo>
                  <a:cubicBezTo>
                    <a:pt x="327" y="547"/>
                    <a:pt x="421" y="510"/>
                    <a:pt x="421" y="466"/>
                  </a:cubicBezTo>
                  <a:lnTo>
                    <a:pt x="421" y="83"/>
                  </a:lnTo>
                  <a:cubicBezTo>
                    <a:pt x="421" y="41"/>
                    <a:pt x="325" y="0"/>
                    <a:pt x="210" y="0"/>
                  </a:cubicBezTo>
                  <a:close/>
                  <a:moveTo>
                    <a:pt x="4" y="482"/>
                  </a:moveTo>
                  <a:lnTo>
                    <a:pt x="4" y="477"/>
                  </a:lnTo>
                  <a:cubicBezTo>
                    <a:pt x="4" y="479"/>
                    <a:pt x="4" y="480"/>
                    <a:pt x="4" y="482"/>
                  </a:cubicBezTo>
                  <a:close/>
                  <a:moveTo>
                    <a:pt x="149" y="243"/>
                  </a:moveTo>
                  <a:cubicBezTo>
                    <a:pt x="135" y="243"/>
                    <a:pt x="129" y="239"/>
                    <a:pt x="129" y="254"/>
                  </a:cubicBezTo>
                  <a:lnTo>
                    <a:pt x="129" y="284"/>
                  </a:lnTo>
                  <a:cubicBezTo>
                    <a:pt x="129" y="306"/>
                    <a:pt x="126" y="320"/>
                    <a:pt x="110" y="324"/>
                  </a:cubicBezTo>
                  <a:lnTo>
                    <a:pt x="110" y="326"/>
                  </a:lnTo>
                  <a:cubicBezTo>
                    <a:pt x="126" y="332"/>
                    <a:pt x="129" y="349"/>
                    <a:pt x="129" y="376"/>
                  </a:cubicBezTo>
                  <a:lnTo>
                    <a:pt x="129" y="410"/>
                  </a:lnTo>
                  <a:cubicBezTo>
                    <a:pt x="129" y="421"/>
                    <a:pt x="131" y="421"/>
                    <a:pt x="134" y="426"/>
                  </a:cubicBezTo>
                  <a:cubicBezTo>
                    <a:pt x="137" y="430"/>
                    <a:pt x="142" y="430"/>
                    <a:pt x="149" y="430"/>
                  </a:cubicBezTo>
                  <a:lnTo>
                    <a:pt x="149" y="460"/>
                  </a:lnTo>
                  <a:cubicBezTo>
                    <a:pt x="128" y="460"/>
                    <a:pt x="112" y="455"/>
                    <a:pt x="103" y="448"/>
                  </a:cubicBezTo>
                  <a:cubicBezTo>
                    <a:pt x="93" y="440"/>
                    <a:pt x="89" y="424"/>
                    <a:pt x="89" y="402"/>
                  </a:cubicBezTo>
                  <a:lnTo>
                    <a:pt x="89" y="365"/>
                  </a:lnTo>
                  <a:cubicBezTo>
                    <a:pt x="89" y="345"/>
                    <a:pt x="81" y="345"/>
                    <a:pt x="68" y="345"/>
                  </a:cubicBezTo>
                  <a:lnTo>
                    <a:pt x="68" y="306"/>
                  </a:lnTo>
                  <a:cubicBezTo>
                    <a:pt x="82" y="306"/>
                    <a:pt x="89" y="306"/>
                    <a:pt x="89" y="289"/>
                  </a:cubicBezTo>
                  <a:lnTo>
                    <a:pt x="89" y="259"/>
                  </a:lnTo>
                  <a:cubicBezTo>
                    <a:pt x="89" y="240"/>
                    <a:pt x="93" y="228"/>
                    <a:pt x="103" y="222"/>
                  </a:cubicBezTo>
                  <a:cubicBezTo>
                    <a:pt x="112" y="214"/>
                    <a:pt x="128" y="211"/>
                    <a:pt x="149" y="211"/>
                  </a:cubicBezTo>
                  <a:lnTo>
                    <a:pt x="149" y="243"/>
                  </a:lnTo>
                  <a:close/>
                  <a:moveTo>
                    <a:pt x="357" y="315"/>
                  </a:moveTo>
                  <a:lnTo>
                    <a:pt x="357" y="346"/>
                  </a:lnTo>
                  <a:cubicBezTo>
                    <a:pt x="343" y="346"/>
                    <a:pt x="336" y="346"/>
                    <a:pt x="336" y="366"/>
                  </a:cubicBezTo>
                  <a:lnTo>
                    <a:pt x="336" y="402"/>
                  </a:lnTo>
                  <a:cubicBezTo>
                    <a:pt x="336" y="424"/>
                    <a:pt x="332" y="440"/>
                    <a:pt x="322" y="449"/>
                  </a:cubicBezTo>
                  <a:cubicBezTo>
                    <a:pt x="313" y="457"/>
                    <a:pt x="297" y="462"/>
                    <a:pt x="274" y="462"/>
                  </a:cubicBezTo>
                  <a:lnTo>
                    <a:pt x="274" y="432"/>
                  </a:lnTo>
                  <a:cubicBezTo>
                    <a:pt x="280" y="432"/>
                    <a:pt x="286" y="430"/>
                    <a:pt x="290" y="427"/>
                  </a:cubicBezTo>
                  <a:cubicBezTo>
                    <a:pt x="293" y="423"/>
                    <a:pt x="294" y="423"/>
                    <a:pt x="294" y="412"/>
                  </a:cubicBezTo>
                  <a:lnTo>
                    <a:pt x="294" y="377"/>
                  </a:lnTo>
                  <a:cubicBezTo>
                    <a:pt x="294" y="351"/>
                    <a:pt x="299" y="335"/>
                    <a:pt x="315" y="328"/>
                  </a:cubicBezTo>
                  <a:lnTo>
                    <a:pt x="315" y="326"/>
                  </a:lnTo>
                  <a:cubicBezTo>
                    <a:pt x="299" y="321"/>
                    <a:pt x="294" y="307"/>
                    <a:pt x="294" y="284"/>
                  </a:cubicBezTo>
                  <a:lnTo>
                    <a:pt x="294" y="256"/>
                  </a:lnTo>
                  <a:cubicBezTo>
                    <a:pt x="294" y="240"/>
                    <a:pt x="286" y="245"/>
                    <a:pt x="274" y="245"/>
                  </a:cubicBezTo>
                  <a:lnTo>
                    <a:pt x="274" y="212"/>
                  </a:lnTo>
                  <a:cubicBezTo>
                    <a:pt x="296" y="212"/>
                    <a:pt x="311" y="217"/>
                    <a:pt x="321" y="223"/>
                  </a:cubicBezTo>
                  <a:cubicBezTo>
                    <a:pt x="330" y="231"/>
                    <a:pt x="336" y="243"/>
                    <a:pt x="336" y="261"/>
                  </a:cubicBezTo>
                  <a:lnTo>
                    <a:pt x="336" y="290"/>
                  </a:lnTo>
                  <a:cubicBezTo>
                    <a:pt x="336" y="307"/>
                    <a:pt x="343" y="306"/>
                    <a:pt x="357" y="306"/>
                  </a:cubicBezTo>
                  <a:lnTo>
                    <a:pt x="357" y="315"/>
                  </a:lnTo>
                  <a:close/>
                  <a:moveTo>
                    <a:pt x="210" y="119"/>
                  </a:moveTo>
                  <a:cubicBezTo>
                    <a:pt x="128" y="119"/>
                    <a:pt x="61" y="98"/>
                    <a:pt x="61" y="74"/>
                  </a:cubicBezTo>
                  <a:cubicBezTo>
                    <a:pt x="61" y="49"/>
                    <a:pt x="128" y="28"/>
                    <a:pt x="210" y="28"/>
                  </a:cubicBezTo>
                  <a:cubicBezTo>
                    <a:pt x="293" y="28"/>
                    <a:pt x="360" y="49"/>
                    <a:pt x="360" y="74"/>
                  </a:cubicBezTo>
                  <a:cubicBezTo>
                    <a:pt x="360" y="100"/>
                    <a:pt x="293" y="119"/>
                    <a:pt x="210" y="119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743573" y="5352229"/>
              <a:ext cx="556257" cy="2243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800" dirty="0">
                  <a:solidFill>
                    <a:srgbClr val="505050"/>
                  </a:solidFill>
                  <a:latin typeface="Segoe UI"/>
                </a:rPr>
                <a:t>Document DB</a:t>
              </a: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9418468" y="4851078"/>
              <a:ext cx="558219" cy="389557"/>
              <a:chOff x="9409759" y="5112336"/>
              <a:chExt cx="558219" cy="389557"/>
            </a:xfrm>
          </p:grpSpPr>
          <p:pic>
            <p:nvPicPr>
              <p:cNvPr id="217" name="Picture 21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16828" y="5112336"/>
                <a:ext cx="351150" cy="389557"/>
              </a:xfrm>
              <a:prstGeom prst="rect">
                <a:avLst/>
              </a:prstGeom>
            </p:spPr>
          </p:pic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9">
                <a:grayscl/>
              </a:blip>
              <a:stretch>
                <a:fillRect/>
              </a:stretch>
            </p:blipFill>
            <p:spPr>
              <a:xfrm>
                <a:off x="9409759" y="5193983"/>
                <a:ext cx="271200" cy="300288"/>
              </a:xfrm>
              <a:prstGeom prst="rect">
                <a:avLst/>
              </a:prstGeom>
            </p:spPr>
          </p:pic>
        </p:grpSp>
        <p:sp>
          <p:nvSpPr>
            <p:cNvPr id="219" name="TextBox 25"/>
            <p:cNvSpPr txBox="1"/>
            <p:nvPr/>
          </p:nvSpPr>
          <p:spPr>
            <a:xfrm>
              <a:off x="9200899" y="5285341"/>
              <a:ext cx="1087805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lnSpc>
                  <a:spcPct val="90000"/>
                </a:lnSpc>
                <a:defRPr/>
              </a:pPr>
              <a:r>
                <a:rPr lang="en-US" sz="800" dirty="0">
                  <a:solidFill>
                    <a:srgbClr val="505050"/>
                  </a:solidFill>
                  <a:latin typeface="Segoe UI"/>
                </a:rPr>
                <a:t>Azure Analysis Service</a:t>
              </a:r>
            </a:p>
          </p:txBody>
        </p:sp>
      </p:grpSp>
      <p:sp>
        <p:nvSpPr>
          <p:cNvPr id="225" name="Rectangle 224"/>
          <p:cNvSpPr/>
          <p:nvPr/>
        </p:nvSpPr>
        <p:spPr bwMode="auto">
          <a:xfrm>
            <a:off x="8456440" y="3223237"/>
            <a:ext cx="1271845" cy="4004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 Power BI </a:t>
            </a: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       Embedded</a:t>
            </a: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grpSp>
        <p:nvGrpSpPr>
          <p:cNvPr id="226" name="Group 225"/>
          <p:cNvGrpSpPr>
            <a:grpSpLocks noChangeAspect="1"/>
          </p:cNvGrpSpPr>
          <p:nvPr/>
        </p:nvGrpSpPr>
        <p:grpSpPr bwMode="auto">
          <a:xfrm>
            <a:off x="8515546" y="3250596"/>
            <a:ext cx="313667" cy="336282"/>
            <a:chOff x="-947" y="929"/>
            <a:chExt cx="2136" cy="2290"/>
          </a:xfrm>
          <a:solidFill>
            <a:schemeClr val="tx1">
              <a:lumMod val="50000"/>
            </a:schemeClr>
          </a:solidFill>
        </p:grpSpPr>
        <p:sp>
          <p:nvSpPr>
            <p:cNvPr id="227" name="Freeform 5"/>
            <p:cNvSpPr>
              <a:spLocks/>
            </p:cNvSpPr>
            <p:nvPr/>
          </p:nvSpPr>
          <p:spPr bwMode="auto">
            <a:xfrm>
              <a:off x="-885" y="929"/>
              <a:ext cx="2074" cy="2133"/>
            </a:xfrm>
            <a:custGeom>
              <a:avLst/>
              <a:gdLst>
                <a:gd name="T0" fmla="*/ 1280 w 1376"/>
                <a:gd name="T1" fmla="*/ 853 h 1415"/>
                <a:gd name="T2" fmla="*/ 1281 w 1376"/>
                <a:gd name="T3" fmla="*/ 573 h 1415"/>
                <a:gd name="T4" fmla="*/ 1176 w 1376"/>
                <a:gd name="T5" fmla="*/ 426 h 1415"/>
                <a:gd name="T6" fmla="*/ 218 w 1376"/>
                <a:gd name="T7" fmla="*/ 127 h 1415"/>
                <a:gd name="T8" fmla="*/ 99 w 1376"/>
                <a:gd name="T9" fmla="*/ 215 h 1415"/>
                <a:gd name="T10" fmla="*/ 97 w 1376"/>
                <a:gd name="T11" fmla="*/ 627 h 1415"/>
                <a:gd name="T12" fmla="*/ 53 w 1376"/>
                <a:gd name="T13" fmla="*/ 707 h 1415"/>
                <a:gd name="T14" fmla="*/ 3 w 1376"/>
                <a:gd name="T15" fmla="*/ 628 h 1415"/>
                <a:gd name="T16" fmla="*/ 4 w 1376"/>
                <a:gd name="T17" fmla="*/ 199 h 1415"/>
                <a:gd name="T18" fmla="*/ 241 w 1376"/>
                <a:gd name="T19" fmla="*/ 34 h 1415"/>
                <a:gd name="T20" fmla="*/ 1177 w 1376"/>
                <a:gd name="T21" fmla="*/ 319 h 1415"/>
                <a:gd name="T22" fmla="*/ 1373 w 1376"/>
                <a:gd name="T23" fmla="*/ 579 h 1415"/>
                <a:gd name="T24" fmla="*/ 1372 w 1376"/>
                <a:gd name="T25" fmla="*/ 1157 h 1415"/>
                <a:gd name="T26" fmla="*/ 1070 w 1376"/>
                <a:gd name="T27" fmla="*/ 1335 h 1415"/>
                <a:gd name="T28" fmla="*/ 1035 w 1376"/>
                <a:gd name="T29" fmla="*/ 1266 h 1415"/>
                <a:gd name="T30" fmla="*/ 1109 w 1376"/>
                <a:gd name="T31" fmla="*/ 1241 h 1415"/>
                <a:gd name="T32" fmla="*/ 1280 w 1376"/>
                <a:gd name="T33" fmla="*/ 1107 h 1415"/>
                <a:gd name="T34" fmla="*/ 1280 w 1376"/>
                <a:gd name="T35" fmla="*/ 853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76" h="1415">
                  <a:moveTo>
                    <a:pt x="1280" y="853"/>
                  </a:moveTo>
                  <a:cubicBezTo>
                    <a:pt x="1280" y="760"/>
                    <a:pt x="1278" y="666"/>
                    <a:pt x="1281" y="573"/>
                  </a:cubicBezTo>
                  <a:cubicBezTo>
                    <a:pt x="1283" y="496"/>
                    <a:pt x="1256" y="451"/>
                    <a:pt x="1176" y="426"/>
                  </a:cubicBezTo>
                  <a:cubicBezTo>
                    <a:pt x="856" y="330"/>
                    <a:pt x="537" y="227"/>
                    <a:pt x="218" y="127"/>
                  </a:cubicBezTo>
                  <a:cubicBezTo>
                    <a:pt x="140" y="103"/>
                    <a:pt x="100" y="132"/>
                    <a:pt x="99" y="215"/>
                  </a:cubicBezTo>
                  <a:cubicBezTo>
                    <a:pt x="96" y="352"/>
                    <a:pt x="99" y="490"/>
                    <a:pt x="97" y="627"/>
                  </a:cubicBezTo>
                  <a:cubicBezTo>
                    <a:pt x="97" y="660"/>
                    <a:pt x="103" y="707"/>
                    <a:pt x="53" y="707"/>
                  </a:cubicBezTo>
                  <a:cubicBezTo>
                    <a:pt x="7" y="707"/>
                    <a:pt x="4" y="664"/>
                    <a:pt x="3" y="628"/>
                  </a:cubicBezTo>
                  <a:cubicBezTo>
                    <a:pt x="3" y="485"/>
                    <a:pt x="0" y="342"/>
                    <a:pt x="4" y="199"/>
                  </a:cubicBezTo>
                  <a:cubicBezTo>
                    <a:pt x="9" y="82"/>
                    <a:pt x="129" y="0"/>
                    <a:pt x="241" y="34"/>
                  </a:cubicBezTo>
                  <a:cubicBezTo>
                    <a:pt x="553" y="129"/>
                    <a:pt x="865" y="223"/>
                    <a:pt x="1177" y="319"/>
                  </a:cubicBezTo>
                  <a:cubicBezTo>
                    <a:pt x="1327" y="365"/>
                    <a:pt x="1371" y="422"/>
                    <a:pt x="1373" y="579"/>
                  </a:cubicBezTo>
                  <a:cubicBezTo>
                    <a:pt x="1375" y="771"/>
                    <a:pt x="1376" y="964"/>
                    <a:pt x="1372" y="1157"/>
                  </a:cubicBezTo>
                  <a:cubicBezTo>
                    <a:pt x="1369" y="1323"/>
                    <a:pt x="1209" y="1415"/>
                    <a:pt x="1070" y="1335"/>
                  </a:cubicBezTo>
                  <a:cubicBezTo>
                    <a:pt x="1042" y="1319"/>
                    <a:pt x="1019" y="1303"/>
                    <a:pt x="1035" y="1266"/>
                  </a:cubicBezTo>
                  <a:cubicBezTo>
                    <a:pt x="1050" y="1232"/>
                    <a:pt x="1079" y="1234"/>
                    <a:pt x="1109" y="1241"/>
                  </a:cubicBezTo>
                  <a:cubicBezTo>
                    <a:pt x="1263" y="1277"/>
                    <a:pt x="1280" y="1264"/>
                    <a:pt x="1280" y="1107"/>
                  </a:cubicBezTo>
                  <a:cubicBezTo>
                    <a:pt x="1280" y="1022"/>
                    <a:pt x="1280" y="938"/>
                    <a:pt x="1280" y="85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8" name="Freeform 6"/>
            <p:cNvSpPr>
              <a:spLocks/>
            </p:cNvSpPr>
            <p:nvPr/>
          </p:nvSpPr>
          <p:spPr bwMode="auto">
            <a:xfrm>
              <a:off x="234" y="1718"/>
              <a:ext cx="301" cy="1501"/>
            </a:xfrm>
            <a:custGeom>
              <a:avLst/>
              <a:gdLst>
                <a:gd name="T0" fmla="*/ 200 w 200"/>
                <a:gd name="T1" fmla="*/ 480 h 996"/>
                <a:gd name="T2" fmla="*/ 200 w 200"/>
                <a:gd name="T3" fmla="*/ 831 h 996"/>
                <a:gd name="T4" fmla="*/ 165 w 200"/>
                <a:gd name="T5" fmla="*/ 944 h 996"/>
                <a:gd name="T6" fmla="*/ 23 w 200"/>
                <a:gd name="T7" fmla="*/ 926 h 996"/>
                <a:gd name="T8" fmla="*/ 0 w 200"/>
                <a:gd name="T9" fmla="*/ 807 h 996"/>
                <a:gd name="T10" fmla="*/ 1 w 200"/>
                <a:gd name="T11" fmla="*/ 168 h 996"/>
                <a:gd name="T12" fmla="*/ 8 w 200"/>
                <a:gd name="T13" fmla="*/ 90 h 996"/>
                <a:gd name="T14" fmla="*/ 100 w 200"/>
                <a:gd name="T15" fmla="*/ 3 h 996"/>
                <a:gd name="T16" fmla="*/ 199 w 200"/>
                <a:gd name="T17" fmla="*/ 104 h 996"/>
                <a:gd name="T18" fmla="*/ 199 w 200"/>
                <a:gd name="T19" fmla="*/ 480 h 996"/>
                <a:gd name="T20" fmla="*/ 200 w 200"/>
                <a:gd name="T21" fmla="*/ 48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996">
                  <a:moveTo>
                    <a:pt x="200" y="480"/>
                  </a:moveTo>
                  <a:cubicBezTo>
                    <a:pt x="200" y="597"/>
                    <a:pt x="200" y="714"/>
                    <a:pt x="200" y="831"/>
                  </a:cubicBezTo>
                  <a:cubicBezTo>
                    <a:pt x="200" y="872"/>
                    <a:pt x="197" y="912"/>
                    <a:pt x="165" y="944"/>
                  </a:cubicBezTo>
                  <a:cubicBezTo>
                    <a:pt x="116" y="996"/>
                    <a:pt x="56" y="989"/>
                    <a:pt x="23" y="926"/>
                  </a:cubicBezTo>
                  <a:cubicBezTo>
                    <a:pt x="3" y="889"/>
                    <a:pt x="0" y="848"/>
                    <a:pt x="0" y="807"/>
                  </a:cubicBezTo>
                  <a:cubicBezTo>
                    <a:pt x="0" y="594"/>
                    <a:pt x="1" y="381"/>
                    <a:pt x="1" y="168"/>
                  </a:cubicBezTo>
                  <a:cubicBezTo>
                    <a:pt x="2" y="142"/>
                    <a:pt x="4" y="115"/>
                    <a:pt x="8" y="90"/>
                  </a:cubicBezTo>
                  <a:cubicBezTo>
                    <a:pt x="16" y="37"/>
                    <a:pt x="44" y="0"/>
                    <a:pt x="100" y="3"/>
                  </a:cubicBezTo>
                  <a:cubicBezTo>
                    <a:pt x="160" y="7"/>
                    <a:pt x="198" y="41"/>
                    <a:pt x="199" y="104"/>
                  </a:cubicBezTo>
                  <a:cubicBezTo>
                    <a:pt x="200" y="230"/>
                    <a:pt x="199" y="355"/>
                    <a:pt x="199" y="480"/>
                  </a:cubicBezTo>
                  <a:cubicBezTo>
                    <a:pt x="199" y="480"/>
                    <a:pt x="200" y="480"/>
                    <a:pt x="200" y="48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7"/>
            <p:cNvSpPr>
              <a:spLocks/>
            </p:cNvSpPr>
            <p:nvPr/>
          </p:nvSpPr>
          <p:spPr bwMode="auto">
            <a:xfrm>
              <a:off x="-193" y="1888"/>
              <a:ext cx="304" cy="1144"/>
            </a:xfrm>
            <a:custGeom>
              <a:avLst/>
              <a:gdLst>
                <a:gd name="T0" fmla="*/ 202 w 202"/>
                <a:gd name="T1" fmla="*/ 381 h 759"/>
                <a:gd name="T2" fmla="*/ 202 w 202"/>
                <a:gd name="T3" fmla="*/ 643 h 759"/>
                <a:gd name="T4" fmla="*/ 113 w 202"/>
                <a:gd name="T5" fmla="*/ 759 h 759"/>
                <a:gd name="T6" fmla="*/ 2 w 202"/>
                <a:gd name="T7" fmla="*/ 650 h 759"/>
                <a:gd name="T8" fmla="*/ 4 w 202"/>
                <a:gd name="T9" fmla="*/ 109 h 759"/>
                <a:gd name="T10" fmla="*/ 115 w 202"/>
                <a:gd name="T11" fmla="*/ 2 h 759"/>
                <a:gd name="T12" fmla="*/ 201 w 202"/>
                <a:gd name="T13" fmla="*/ 111 h 759"/>
                <a:gd name="T14" fmla="*/ 201 w 202"/>
                <a:gd name="T15" fmla="*/ 381 h 759"/>
                <a:gd name="T16" fmla="*/ 202 w 202"/>
                <a:gd name="T17" fmla="*/ 381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759">
                  <a:moveTo>
                    <a:pt x="202" y="381"/>
                  </a:moveTo>
                  <a:cubicBezTo>
                    <a:pt x="202" y="469"/>
                    <a:pt x="201" y="556"/>
                    <a:pt x="202" y="643"/>
                  </a:cubicBezTo>
                  <a:cubicBezTo>
                    <a:pt x="202" y="705"/>
                    <a:pt x="185" y="758"/>
                    <a:pt x="113" y="759"/>
                  </a:cubicBezTo>
                  <a:cubicBezTo>
                    <a:pt x="46" y="759"/>
                    <a:pt x="3" y="720"/>
                    <a:pt x="2" y="650"/>
                  </a:cubicBezTo>
                  <a:cubicBezTo>
                    <a:pt x="0" y="470"/>
                    <a:pt x="1" y="290"/>
                    <a:pt x="4" y="109"/>
                  </a:cubicBezTo>
                  <a:cubicBezTo>
                    <a:pt x="5" y="40"/>
                    <a:pt x="47" y="0"/>
                    <a:pt x="115" y="2"/>
                  </a:cubicBezTo>
                  <a:cubicBezTo>
                    <a:pt x="181" y="4"/>
                    <a:pt x="201" y="52"/>
                    <a:pt x="201" y="111"/>
                  </a:cubicBezTo>
                  <a:cubicBezTo>
                    <a:pt x="202" y="201"/>
                    <a:pt x="201" y="291"/>
                    <a:pt x="201" y="381"/>
                  </a:cubicBezTo>
                  <a:cubicBezTo>
                    <a:pt x="201" y="381"/>
                    <a:pt x="202" y="381"/>
                    <a:pt x="202" y="38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8"/>
            <p:cNvSpPr>
              <a:spLocks/>
            </p:cNvSpPr>
            <p:nvPr/>
          </p:nvSpPr>
          <p:spPr bwMode="auto">
            <a:xfrm>
              <a:off x="-577" y="1988"/>
              <a:ext cx="321" cy="887"/>
            </a:xfrm>
            <a:custGeom>
              <a:avLst/>
              <a:gdLst>
                <a:gd name="T0" fmla="*/ 210 w 213"/>
                <a:gd name="T1" fmla="*/ 315 h 589"/>
                <a:gd name="T2" fmla="*/ 210 w 213"/>
                <a:gd name="T3" fmla="*/ 490 h 589"/>
                <a:gd name="T4" fmla="*/ 120 w 213"/>
                <a:gd name="T5" fmla="*/ 587 h 589"/>
                <a:gd name="T6" fmla="*/ 15 w 213"/>
                <a:gd name="T7" fmla="*/ 503 h 589"/>
                <a:gd name="T8" fmla="*/ 18 w 213"/>
                <a:gd name="T9" fmla="*/ 102 h 589"/>
                <a:gd name="T10" fmla="*/ 125 w 213"/>
                <a:gd name="T11" fmla="*/ 7 h 589"/>
                <a:gd name="T12" fmla="*/ 208 w 213"/>
                <a:gd name="T13" fmla="*/ 114 h 589"/>
                <a:gd name="T14" fmla="*/ 209 w 213"/>
                <a:gd name="T15" fmla="*/ 315 h 589"/>
                <a:gd name="T16" fmla="*/ 210 w 213"/>
                <a:gd name="T17" fmla="*/ 3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89">
                  <a:moveTo>
                    <a:pt x="210" y="315"/>
                  </a:moveTo>
                  <a:cubicBezTo>
                    <a:pt x="210" y="373"/>
                    <a:pt x="211" y="432"/>
                    <a:pt x="210" y="490"/>
                  </a:cubicBezTo>
                  <a:cubicBezTo>
                    <a:pt x="208" y="547"/>
                    <a:pt x="181" y="586"/>
                    <a:pt x="120" y="587"/>
                  </a:cubicBezTo>
                  <a:cubicBezTo>
                    <a:pt x="64" y="589"/>
                    <a:pt x="19" y="559"/>
                    <a:pt x="15" y="503"/>
                  </a:cubicBezTo>
                  <a:cubicBezTo>
                    <a:pt x="4" y="370"/>
                    <a:pt x="0" y="235"/>
                    <a:pt x="18" y="102"/>
                  </a:cubicBezTo>
                  <a:cubicBezTo>
                    <a:pt x="25" y="50"/>
                    <a:pt x="59" y="0"/>
                    <a:pt x="125" y="7"/>
                  </a:cubicBezTo>
                  <a:cubicBezTo>
                    <a:pt x="185" y="12"/>
                    <a:pt x="204" y="64"/>
                    <a:pt x="208" y="114"/>
                  </a:cubicBezTo>
                  <a:cubicBezTo>
                    <a:pt x="213" y="181"/>
                    <a:pt x="209" y="248"/>
                    <a:pt x="209" y="315"/>
                  </a:cubicBezTo>
                  <a:cubicBezTo>
                    <a:pt x="209" y="315"/>
                    <a:pt x="210" y="315"/>
                    <a:pt x="210" y="31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9"/>
            <p:cNvSpPr>
              <a:spLocks/>
            </p:cNvSpPr>
            <p:nvPr/>
          </p:nvSpPr>
          <p:spPr bwMode="auto">
            <a:xfrm>
              <a:off x="-947" y="2150"/>
              <a:ext cx="318" cy="617"/>
            </a:xfrm>
            <a:custGeom>
              <a:avLst/>
              <a:gdLst>
                <a:gd name="T0" fmla="*/ 207 w 211"/>
                <a:gd name="T1" fmla="*/ 201 h 409"/>
                <a:gd name="T2" fmla="*/ 206 w 211"/>
                <a:gd name="T3" fmla="*/ 314 h 409"/>
                <a:gd name="T4" fmla="*/ 118 w 211"/>
                <a:gd name="T5" fmla="*/ 406 h 409"/>
                <a:gd name="T6" fmla="*/ 18 w 211"/>
                <a:gd name="T7" fmla="*/ 326 h 409"/>
                <a:gd name="T8" fmla="*/ 16 w 211"/>
                <a:gd name="T9" fmla="*/ 75 h 409"/>
                <a:gd name="T10" fmla="*/ 122 w 211"/>
                <a:gd name="T11" fmla="*/ 3 h 409"/>
                <a:gd name="T12" fmla="*/ 206 w 211"/>
                <a:gd name="T13" fmla="*/ 87 h 409"/>
                <a:gd name="T14" fmla="*/ 207 w 211"/>
                <a:gd name="T15" fmla="*/ 20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409">
                  <a:moveTo>
                    <a:pt x="207" y="201"/>
                  </a:moveTo>
                  <a:cubicBezTo>
                    <a:pt x="207" y="239"/>
                    <a:pt x="211" y="277"/>
                    <a:pt x="206" y="314"/>
                  </a:cubicBezTo>
                  <a:cubicBezTo>
                    <a:pt x="200" y="365"/>
                    <a:pt x="173" y="404"/>
                    <a:pt x="118" y="406"/>
                  </a:cubicBezTo>
                  <a:cubicBezTo>
                    <a:pt x="65" y="409"/>
                    <a:pt x="28" y="376"/>
                    <a:pt x="18" y="326"/>
                  </a:cubicBezTo>
                  <a:cubicBezTo>
                    <a:pt x="0" y="243"/>
                    <a:pt x="1" y="157"/>
                    <a:pt x="16" y="75"/>
                  </a:cubicBezTo>
                  <a:cubicBezTo>
                    <a:pt x="25" y="24"/>
                    <a:pt x="70" y="0"/>
                    <a:pt x="122" y="3"/>
                  </a:cubicBezTo>
                  <a:cubicBezTo>
                    <a:pt x="174" y="6"/>
                    <a:pt x="201" y="39"/>
                    <a:pt x="206" y="87"/>
                  </a:cubicBezTo>
                  <a:cubicBezTo>
                    <a:pt x="210" y="125"/>
                    <a:pt x="207" y="163"/>
                    <a:pt x="207" y="20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/>
          <p:nvPr/>
        </p:nvSpPr>
        <p:spPr>
          <a:xfrm>
            <a:off x="2064348" y="129628"/>
            <a:ext cx="8506021" cy="5813973"/>
          </a:xfrm>
          <a:prstGeom prst="swooshArrow">
            <a:avLst>
              <a:gd name="adj1" fmla="val 25000"/>
              <a:gd name="adj2" fmla="val 25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727179" y="6395448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BB929C-93F8-481F-940D-368EC7080B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rot="913455">
            <a:off x="5091338" y="2136044"/>
            <a:ext cx="2488792" cy="415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Integration with Cortana </a:t>
            </a:r>
          </a:p>
          <a:p>
            <a:pPr algn="ctr"/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274582">
            <a:off x="3574654" y="3015954"/>
            <a:ext cx="1815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Enabling intelligent application (using BOT) </a:t>
            </a: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810825">
            <a:off x="2048963" y="4280049"/>
            <a:ext cx="1551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Standard Reports and layouts 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with branding &amp; color palette</a:t>
            </a:r>
          </a:p>
        </p:txBody>
      </p:sp>
      <p:sp>
        <p:nvSpPr>
          <p:cNvPr id="14" name="TextBox 13"/>
          <p:cNvSpPr txBox="1"/>
          <p:nvPr/>
        </p:nvSpPr>
        <p:spPr>
          <a:xfrm rot="980033">
            <a:off x="5903469" y="1642654"/>
            <a:ext cx="318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Standard Reports and layouts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with branding &amp; color palette</a:t>
            </a: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923648">
            <a:off x="4409483" y="2600660"/>
            <a:ext cx="214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Automated LUIS learning</a:t>
            </a: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136326">
            <a:off x="2731185" y="3628892"/>
            <a:ext cx="188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Selective / custom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Visual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gallery for Kantar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98238" y="575213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Jun </a:t>
            </a:r>
            <a:r>
              <a:rPr lang="en-US" b="1" dirty="0">
                <a:solidFill>
                  <a:srgbClr val="0070C0"/>
                </a:solidFill>
              </a:rPr>
              <a:t>2017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36691" y="113939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2018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402074" y="866969"/>
            <a:ext cx="6792691" cy="6016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Introduction Kantar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Roadmap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0192" y="1204794"/>
            <a:ext cx="3966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Data Visualization </a:t>
            </a:r>
            <a:endParaRPr lang="en-US" sz="1050" i="1" dirty="0"/>
          </a:p>
        </p:txBody>
      </p:sp>
      <p:sp>
        <p:nvSpPr>
          <p:cNvPr id="22" name="TextBox 21"/>
          <p:cNvSpPr txBox="1"/>
          <p:nvPr/>
        </p:nvSpPr>
        <p:spPr>
          <a:xfrm rot="1142379">
            <a:off x="7364398" y="1380704"/>
            <a:ext cx="318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Alert &amp; Notification Hub</a:t>
            </a: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23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6670" y="321520"/>
            <a:ext cx="7868992" cy="37393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 smtClean="0"/>
              <a:t>Why Use the Kantar Data Visualization?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182637" y="324619"/>
          <a:ext cx="2833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 Brand: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Kantar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535539"/>
              </p:ext>
            </p:extLst>
          </p:nvPr>
        </p:nvGraphicFramePr>
        <p:xfrm>
          <a:off x="6233375" y="2781836"/>
          <a:ext cx="5857741" cy="1450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925">
                <a:tc>
                  <a:txBody>
                    <a:bodyPr/>
                    <a:lstStyle/>
                    <a:p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Standardised Colour palette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5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0" dirty="0" smtClean="0"/>
                        <a:t>Kantar’s brand</a:t>
                      </a:r>
                      <a:r>
                        <a:rPr lang="en-GB" sz="1400" b="0" baseline="0" dirty="0" smtClean="0"/>
                        <a:t> specific colour palette have been developed to standardize report development.</a:t>
                      </a:r>
                      <a:endParaRPr lang="en-GB" sz="1400" b="0" dirty="0" smtClean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411005"/>
              </p:ext>
            </p:extLst>
          </p:nvPr>
        </p:nvGraphicFramePr>
        <p:xfrm>
          <a:off x="6247326" y="4361153"/>
          <a:ext cx="5816957" cy="1657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449">
                <a:tc>
                  <a:txBody>
                    <a:bodyPr/>
                    <a:lstStyle/>
                    <a:p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Ability to Add In 3</a:t>
                      </a:r>
                      <a:r>
                        <a:rPr lang="en-GB" sz="1200" b="1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 Party visuals / application integration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49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Kantar visual</a:t>
                      </a:r>
                      <a:r>
                        <a:rPr lang="en-US" sz="1400" b="0" baseline="0" dirty="0" smtClean="0"/>
                        <a:t> gallery for custom visual which we developed / imported to fasten our report development work.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Logic app and notification hub support most common application for seamless integration. Also this can be extended to any standard third-party application using some custom code.</a:t>
                      </a:r>
                      <a:endParaRPr lang="en-US" sz="1400" b="0" dirty="0" smtClean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270502"/>
              </p:ext>
            </p:extLst>
          </p:nvPr>
        </p:nvGraphicFramePr>
        <p:xfrm>
          <a:off x="6231228" y="927281"/>
          <a:ext cx="5849154" cy="17257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0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Controlled Costs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0" dirty="0" smtClean="0"/>
                        <a:t>Guidance</a:t>
                      </a:r>
                      <a:r>
                        <a:rPr lang="en-GB" sz="1400" b="0" baseline="0" dirty="0" smtClean="0"/>
                        <a:t> on the most cost effective way of deploying to Azure. Standardised delivery approaches make finding developer skills quicker and simpler.</a:t>
                      </a:r>
                      <a:endParaRPr lang="en-US" sz="1400" b="0" dirty="0" smtClean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307516"/>
              </p:ext>
            </p:extLst>
          </p:nvPr>
        </p:nvGraphicFramePr>
        <p:xfrm>
          <a:off x="332706" y="3439885"/>
          <a:ext cx="5810518" cy="1214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316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bg1"/>
                          </a:solidFill>
                        </a:rPr>
                        <a:t>Security</a:t>
                      </a:r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 guidance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595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b="0" dirty="0" smtClean="0"/>
                        <a:t>Predeveloped</a:t>
                      </a:r>
                      <a:r>
                        <a:rPr lang="en-GB" sz="1400" b="0" baseline="0" dirty="0" smtClean="0"/>
                        <a:t> security model &amp; guidance including sharing data and insights with third party organisations.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44837"/>
              </p:ext>
            </p:extLst>
          </p:nvPr>
        </p:nvGraphicFramePr>
        <p:xfrm>
          <a:off x="358462" y="4698643"/>
          <a:ext cx="5759004" cy="1302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59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chemeClr val="bg1"/>
                          </a:solidFill>
                        </a:rPr>
                        <a:t>Ability to reuse reports, visuals</a:t>
                      </a:r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1" dirty="0" smtClean="0">
                          <a:solidFill>
                            <a:schemeClr val="bg1"/>
                          </a:solidFill>
                        </a:rPr>
                        <a:t>and dashboards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0" dirty="0" smtClean="0"/>
                        <a:t>Why do</a:t>
                      </a:r>
                      <a:r>
                        <a:rPr lang="en-GB" sz="1400" b="0" baseline="0" dirty="0" smtClean="0"/>
                        <a:t> it again if it’s already been done well? Share your great ideas and reports and benefit from others.</a:t>
                      </a:r>
                      <a:endParaRPr lang="en-US" sz="14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200" baseline="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200" baseline="0" dirty="0" smtClean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478525"/>
              </p:ext>
            </p:extLst>
          </p:nvPr>
        </p:nvGraphicFramePr>
        <p:xfrm>
          <a:off x="332706" y="975602"/>
          <a:ext cx="5810518" cy="2419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542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Proven Visualization Framework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4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0" dirty="0" smtClean="0"/>
                        <a:t>Visual framework</a:t>
                      </a:r>
                      <a:r>
                        <a:rPr lang="en-GB" sz="1400" b="0" baseline="0" dirty="0" smtClean="0"/>
                        <a:t> consist of Power BI, cognitive services including BOT, logic app and notification hub. It helps to improve the accessibility of the all assets.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0" baseline="0" dirty="0" smtClean="0"/>
                        <a:t>Enhanced visual libraries &amp; standard report templates are available to build better &amp; quality reports.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Enabling access</a:t>
                      </a:r>
                      <a:r>
                        <a:rPr lang="en-US" sz="1400" b="0" baseline="0" dirty="0" smtClean="0"/>
                        <a:t> to intelligence application with standard set of interface and improved way to notification on pre-defined events.</a:t>
                      </a:r>
                      <a:endParaRPr lang="en-US" sz="1400" b="0" dirty="0" smtClean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91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Kantar Reference </a:t>
            </a:r>
            <a:r>
              <a:rPr lang="en-US" dirty="0"/>
              <a:t>Architecture</a:t>
            </a:r>
          </a:p>
        </p:txBody>
      </p:sp>
      <p:sp>
        <p:nvSpPr>
          <p:cNvPr id="835" name="Rectangle 834"/>
          <p:cNvSpPr/>
          <p:nvPr/>
        </p:nvSpPr>
        <p:spPr bwMode="auto">
          <a:xfrm>
            <a:off x="28665" y="4561412"/>
            <a:ext cx="1411176" cy="2085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836" name="Rectangle 835"/>
          <p:cNvSpPr/>
          <p:nvPr/>
        </p:nvSpPr>
        <p:spPr bwMode="auto">
          <a:xfrm>
            <a:off x="55121" y="4526237"/>
            <a:ext cx="1411176" cy="2085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837" name="Rectangle 836"/>
          <p:cNvSpPr/>
          <p:nvPr/>
        </p:nvSpPr>
        <p:spPr bwMode="auto">
          <a:xfrm>
            <a:off x="82468" y="4498877"/>
            <a:ext cx="1411176" cy="2085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838" name="Rectangle 837"/>
          <p:cNvSpPr/>
          <p:nvPr/>
        </p:nvSpPr>
        <p:spPr bwMode="auto">
          <a:xfrm>
            <a:off x="1819336" y="5182126"/>
            <a:ext cx="5833401" cy="1536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9" name="Rectangle 838"/>
          <p:cNvSpPr/>
          <p:nvPr/>
        </p:nvSpPr>
        <p:spPr bwMode="auto">
          <a:xfrm>
            <a:off x="1885761" y="5123506"/>
            <a:ext cx="5833401" cy="1536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0" name="Rectangle 839"/>
          <p:cNvSpPr/>
          <p:nvPr/>
        </p:nvSpPr>
        <p:spPr bwMode="auto">
          <a:xfrm>
            <a:off x="1944367" y="5064886"/>
            <a:ext cx="5833401" cy="1536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1" name="Rectangle 840"/>
          <p:cNvSpPr/>
          <p:nvPr/>
        </p:nvSpPr>
        <p:spPr bwMode="auto">
          <a:xfrm>
            <a:off x="1831178" y="1339933"/>
            <a:ext cx="8791387" cy="36695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2" name="Rectangle 841"/>
          <p:cNvSpPr/>
          <p:nvPr/>
        </p:nvSpPr>
        <p:spPr bwMode="auto">
          <a:xfrm>
            <a:off x="8330853" y="1351010"/>
            <a:ext cx="1902137" cy="53147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/>
            </a:r>
            <a:br>
              <a:rPr lang="en-US" sz="800" dirty="0">
                <a:solidFill>
                  <a:srgbClr val="505050"/>
                </a:solidFill>
                <a:latin typeface="Segoe UI"/>
              </a:rPr>
            </a:br>
            <a:r>
              <a:rPr lang="en-US" sz="800" dirty="0">
                <a:solidFill>
                  <a:srgbClr val="505050"/>
                </a:solidFill>
                <a:latin typeface="Segoe UI"/>
              </a:rPr>
              <a:t>Azure Functions</a:t>
            </a:r>
          </a:p>
        </p:txBody>
      </p:sp>
      <p:sp>
        <p:nvSpPr>
          <p:cNvPr id="843" name="Rectangle 842"/>
          <p:cNvSpPr/>
          <p:nvPr/>
        </p:nvSpPr>
        <p:spPr bwMode="auto">
          <a:xfrm>
            <a:off x="2350113" y="3736636"/>
            <a:ext cx="5477143" cy="10645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4" name="Rectangle 843"/>
          <p:cNvSpPr/>
          <p:nvPr/>
        </p:nvSpPr>
        <p:spPr bwMode="auto">
          <a:xfrm>
            <a:off x="2230581" y="2283257"/>
            <a:ext cx="5643071" cy="4385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45" name="Group 844"/>
          <p:cNvGrpSpPr>
            <a:grpSpLocks noChangeAspect="1"/>
          </p:cNvGrpSpPr>
          <p:nvPr/>
        </p:nvGrpSpPr>
        <p:grpSpPr>
          <a:xfrm flipH="1">
            <a:off x="11194267" y="4739198"/>
            <a:ext cx="414344" cy="429139"/>
            <a:chOff x="3807371" y="2914650"/>
            <a:chExt cx="637629" cy="660397"/>
          </a:xfrm>
          <a:solidFill>
            <a:srgbClr val="282828"/>
          </a:solidFill>
        </p:grpSpPr>
        <p:sp>
          <p:nvSpPr>
            <p:cNvPr id="846" name="Oval 845"/>
            <p:cNvSpPr/>
            <p:nvPr/>
          </p:nvSpPr>
          <p:spPr>
            <a:xfrm>
              <a:off x="4054475" y="2914650"/>
              <a:ext cx="273050" cy="273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507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7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47" name="Freeform 846"/>
            <p:cNvSpPr/>
            <p:nvPr/>
          </p:nvSpPr>
          <p:spPr>
            <a:xfrm>
              <a:off x="3888313" y="3201605"/>
              <a:ext cx="556687" cy="373442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507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7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48" name="Freeform 847"/>
            <p:cNvSpPr/>
            <p:nvPr/>
          </p:nvSpPr>
          <p:spPr>
            <a:xfrm rot="20245202">
              <a:off x="3807371" y="3312921"/>
              <a:ext cx="255167" cy="149644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507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7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49" name="Straight Connector 848"/>
          <p:cNvCxnSpPr/>
          <p:nvPr/>
        </p:nvCxnSpPr>
        <p:spPr>
          <a:xfrm flipH="1">
            <a:off x="1753939" y="1060011"/>
            <a:ext cx="14663" cy="56112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0" name="Straight Connector 849"/>
          <p:cNvCxnSpPr/>
          <p:nvPr/>
        </p:nvCxnSpPr>
        <p:spPr>
          <a:xfrm flipH="1">
            <a:off x="4039104" y="1085800"/>
            <a:ext cx="14663" cy="56112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1" name="Straight Connector 850"/>
          <p:cNvCxnSpPr/>
          <p:nvPr/>
        </p:nvCxnSpPr>
        <p:spPr>
          <a:xfrm flipH="1">
            <a:off x="6003634" y="1085800"/>
            <a:ext cx="14663" cy="56112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2" name="Straight Connector 851"/>
          <p:cNvCxnSpPr/>
          <p:nvPr/>
        </p:nvCxnSpPr>
        <p:spPr>
          <a:xfrm flipH="1">
            <a:off x="8077572" y="1085800"/>
            <a:ext cx="14663" cy="56112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3" name="Rectangle 852"/>
          <p:cNvSpPr/>
          <p:nvPr/>
        </p:nvSpPr>
        <p:spPr bwMode="auto">
          <a:xfrm>
            <a:off x="3301855" y="5187403"/>
            <a:ext cx="3029685" cy="504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4" name="Rectangle 853"/>
          <p:cNvSpPr/>
          <p:nvPr/>
        </p:nvSpPr>
        <p:spPr bwMode="auto">
          <a:xfrm>
            <a:off x="3313611" y="5739069"/>
            <a:ext cx="3029685" cy="504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55" name="Straight Connector 854"/>
          <p:cNvCxnSpPr/>
          <p:nvPr/>
        </p:nvCxnSpPr>
        <p:spPr>
          <a:xfrm flipH="1">
            <a:off x="10639089" y="1165228"/>
            <a:ext cx="14663" cy="56112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56" name="Group 855"/>
          <p:cNvGrpSpPr/>
          <p:nvPr/>
        </p:nvGrpSpPr>
        <p:grpSpPr>
          <a:xfrm>
            <a:off x="425825" y="2084486"/>
            <a:ext cx="400330" cy="588901"/>
            <a:chOff x="713549" y="3931902"/>
            <a:chExt cx="355460" cy="588901"/>
          </a:xfrm>
        </p:grpSpPr>
        <p:sp>
          <p:nvSpPr>
            <p:cNvPr id="857" name="Freeform 856"/>
            <p:cNvSpPr>
              <a:spLocks noChangeAspect="1"/>
            </p:cNvSpPr>
            <p:nvPr/>
          </p:nvSpPr>
          <p:spPr bwMode="black">
            <a:xfrm>
              <a:off x="734306" y="3931902"/>
              <a:ext cx="313946" cy="202859"/>
            </a:xfrm>
            <a:custGeom>
              <a:avLst/>
              <a:gdLst>
                <a:gd name="connsiteX0" fmla="*/ 93529 w 794079"/>
                <a:gd name="connsiteY0" fmla="*/ 409985 h 512894"/>
                <a:gd name="connsiteX1" fmla="*/ 57350 w 794079"/>
                <a:gd name="connsiteY1" fmla="*/ 446163 h 512894"/>
                <a:gd name="connsiteX2" fmla="*/ 93529 w 794079"/>
                <a:gd name="connsiteY2" fmla="*/ 482342 h 512894"/>
                <a:gd name="connsiteX3" fmla="*/ 129707 w 794079"/>
                <a:gd name="connsiteY3" fmla="*/ 446163 h 512894"/>
                <a:gd name="connsiteX4" fmla="*/ 93529 w 794079"/>
                <a:gd name="connsiteY4" fmla="*/ 409985 h 512894"/>
                <a:gd name="connsiteX5" fmla="*/ 22935 w 794079"/>
                <a:gd name="connsiteY5" fmla="*/ 375286 h 512894"/>
                <a:gd name="connsiteX6" fmla="*/ 771144 w 794079"/>
                <a:gd name="connsiteY6" fmla="*/ 375286 h 512894"/>
                <a:gd name="connsiteX7" fmla="*/ 794079 w 794079"/>
                <a:gd name="connsiteY7" fmla="*/ 398221 h 512894"/>
                <a:gd name="connsiteX8" fmla="*/ 794079 w 794079"/>
                <a:gd name="connsiteY8" fmla="*/ 489959 h 512894"/>
                <a:gd name="connsiteX9" fmla="*/ 771144 w 794079"/>
                <a:gd name="connsiteY9" fmla="*/ 512894 h 512894"/>
                <a:gd name="connsiteX10" fmla="*/ 22935 w 794079"/>
                <a:gd name="connsiteY10" fmla="*/ 512894 h 512894"/>
                <a:gd name="connsiteX11" fmla="*/ 0 w 794079"/>
                <a:gd name="connsiteY11" fmla="*/ 489959 h 512894"/>
                <a:gd name="connsiteX12" fmla="*/ 0 w 794079"/>
                <a:gd name="connsiteY12" fmla="*/ 398221 h 512894"/>
                <a:gd name="connsiteX13" fmla="*/ 22935 w 794079"/>
                <a:gd name="connsiteY13" fmla="*/ 375286 h 512894"/>
                <a:gd name="connsiteX14" fmla="*/ 93529 w 794079"/>
                <a:gd name="connsiteY14" fmla="*/ 222341 h 512894"/>
                <a:gd name="connsiteX15" fmla="*/ 57350 w 794079"/>
                <a:gd name="connsiteY15" fmla="*/ 258520 h 512894"/>
                <a:gd name="connsiteX16" fmla="*/ 93529 w 794079"/>
                <a:gd name="connsiteY16" fmla="*/ 294699 h 512894"/>
                <a:gd name="connsiteX17" fmla="*/ 129707 w 794079"/>
                <a:gd name="connsiteY17" fmla="*/ 258520 h 512894"/>
                <a:gd name="connsiteX18" fmla="*/ 93529 w 794079"/>
                <a:gd name="connsiteY18" fmla="*/ 222341 h 512894"/>
                <a:gd name="connsiteX19" fmla="*/ 22935 w 794079"/>
                <a:gd name="connsiteY19" fmla="*/ 187643 h 512894"/>
                <a:gd name="connsiteX20" fmla="*/ 771144 w 794079"/>
                <a:gd name="connsiteY20" fmla="*/ 187643 h 512894"/>
                <a:gd name="connsiteX21" fmla="*/ 794079 w 794079"/>
                <a:gd name="connsiteY21" fmla="*/ 210578 h 512894"/>
                <a:gd name="connsiteX22" fmla="*/ 794079 w 794079"/>
                <a:gd name="connsiteY22" fmla="*/ 302316 h 512894"/>
                <a:gd name="connsiteX23" fmla="*/ 771144 w 794079"/>
                <a:gd name="connsiteY23" fmla="*/ 325251 h 512894"/>
                <a:gd name="connsiteX24" fmla="*/ 22935 w 794079"/>
                <a:gd name="connsiteY24" fmla="*/ 325251 h 512894"/>
                <a:gd name="connsiteX25" fmla="*/ 0 w 794079"/>
                <a:gd name="connsiteY25" fmla="*/ 302316 h 512894"/>
                <a:gd name="connsiteX26" fmla="*/ 0 w 794079"/>
                <a:gd name="connsiteY26" fmla="*/ 210578 h 512894"/>
                <a:gd name="connsiteX27" fmla="*/ 22935 w 794079"/>
                <a:gd name="connsiteY27" fmla="*/ 187643 h 512894"/>
                <a:gd name="connsiteX28" fmla="*/ 93529 w 794079"/>
                <a:gd name="connsiteY28" fmla="*/ 34698 h 512894"/>
                <a:gd name="connsiteX29" fmla="*/ 57350 w 794079"/>
                <a:gd name="connsiteY29" fmla="*/ 70877 h 512894"/>
                <a:gd name="connsiteX30" fmla="*/ 93529 w 794079"/>
                <a:gd name="connsiteY30" fmla="*/ 107056 h 512894"/>
                <a:gd name="connsiteX31" fmla="*/ 129707 w 794079"/>
                <a:gd name="connsiteY31" fmla="*/ 70877 h 512894"/>
                <a:gd name="connsiteX32" fmla="*/ 93529 w 794079"/>
                <a:gd name="connsiteY32" fmla="*/ 34698 h 512894"/>
                <a:gd name="connsiteX33" fmla="*/ 22935 w 794079"/>
                <a:gd name="connsiteY33" fmla="*/ 0 h 512894"/>
                <a:gd name="connsiteX34" fmla="*/ 771144 w 794079"/>
                <a:gd name="connsiteY34" fmla="*/ 0 h 512894"/>
                <a:gd name="connsiteX35" fmla="*/ 794079 w 794079"/>
                <a:gd name="connsiteY35" fmla="*/ 22935 h 512894"/>
                <a:gd name="connsiteX36" fmla="*/ 794079 w 794079"/>
                <a:gd name="connsiteY36" fmla="*/ 114673 h 512894"/>
                <a:gd name="connsiteX37" fmla="*/ 771144 w 794079"/>
                <a:gd name="connsiteY37" fmla="*/ 137608 h 512894"/>
                <a:gd name="connsiteX38" fmla="*/ 22935 w 794079"/>
                <a:gd name="connsiteY38" fmla="*/ 137608 h 512894"/>
                <a:gd name="connsiteX39" fmla="*/ 0 w 794079"/>
                <a:gd name="connsiteY39" fmla="*/ 114673 h 512894"/>
                <a:gd name="connsiteX40" fmla="*/ 0 w 794079"/>
                <a:gd name="connsiteY40" fmla="*/ 22935 h 512894"/>
                <a:gd name="connsiteX41" fmla="*/ 22935 w 794079"/>
                <a:gd name="connsiteY41" fmla="*/ 0 h 51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4079" h="512894">
                  <a:moveTo>
                    <a:pt x="93529" y="409985"/>
                  </a:moveTo>
                  <a:cubicBezTo>
                    <a:pt x="73548" y="409985"/>
                    <a:pt x="57350" y="426182"/>
                    <a:pt x="57350" y="446163"/>
                  </a:cubicBezTo>
                  <a:cubicBezTo>
                    <a:pt x="57350" y="466144"/>
                    <a:pt x="73548" y="482342"/>
                    <a:pt x="93529" y="482342"/>
                  </a:cubicBezTo>
                  <a:cubicBezTo>
                    <a:pt x="113510" y="482342"/>
                    <a:pt x="129707" y="466144"/>
                    <a:pt x="129707" y="446163"/>
                  </a:cubicBezTo>
                  <a:cubicBezTo>
                    <a:pt x="129707" y="426182"/>
                    <a:pt x="113510" y="409985"/>
                    <a:pt x="93529" y="409985"/>
                  </a:cubicBezTo>
                  <a:close/>
                  <a:moveTo>
                    <a:pt x="22935" y="375286"/>
                  </a:moveTo>
                  <a:lnTo>
                    <a:pt x="771144" y="375286"/>
                  </a:lnTo>
                  <a:cubicBezTo>
                    <a:pt x="783811" y="375286"/>
                    <a:pt x="794079" y="385555"/>
                    <a:pt x="794079" y="398221"/>
                  </a:cubicBezTo>
                  <a:lnTo>
                    <a:pt x="794079" y="489959"/>
                  </a:lnTo>
                  <a:cubicBezTo>
                    <a:pt x="794079" y="502626"/>
                    <a:pt x="783811" y="512894"/>
                    <a:pt x="771144" y="512894"/>
                  </a:cubicBezTo>
                  <a:lnTo>
                    <a:pt x="22935" y="512894"/>
                  </a:lnTo>
                  <a:cubicBezTo>
                    <a:pt x="10269" y="512894"/>
                    <a:pt x="0" y="502626"/>
                    <a:pt x="0" y="489959"/>
                  </a:cubicBezTo>
                  <a:lnTo>
                    <a:pt x="0" y="398221"/>
                  </a:lnTo>
                  <a:cubicBezTo>
                    <a:pt x="0" y="385555"/>
                    <a:pt x="10269" y="375286"/>
                    <a:pt x="22935" y="375286"/>
                  </a:cubicBezTo>
                  <a:close/>
                  <a:moveTo>
                    <a:pt x="93529" y="222341"/>
                  </a:moveTo>
                  <a:cubicBezTo>
                    <a:pt x="73548" y="222341"/>
                    <a:pt x="57350" y="238539"/>
                    <a:pt x="57350" y="258520"/>
                  </a:cubicBezTo>
                  <a:cubicBezTo>
                    <a:pt x="57350" y="278501"/>
                    <a:pt x="73548" y="294699"/>
                    <a:pt x="93529" y="294699"/>
                  </a:cubicBezTo>
                  <a:cubicBezTo>
                    <a:pt x="113510" y="294699"/>
                    <a:pt x="129707" y="278501"/>
                    <a:pt x="129707" y="258520"/>
                  </a:cubicBezTo>
                  <a:cubicBezTo>
                    <a:pt x="129707" y="238539"/>
                    <a:pt x="113510" y="222341"/>
                    <a:pt x="93529" y="222341"/>
                  </a:cubicBezTo>
                  <a:close/>
                  <a:moveTo>
                    <a:pt x="22935" y="187643"/>
                  </a:moveTo>
                  <a:lnTo>
                    <a:pt x="771144" y="187643"/>
                  </a:lnTo>
                  <a:cubicBezTo>
                    <a:pt x="783811" y="187643"/>
                    <a:pt x="794079" y="197911"/>
                    <a:pt x="794079" y="210578"/>
                  </a:cubicBezTo>
                  <a:lnTo>
                    <a:pt x="794079" y="302316"/>
                  </a:lnTo>
                  <a:cubicBezTo>
                    <a:pt x="794079" y="314982"/>
                    <a:pt x="783811" y="325251"/>
                    <a:pt x="771144" y="325251"/>
                  </a:cubicBezTo>
                  <a:lnTo>
                    <a:pt x="22935" y="325251"/>
                  </a:lnTo>
                  <a:cubicBezTo>
                    <a:pt x="10269" y="325251"/>
                    <a:pt x="0" y="314982"/>
                    <a:pt x="0" y="302316"/>
                  </a:cubicBezTo>
                  <a:lnTo>
                    <a:pt x="0" y="210578"/>
                  </a:lnTo>
                  <a:cubicBezTo>
                    <a:pt x="0" y="197911"/>
                    <a:pt x="10269" y="187643"/>
                    <a:pt x="22935" y="187643"/>
                  </a:cubicBezTo>
                  <a:close/>
                  <a:moveTo>
                    <a:pt x="93529" y="34698"/>
                  </a:moveTo>
                  <a:cubicBezTo>
                    <a:pt x="73548" y="34698"/>
                    <a:pt x="57350" y="50896"/>
                    <a:pt x="57350" y="70877"/>
                  </a:cubicBezTo>
                  <a:cubicBezTo>
                    <a:pt x="57350" y="90858"/>
                    <a:pt x="73548" y="107056"/>
                    <a:pt x="93529" y="107056"/>
                  </a:cubicBezTo>
                  <a:cubicBezTo>
                    <a:pt x="113510" y="107056"/>
                    <a:pt x="129707" y="90858"/>
                    <a:pt x="129707" y="70877"/>
                  </a:cubicBezTo>
                  <a:cubicBezTo>
                    <a:pt x="129707" y="50896"/>
                    <a:pt x="113510" y="34698"/>
                    <a:pt x="93529" y="34698"/>
                  </a:cubicBezTo>
                  <a:close/>
                  <a:moveTo>
                    <a:pt x="22935" y="0"/>
                  </a:moveTo>
                  <a:lnTo>
                    <a:pt x="771144" y="0"/>
                  </a:lnTo>
                  <a:cubicBezTo>
                    <a:pt x="783811" y="0"/>
                    <a:pt x="794079" y="10268"/>
                    <a:pt x="794079" y="22935"/>
                  </a:cubicBezTo>
                  <a:lnTo>
                    <a:pt x="794079" y="114673"/>
                  </a:lnTo>
                  <a:cubicBezTo>
                    <a:pt x="794079" y="127339"/>
                    <a:pt x="783811" y="137608"/>
                    <a:pt x="771144" y="137608"/>
                  </a:cubicBezTo>
                  <a:lnTo>
                    <a:pt x="22935" y="137608"/>
                  </a:lnTo>
                  <a:cubicBezTo>
                    <a:pt x="10269" y="137608"/>
                    <a:pt x="0" y="127339"/>
                    <a:pt x="0" y="114673"/>
                  </a:cubicBezTo>
                  <a:lnTo>
                    <a:pt x="0" y="22935"/>
                  </a:lnTo>
                  <a:cubicBezTo>
                    <a:pt x="0" y="10268"/>
                    <a:pt x="10269" y="0"/>
                    <a:pt x="2293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0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8" name="TextBox 857"/>
            <p:cNvSpPr txBox="1"/>
            <p:nvPr/>
          </p:nvSpPr>
          <p:spPr>
            <a:xfrm>
              <a:off x="713549" y="4188404"/>
              <a:ext cx="355460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505050"/>
                  </a:solidFill>
                  <a:latin typeface="Segoe UI"/>
                </a:rPr>
                <a:t>APIs / Services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905532" y="1481585"/>
            <a:ext cx="355460" cy="577366"/>
            <a:chOff x="1382586" y="5075574"/>
            <a:chExt cx="355460" cy="577366"/>
          </a:xfrm>
        </p:grpSpPr>
        <p:sp>
          <p:nvSpPr>
            <p:cNvPr id="860" name="Freeform 9"/>
            <p:cNvSpPr>
              <a:spLocks noEditPoints="1"/>
            </p:cNvSpPr>
            <p:nvPr/>
          </p:nvSpPr>
          <p:spPr bwMode="auto">
            <a:xfrm>
              <a:off x="1436565" y="5075574"/>
              <a:ext cx="251969" cy="320021"/>
            </a:xfrm>
            <a:custGeom>
              <a:avLst/>
              <a:gdLst>
                <a:gd name="T0" fmla="*/ 317 w 634"/>
                <a:gd name="T1" fmla="*/ 0 h 807"/>
                <a:gd name="T2" fmla="*/ 0 w 634"/>
                <a:gd name="T3" fmla="*/ 101 h 807"/>
                <a:gd name="T4" fmla="*/ 0 w 634"/>
                <a:gd name="T5" fmla="*/ 706 h 807"/>
                <a:gd name="T6" fmla="*/ 317 w 634"/>
                <a:gd name="T7" fmla="*/ 807 h 807"/>
                <a:gd name="T8" fmla="*/ 634 w 634"/>
                <a:gd name="T9" fmla="*/ 706 h 807"/>
                <a:gd name="T10" fmla="*/ 634 w 634"/>
                <a:gd name="T11" fmla="*/ 101 h 807"/>
                <a:gd name="T12" fmla="*/ 317 w 634"/>
                <a:gd name="T13" fmla="*/ 0 h 807"/>
                <a:gd name="T14" fmla="*/ 317 w 634"/>
                <a:gd name="T15" fmla="*/ 28 h 807"/>
                <a:gd name="T16" fmla="*/ 605 w 634"/>
                <a:gd name="T17" fmla="*/ 101 h 807"/>
                <a:gd name="T18" fmla="*/ 317 w 634"/>
                <a:gd name="T19" fmla="*/ 173 h 807"/>
                <a:gd name="T20" fmla="*/ 28 w 634"/>
                <a:gd name="T21" fmla="*/ 101 h 807"/>
                <a:gd name="T22" fmla="*/ 317 w 634"/>
                <a:gd name="T23" fmla="*/ 28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4" h="807">
                  <a:moveTo>
                    <a:pt x="317" y="0"/>
                  </a:moveTo>
                  <a:cubicBezTo>
                    <a:pt x="121" y="0"/>
                    <a:pt x="0" y="38"/>
                    <a:pt x="0" y="101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0" y="768"/>
                    <a:pt x="121" y="807"/>
                    <a:pt x="317" y="807"/>
                  </a:cubicBezTo>
                  <a:cubicBezTo>
                    <a:pt x="512" y="807"/>
                    <a:pt x="634" y="768"/>
                    <a:pt x="634" y="706"/>
                  </a:cubicBezTo>
                  <a:cubicBezTo>
                    <a:pt x="634" y="101"/>
                    <a:pt x="634" y="101"/>
                    <a:pt x="634" y="101"/>
                  </a:cubicBezTo>
                  <a:cubicBezTo>
                    <a:pt x="634" y="38"/>
                    <a:pt x="512" y="0"/>
                    <a:pt x="317" y="0"/>
                  </a:cubicBezTo>
                  <a:close/>
                  <a:moveTo>
                    <a:pt x="317" y="28"/>
                  </a:moveTo>
                  <a:cubicBezTo>
                    <a:pt x="526" y="28"/>
                    <a:pt x="605" y="73"/>
                    <a:pt x="605" y="101"/>
                  </a:cubicBezTo>
                  <a:cubicBezTo>
                    <a:pt x="605" y="128"/>
                    <a:pt x="526" y="173"/>
                    <a:pt x="317" y="173"/>
                  </a:cubicBezTo>
                  <a:cubicBezTo>
                    <a:pt x="107" y="173"/>
                    <a:pt x="28" y="128"/>
                    <a:pt x="28" y="101"/>
                  </a:cubicBezTo>
                  <a:cubicBezTo>
                    <a:pt x="28" y="73"/>
                    <a:pt x="107" y="28"/>
                    <a:pt x="317" y="2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TextBox 860"/>
            <p:cNvSpPr txBox="1"/>
            <p:nvPr/>
          </p:nvSpPr>
          <p:spPr>
            <a:xfrm>
              <a:off x="1382586" y="5431341"/>
              <a:ext cx="35546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Master Data</a:t>
              </a:r>
            </a:p>
          </p:txBody>
        </p:sp>
      </p:grpSp>
      <p:sp>
        <p:nvSpPr>
          <p:cNvPr id="862" name="TextBox 861"/>
          <p:cNvSpPr txBox="1"/>
          <p:nvPr/>
        </p:nvSpPr>
        <p:spPr>
          <a:xfrm>
            <a:off x="423876" y="1848001"/>
            <a:ext cx="35546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RDBMS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863" name="Group 862"/>
          <p:cNvGrpSpPr/>
          <p:nvPr/>
        </p:nvGrpSpPr>
        <p:grpSpPr>
          <a:xfrm>
            <a:off x="916845" y="2119455"/>
            <a:ext cx="355460" cy="436021"/>
            <a:chOff x="663566" y="5958706"/>
            <a:chExt cx="355460" cy="436021"/>
          </a:xfrm>
        </p:grpSpPr>
        <p:sp>
          <p:nvSpPr>
            <p:cNvPr id="864" name="Freeform 30"/>
            <p:cNvSpPr>
              <a:spLocks noEditPoints="1"/>
            </p:cNvSpPr>
            <p:nvPr/>
          </p:nvSpPr>
          <p:spPr bwMode="auto">
            <a:xfrm>
              <a:off x="745701" y="5958706"/>
              <a:ext cx="191191" cy="286310"/>
            </a:xfrm>
            <a:custGeom>
              <a:avLst/>
              <a:gdLst>
                <a:gd name="T0" fmla="*/ 57 w 290"/>
                <a:gd name="T1" fmla="*/ 95 h 369"/>
                <a:gd name="T2" fmla="*/ 222 w 290"/>
                <a:gd name="T3" fmla="*/ 95 h 369"/>
                <a:gd name="T4" fmla="*/ 222 w 290"/>
                <a:gd name="T5" fmla="*/ 108 h 369"/>
                <a:gd name="T6" fmla="*/ 57 w 290"/>
                <a:gd name="T7" fmla="*/ 108 h 369"/>
                <a:gd name="T8" fmla="*/ 57 w 290"/>
                <a:gd name="T9" fmla="*/ 95 h 369"/>
                <a:gd name="T10" fmla="*/ 57 w 290"/>
                <a:gd name="T11" fmla="*/ 150 h 369"/>
                <a:gd name="T12" fmla="*/ 222 w 290"/>
                <a:gd name="T13" fmla="*/ 150 h 369"/>
                <a:gd name="T14" fmla="*/ 222 w 290"/>
                <a:gd name="T15" fmla="*/ 139 h 369"/>
                <a:gd name="T16" fmla="*/ 57 w 290"/>
                <a:gd name="T17" fmla="*/ 139 h 369"/>
                <a:gd name="T18" fmla="*/ 57 w 290"/>
                <a:gd name="T19" fmla="*/ 150 h 369"/>
                <a:gd name="T20" fmla="*/ 57 w 290"/>
                <a:gd name="T21" fmla="*/ 194 h 369"/>
                <a:gd name="T22" fmla="*/ 222 w 290"/>
                <a:gd name="T23" fmla="*/ 194 h 369"/>
                <a:gd name="T24" fmla="*/ 222 w 290"/>
                <a:gd name="T25" fmla="*/ 181 h 369"/>
                <a:gd name="T26" fmla="*/ 57 w 290"/>
                <a:gd name="T27" fmla="*/ 181 h 369"/>
                <a:gd name="T28" fmla="*/ 57 w 290"/>
                <a:gd name="T29" fmla="*/ 194 h 369"/>
                <a:gd name="T30" fmla="*/ 57 w 290"/>
                <a:gd name="T31" fmla="*/ 236 h 369"/>
                <a:gd name="T32" fmla="*/ 222 w 290"/>
                <a:gd name="T33" fmla="*/ 236 h 369"/>
                <a:gd name="T34" fmla="*/ 222 w 290"/>
                <a:gd name="T35" fmla="*/ 223 h 369"/>
                <a:gd name="T36" fmla="*/ 57 w 290"/>
                <a:gd name="T37" fmla="*/ 223 h 369"/>
                <a:gd name="T38" fmla="*/ 57 w 290"/>
                <a:gd name="T39" fmla="*/ 236 h 369"/>
                <a:gd name="T40" fmla="*/ 290 w 290"/>
                <a:gd name="T41" fmla="*/ 90 h 369"/>
                <a:gd name="T42" fmla="*/ 290 w 290"/>
                <a:gd name="T43" fmla="*/ 369 h 369"/>
                <a:gd name="T44" fmla="*/ 0 w 290"/>
                <a:gd name="T45" fmla="*/ 369 h 369"/>
                <a:gd name="T46" fmla="*/ 0 w 290"/>
                <a:gd name="T47" fmla="*/ 1 h 369"/>
                <a:gd name="T48" fmla="*/ 216 w 290"/>
                <a:gd name="T49" fmla="*/ 1 h 369"/>
                <a:gd name="T50" fmla="*/ 216 w 290"/>
                <a:gd name="T51" fmla="*/ 0 h 369"/>
                <a:gd name="T52" fmla="*/ 290 w 290"/>
                <a:gd name="T53" fmla="*/ 90 h 369"/>
                <a:gd name="T54" fmla="*/ 271 w 290"/>
                <a:gd name="T55" fmla="*/ 79 h 369"/>
                <a:gd name="T56" fmla="*/ 214 w 290"/>
                <a:gd name="T57" fmla="*/ 79 h 369"/>
                <a:gd name="T58" fmla="*/ 216 w 290"/>
                <a:gd name="T59" fmla="*/ 21 h 369"/>
                <a:gd name="T60" fmla="*/ 20 w 290"/>
                <a:gd name="T61" fmla="*/ 21 h 369"/>
                <a:gd name="T62" fmla="*/ 20 w 290"/>
                <a:gd name="T63" fmla="*/ 349 h 369"/>
                <a:gd name="T64" fmla="*/ 271 w 290"/>
                <a:gd name="T65" fmla="*/ 349 h 369"/>
                <a:gd name="T66" fmla="*/ 271 w 290"/>
                <a:gd name="T67" fmla="*/ 7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0" h="369">
                  <a:moveTo>
                    <a:pt x="57" y="95"/>
                  </a:moveTo>
                  <a:lnTo>
                    <a:pt x="222" y="95"/>
                  </a:lnTo>
                  <a:lnTo>
                    <a:pt x="222" y="108"/>
                  </a:lnTo>
                  <a:lnTo>
                    <a:pt x="57" y="108"/>
                  </a:lnTo>
                  <a:lnTo>
                    <a:pt x="57" y="95"/>
                  </a:lnTo>
                  <a:close/>
                  <a:moveTo>
                    <a:pt x="57" y="150"/>
                  </a:moveTo>
                  <a:lnTo>
                    <a:pt x="222" y="150"/>
                  </a:lnTo>
                  <a:lnTo>
                    <a:pt x="222" y="139"/>
                  </a:lnTo>
                  <a:lnTo>
                    <a:pt x="57" y="139"/>
                  </a:lnTo>
                  <a:lnTo>
                    <a:pt x="57" y="150"/>
                  </a:lnTo>
                  <a:close/>
                  <a:moveTo>
                    <a:pt x="57" y="194"/>
                  </a:moveTo>
                  <a:lnTo>
                    <a:pt x="222" y="194"/>
                  </a:lnTo>
                  <a:lnTo>
                    <a:pt x="222" y="181"/>
                  </a:lnTo>
                  <a:lnTo>
                    <a:pt x="57" y="181"/>
                  </a:lnTo>
                  <a:lnTo>
                    <a:pt x="57" y="194"/>
                  </a:lnTo>
                  <a:close/>
                  <a:moveTo>
                    <a:pt x="57" y="236"/>
                  </a:moveTo>
                  <a:lnTo>
                    <a:pt x="222" y="236"/>
                  </a:lnTo>
                  <a:lnTo>
                    <a:pt x="222" y="223"/>
                  </a:lnTo>
                  <a:lnTo>
                    <a:pt x="57" y="223"/>
                  </a:lnTo>
                  <a:lnTo>
                    <a:pt x="57" y="236"/>
                  </a:lnTo>
                  <a:close/>
                  <a:moveTo>
                    <a:pt x="290" y="90"/>
                  </a:moveTo>
                  <a:lnTo>
                    <a:pt x="290" y="369"/>
                  </a:lnTo>
                  <a:lnTo>
                    <a:pt x="0" y="369"/>
                  </a:lnTo>
                  <a:lnTo>
                    <a:pt x="0" y="1"/>
                  </a:lnTo>
                  <a:lnTo>
                    <a:pt x="216" y="1"/>
                  </a:lnTo>
                  <a:lnTo>
                    <a:pt x="216" y="0"/>
                  </a:lnTo>
                  <a:lnTo>
                    <a:pt x="290" y="90"/>
                  </a:lnTo>
                  <a:close/>
                  <a:moveTo>
                    <a:pt x="271" y="79"/>
                  </a:moveTo>
                  <a:lnTo>
                    <a:pt x="214" y="79"/>
                  </a:lnTo>
                  <a:lnTo>
                    <a:pt x="216" y="21"/>
                  </a:lnTo>
                  <a:lnTo>
                    <a:pt x="20" y="21"/>
                  </a:lnTo>
                  <a:lnTo>
                    <a:pt x="20" y="349"/>
                  </a:lnTo>
                  <a:lnTo>
                    <a:pt x="271" y="349"/>
                  </a:lnTo>
                  <a:lnTo>
                    <a:pt x="271" y="7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003"/>
              <a:endParaRPr lang="en-US" sz="1667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865" name="TextBox 864"/>
            <p:cNvSpPr txBox="1"/>
            <p:nvPr/>
          </p:nvSpPr>
          <p:spPr>
            <a:xfrm>
              <a:off x="663566" y="6283927"/>
              <a:ext cx="355460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2270677" y="2348901"/>
            <a:ext cx="346283" cy="298520"/>
            <a:chOff x="4783196" y="3595360"/>
            <a:chExt cx="496743" cy="428227"/>
          </a:xfrm>
        </p:grpSpPr>
        <p:sp>
          <p:nvSpPr>
            <p:cNvPr id="867" name="Hexagon 866"/>
            <p:cNvSpPr/>
            <p:nvPr/>
          </p:nvSpPr>
          <p:spPr bwMode="auto">
            <a:xfrm>
              <a:off x="4783196" y="3595360"/>
              <a:ext cx="496743" cy="428227"/>
            </a:xfrm>
            <a:prstGeom prst="hexagon">
              <a:avLst/>
            </a:prstGeom>
            <a:ln w="2667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868" name="Group 867"/>
            <p:cNvGrpSpPr/>
            <p:nvPr/>
          </p:nvGrpSpPr>
          <p:grpSpPr>
            <a:xfrm>
              <a:off x="4844161" y="3683589"/>
              <a:ext cx="374691" cy="273140"/>
              <a:chOff x="4604634" y="4851349"/>
              <a:chExt cx="383610" cy="279642"/>
            </a:xfrm>
          </p:grpSpPr>
          <p:sp>
            <p:nvSpPr>
              <p:cNvPr id="869" name="TextBox 868"/>
              <p:cNvSpPr txBox="1"/>
              <p:nvPr/>
            </p:nvSpPr>
            <p:spPr>
              <a:xfrm>
                <a:off x="4604634" y="4921697"/>
                <a:ext cx="383610" cy="1597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10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01</a:t>
                </a:r>
              </a:p>
            </p:txBody>
          </p:sp>
          <p:sp>
            <p:nvSpPr>
              <p:cNvPr id="870" name="Freeform 102"/>
              <p:cNvSpPr>
                <a:spLocks noEditPoints="1"/>
              </p:cNvSpPr>
              <p:nvPr/>
            </p:nvSpPr>
            <p:spPr bwMode="auto">
              <a:xfrm>
                <a:off x="4679308" y="4851349"/>
                <a:ext cx="226065" cy="279642"/>
              </a:xfrm>
              <a:custGeom>
                <a:avLst/>
                <a:gdLst>
                  <a:gd name="T0" fmla="*/ 537 w 1270"/>
                  <a:gd name="T1" fmla="*/ 0 h 1576"/>
                  <a:gd name="T2" fmla="*/ 1139 w 1270"/>
                  <a:gd name="T3" fmla="*/ 0 h 1576"/>
                  <a:gd name="T4" fmla="*/ 1270 w 1270"/>
                  <a:gd name="T5" fmla="*/ 198 h 1576"/>
                  <a:gd name="T6" fmla="*/ 1270 w 1270"/>
                  <a:gd name="T7" fmla="*/ 606 h 1576"/>
                  <a:gd name="T8" fmla="*/ 1270 w 1270"/>
                  <a:gd name="T9" fmla="*/ 1393 h 1576"/>
                  <a:gd name="T10" fmla="*/ 1088 w 1270"/>
                  <a:gd name="T11" fmla="*/ 1576 h 1576"/>
                  <a:gd name="T12" fmla="*/ 182 w 1270"/>
                  <a:gd name="T13" fmla="*/ 1576 h 1576"/>
                  <a:gd name="T14" fmla="*/ 130 w 1270"/>
                  <a:gd name="T15" fmla="*/ 1571 h 1576"/>
                  <a:gd name="T16" fmla="*/ 1 w 1270"/>
                  <a:gd name="T17" fmla="*/ 1389 h 1576"/>
                  <a:gd name="T18" fmla="*/ 0 w 1270"/>
                  <a:gd name="T19" fmla="*/ 602 h 1576"/>
                  <a:gd name="T20" fmla="*/ 25 w 1270"/>
                  <a:gd name="T21" fmla="*/ 539 h 1576"/>
                  <a:gd name="T22" fmla="*/ 537 w 1270"/>
                  <a:gd name="T23" fmla="*/ 0 h 1576"/>
                  <a:gd name="T24" fmla="*/ 1131 w 1270"/>
                  <a:gd name="T25" fmla="*/ 787 h 1576"/>
                  <a:gd name="T26" fmla="*/ 1131 w 1270"/>
                  <a:gd name="T27" fmla="*/ 191 h 1576"/>
                  <a:gd name="T28" fmla="*/ 1079 w 1270"/>
                  <a:gd name="T29" fmla="*/ 137 h 1576"/>
                  <a:gd name="T30" fmla="*/ 591 w 1270"/>
                  <a:gd name="T31" fmla="*/ 137 h 1576"/>
                  <a:gd name="T32" fmla="*/ 551 w 1270"/>
                  <a:gd name="T33" fmla="*/ 176 h 1576"/>
                  <a:gd name="T34" fmla="*/ 545 w 1270"/>
                  <a:gd name="T35" fmla="*/ 415 h 1576"/>
                  <a:gd name="T36" fmla="*/ 385 w 1270"/>
                  <a:gd name="T37" fmla="*/ 593 h 1576"/>
                  <a:gd name="T38" fmla="*/ 180 w 1270"/>
                  <a:gd name="T39" fmla="*/ 591 h 1576"/>
                  <a:gd name="T40" fmla="*/ 140 w 1270"/>
                  <a:gd name="T41" fmla="*/ 631 h 1576"/>
                  <a:gd name="T42" fmla="*/ 140 w 1270"/>
                  <a:gd name="T43" fmla="*/ 1377 h 1576"/>
                  <a:gd name="T44" fmla="*/ 198 w 1270"/>
                  <a:gd name="T45" fmla="*/ 1436 h 1576"/>
                  <a:gd name="T46" fmla="*/ 1071 w 1270"/>
                  <a:gd name="T47" fmla="*/ 1436 h 1576"/>
                  <a:gd name="T48" fmla="*/ 1131 w 1270"/>
                  <a:gd name="T49" fmla="*/ 1376 h 1576"/>
                  <a:gd name="T50" fmla="*/ 1131 w 1270"/>
                  <a:gd name="T51" fmla="*/ 787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0" h="1576">
                    <a:moveTo>
                      <a:pt x="537" y="0"/>
                    </a:moveTo>
                    <a:cubicBezTo>
                      <a:pt x="738" y="0"/>
                      <a:pt x="938" y="0"/>
                      <a:pt x="1139" y="0"/>
                    </a:cubicBezTo>
                    <a:cubicBezTo>
                      <a:pt x="1238" y="41"/>
                      <a:pt x="1270" y="89"/>
                      <a:pt x="1270" y="198"/>
                    </a:cubicBezTo>
                    <a:cubicBezTo>
                      <a:pt x="1270" y="334"/>
                      <a:pt x="1270" y="470"/>
                      <a:pt x="1270" y="606"/>
                    </a:cubicBezTo>
                    <a:cubicBezTo>
                      <a:pt x="1270" y="869"/>
                      <a:pt x="1270" y="1131"/>
                      <a:pt x="1270" y="1393"/>
                    </a:cubicBezTo>
                    <a:cubicBezTo>
                      <a:pt x="1270" y="1506"/>
                      <a:pt x="1200" y="1576"/>
                      <a:pt x="1088" y="1576"/>
                    </a:cubicBezTo>
                    <a:cubicBezTo>
                      <a:pt x="786" y="1576"/>
                      <a:pt x="484" y="1576"/>
                      <a:pt x="182" y="1576"/>
                    </a:cubicBezTo>
                    <a:cubicBezTo>
                      <a:pt x="165" y="1576"/>
                      <a:pt x="147" y="1576"/>
                      <a:pt x="130" y="1571"/>
                    </a:cubicBezTo>
                    <a:cubicBezTo>
                      <a:pt x="49" y="1550"/>
                      <a:pt x="1" y="1484"/>
                      <a:pt x="1" y="1389"/>
                    </a:cubicBezTo>
                    <a:cubicBezTo>
                      <a:pt x="1" y="1126"/>
                      <a:pt x="1" y="864"/>
                      <a:pt x="0" y="602"/>
                    </a:cubicBezTo>
                    <a:cubicBezTo>
                      <a:pt x="0" y="577"/>
                      <a:pt x="8" y="558"/>
                      <a:pt x="25" y="539"/>
                    </a:cubicBezTo>
                    <a:cubicBezTo>
                      <a:pt x="196" y="360"/>
                      <a:pt x="366" y="180"/>
                      <a:pt x="537" y="0"/>
                    </a:cubicBezTo>
                    <a:close/>
                    <a:moveTo>
                      <a:pt x="1131" y="787"/>
                    </a:moveTo>
                    <a:cubicBezTo>
                      <a:pt x="1131" y="588"/>
                      <a:pt x="1131" y="389"/>
                      <a:pt x="1131" y="191"/>
                    </a:cubicBezTo>
                    <a:cubicBezTo>
                      <a:pt x="1131" y="147"/>
                      <a:pt x="1121" y="137"/>
                      <a:pt x="1079" y="137"/>
                    </a:cubicBezTo>
                    <a:cubicBezTo>
                      <a:pt x="916" y="137"/>
                      <a:pt x="753" y="137"/>
                      <a:pt x="591" y="137"/>
                    </a:cubicBezTo>
                    <a:cubicBezTo>
                      <a:pt x="562" y="136"/>
                      <a:pt x="551" y="146"/>
                      <a:pt x="551" y="176"/>
                    </a:cubicBezTo>
                    <a:cubicBezTo>
                      <a:pt x="550" y="256"/>
                      <a:pt x="547" y="335"/>
                      <a:pt x="545" y="415"/>
                    </a:cubicBezTo>
                    <a:cubicBezTo>
                      <a:pt x="542" y="509"/>
                      <a:pt x="479" y="580"/>
                      <a:pt x="385" y="593"/>
                    </a:cubicBezTo>
                    <a:cubicBezTo>
                      <a:pt x="317" y="602"/>
                      <a:pt x="249" y="588"/>
                      <a:pt x="180" y="591"/>
                    </a:cubicBezTo>
                    <a:cubicBezTo>
                      <a:pt x="142" y="593"/>
                      <a:pt x="140" y="593"/>
                      <a:pt x="140" y="631"/>
                    </a:cubicBezTo>
                    <a:cubicBezTo>
                      <a:pt x="140" y="880"/>
                      <a:pt x="140" y="1128"/>
                      <a:pt x="140" y="1377"/>
                    </a:cubicBezTo>
                    <a:cubicBezTo>
                      <a:pt x="140" y="1428"/>
                      <a:pt x="148" y="1436"/>
                      <a:pt x="198" y="1436"/>
                    </a:cubicBezTo>
                    <a:cubicBezTo>
                      <a:pt x="489" y="1436"/>
                      <a:pt x="780" y="1436"/>
                      <a:pt x="1071" y="1436"/>
                    </a:cubicBezTo>
                    <a:cubicBezTo>
                      <a:pt x="1124" y="1436"/>
                      <a:pt x="1131" y="1429"/>
                      <a:pt x="1131" y="1376"/>
                    </a:cubicBezTo>
                    <a:cubicBezTo>
                      <a:pt x="1131" y="1180"/>
                      <a:pt x="1131" y="983"/>
                      <a:pt x="1131" y="7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1" name="Group 870"/>
          <p:cNvGrpSpPr/>
          <p:nvPr/>
        </p:nvGrpSpPr>
        <p:grpSpPr>
          <a:xfrm>
            <a:off x="3000948" y="2358046"/>
            <a:ext cx="358751" cy="309268"/>
            <a:chOff x="269240" y="4584049"/>
            <a:chExt cx="496743" cy="428227"/>
          </a:xfrm>
        </p:grpSpPr>
        <p:grpSp>
          <p:nvGrpSpPr>
            <p:cNvPr id="872" name="Group 871"/>
            <p:cNvGrpSpPr/>
            <p:nvPr/>
          </p:nvGrpSpPr>
          <p:grpSpPr>
            <a:xfrm>
              <a:off x="395625" y="4688636"/>
              <a:ext cx="299989" cy="226538"/>
              <a:chOff x="122886" y="4999640"/>
              <a:chExt cx="299989" cy="226538"/>
            </a:xfrm>
          </p:grpSpPr>
          <p:sp>
            <p:nvSpPr>
              <p:cNvPr id="874" name="Right Arrow 873"/>
              <p:cNvSpPr/>
              <p:nvPr/>
            </p:nvSpPr>
            <p:spPr bwMode="auto">
              <a:xfrm>
                <a:off x="122886" y="4999640"/>
                <a:ext cx="299989" cy="226538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75" name="Freeform 81"/>
              <p:cNvSpPr>
                <a:spLocks noEditPoints="1"/>
              </p:cNvSpPr>
              <p:nvPr/>
            </p:nvSpPr>
            <p:spPr bwMode="black">
              <a:xfrm>
                <a:off x="161408" y="5054040"/>
                <a:ext cx="159649" cy="123599"/>
              </a:xfrm>
              <a:custGeom>
                <a:avLst/>
                <a:gdLst>
                  <a:gd name="T0" fmla="*/ 71 w 75"/>
                  <a:gd name="T1" fmla="*/ 58 h 58"/>
                  <a:gd name="T2" fmla="*/ 4 w 75"/>
                  <a:gd name="T3" fmla="*/ 58 h 58"/>
                  <a:gd name="T4" fmla="*/ 0 w 75"/>
                  <a:gd name="T5" fmla="*/ 54 h 58"/>
                  <a:gd name="T6" fmla="*/ 0 w 75"/>
                  <a:gd name="T7" fmla="*/ 4 h 58"/>
                  <a:gd name="T8" fmla="*/ 4 w 75"/>
                  <a:gd name="T9" fmla="*/ 0 h 58"/>
                  <a:gd name="T10" fmla="*/ 71 w 75"/>
                  <a:gd name="T11" fmla="*/ 0 h 58"/>
                  <a:gd name="T12" fmla="*/ 75 w 75"/>
                  <a:gd name="T13" fmla="*/ 4 h 58"/>
                  <a:gd name="T14" fmla="*/ 75 w 75"/>
                  <a:gd name="T15" fmla="*/ 54 h 58"/>
                  <a:gd name="T16" fmla="*/ 71 w 75"/>
                  <a:gd name="T17" fmla="*/ 58 h 58"/>
                  <a:gd name="T18" fmla="*/ 8 w 75"/>
                  <a:gd name="T19" fmla="*/ 50 h 58"/>
                  <a:gd name="T20" fmla="*/ 67 w 75"/>
                  <a:gd name="T21" fmla="*/ 50 h 58"/>
                  <a:gd name="T22" fmla="*/ 67 w 75"/>
                  <a:gd name="T23" fmla="*/ 16 h 58"/>
                  <a:gd name="T24" fmla="*/ 39 w 75"/>
                  <a:gd name="T25" fmla="*/ 38 h 58"/>
                  <a:gd name="T26" fmla="*/ 35 w 75"/>
                  <a:gd name="T27" fmla="*/ 38 h 58"/>
                  <a:gd name="T28" fmla="*/ 8 w 75"/>
                  <a:gd name="T29" fmla="*/ 17 h 58"/>
                  <a:gd name="T30" fmla="*/ 8 w 75"/>
                  <a:gd name="T31" fmla="*/ 50 h 58"/>
                  <a:gd name="T32" fmla="*/ 9 w 75"/>
                  <a:gd name="T33" fmla="*/ 8 h 58"/>
                  <a:gd name="T34" fmla="*/ 37 w 75"/>
                  <a:gd name="T35" fmla="*/ 30 h 58"/>
                  <a:gd name="T36" fmla="*/ 65 w 75"/>
                  <a:gd name="T37" fmla="*/ 8 h 58"/>
                  <a:gd name="T38" fmla="*/ 9 w 75"/>
                  <a:gd name="T3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5" h="58">
                    <a:moveTo>
                      <a:pt x="71" y="58"/>
                    </a:moveTo>
                    <a:cubicBezTo>
                      <a:pt x="4" y="58"/>
                      <a:pt x="4" y="58"/>
                      <a:pt x="4" y="58"/>
                    </a:cubicBezTo>
                    <a:cubicBezTo>
                      <a:pt x="2" y="58"/>
                      <a:pt x="0" y="56"/>
                      <a:pt x="0" y="5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3" y="0"/>
                      <a:pt x="75" y="2"/>
                      <a:pt x="75" y="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6"/>
                      <a:pt x="73" y="58"/>
                      <a:pt x="71" y="58"/>
                    </a:cubicBezTo>
                    <a:close/>
                    <a:moveTo>
                      <a:pt x="8" y="50"/>
                    </a:moveTo>
                    <a:cubicBezTo>
                      <a:pt x="67" y="50"/>
                      <a:pt x="67" y="50"/>
                      <a:pt x="67" y="50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8" y="39"/>
                      <a:pt x="36" y="39"/>
                      <a:pt x="35" y="38"/>
                    </a:cubicBezTo>
                    <a:cubicBezTo>
                      <a:pt x="8" y="17"/>
                      <a:pt x="8" y="17"/>
                      <a:pt x="8" y="17"/>
                    </a:cubicBezTo>
                    <a:lnTo>
                      <a:pt x="8" y="50"/>
                    </a:lnTo>
                    <a:close/>
                    <a:moveTo>
                      <a:pt x="9" y="8"/>
                    </a:moveTo>
                    <a:cubicBezTo>
                      <a:pt x="37" y="30"/>
                      <a:pt x="37" y="30"/>
                      <a:pt x="37" y="30"/>
                    </a:cubicBezTo>
                    <a:cubicBezTo>
                      <a:pt x="65" y="8"/>
                      <a:pt x="65" y="8"/>
                      <a:pt x="65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873" name="Hexagon 872"/>
            <p:cNvSpPr/>
            <p:nvPr/>
          </p:nvSpPr>
          <p:spPr bwMode="auto">
            <a:xfrm>
              <a:off x="269240" y="4584049"/>
              <a:ext cx="496743" cy="428227"/>
            </a:xfrm>
            <a:prstGeom prst="hexagon">
              <a:avLst/>
            </a:prstGeom>
            <a:ln w="2667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2638737" y="2358917"/>
            <a:ext cx="343989" cy="296541"/>
            <a:chOff x="4842056" y="3000846"/>
            <a:chExt cx="343989" cy="296541"/>
          </a:xfrm>
        </p:grpSpPr>
        <p:grpSp>
          <p:nvGrpSpPr>
            <p:cNvPr id="877" name="Group 876"/>
            <p:cNvGrpSpPr/>
            <p:nvPr/>
          </p:nvGrpSpPr>
          <p:grpSpPr>
            <a:xfrm>
              <a:off x="4933201" y="3079365"/>
              <a:ext cx="159247" cy="159246"/>
              <a:chOff x="5074886" y="3859261"/>
              <a:chExt cx="292608" cy="292608"/>
            </a:xfrm>
          </p:grpSpPr>
          <p:grpSp>
            <p:nvGrpSpPr>
              <p:cNvPr id="879" name="Group 878"/>
              <p:cNvGrpSpPr/>
              <p:nvPr/>
            </p:nvGrpSpPr>
            <p:grpSpPr>
              <a:xfrm>
                <a:off x="5120430" y="3864374"/>
                <a:ext cx="247064" cy="244013"/>
                <a:chOff x="4020820" y="2536426"/>
                <a:chExt cx="1116178" cy="1102393"/>
              </a:xfrm>
            </p:grpSpPr>
            <p:sp>
              <p:nvSpPr>
                <p:cNvPr id="881" name="Rectangle 880"/>
                <p:cNvSpPr/>
                <p:nvPr/>
              </p:nvSpPr>
              <p:spPr bwMode="auto">
                <a:xfrm>
                  <a:off x="4020820" y="2536426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Rectangle 881"/>
                <p:cNvSpPr/>
                <p:nvPr/>
              </p:nvSpPr>
              <p:spPr bwMode="auto">
                <a:xfrm>
                  <a:off x="4402203" y="2536426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Rectangle 882"/>
                <p:cNvSpPr/>
                <p:nvPr/>
              </p:nvSpPr>
              <p:spPr bwMode="auto">
                <a:xfrm>
                  <a:off x="4788181" y="2536426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Rectangle 883"/>
                <p:cNvSpPr/>
                <p:nvPr/>
              </p:nvSpPr>
              <p:spPr bwMode="auto">
                <a:xfrm>
                  <a:off x="4020820" y="2913214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Rectangle 884"/>
                <p:cNvSpPr/>
                <p:nvPr/>
              </p:nvSpPr>
              <p:spPr bwMode="auto">
                <a:xfrm>
                  <a:off x="4402203" y="2913214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Rectangle 885"/>
                <p:cNvSpPr/>
                <p:nvPr/>
              </p:nvSpPr>
              <p:spPr bwMode="auto">
                <a:xfrm>
                  <a:off x="4788181" y="2913214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Rectangle 886"/>
                <p:cNvSpPr/>
                <p:nvPr/>
              </p:nvSpPr>
              <p:spPr bwMode="auto">
                <a:xfrm>
                  <a:off x="4020820" y="3290002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Rectangle 887"/>
                <p:cNvSpPr/>
                <p:nvPr/>
              </p:nvSpPr>
              <p:spPr bwMode="auto">
                <a:xfrm>
                  <a:off x="4402203" y="3290002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Rectangle 888"/>
                <p:cNvSpPr/>
                <p:nvPr/>
              </p:nvSpPr>
              <p:spPr bwMode="auto">
                <a:xfrm>
                  <a:off x="4788181" y="3290002"/>
                  <a:ext cx="348817" cy="3488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80" name="Connector: Elbow 52"/>
              <p:cNvCxnSpPr>
                <a:cxnSpLocks/>
              </p:cNvCxnSpPr>
              <p:nvPr/>
            </p:nvCxnSpPr>
            <p:spPr>
              <a:xfrm rot="16200000" flipH="1">
                <a:off x="5074886" y="3859261"/>
                <a:ext cx="292608" cy="292608"/>
              </a:xfrm>
              <a:prstGeom prst="bentConnector3">
                <a:avLst>
                  <a:gd name="adj1" fmla="val 100311"/>
                </a:avLst>
              </a:prstGeom>
              <a:ln w="1905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8" name="Hexagon 877"/>
            <p:cNvSpPr/>
            <p:nvPr/>
          </p:nvSpPr>
          <p:spPr bwMode="auto">
            <a:xfrm>
              <a:off x="4842056" y="3000846"/>
              <a:ext cx="343989" cy="296541"/>
            </a:xfrm>
            <a:prstGeom prst="hexagon">
              <a:avLst/>
            </a:prstGeom>
            <a:ln w="2667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90" name="TextBox 889"/>
          <p:cNvSpPr txBox="1"/>
          <p:nvPr/>
        </p:nvSpPr>
        <p:spPr>
          <a:xfrm>
            <a:off x="88068" y="1193472"/>
            <a:ext cx="110800" cy="1434567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505050"/>
                </a:solidFill>
                <a:latin typeface="Segoe UI"/>
              </a:rPr>
              <a:t>Kantar Global  </a:t>
            </a:r>
            <a:r>
              <a:rPr lang="en-US" sz="800" b="1" dirty="0">
                <a:solidFill>
                  <a:srgbClr val="505050"/>
                </a:solidFill>
                <a:latin typeface="Segoe UI"/>
              </a:rPr>
              <a:t>Data Source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cxnSp>
        <p:nvCxnSpPr>
          <p:cNvPr id="891" name="Straight Arrow Connector 890"/>
          <p:cNvCxnSpPr>
            <a:cxnSpLocks/>
          </p:cNvCxnSpPr>
          <p:nvPr/>
        </p:nvCxnSpPr>
        <p:spPr>
          <a:xfrm>
            <a:off x="1409327" y="1874942"/>
            <a:ext cx="926904" cy="0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Elbow Connector 891"/>
          <p:cNvCxnSpPr/>
          <p:nvPr/>
        </p:nvCxnSpPr>
        <p:spPr>
          <a:xfrm>
            <a:off x="1434374" y="2212545"/>
            <a:ext cx="733895" cy="29000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Arrow Connector 892"/>
          <p:cNvCxnSpPr/>
          <p:nvPr/>
        </p:nvCxnSpPr>
        <p:spPr>
          <a:xfrm flipH="1">
            <a:off x="2576981" y="2065254"/>
            <a:ext cx="11749" cy="21983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4" name="TextBox 25"/>
          <p:cNvSpPr txBox="1"/>
          <p:nvPr/>
        </p:nvSpPr>
        <p:spPr>
          <a:xfrm>
            <a:off x="3303496" y="2398054"/>
            <a:ext cx="2311102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Azure </a:t>
            </a: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Storage (Blob / File / Table / Queue)</a:t>
            </a: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895" name="Rectangle 894"/>
          <p:cNvSpPr/>
          <p:nvPr/>
        </p:nvSpPr>
        <p:spPr>
          <a:xfrm rot="5400000" flipV="1">
            <a:off x="-270604" y="2971218"/>
            <a:ext cx="805055" cy="26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800" b="1" dirty="0">
                <a:solidFill>
                  <a:srgbClr val="505050"/>
                </a:solidFill>
                <a:latin typeface="Segoe UI"/>
              </a:rPr>
              <a:t>Telemetry</a:t>
            </a:r>
          </a:p>
        </p:txBody>
      </p:sp>
      <p:sp>
        <p:nvSpPr>
          <p:cNvPr id="896" name="Left Brace 895"/>
          <p:cNvSpPr/>
          <p:nvPr/>
        </p:nvSpPr>
        <p:spPr>
          <a:xfrm>
            <a:off x="243036" y="2660903"/>
            <a:ext cx="108195" cy="816293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b="1" kern="0">
              <a:gradFill>
                <a:gsLst>
                  <a:gs pos="1250">
                    <a:srgbClr val="161616"/>
                  </a:gs>
                  <a:gs pos="100000">
                    <a:srgbClr val="161616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897" name="Group 896"/>
          <p:cNvGrpSpPr/>
          <p:nvPr/>
        </p:nvGrpSpPr>
        <p:grpSpPr>
          <a:xfrm>
            <a:off x="384918" y="2789311"/>
            <a:ext cx="799856" cy="540012"/>
            <a:chOff x="485808" y="3531289"/>
            <a:chExt cx="799856" cy="540012"/>
          </a:xfrm>
        </p:grpSpPr>
        <p:pic>
          <p:nvPicPr>
            <p:cNvPr id="898" name="Picture 8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808" y="3531289"/>
              <a:ext cx="495099" cy="235255"/>
            </a:xfrm>
            <a:prstGeom prst="rect">
              <a:avLst/>
            </a:prstGeom>
          </p:spPr>
        </p:pic>
        <p:pic>
          <p:nvPicPr>
            <p:cNvPr id="899" name="Picture 89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187" y="3683668"/>
              <a:ext cx="495099" cy="235255"/>
            </a:xfrm>
            <a:prstGeom prst="rect">
              <a:avLst/>
            </a:prstGeom>
          </p:spPr>
        </p:pic>
        <p:pic>
          <p:nvPicPr>
            <p:cNvPr id="900" name="Picture 8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565" y="3836046"/>
              <a:ext cx="495099" cy="235255"/>
            </a:xfrm>
            <a:prstGeom prst="rect">
              <a:avLst/>
            </a:prstGeom>
          </p:spPr>
        </p:pic>
      </p:grpSp>
      <p:sp>
        <p:nvSpPr>
          <p:cNvPr id="901" name="Left Brace 900"/>
          <p:cNvSpPr/>
          <p:nvPr/>
        </p:nvSpPr>
        <p:spPr>
          <a:xfrm>
            <a:off x="210491" y="1439160"/>
            <a:ext cx="178895" cy="1122960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b="1" kern="0">
              <a:gradFill>
                <a:gsLst>
                  <a:gs pos="1250">
                    <a:srgbClr val="161616"/>
                  </a:gs>
                  <a:gs pos="100000">
                    <a:srgbClr val="161616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902" name="TextBox 901"/>
          <p:cNvSpPr txBox="1"/>
          <p:nvPr/>
        </p:nvSpPr>
        <p:spPr>
          <a:xfrm>
            <a:off x="1127211" y="2791471"/>
            <a:ext cx="764409" cy="51702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800" kern="0" dirty="0">
                <a:gradFill>
                  <a:gsLst>
                    <a:gs pos="1250">
                      <a:srgbClr val="161616"/>
                    </a:gs>
                    <a:gs pos="100000">
                      <a:srgbClr val="161616"/>
                    </a:gs>
                  </a:gsLst>
                  <a:lin ang="5400000" scaled="0"/>
                </a:gradFill>
                <a:latin typeface="Segoe UI"/>
              </a:rPr>
              <a:t>Data Stream</a:t>
            </a:r>
          </a:p>
        </p:txBody>
      </p:sp>
      <p:cxnSp>
        <p:nvCxnSpPr>
          <p:cNvPr id="903" name="Straight Arrow Connector 902"/>
          <p:cNvCxnSpPr>
            <a:cxnSpLocks/>
          </p:cNvCxnSpPr>
          <p:nvPr/>
        </p:nvCxnSpPr>
        <p:spPr>
          <a:xfrm>
            <a:off x="1161329" y="2925280"/>
            <a:ext cx="710463" cy="0"/>
          </a:xfrm>
          <a:prstGeom prst="straightConnector1">
            <a:avLst/>
          </a:prstGeom>
          <a:ln w="12700">
            <a:solidFill>
              <a:srgbClr val="FC740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Arrow Connector 903"/>
          <p:cNvCxnSpPr>
            <a:cxnSpLocks/>
          </p:cNvCxnSpPr>
          <p:nvPr/>
        </p:nvCxnSpPr>
        <p:spPr>
          <a:xfrm>
            <a:off x="1173056" y="3046420"/>
            <a:ext cx="710463" cy="0"/>
          </a:xfrm>
          <a:prstGeom prst="straightConnector1">
            <a:avLst/>
          </a:prstGeom>
          <a:ln w="12700">
            <a:solidFill>
              <a:srgbClr val="FC740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Straight Arrow Connector 904"/>
          <p:cNvCxnSpPr>
            <a:cxnSpLocks/>
          </p:cNvCxnSpPr>
          <p:nvPr/>
        </p:nvCxnSpPr>
        <p:spPr>
          <a:xfrm>
            <a:off x="1184785" y="3159745"/>
            <a:ext cx="710463" cy="0"/>
          </a:xfrm>
          <a:prstGeom prst="straightConnector1">
            <a:avLst/>
          </a:prstGeom>
          <a:ln w="12700">
            <a:solidFill>
              <a:srgbClr val="FC740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Rectangle 905"/>
          <p:cNvSpPr/>
          <p:nvPr/>
        </p:nvSpPr>
        <p:spPr bwMode="auto">
          <a:xfrm>
            <a:off x="2426795" y="3872100"/>
            <a:ext cx="1583443" cy="382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7" name="Rectangle 906"/>
          <p:cNvSpPr/>
          <p:nvPr/>
        </p:nvSpPr>
        <p:spPr bwMode="auto">
          <a:xfrm>
            <a:off x="4368694" y="3872099"/>
            <a:ext cx="3305595" cy="3950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08" name="Group 907"/>
          <p:cNvGrpSpPr/>
          <p:nvPr/>
        </p:nvGrpSpPr>
        <p:grpSpPr>
          <a:xfrm>
            <a:off x="2486500" y="3908857"/>
            <a:ext cx="264776" cy="328560"/>
            <a:chOff x="7469196" y="2376386"/>
            <a:chExt cx="449697" cy="558028"/>
          </a:xfrm>
        </p:grpSpPr>
        <p:sp>
          <p:nvSpPr>
            <p:cNvPr id="909" name="Freeform 79"/>
            <p:cNvSpPr>
              <a:spLocks noEditPoints="1"/>
            </p:cNvSpPr>
            <p:nvPr/>
          </p:nvSpPr>
          <p:spPr bwMode="black">
            <a:xfrm>
              <a:off x="7469196" y="2376386"/>
              <a:ext cx="449697" cy="558028"/>
            </a:xfrm>
            <a:custGeom>
              <a:avLst/>
              <a:gdLst>
                <a:gd name="T0" fmla="*/ 277 w 277"/>
                <a:gd name="T1" fmla="*/ 171 h 344"/>
                <a:gd name="T2" fmla="*/ 277 w 277"/>
                <a:gd name="T3" fmla="*/ 251 h 344"/>
                <a:gd name="T4" fmla="*/ 274 w 277"/>
                <a:gd name="T5" fmla="*/ 258 h 344"/>
                <a:gd name="T6" fmla="*/ 251 w 277"/>
                <a:gd name="T7" fmla="*/ 280 h 344"/>
                <a:gd name="T8" fmla="*/ 251 w 277"/>
                <a:gd name="T9" fmla="*/ 295 h 344"/>
                <a:gd name="T10" fmla="*/ 248 w 277"/>
                <a:gd name="T11" fmla="*/ 302 h 344"/>
                <a:gd name="T12" fmla="*/ 241 w 277"/>
                <a:gd name="T13" fmla="*/ 305 h 344"/>
                <a:gd name="T14" fmla="*/ 10 w 277"/>
                <a:gd name="T15" fmla="*/ 305 h 344"/>
                <a:gd name="T16" fmla="*/ 3 w 277"/>
                <a:gd name="T17" fmla="*/ 302 h 344"/>
                <a:gd name="T18" fmla="*/ 0 w 277"/>
                <a:gd name="T19" fmla="*/ 295 h 344"/>
                <a:gd name="T20" fmla="*/ 0 w 277"/>
                <a:gd name="T21" fmla="*/ 9 h 344"/>
                <a:gd name="T22" fmla="*/ 3 w 277"/>
                <a:gd name="T23" fmla="*/ 2 h 344"/>
                <a:gd name="T24" fmla="*/ 10 w 277"/>
                <a:gd name="T25" fmla="*/ 0 h 344"/>
                <a:gd name="T26" fmla="*/ 241 w 277"/>
                <a:gd name="T27" fmla="*/ 0 h 344"/>
                <a:gd name="T28" fmla="*/ 248 w 277"/>
                <a:gd name="T29" fmla="*/ 2 h 344"/>
                <a:gd name="T30" fmla="*/ 251 w 277"/>
                <a:gd name="T31" fmla="*/ 9 h 344"/>
                <a:gd name="T32" fmla="*/ 251 w 277"/>
                <a:gd name="T33" fmla="*/ 143 h 344"/>
                <a:gd name="T34" fmla="*/ 274 w 277"/>
                <a:gd name="T35" fmla="*/ 164 h 344"/>
                <a:gd name="T36" fmla="*/ 277 w 277"/>
                <a:gd name="T37" fmla="*/ 171 h 344"/>
                <a:gd name="T38" fmla="*/ 3 w 277"/>
                <a:gd name="T39" fmla="*/ 2 h 344"/>
                <a:gd name="T40" fmla="*/ 0 w 277"/>
                <a:gd name="T41" fmla="*/ 9 h 344"/>
                <a:gd name="T42" fmla="*/ 0 w 277"/>
                <a:gd name="T43" fmla="*/ 295 h 344"/>
                <a:gd name="T44" fmla="*/ 3 w 277"/>
                <a:gd name="T45" fmla="*/ 302 h 344"/>
                <a:gd name="T46" fmla="*/ 10 w 277"/>
                <a:gd name="T47" fmla="*/ 305 h 344"/>
                <a:gd name="T48" fmla="*/ 199 w 277"/>
                <a:gd name="T49" fmla="*/ 305 h 344"/>
                <a:gd name="T50" fmla="*/ 199 w 277"/>
                <a:gd name="T51" fmla="*/ 191 h 344"/>
                <a:gd name="T52" fmla="*/ 216 w 277"/>
                <a:gd name="T53" fmla="*/ 171 h 344"/>
                <a:gd name="T54" fmla="*/ 222 w 277"/>
                <a:gd name="T55" fmla="*/ 155 h 344"/>
                <a:gd name="T56" fmla="*/ 222 w 277"/>
                <a:gd name="T57" fmla="*/ 56 h 344"/>
                <a:gd name="T58" fmla="*/ 202 w 277"/>
                <a:gd name="T59" fmla="*/ 32 h 344"/>
                <a:gd name="T60" fmla="*/ 31 w 277"/>
                <a:gd name="T61" fmla="*/ 0 h 344"/>
                <a:gd name="T62" fmla="*/ 10 w 277"/>
                <a:gd name="T63" fmla="*/ 0 h 344"/>
                <a:gd name="T64" fmla="*/ 3 w 277"/>
                <a:gd name="T65" fmla="*/ 2 h 344"/>
                <a:gd name="T66" fmla="*/ 200 w 277"/>
                <a:gd name="T67" fmla="*/ 47 h 344"/>
                <a:gd name="T68" fmla="*/ 11 w 277"/>
                <a:gd name="T69" fmla="*/ 11 h 344"/>
                <a:gd name="T70" fmla="*/ 4 w 277"/>
                <a:gd name="T71" fmla="*/ 13 h 344"/>
                <a:gd name="T72" fmla="*/ 0 w 277"/>
                <a:gd name="T73" fmla="*/ 20 h 344"/>
                <a:gd name="T74" fmla="*/ 0 w 277"/>
                <a:gd name="T75" fmla="*/ 302 h 344"/>
                <a:gd name="T76" fmla="*/ 8 w 277"/>
                <a:gd name="T77" fmla="*/ 311 h 344"/>
                <a:gd name="T78" fmla="*/ 173 w 277"/>
                <a:gd name="T79" fmla="*/ 343 h 344"/>
                <a:gd name="T80" fmla="*/ 181 w 277"/>
                <a:gd name="T81" fmla="*/ 341 h 344"/>
                <a:gd name="T82" fmla="*/ 184 w 277"/>
                <a:gd name="T83" fmla="*/ 334 h 344"/>
                <a:gd name="T84" fmla="*/ 184 w 277"/>
                <a:gd name="T85" fmla="*/ 185 h 344"/>
                <a:gd name="T86" fmla="*/ 205 w 277"/>
                <a:gd name="T87" fmla="*/ 161 h 344"/>
                <a:gd name="T88" fmla="*/ 207 w 277"/>
                <a:gd name="T89" fmla="*/ 155 h 344"/>
                <a:gd name="T90" fmla="*/ 207 w 277"/>
                <a:gd name="T91" fmla="*/ 56 h 344"/>
                <a:gd name="T92" fmla="*/ 200 w 277"/>
                <a:gd name="T93" fmla="*/ 4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7" h="344">
                  <a:moveTo>
                    <a:pt x="277" y="171"/>
                  </a:moveTo>
                  <a:cubicBezTo>
                    <a:pt x="277" y="251"/>
                    <a:pt x="277" y="251"/>
                    <a:pt x="277" y="251"/>
                  </a:cubicBezTo>
                  <a:cubicBezTo>
                    <a:pt x="277" y="254"/>
                    <a:pt x="276" y="256"/>
                    <a:pt x="274" y="258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1" y="295"/>
                    <a:pt x="251" y="295"/>
                    <a:pt x="251" y="295"/>
                  </a:cubicBezTo>
                  <a:cubicBezTo>
                    <a:pt x="251" y="298"/>
                    <a:pt x="250" y="300"/>
                    <a:pt x="248" y="302"/>
                  </a:cubicBezTo>
                  <a:cubicBezTo>
                    <a:pt x="246" y="304"/>
                    <a:pt x="244" y="305"/>
                    <a:pt x="241" y="305"/>
                  </a:cubicBezTo>
                  <a:cubicBezTo>
                    <a:pt x="10" y="305"/>
                    <a:pt x="10" y="305"/>
                    <a:pt x="10" y="305"/>
                  </a:cubicBezTo>
                  <a:cubicBezTo>
                    <a:pt x="7" y="305"/>
                    <a:pt x="5" y="304"/>
                    <a:pt x="3" y="302"/>
                  </a:cubicBezTo>
                  <a:cubicBezTo>
                    <a:pt x="1" y="300"/>
                    <a:pt x="0" y="298"/>
                    <a:pt x="0" y="29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4" y="0"/>
                    <a:pt x="246" y="1"/>
                    <a:pt x="248" y="2"/>
                  </a:cubicBezTo>
                  <a:cubicBezTo>
                    <a:pt x="250" y="4"/>
                    <a:pt x="251" y="6"/>
                    <a:pt x="251" y="9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6" y="166"/>
                    <a:pt x="277" y="169"/>
                    <a:pt x="277" y="171"/>
                  </a:cubicBezTo>
                  <a:close/>
                  <a:moveTo>
                    <a:pt x="3" y="2"/>
                  </a:moveTo>
                  <a:cubicBezTo>
                    <a:pt x="1" y="4"/>
                    <a:pt x="0" y="6"/>
                    <a:pt x="0" y="9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8"/>
                    <a:pt x="1" y="300"/>
                    <a:pt x="3" y="302"/>
                  </a:cubicBezTo>
                  <a:cubicBezTo>
                    <a:pt x="5" y="304"/>
                    <a:pt x="7" y="305"/>
                    <a:pt x="10" y="305"/>
                  </a:cubicBezTo>
                  <a:cubicBezTo>
                    <a:pt x="199" y="305"/>
                    <a:pt x="199" y="305"/>
                    <a:pt x="199" y="30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204" y="185"/>
                    <a:pt x="216" y="171"/>
                    <a:pt x="216" y="171"/>
                  </a:cubicBezTo>
                  <a:cubicBezTo>
                    <a:pt x="220" y="166"/>
                    <a:pt x="222" y="161"/>
                    <a:pt x="222" y="1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2" y="44"/>
                    <a:pt x="214" y="35"/>
                    <a:pt x="202" y="3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2"/>
                  </a:cubicBezTo>
                  <a:close/>
                  <a:moveTo>
                    <a:pt x="200" y="47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9" y="10"/>
                    <a:pt x="6" y="11"/>
                    <a:pt x="4" y="13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7"/>
                    <a:pt x="4" y="311"/>
                    <a:pt x="8" y="311"/>
                  </a:cubicBezTo>
                  <a:cubicBezTo>
                    <a:pt x="173" y="343"/>
                    <a:pt x="173" y="343"/>
                    <a:pt x="173" y="343"/>
                  </a:cubicBezTo>
                  <a:cubicBezTo>
                    <a:pt x="176" y="344"/>
                    <a:pt x="179" y="343"/>
                    <a:pt x="181" y="341"/>
                  </a:cubicBezTo>
                  <a:cubicBezTo>
                    <a:pt x="183" y="339"/>
                    <a:pt x="184" y="337"/>
                    <a:pt x="184" y="334"/>
                  </a:cubicBezTo>
                  <a:cubicBezTo>
                    <a:pt x="184" y="185"/>
                    <a:pt x="184" y="185"/>
                    <a:pt x="184" y="185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6" y="159"/>
                    <a:pt x="207" y="157"/>
                    <a:pt x="207" y="155"/>
                  </a:cubicBezTo>
                  <a:cubicBezTo>
                    <a:pt x="207" y="56"/>
                    <a:pt x="207" y="56"/>
                    <a:pt x="207" y="56"/>
                  </a:cubicBezTo>
                  <a:cubicBezTo>
                    <a:pt x="207" y="51"/>
                    <a:pt x="204" y="48"/>
                    <a:pt x="200" y="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70"/>
            <p:cNvSpPr>
              <a:spLocks noChangeAspect="1"/>
            </p:cNvSpPr>
            <p:nvPr/>
          </p:nvSpPr>
          <p:spPr bwMode="black">
            <a:xfrm>
              <a:off x="7548648" y="2550088"/>
              <a:ext cx="173126" cy="249928"/>
            </a:xfrm>
            <a:custGeom>
              <a:avLst/>
              <a:gdLst>
                <a:gd name="T0" fmla="*/ 73 w 110"/>
                <a:gd name="T1" fmla="*/ 6 h 144"/>
                <a:gd name="T2" fmla="*/ 70 w 110"/>
                <a:gd name="T3" fmla="*/ 0 h 144"/>
                <a:gd name="T4" fmla="*/ 12 w 110"/>
                <a:gd name="T5" fmla="*/ 0 h 144"/>
                <a:gd name="T6" fmla="*/ 6 w 110"/>
                <a:gd name="T7" fmla="*/ 6 h 144"/>
                <a:gd name="T8" fmla="*/ 0 w 110"/>
                <a:gd name="T9" fmla="*/ 69 h 144"/>
                <a:gd name="T10" fmla="*/ 5 w 110"/>
                <a:gd name="T11" fmla="*/ 75 h 144"/>
                <a:gd name="T12" fmla="*/ 40 w 110"/>
                <a:gd name="T13" fmla="*/ 75 h 144"/>
                <a:gd name="T14" fmla="*/ 16 w 110"/>
                <a:gd name="T15" fmla="*/ 136 h 144"/>
                <a:gd name="T16" fmla="*/ 21 w 110"/>
                <a:gd name="T17" fmla="*/ 140 h 144"/>
                <a:gd name="T18" fmla="*/ 108 w 110"/>
                <a:gd name="T19" fmla="*/ 57 h 144"/>
                <a:gd name="T20" fmla="*/ 107 w 110"/>
                <a:gd name="T21" fmla="*/ 53 h 144"/>
                <a:gd name="T22" fmla="*/ 54 w 110"/>
                <a:gd name="T23" fmla="*/ 53 h 144"/>
                <a:gd name="T24" fmla="*/ 73 w 110"/>
                <a:gd name="T25" fmla="*/ 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4">
                  <a:moveTo>
                    <a:pt x="73" y="6"/>
                  </a:moveTo>
                  <a:cubicBezTo>
                    <a:pt x="75" y="2"/>
                    <a:pt x="73" y="0"/>
                    <a:pt x="7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3"/>
                    <a:pt x="6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2" y="75"/>
                    <a:pt x="5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4" y="143"/>
                    <a:pt x="16" y="144"/>
                    <a:pt x="21" y="140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0" y="54"/>
                    <a:pt x="110" y="53"/>
                    <a:pt x="107" y="53"/>
                  </a:cubicBezTo>
                  <a:cubicBezTo>
                    <a:pt x="54" y="53"/>
                    <a:pt x="54" y="53"/>
                    <a:pt x="54" y="53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32" tIns="74426" rIns="93032" bIns="74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7434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11" name="Group 910"/>
          <p:cNvGrpSpPr/>
          <p:nvPr/>
        </p:nvGrpSpPr>
        <p:grpSpPr>
          <a:xfrm>
            <a:off x="2820702" y="4353675"/>
            <a:ext cx="911797" cy="425829"/>
            <a:chOff x="8654617" y="5923831"/>
            <a:chExt cx="911797" cy="425829"/>
          </a:xfrm>
        </p:grpSpPr>
        <p:grpSp>
          <p:nvGrpSpPr>
            <p:cNvPr id="912" name="Group 911"/>
            <p:cNvGrpSpPr/>
            <p:nvPr/>
          </p:nvGrpSpPr>
          <p:grpSpPr>
            <a:xfrm>
              <a:off x="8975571" y="5923831"/>
              <a:ext cx="277526" cy="277526"/>
              <a:chOff x="6164871" y="2357893"/>
              <a:chExt cx="388008" cy="388008"/>
            </a:xfrm>
          </p:grpSpPr>
          <p:sp>
            <p:nvSpPr>
              <p:cNvPr id="914" name="Oval 913"/>
              <p:cNvSpPr/>
              <p:nvPr/>
            </p:nvSpPr>
            <p:spPr bwMode="auto">
              <a:xfrm>
                <a:off x="6164871" y="2357893"/>
                <a:ext cx="388008" cy="38800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5" name="Oval 914"/>
              <p:cNvSpPr/>
              <p:nvPr/>
            </p:nvSpPr>
            <p:spPr bwMode="auto">
              <a:xfrm>
                <a:off x="6312201" y="2417073"/>
                <a:ext cx="66480" cy="664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916" name="Straight Connector 915"/>
              <p:cNvCxnSpPr/>
              <p:nvPr/>
            </p:nvCxnSpPr>
            <p:spPr>
              <a:xfrm>
                <a:off x="6345441" y="2483553"/>
                <a:ext cx="0" cy="21013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Straight Connector 916"/>
              <p:cNvCxnSpPr/>
              <p:nvPr/>
            </p:nvCxnSpPr>
            <p:spPr>
              <a:xfrm>
                <a:off x="6345441" y="2657372"/>
                <a:ext cx="718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Straight Connector 917"/>
              <p:cNvCxnSpPr/>
              <p:nvPr/>
            </p:nvCxnSpPr>
            <p:spPr>
              <a:xfrm>
                <a:off x="6345441" y="2591351"/>
                <a:ext cx="718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3" name="TextBox 912"/>
            <p:cNvSpPr txBox="1"/>
            <p:nvPr/>
          </p:nvSpPr>
          <p:spPr>
            <a:xfrm>
              <a:off x="8654617" y="6245016"/>
              <a:ext cx="911797" cy="1046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Key Vault</a:t>
              </a:r>
            </a:p>
          </p:txBody>
        </p:sp>
      </p:grpSp>
      <p:cxnSp>
        <p:nvCxnSpPr>
          <p:cNvPr id="919" name="Elbow Connector 918"/>
          <p:cNvCxnSpPr>
            <a:cxnSpLocks/>
          </p:cNvCxnSpPr>
          <p:nvPr/>
        </p:nvCxnSpPr>
        <p:spPr>
          <a:xfrm>
            <a:off x="2587972" y="4316917"/>
            <a:ext cx="528327" cy="2665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0" name="TextBox 919"/>
          <p:cNvSpPr txBox="1"/>
          <p:nvPr/>
        </p:nvSpPr>
        <p:spPr>
          <a:xfrm>
            <a:off x="2905912" y="3945538"/>
            <a:ext cx="883608" cy="221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Lake Storage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(Encryption at Rest)</a:t>
            </a:r>
          </a:p>
        </p:txBody>
      </p:sp>
      <p:grpSp>
        <p:nvGrpSpPr>
          <p:cNvPr id="921" name="Group 920"/>
          <p:cNvGrpSpPr/>
          <p:nvPr/>
        </p:nvGrpSpPr>
        <p:grpSpPr>
          <a:xfrm>
            <a:off x="7321733" y="3472530"/>
            <a:ext cx="395883" cy="221599"/>
            <a:chOff x="7568519" y="4252394"/>
            <a:chExt cx="395883" cy="221599"/>
          </a:xfrm>
        </p:grpSpPr>
        <p:sp>
          <p:nvSpPr>
            <p:cNvPr id="922" name="TextBox 921"/>
            <p:cNvSpPr txBox="1"/>
            <p:nvPr/>
          </p:nvSpPr>
          <p:spPr>
            <a:xfrm>
              <a:off x="7568519" y="4252394"/>
              <a:ext cx="281642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 Lake</a:t>
              </a:r>
            </a:p>
          </p:txBody>
        </p:sp>
        <p:sp>
          <p:nvSpPr>
            <p:cNvPr id="923" name="Freeform 70"/>
            <p:cNvSpPr>
              <a:spLocks noChangeAspect="1"/>
            </p:cNvSpPr>
            <p:nvPr/>
          </p:nvSpPr>
          <p:spPr bwMode="black">
            <a:xfrm>
              <a:off x="7821738" y="4268039"/>
              <a:ext cx="142664" cy="205953"/>
            </a:xfrm>
            <a:custGeom>
              <a:avLst/>
              <a:gdLst>
                <a:gd name="T0" fmla="*/ 73 w 110"/>
                <a:gd name="T1" fmla="*/ 6 h 144"/>
                <a:gd name="T2" fmla="*/ 70 w 110"/>
                <a:gd name="T3" fmla="*/ 0 h 144"/>
                <a:gd name="T4" fmla="*/ 12 w 110"/>
                <a:gd name="T5" fmla="*/ 0 h 144"/>
                <a:gd name="T6" fmla="*/ 6 w 110"/>
                <a:gd name="T7" fmla="*/ 6 h 144"/>
                <a:gd name="T8" fmla="*/ 0 w 110"/>
                <a:gd name="T9" fmla="*/ 69 h 144"/>
                <a:gd name="T10" fmla="*/ 5 w 110"/>
                <a:gd name="T11" fmla="*/ 75 h 144"/>
                <a:gd name="T12" fmla="*/ 40 w 110"/>
                <a:gd name="T13" fmla="*/ 75 h 144"/>
                <a:gd name="T14" fmla="*/ 16 w 110"/>
                <a:gd name="T15" fmla="*/ 136 h 144"/>
                <a:gd name="T16" fmla="*/ 21 w 110"/>
                <a:gd name="T17" fmla="*/ 140 h 144"/>
                <a:gd name="T18" fmla="*/ 108 w 110"/>
                <a:gd name="T19" fmla="*/ 57 h 144"/>
                <a:gd name="T20" fmla="*/ 107 w 110"/>
                <a:gd name="T21" fmla="*/ 53 h 144"/>
                <a:gd name="T22" fmla="*/ 54 w 110"/>
                <a:gd name="T23" fmla="*/ 53 h 144"/>
                <a:gd name="T24" fmla="*/ 73 w 110"/>
                <a:gd name="T25" fmla="*/ 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4">
                  <a:moveTo>
                    <a:pt x="73" y="6"/>
                  </a:moveTo>
                  <a:cubicBezTo>
                    <a:pt x="75" y="2"/>
                    <a:pt x="73" y="0"/>
                    <a:pt x="7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3"/>
                    <a:pt x="6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2" y="75"/>
                    <a:pt x="5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4" y="143"/>
                    <a:pt x="16" y="144"/>
                    <a:pt x="21" y="140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0" y="54"/>
                    <a:pt x="110" y="53"/>
                    <a:pt x="107" y="53"/>
                  </a:cubicBezTo>
                  <a:cubicBezTo>
                    <a:pt x="54" y="53"/>
                    <a:pt x="54" y="53"/>
                    <a:pt x="54" y="53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32" tIns="74426" rIns="93032" bIns="74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7434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24" name="Group 923"/>
          <p:cNvGrpSpPr/>
          <p:nvPr/>
        </p:nvGrpSpPr>
        <p:grpSpPr>
          <a:xfrm>
            <a:off x="4429019" y="3929450"/>
            <a:ext cx="285300" cy="285300"/>
            <a:chOff x="6548081" y="3270894"/>
            <a:chExt cx="428708" cy="428708"/>
          </a:xfrm>
        </p:grpSpPr>
        <p:sp>
          <p:nvSpPr>
            <p:cNvPr id="925" name="Freeform 70"/>
            <p:cNvSpPr>
              <a:spLocks noChangeAspect="1"/>
            </p:cNvSpPr>
            <p:nvPr/>
          </p:nvSpPr>
          <p:spPr bwMode="black">
            <a:xfrm>
              <a:off x="6694700" y="3379158"/>
              <a:ext cx="173126" cy="249928"/>
            </a:xfrm>
            <a:custGeom>
              <a:avLst/>
              <a:gdLst>
                <a:gd name="T0" fmla="*/ 73 w 110"/>
                <a:gd name="T1" fmla="*/ 6 h 144"/>
                <a:gd name="T2" fmla="*/ 70 w 110"/>
                <a:gd name="T3" fmla="*/ 0 h 144"/>
                <a:gd name="T4" fmla="*/ 12 w 110"/>
                <a:gd name="T5" fmla="*/ 0 h 144"/>
                <a:gd name="T6" fmla="*/ 6 w 110"/>
                <a:gd name="T7" fmla="*/ 6 h 144"/>
                <a:gd name="T8" fmla="*/ 0 w 110"/>
                <a:gd name="T9" fmla="*/ 69 h 144"/>
                <a:gd name="T10" fmla="*/ 5 w 110"/>
                <a:gd name="T11" fmla="*/ 75 h 144"/>
                <a:gd name="T12" fmla="*/ 40 w 110"/>
                <a:gd name="T13" fmla="*/ 75 h 144"/>
                <a:gd name="T14" fmla="*/ 16 w 110"/>
                <a:gd name="T15" fmla="*/ 136 h 144"/>
                <a:gd name="T16" fmla="*/ 21 w 110"/>
                <a:gd name="T17" fmla="*/ 140 h 144"/>
                <a:gd name="T18" fmla="*/ 108 w 110"/>
                <a:gd name="T19" fmla="*/ 57 h 144"/>
                <a:gd name="T20" fmla="*/ 107 w 110"/>
                <a:gd name="T21" fmla="*/ 53 h 144"/>
                <a:gd name="T22" fmla="*/ 54 w 110"/>
                <a:gd name="T23" fmla="*/ 53 h 144"/>
                <a:gd name="T24" fmla="*/ 73 w 110"/>
                <a:gd name="T25" fmla="*/ 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4">
                  <a:moveTo>
                    <a:pt x="73" y="6"/>
                  </a:moveTo>
                  <a:cubicBezTo>
                    <a:pt x="75" y="2"/>
                    <a:pt x="73" y="0"/>
                    <a:pt x="7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3"/>
                    <a:pt x="6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2" y="75"/>
                    <a:pt x="5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4" y="143"/>
                    <a:pt x="16" y="144"/>
                    <a:pt x="21" y="140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0" y="54"/>
                    <a:pt x="110" y="53"/>
                    <a:pt x="107" y="53"/>
                  </a:cubicBezTo>
                  <a:cubicBezTo>
                    <a:pt x="54" y="53"/>
                    <a:pt x="54" y="53"/>
                    <a:pt x="54" y="53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32" tIns="74426" rIns="93032" bIns="74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7434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6" name="Rounded Rectangle 925"/>
            <p:cNvSpPr/>
            <p:nvPr/>
          </p:nvSpPr>
          <p:spPr bwMode="auto">
            <a:xfrm>
              <a:off x="6548081" y="3270894"/>
              <a:ext cx="428708" cy="428708"/>
            </a:xfrm>
            <a:prstGeom prst="roundRect">
              <a:avLst>
                <a:gd name="adj" fmla="val 11901"/>
              </a:avLst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27" name="TextBox 926"/>
          <p:cNvSpPr txBox="1"/>
          <p:nvPr/>
        </p:nvSpPr>
        <p:spPr>
          <a:xfrm>
            <a:off x="5618218" y="4011131"/>
            <a:ext cx="883608" cy="11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Lake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Analytics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28" name="Picture 92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4053" y="1463433"/>
            <a:ext cx="424675" cy="344129"/>
          </a:xfrm>
          <a:prstGeom prst="rect">
            <a:avLst/>
          </a:prstGeom>
        </p:spPr>
      </p:pic>
      <p:grpSp>
        <p:nvGrpSpPr>
          <p:cNvPr id="929" name="Group 928"/>
          <p:cNvGrpSpPr/>
          <p:nvPr/>
        </p:nvGrpSpPr>
        <p:grpSpPr>
          <a:xfrm>
            <a:off x="3849973" y="2693605"/>
            <a:ext cx="2383878" cy="583234"/>
            <a:chOff x="3834977" y="2810556"/>
            <a:chExt cx="2383878" cy="583234"/>
          </a:xfrm>
        </p:grpSpPr>
        <p:sp>
          <p:nvSpPr>
            <p:cNvPr id="930" name="Rectangle 929"/>
            <p:cNvSpPr/>
            <p:nvPr/>
          </p:nvSpPr>
          <p:spPr bwMode="auto">
            <a:xfrm>
              <a:off x="3834977" y="3052837"/>
              <a:ext cx="2337885" cy="340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1" name="Rectangle 930"/>
            <p:cNvSpPr/>
            <p:nvPr/>
          </p:nvSpPr>
          <p:spPr bwMode="auto">
            <a:xfrm>
              <a:off x="3861434" y="3018556"/>
              <a:ext cx="2337885" cy="340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2" name="Rectangle 931"/>
            <p:cNvSpPr/>
            <p:nvPr/>
          </p:nvSpPr>
          <p:spPr bwMode="auto">
            <a:xfrm>
              <a:off x="3880970" y="2983386"/>
              <a:ext cx="2337885" cy="340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3" name="Freeform 9"/>
            <p:cNvSpPr>
              <a:spLocks noChangeAspect="1" noEditPoints="1"/>
            </p:cNvSpPr>
            <p:nvPr/>
          </p:nvSpPr>
          <p:spPr bwMode="black">
            <a:xfrm>
              <a:off x="3913778" y="3022518"/>
              <a:ext cx="338910" cy="274908"/>
            </a:xfrm>
            <a:custGeom>
              <a:avLst/>
              <a:gdLst>
                <a:gd name="T0" fmla="*/ 600 w 1107"/>
                <a:gd name="T1" fmla="*/ 625 h 897"/>
                <a:gd name="T2" fmla="*/ 649 w 1107"/>
                <a:gd name="T3" fmla="*/ 567 h 897"/>
                <a:gd name="T4" fmla="*/ 727 w 1107"/>
                <a:gd name="T5" fmla="*/ 482 h 897"/>
                <a:gd name="T6" fmla="*/ 601 w 1107"/>
                <a:gd name="T7" fmla="*/ 434 h 897"/>
                <a:gd name="T8" fmla="*/ 628 w 1107"/>
                <a:gd name="T9" fmla="*/ 305 h 897"/>
                <a:gd name="T10" fmla="*/ 547 w 1107"/>
                <a:gd name="T11" fmla="*/ 240 h 897"/>
                <a:gd name="T12" fmla="*/ 427 w 1107"/>
                <a:gd name="T13" fmla="*/ 287 h 897"/>
                <a:gd name="T14" fmla="*/ 368 w 1107"/>
                <a:gd name="T15" fmla="*/ 170 h 897"/>
                <a:gd name="T16" fmla="*/ 285 w 1107"/>
                <a:gd name="T17" fmla="*/ 263 h 897"/>
                <a:gd name="T18" fmla="*/ 241 w 1107"/>
                <a:gd name="T19" fmla="*/ 313 h 897"/>
                <a:gd name="T20" fmla="*/ 139 w 1107"/>
                <a:gd name="T21" fmla="*/ 281 h 897"/>
                <a:gd name="T22" fmla="*/ 79 w 1107"/>
                <a:gd name="T23" fmla="*/ 355 h 897"/>
                <a:gd name="T24" fmla="*/ 132 w 1107"/>
                <a:gd name="T25" fmla="*/ 446 h 897"/>
                <a:gd name="T26" fmla="*/ 83 w 1107"/>
                <a:gd name="T27" fmla="*/ 505 h 897"/>
                <a:gd name="T28" fmla="*/ 5 w 1107"/>
                <a:gd name="T29" fmla="*/ 590 h 897"/>
                <a:gd name="T30" fmla="*/ 132 w 1107"/>
                <a:gd name="T31" fmla="*/ 638 h 897"/>
                <a:gd name="T32" fmla="*/ 145 w 1107"/>
                <a:gd name="T33" fmla="*/ 669 h 897"/>
                <a:gd name="T34" fmla="*/ 110 w 1107"/>
                <a:gd name="T35" fmla="*/ 793 h 897"/>
                <a:gd name="T36" fmla="*/ 230 w 1107"/>
                <a:gd name="T37" fmla="*/ 781 h 897"/>
                <a:gd name="T38" fmla="*/ 306 w 1107"/>
                <a:gd name="T39" fmla="*/ 785 h 897"/>
                <a:gd name="T40" fmla="*/ 346 w 1107"/>
                <a:gd name="T41" fmla="*/ 878 h 897"/>
                <a:gd name="T42" fmla="*/ 440 w 1107"/>
                <a:gd name="T43" fmla="*/ 872 h 897"/>
                <a:gd name="T44" fmla="*/ 466 w 1107"/>
                <a:gd name="T45" fmla="*/ 764 h 897"/>
                <a:gd name="T46" fmla="*/ 539 w 1107"/>
                <a:gd name="T47" fmla="*/ 755 h 897"/>
                <a:gd name="T48" fmla="*/ 659 w 1107"/>
                <a:gd name="T49" fmla="*/ 743 h 897"/>
                <a:gd name="T50" fmla="*/ 263 w 1107"/>
                <a:gd name="T51" fmla="*/ 452 h 897"/>
                <a:gd name="T52" fmla="*/ 281 w 1107"/>
                <a:gd name="T53" fmla="*/ 633 h 897"/>
                <a:gd name="T54" fmla="*/ 1002 w 1107"/>
                <a:gd name="T55" fmla="*/ 332 h 897"/>
                <a:gd name="T56" fmla="*/ 1043 w 1107"/>
                <a:gd name="T57" fmla="*/ 304 h 897"/>
                <a:gd name="T58" fmla="*/ 1107 w 1107"/>
                <a:gd name="T59" fmla="*/ 266 h 897"/>
                <a:gd name="T60" fmla="*/ 1037 w 1107"/>
                <a:gd name="T61" fmla="*/ 213 h 897"/>
                <a:gd name="T62" fmla="*/ 1077 w 1107"/>
                <a:gd name="T63" fmla="*/ 138 h 897"/>
                <a:gd name="T64" fmla="*/ 1038 w 1107"/>
                <a:gd name="T65" fmla="*/ 83 h 897"/>
                <a:gd name="T66" fmla="*/ 956 w 1107"/>
                <a:gd name="T67" fmla="*/ 91 h 897"/>
                <a:gd name="T68" fmla="*/ 940 w 1107"/>
                <a:gd name="T69" fmla="*/ 7 h 897"/>
                <a:gd name="T70" fmla="*/ 872 w 1107"/>
                <a:gd name="T71" fmla="*/ 50 h 897"/>
                <a:gd name="T72" fmla="*/ 836 w 1107"/>
                <a:gd name="T73" fmla="*/ 74 h 897"/>
                <a:gd name="T74" fmla="*/ 778 w 1107"/>
                <a:gd name="T75" fmla="*/ 35 h 897"/>
                <a:gd name="T76" fmla="*/ 728 w 1107"/>
                <a:gd name="T77" fmla="*/ 70 h 897"/>
                <a:gd name="T78" fmla="*/ 744 w 1107"/>
                <a:gd name="T79" fmla="*/ 136 h 897"/>
                <a:gd name="T80" fmla="*/ 703 w 1107"/>
                <a:gd name="T81" fmla="*/ 164 h 897"/>
                <a:gd name="T82" fmla="*/ 640 w 1107"/>
                <a:gd name="T83" fmla="*/ 203 h 897"/>
                <a:gd name="T84" fmla="*/ 710 w 1107"/>
                <a:gd name="T85" fmla="*/ 255 h 897"/>
                <a:gd name="T86" fmla="*/ 712 w 1107"/>
                <a:gd name="T87" fmla="*/ 277 h 897"/>
                <a:gd name="T88" fmla="*/ 668 w 1107"/>
                <a:gd name="T89" fmla="*/ 347 h 897"/>
                <a:gd name="T90" fmla="*/ 745 w 1107"/>
                <a:gd name="T91" fmla="*/ 361 h 897"/>
                <a:gd name="T92" fmla="*/ 791 w 1107"/>
                <a:gd name="T93" fmla="*/ 377 h 897"/>
                <a:gd name="T94" fmla="*/ 799 w 1107"/>
                <a:gd name="T95" fmla="*/ 443 h 897"/>
                <a:gd name="T96" fmla="*/ 859 w 1107"/>
                <a:gd name="T97" fmla="*/ 456 h 897"/>
                <a:gd name="T98" fmla="*/ 894 w 1107"/>
                <a:gd name="T99" fmla="*/ 393 h 897"/>
                <a:gd name="T100" fmla="*/ 941 w 1107"/>
                <a:gd name="T101" fmla="*/ 401 h 897"/>
                <a:gd name="T102" fmla="*/ 1018 w 1107"/>
                <a:gd name="T103" fmla="*/ 415 h 897"/>
                <a:gd name="T104" fmla="*/ 825 w 1107"/>
                <a:gd name="T105" fmla="*/ 164 h 897"/>
                <a:gd name="T106" fmla="*/ 803 w 1107"/>
                <a:gd name="T107" fmla="*/ 279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7" h="897">
                  <a:moveTo>
                    <a:pt x="654" y="716"/>
                  </a:moveTo>
                  <a:cubicBezTo>
                    <a:pt x="616" y="670"/>
                    <a:pt x="616" y="670"/>
                    <a:pt x="616" y="670"/>
                  </a:cubicBezTo>
                  <a:cubicBezTo>
                    <a:pt x="593" y="654"/>
                    <a:pt x="603" y="638"/>
                    <a:pt x="600" y="625"/>
                  </a:cubicBezTo>
                  <a:cubicBezTo>
                    <a:pt x="600" y="625"/>
                    <a:pt x="600" y="625"/>
                    <a:pt x="600" y="625"/>
                  </a:cubicBezTo>
                  <a:cubicBezTo>
                    <a:pt x="605" y="617"/>
                    <a:pt x="611" y="609"/>
                    <a:pt x="608" y="596"/>
                  </a:cubicBezTo>
                  <a:cubicBezTo>
                    <a:pt x="618" y="580"/>
                    <a:pt x="623" y="572"/>
                    <a:pt x="649" y="567"/>
                  </a:cubicBezTo>
                  <a:cubicBezTo>
                    <a:pt x="715" y="553"/>
                    <a:pt x="715" y="553"/>
                    <a:pt x="715" y="553"/>
                  </a:cubicBezTo>
                  <a:cubicBezTo>
                    <a:pt x="728" y="550"/>
                    <a:pt x="733" y="542"/>
                    <a:pt x="730" y="529"/>
                  </a:cubicBezTo>
                  <a:cubicBezTo>
                    <a:pt x="727" y="482"/>
                    <a:pt x="727" y="482"/>
                    <a:pt x="727" y="482"/>
                  </a:cubicBezTo>
                  <a:cubicBezTo>
                    <a:pt x="724" y="469"/>
                    <a:pt x="717" y="463"/>
                    <a:pt x="701" y="453"/>
                  </a:cubicBezTo>
                  <a:cubicBezTo>
                    <a:pt x="641" y="459"/>
                    <a:pt x="641" y="459"/>
                    <a:pt x="641" y="459"/>
                  </a:cubicBezTo>
                  <a:cubicBezTo>
                    <a:pt x="620" y="457"/>
                    <a:pt x="604" y="447"/>
                    <a:pt x="601" y="434"/>
                  </a:cubicBezTo>
                  <a:cubicBezTo>
                    <a:pt x="598" y="421"/>
                    <a:pt x="590" y="416"/>
                    <a:pt x="580" y="397"/>
                  </a:cubicBezTo>
                  <a:cubicBezTo>
                    <a:pt x="577" y="384"/>
                    <a:pt x="574" y="371"/>
                    <a:pt x="584" y="355"/>
                  </a:cubicBezTo>
                  <a:cubicBezTo>
                    <a:pt x="628" y="305"/>
                    <a:pt x="628" y="305"/>
                    <a:pt x="628" y="305"/>
                  </a:cubicBezTo>
                  <a:cubicBezTo>
                    <a:pt x="634" y="297"/>
                    <a:pt x="631" y="284"/>
                    <a:pt x="623" y="279"/>
                  </a:cubicBezTo>
                  <a:cubicBezTo>
                    <a:pt x="581" y="240"/>
                    <a:pt x="581" y="240"/>
                    <a:pt x="581" y="240"/>
                  </a:cubicBezTo>
                  <a:cubicBezTo>
                    <a:pt x="573" y="235"/>
                    <a:pt x="560" y="238"/>
                    <a:pt x="547" y="240"/>
                  </a:cubicBezTo>
                  <a:cubicBezTo>
                    <a:pt x="503" y="291"/>
                    <a:pt x="503" y="291"/>
                    <a:pt x="503" y="291"/>
                  </a:cubicBezTo>
                  <a:cubicBezTo>
                    <a:pt x="484" y="302"/>
                    <a:pt x="471" y="304"/>
                    <a:pt x="463" y="299"/>
                  </a:cubicBezTo>
                  <a:cubicBezTo>
                    <a:pt x="456" y="294"/>
                    <a:pt x="435" y="292"/>
                    <a:pt x="427" y="287"/>
                  </a:cubicBezTo>
                  <a:cubicBezTo>
                    <a:pt x="419" y="282"/>
                    <a:pt x="403" y="271"/>
                    <a:pt x="400" y="258"/>
                  </a:cubicBezTo>
                  <a:cubicBezTo>
                    <a:pt x="386" y="193"/>
                    <a:pt x="386" y="193"/>
                    <a:pt x="386" y="193"/>
                  </a:cubicBezTo>
                  <a:cubicBezTo>
                    <a:pt x="384" y="180"/>
                    <a:pt x="368" y="170"/>
                    <a:pt x="368" y="170"/>
                  </a:cubicBezTo>
                  <a:cubicBezTo>
                    <a:pt x="308" y="176"/>
                    <a:pt x="308" y="176"/>
                    <a:pt x="308" y="176"/>
                  </a:cubicBezTo>
                  <a:cubicBezTo>
                    <a:pt x="308" y="176"/>
                    <a:pt x="289" y="187"/>
                    <a:pt x="292" y="200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91" y="289"/>
                    <a:pt x="277" y="292"/>
                    <a:pt x="272" y="300"/>
                  </a:cubicBezTo>
                  <a:cubicBezTo>
                    <a:pt x="272" y="300"/>
                    <a:pt x="272" y="300"/>
                    <a:pt x="267" y="308"/>
                  </a:cubicBezTo>
                  <a:cubicBezTo>
                    <a:pt x="259" y="302"/>
                    <a:pt x="246" y="305"/>
                    <a:pt x="241" y="313"/>
                  </a:cubicBezTo>
                  <a:cubicBezTo>
                    <a:pt x="236" y="321"/>
                    <a:pt x="236" y="321"/>
                    <a:pt x="236" y="321"/>
                  </a:cubicBezTo>
                  <a:cubicBezTo>
                    <a:pt x="223" y="324"/>
                    <a:pt x="210" y="327"/>
                    <a:pt x="194" y="317"/>
                  </a:cubicBezTo>
                  <a:cubicBezTo>
                    <a:pt x="139" y="281"/>
                    <a:pt x="139" y="281"/>
                    <a:pt x="139" y="281"/>
                  </a:cubicBezTo>
                  <a:cubicBezTo>
                    <a:pt x="131" y="276"/>
                    <a:pt x="110" y="273"/>
                    <a:pt x="104" y="281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66" y="324"/>
                    <a:pt x="68" y="337"/>
                    <a:pt x="79" y="355"/>
                  </a:cubicBezTo>
                  <a:cubicBezTo>
                    <a:pt x="121" y="394"/>
                    <a:pt x="121" y="394"/>
                    <a:pt x="121" y="394"/>
                  </a:cubicBezTo>
                  <a:cubicBezTo>
                    <a:pt x="140" y="417"/>
                    <a:pt x="135" y="425"/>
                    <a:pt x="132" y="446"/>
                  </a:cubicBezTo>
                  <a:cubicBezTo>
                    <a:pt x="132" y="446"/>
                    <a:pt x="132" y="446"/>
                    <a:pt x="132" y="446"/>
                  </a:cubicBezTo>
                  <a:cubicBezTo>
                    <a:pt x="127" y="454"/>
                    <a:pt x="122" y="462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20" y="483"/>
                    <a:pt x="109" y="499"/>
                    <a:pt x="83" y="505"/>
                  </a:cubicBezTo>
                  <a:cubicBezTo>
                    <a:pt x="23" y="511"/>
                    <a:pt x="23" y="511"/>
                    <a:pt x="23" y="511"/>
                  </a:cubicBezTo>
                  <a:cubicBezTo>
                    <a:pt x="10" y="514"/>
                    <a:pt x="0" y="529"/>
                    <a:pt x="2" y="543"/>
                  </a:cubicBezTo>
                  <a:cubicBezTo>
                    <a:pt x="5" y="590"/>
                    <a:pt x="5" y="590"/>
                    <a:pt x="5" y="590"/>
                  </a:cubicBezTo>
                  <a:cubicBezTo>
                    <a:pt x="8" y="603"/>
                    <a:pt x="16" y="608"/>
                    <a:pt x="37" y="610"/>
                  </a:cubicBezTo>
                  <a:cubicBezTo>
                    <a:pt x="92" y="612"/>
                    <a:pt x="92" y="612"/>
                    <a:pt x="92" y="612"/>
                  </a:cubicBezTo>
                  <a:cubicBezTo>
                    <a:pt x="113" y="614"/>
                    <a:pt x="129" y="625"/>
                    <a:pt x="132" y="638"/>
                  </a:cubicBezTo>
                  <a:cubicBezTo>
                    <a:pt x="132" y="638"/>
                    <a:pt x="132" y="638"/>
                    <a:pt x="132" y="638"/>
                  </a:cubicBezTo>
                  <a:cubicBezTo>
                    <a:pt x="140" y="643"/>
                    <a:pt x="142" y="656"/>
                    <a:pt x="150" y="661"/>
                  </a:cubicBezTo>
                  <a:cubicBezTo>
                    <a:pt x="145" y="669"/>
                    <a:pt x="145" y="669"/>
                    <a:pt x="145" y="669"/>
                  </a:cubicBezTo>
                  <a:cubicBezTo>
                    <a:pt x="153" y="674"/>
                    <a:pt x="156" y="687"/>
                    <a:pt x="140" y="711"/>
                  </a:cubicBezTo>
                  <a:cubicBezTo>
                    <a:pt x="109" y="759"/>
                    <a:pt x="109" y="759"/>
                    <a:pt x="109" y="759"/>
                  </a:cubicBezTo>
                  <a:cubicBezTo>
                    <a:pt x="99" y="775"/>
                    <a:pt x="102" y="788"/>
                    <a:pt x="110" y="793"/>
                  </a:cubicBezTo>
                  <a:cubicBezTo>
                    <a:pt x="152" y="832"/>
                    <a:pt x="152" y="832"/>
                    <a:pt x="152" y="832"/>
                  </a:cubicBezTo>
                  <a:cubicBezTo>
                    <a:pt x="160" y="837"/>
                    <a:pt x="173" y="834"/>
                    <a:pt x="178" y="826"/>
                  </a:cubicBezTo>
                  <a:cubicBezTo>
                    <a:pt x="230" y="781"/>
                    <a:pt x="230" y="781"/>
                    <a:pt x="230" y="781"/>
                  </a:cubicBezTo>
                  <a:cubicBezTo>
                    <a:pt x="248" y="770"/>
                    <a:pt x="261" y="767"/>
                    <a:pt x="269" y="772"/>
                  </a:cubicBezTo>
                  <a:cubicBezTo>
                    <a:pt x="269" y="772"/>
                    <a:pt x="269" y="772"/>
                    <a:pt x="269" y="772"/>
                  </a:cubicBezTo>
                  <a:cubicBezTo>
                    <a:pt x="282" y="769"/>
                    <a:pt x="298" y="779"/>
                    <a:pt x="306" y="785"/>
                  </a:cubicBezTo>
                  <a:cubicBezTo>
                    <a:pt x="306" y="785"/>
                    <a:pt x="306" y="785"/>
                    <a:pt x="306" y="785"/>
                  </a:cubicBezTo>
                  <a:cubicBezTo>
                    <a:pt x="319" y="782"/>
                    <a:pt x="327" y="787"/>
                    <a:pt x="332" y="813"/>
                  </a:cubicBezTo>
                  <a:cubicBezTo>
                    <a:pt x="346" y="878"/>
                    <a:pt x="346" y="878"/>
                    <a:pt x="346" y="878"/>
                  </a:cubicBezTo>
                  <a:cubicBezTo>
                    <a:pt x="349" y="892"/>
                    <a:pt x="357" y="897"/>
                    <a:pt x="370" y="894"/>
                  </a:cubicBezTo>
                  <a:cubicBezTo>
                    <a:pt x="425" y="896"/>
                    <a:pt x="425" y="896"/>
                    <a:pt x="425" y="896"/>
                  </a:cubicBezTo>
                  <a:cubicBezTo>
                    <a:pt x="430" y="888"/>
                    <a:pt x="443" y="885"/>
                    <a:pt x="440" y="872"/>
                  </a:cubicBezTo>
                  <a:cubicBezTo>
                    <a:pt x="440" y="804"/>
                    <a:pt x="440" y="804"/>
                    <a:pt x="440" y="804"/>
                  </a:cubicBezTo>
                  <a:cubicBezTo>
                    <a:pt x="442" y="783"/>
                    <a:pt x="460" y="772"/>
                    <a:pt x="466" y="764"/>
                  </a:cubicBezTo>
                  <a:cubicBezTo>
                    <a:pt x="466" y="764"/>
                    <a:pt x="466" y="764"/>
                    <a:pt x="466" y="764"/>
                  </a:cubicBezTo>
                  <a:cubicBezTo>
                    <a:pt x="479" y="761"/>
                    <a:pt x="492" y="758"/>
                    <a:pt x="497" y="750"/>
                  </a:cubicBezTo>
                  <a:cubicBezTo>
                    <a:pt x="497" y="750"/>
                    <a:pt x="497" y="750"/>
                    <a:pt x="497" y="750"/>
                  </a:cubicBezTo>
                  <a:cubicBezTo>
                    <a:pt x="510" y="747"/>
                    <a:pt x="523" y="745"/>
                    <a:pt x="539" y="755"/>
                  </a:cubicBezTo>
                  <a:cubicBezTo>
                    <a:pt x="594" y="791"/>
                    <a:pt x="594" y="791"/>
                    <a:pt x="594" y="791"/>
                  </a:cubicBezTo>
                  <a:cubicBezTo>
                    <a:pt x="602" y="796"/>
                    <a:pt x="623" y="798"/>
                    <a:pt x="628" y="790"/>
                  </a:cubicBezTo>
                  <a:cubicBezTo>
                    <a:pt x="659" y="743"/>
                    <a:pt x="659" y="743"/>
                    <a:pt x="659" y="743"/>
                  </a:cubicBezTo>
                  <a:cubicBezTo>
                    <a:pt x="659" y="743"/>
                    <a:pt x="669" y="727"/>
                    <a:pt x="654" y="716"/>
                  </a:cubicBezTo>
                  <a:close/>
                  <a:moveTo>
                    <a:pt x="281" y="633"/>
                  </a:moveTo>
                  <a:cubicBezTo>
                    <a:pt x="223" y="584"/>
                    <a:pt x="219" y="502"/>
                    <a:pt x="263" y="452"/>
                  </a:cubicBezTo>
                  <a:cubicBezTo>
                    <a:pt x="313" y="393"/>
                    <a:pt x="399" y="382"/>
                    <a:pt x="457" y="431"/>
                  </a:cubicBezTo>
                  <a:cubicBezTo>
                    <a:pt x="507" y="475"/>
                    <a:pt x="518" y="561"/>
                    <a:pt x="469" y="619"/>
                  </a:cubicBezTo>
                  <a:cubicBezTo>
                    <a:pt x="420" y="678"/>
                    <a:pt x="339" y="682"/>
                    <a:pt x="281" y="633"/>
                  </a:cubicBezTo>
                  <a:close/>
                  <a:moveTo>
                    <a:pt x="1019" y="398"/>
                  </a:moveTo>
                  <a:cubicBezTo>
                    <a:pt x="1004" y="362"/>
                    <a:pt x="1004" y="362"/>
                    <a:pt x="1004" y="362"/>
                  </a:cubicBezTo>
                  <a:cubicBezTo>
                    <a:pt x="992" y="348"/>
                    <a:pt x="1002" y="340"/>
                    <a:pt x="1002" y="332"/>
                  </a:cubicBezTo>
                  <a:cubicBezTo>
                    <a:pt x="1002" y="332"/>
                    <a:pt x="1002" y="332"/>
                    <a:pt x="1002" y="332"/>
                  </a:cubicBezTo>
                  <a:cubicBezTo>
                    <a:pt x="1007" y="328"/>
                    <a:pt x="1011" y="324"/>
                    <a:pt x="1012" y="315"/>
                  </a:cubicBezTo>
                  <a:cubicBezTo>
                    <a:pt x="1021" y="307"/>
                    <a:pt x="1026" y="303"/>
                    <a:pt x="1043" y="304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95" y="308"/>
                    <a:pt x="1099" y="304"/>
                    <a:pt x="1100" y="295"/>
                  </a:cubicBezTo>
                  <a:cubicBezTo>
                    <a:pt x="1107" y="266"/>
                    <a:pt x="1107" y="266"/>
                    <a:pt x="1107" y="266"/>
                  </a:cubicBezTo>
                  <a:cubicBezTo>
                    <a:pt x="1107" y="257"/>
                    <a:pt x="1103" y="252"/>
                    <a:pt x="1095" y="243"/>
                  </a:cubicBezTo>
                  <a:cubicBezTo>
                    <a:pt x="1057" y="236"/>
                    <a:pt x="1057" y="236"/>
                    <a:pt x="1057" y="236"/>
                  </a:cubicBezTo>
                  <a:cubicBezTo>
                    <a:pt x="1044" y="231"/>
                    <a:pt x="1036" y="222"/>
                    <a:pt x="1037" y="213"/>
                  </a:cubicBezTo>
                  <a:cubicBezTo>
                    <a:pt x="1038" y="205"/>
                    <a:pt x="1034" y="200"/>
                    <a:pt x="1030" y="187"/>
                  </a:cubicBezTo>
                  <a:cubicBezTo>
                    <a:pt x="1031" y="178"/>
                    <a:pt x="1032" y="170"/>
                    <a:pt x="1041" y="162"/>
                  </a:cubicBezTo>
                  <a:cubicBezTo>
                    <a:pt x="1077" y="138"/>
                    <a:pt x="1077" y="138"/>
                    <a:pt x="1077" y="138"/>
                  </a:cubicBezTo>
                  <a:cubicBezTo>
                    <a:pt x="1082" y="134"/>
                    <a:pt x="1083" y="126"/>
                    <a:pt x="1079" y="121"/>
                  </a:cubicBezTo>
                  <a:cubicBezTo>
                    <a:pt x="1059" y="89"/>
                    <a:pt x="1059" y="89"/>
                    <a:pt x="1059" y="89"/>
                  </a:cubicBezTo>
                  <a:cubicBezTo>
                    <a:pt x="1055" y="85"/>
                    <a:pt x="1047" y="84"/>
                    <a:pt x="1038" y="83"/>
                  </a:cubicBezTo>
                  <a:cubicBezTo>
                    <a:pt x="1002" y="107"/>
                    <a:pt x="1002" y="107"/>
                    <a:pt x="1002" y="107"/>
                  </a:cubicBezTo>
                  <a:cubicBezTo>
                    <a:pt x="989" y="110"/>
                    <a:pt x="980" y="110"/>
                    <a:pt x="976" y="105"/>
                  </a:cubicBezTo>
                  <a:cubicBezTo>
                    <a:pt x="972" y="100"/>
                    <a:pt x="960" y="95"/>
                    <a:pt x="956" y="91"/>
                  </a:cubicBezTo>
                  <a:cubicBezTo>
                    <a:pt x="952" y="86"/>
                    <a:pt x="944" y="77"/>
                    <a:pt x="944" y="68"/>
                  </a:cubicBezTo>
                  <a:cubicBezTo>
                    <a:pt x="948" y="25"/>
                    <a:pt x="948" y="25"/>
                    <a:pt x="948" y="25"/>
                  </a:cubicBezTo>
                  <a:cubicBezTo>
                    <a:pt x="948" y="17"/>
                    <a:pt x="940" y="7"/>
                    <a:pt x="940" y="7"/>
                  </a:cubicBezTo>
                  <a:cubicBezTo>
                    <a:pt x="902" y="0"/>
                    <a:pt x="902" y="0"/>
                    <a:pt x="902" y="0"/>
                  </a:cubicBezTo>
                  <a:cubicBezTo>
                    <a:pt x="902" y="0"/>
                    <a:pt x="889" y="4"/>
                    <a:pt x="888" y="12"/>
                  </a:cubicBezTo>
                  <a:cubicBezTo>
                    <a:pt x="872" y="50"/>
                    <a:pt x="872" y="50"/>
                    <a:pt x="872" y="50"/>
                  </a:cubicBezTo>
                  <a:cubicBezTo>
                    <a:pt x="871" y="67"/>
                    <a:pt x="862" y="67"/>
                    <a:pt x="858" y="71"/>
                  </a:cubicBezTo>
                  <a:cubicBezTo>
                    <a:pt x="858" y="71"/>
                    <a:pt x="858" y="71"/>
                    <a:pt x="853" y="75"/>
                  </a:cubicBezTo>
                  <a:cubicBezTo>
                    <a:pt x="849" y="70"/>
                    <a:pt x="840" y="70"/>
                    <a:pt x="836" y="74"/>
                  </a:cubicBezTo>
                  <a:cubicBezTo>
                    <a:pt x="831" y="78"/>
                    <a:pt x="831" y="78"/>
                    <a:pt x="831" y="78"/>
                  </a:cubicBezTo>
                  <a:cubicBezTo>
                    <a:pt x="822" y="77"/>
                    <a:pt x="814" y="76"/>
                    <a:pt x="806" y="67"/>
                  </a:cubicBezTo>
                  <a:cubicBezTo>
                    <a:pt x="778" y="35"/>
                    <a:pt x="778" y="35"/>
                    <a:pt x="778" y="35"/>
                  </a:cubicBezTo>
                  <a:cubicBezTo>
                    <a:pt x="774" y="30"/>
                    <a:pt x="762" y="25"/>
                    <a:pt x="757" y="2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25" y="49"/>
                    <a:pt x="725" y="57"/>
                    <a:pt x="728" y="70"/>
                  </a:cubicBezTo>
                  <a:cubicBezTo>
                    <a:pt x="747" y="102"/>
                    <a:pt x="747" y="102"/>
                    <a:pt x="747" y="102"/>
                  </a:cubicBezTo>
                  <a:cubicBezTo>
                    <a:pt x="754" y="120"/>
                    <a:pt x="750" y="124"/>
                    <a:pt x="744" y="136"/>
                  </a:cubicBezTo>
                  <a:cubicBezTo>
                    <a:pt x="744" y="136"/>
                    <a:pt x="744" y="136"/>
                    <a:pt x="744" y="136"/>
                  </a:cubicBezTo>
                  <a:cubicBezTo>
                    <a:pt x="740" y="140"/>
                    <a:pt x="735" y="144"/>
                    <a:pt x="731" y="148"/>
                  </a:cubicBezTo>
                  <a:cubicBezTo>
                    <a:pt x="731" y="148"/>
                    <a:pt x="731" y="148"/>
                    <a:pt x="731" y="148"/>
                  </a:cubicBezTo>
                  <a:cubicBezTo>
                    <a:pt x="730" y="157"/>
                    <a:pt x="721" y="165"/>
                    <a:pt x="703" y="164"/>
                  </a:cubicBezTo>
                  <a:cubicBezTo>
                    <a:pt x="665" y="157"/>
                    <a:pt x="665" y="157"/>
                    <a:pt x="665" y="157"/>
                  </a:cubicBezTo>
                  <a:cubicBezTo>
                    <a:pt x="656" y="156"/>
                    <a:pt x="647" y="164"/>
                    <a:pt x="647" y="173"/>
                  </a:cubicBezTo>
                  <a:cubicBezTo>
                    <a:pt x="640" y="203"/>
                    <a:pt x="640" y="203"/>
                    <a:pt x="640" y="203"/>
                  </a:cubicBezTo>
                  <a:cubicBezTo>
                    <a:pt x="639" y="211"/>
                    <a:pt x="643" y="216"/>
                    <a:pt x="656" y="221"/>
                  </a:cubicBezTo>
                  <a:cubicBezTo>
                    <a:pt x="690" y="232"/>
                    <a:pt x="690" y="232"/>
                    <a:pt x="690" y="232"/>
                  </a:cubicBezTo>
                  <a:cubicBezTo>
                    <a:pt x="702" y="237"/>
                    <a:pt x="710" y="246"/>
                    <a:pt x="710" y="255"/>
                  </a:cubicBezTo>
                  <a:cubicBezTo>
                    <a:pt x="710" y="255"/>
                    <a:pt x="710" y="255"/>
                    <a:pt x="710" y="255"/>
                  </a:cubicBezTo>
                  <a:cubicBezTo>
                    <a:pt x="714" y="260"/>
                    <a:pt x="713" y="268"/>
                    <a:pt x="717" y="273"/>
                  </a:cubicBezTo>
                  <a:cubicBezTo>
                    <a:pt x="712" y="277"/>
                    <a:pt x="712" y="277"/>
                    <a:pt x="712" y="277"/>
                  </a:cubicBezTo>
                  <a:cubicBezTo>
                    <a:pt x="716" y="281"/>
                    <a:pt x="716" y="290"/>
                    <a:pt x="702" y="302"/>
                  </a:cubicBezTo>
                  <a:cubicBezTo>
                    <a:pt x="674" y="326"/>
                    <a:pt x="674" y="326"/>
                    <a:pt x="674" y="326"/>
                  </a:cubicBezTo>
                  <a:cubicBezTo>
                    <a:pt x="665" y="334"/>
                    <a:pt x="664" y="343"/>
                    <a:pt x="668" y="347"/>
                  </a:cubicBezTo>
                  <a:cubicBezTo>
                    <a:pt x="687" y="379"/>
                    <a:pt x="687" y="379"/>
                    <a:pt x="687" y="379"/>
                  </a:cubicBezTo>
                  <a:cubicBezTo>
                    <a:pt x="691" y="383"/>
                    <a:pt x="700" y="384"/>
                    <a:pt x="704" y="380"/>
                  </a:cubicBezTo>
                  <a:cubicBezTo>
                    <a:pt x="745" y="361"/>
                    <a:pt x="745" y="361"/>
                    <a:pt x="745" y="361"/>
                  </a:cubicBezTo>
                  <a:cubicBezTo>
                    <a:pt x="758" y="358"/>
                    <a:pt x="767" y="358"/>
                    <a:pt x="771" y="363"/>
                  </a:cubicBezTo>
                  <a:cubicBezTo>
                    <a:pt x="771" y="363"/>
                    <a:pt x="771" y="363"/>
                    <a:pt x="771" y="363"/>
                  </a:cubicBezTo>
                  <a:cubicBezTo>
                    <a:pt x="779" y="364"/>
                    <a:pt x="787" y="373"/>
                    <a:pt x="791" y="377"/>
                  </a:cubicBezTo>
                  <a:cubicBezTo>
                    <a:pt x="791" y="377"/>
                    <a:pt x="791" y="377"/>
                    <a:pt x="791" y="377"/>
                  </a:cubicBezTo>
                  <a:cubicBezTo>
                    <a:pt x="800" y="378"/>
                    <a:pt x="804" y="383"/>
                    <a:pt x="802" y="400"/>
                  </a:cubicBezTo>
                  <a:cubicBezTo>
                    <a:pt x="799" y="443"/>
                    <a:pt x="799" y="443"/>
                    <a:pt x="799" y="443"/>
                  </a:cubicBezTo>
                  <a:cubicBezTo>
                    <a:pt x="798" y="451"/>
                    <a:pt x="802" y="456"/>
                    <a:pt x="811" y="457"/>
                  </a:cubicBezTo>
                  <a:cubicBezTo>
                    <a:pt x="845" y="468"/>
                    <a:pt x="845" y="468"/>
                    <a:pt x="845" y="468"/>
                  </a:cubicBezTo>
                  <a:cubicBezTo>
                    <a:pt x="849" y="464"/>
                    <a:pt x="858" y="464"/>
                    <a:pt x="859" y="456"/>
                  </a:cubicBezTo>
                  <a:cubicBezTo>
                    <a:pt x="871" y="413"/>
                    <a:pt x="871" y="413"/>
                    <a:pt x="871" y="413"/>
                  </a:cubicBezTo>
                  <a:cubicBezTo>
                    <a:pt x="876" y="401"/>
                    <a:pt x="889" y="397"/>
                    <a:pt x="894" y="393"/>
                  </a:cubicBezTo>
                  <a:cubicBezTo>
                    <a:pt x="894" y="393"/>
                    <a:pt x="894" y="393"/>
                    <a:pt x="894" y="393"/>
                  </a:cubicBezTo>
                  <a:cubicBezTo>
                    <a:pt x="902" y="394"/>
                    <a:pt x="911" y="395"/>
                    <a:pt x="916" y="391"/>
                  </a:cubicBezTo>
                  <a:cubicBezTo>
                    <a:pt x="916" y="391"/>
                    <a:pt x="916" y="391"/>
                    <a:pt x="916" y="391"/>
                  </a:cubicBezTo>
                  <a:cubicBezTo>
                    <a:pt x="924" y="391"/>
                    <a:pt x="933" y="392"/>
                    <a:pt x="941" y="401"/>
                  </a:cubicBezTo>
                  <a:cubicBezTo>
                    <a:pt x="969" y="433"/>
                    <a:pt x="969" y="433"/>
                    <a:pt x="969" y="433"/>
                  </a:cubicBezTo>
                  <a:cubicBezTo>
                    <a:pt x="973" y="438"/>
                    <a:pt x="985" y="443"/>
                    <a:pt x="990" y="439"/>
                  </a:cubicBezTo>
                  <a:cubicBezTo>
                    <a:pt x="1018" y="415"/>
                    <a:pt x="1018" y="415"/>
                    <a:pt x="1018" y="415"/>
                  </a:cubicBezTo>
                  <a:cubicBezTo>
                    <a:pt x="1018" y="415"/>
                    <a:pt x="1027" y="407"/>
                    <a:pt x="1019" y="398"/>
                  </a:cubicBezTo>
                  <a:close/>
                  <a:moveTo>
                    <a:pt x="803" y="279"/>
                  </a:moveTo>
                  <a:cubicBezTo>
                    <a:pt x="776" y="238"/>
                    <a:pt x="788" y="187"/>
                    <a:pt x="825" y="164"/>
                  </a:cubicBezTo>
                  <a:cubicBezTo>
                    <a:pt x="866" y="136"/>
                    <a:pt x="921" y="144"/>
                    <a:pt x="948" y="185"/>
                  </a:cubicBezTo>
                  <a:cubicBezTo>
                    <a:pt x="972" y="221"/>
                    <a:pt x="963" y="277"/>
                    <a:pt x="922" y="304"/>
                  </a:cubicBezTo>
                  <a:cubicBezTo>
                    <a:pt x="881" y="332"/>
                    <a:pt x="830" y="320"/>
                    <a:pt x="803" y="27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29" tIns="44815" rIns="89629" bIns="448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TextBox 25"/>
            <p:cNvSpPr txBox="1"/>
            <p:nvPr/>
          </p:nvSpPr>
          <p:spPr>
            <a:xfrm>
              <a:off x="4133068" y="3027105"/>
              <a:ext cx="1924508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05050"/>
                  </a:solidFill>
                  <a:latin typeface="Segoe UI"/>
                </a:rPr>
                <a:t>Stream Analytics </a:t>
              </a:r>
            </a:p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bg2"/>
                  </a:solidFill>
                  <a:latin typeface="Segoe UI"/>
                </a:rPr>
                <a:t>(real-time analytics)</a:t>
              </a:r>
            </a:p>
          </p:txBody>
        </p:sp>
        <p:cxnSp>
          <p:nvCxnSpPr>
            <p:cNvPr id="935" name="Straight Arrow Connector 934"/>
            <p:cNvCxnSpPr>
              <a:cxnSpLocks/>
            </p:cNvCxnSpPr>
            <p:nvPr/>
          </p:nvCxnSpPr>
          <p:spPr>
            <a:xfrm>
              <a:off x="4294980" y="2810556"/>
              <a:ext cx="0" cy="201387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6" name="Elbow Connector 935"/>
          <p:cNvCxnSpPr>
            <a:cxnSpLocks/>
          </p:cNvCxnSpPr>
          <p:nvPr/>
        </p:nvCxnSpPr>
        <p:spPr>
          <a:xfrm flipV="1">
            <a:off x="3062820" y="2951001"/>
            <a:ext cx="762811" cy="164007"/>
          </a:xfrm>
          <a:prstGeom prst="bentConnector3">
            <a:avLst>
              <a:gd name="adj1" fmla="val 50000"/>
            </a:avLst>
          </a:prstGeom>
          <a:ln w="12700">
            <a:solidFill>
              <a:srgbClr val="FC740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7" name="Group 936"/>
          <p:cNvGrpSpPr/>
          <p:nvPr/>
        </p:nvGrpSpPr>
        <p:grpSpPr>
          <a:xfrm>
            <a:off x="1895762" y="2830492"/>
            <a:ext cx="1167484" cy="414006"/>
            <a:chOff x="1833876" y="3056853"/>
            <a:chExt cx="1167484" cy="414006"/>
          </a:xfrm>
        </p:grpSpPr>
        <p:sp>
          <p:nvSpPr>
            <p:cNvPr id="938" name="Rectangle 937"/>
            <p:cNvSpPr/>
            <p:nvPr/>
          </p:nvSpPr>
          <p:spPr bwMode="auto">
            <a:xfrm>
              <a:off x="1833876" y="3115471"/>
              <a:ext cx="1090869" cy="355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9" name="Rectangle 938"/>
            <p:cNvSpPr/>
            <p:nvPr/>
          </p:nvSpPr>
          <p:spPr bwMode="auto">
            <a:xfrm>
              <a:off x="1857319" y="3084210"/>
              <a:ext cx="1090869" cy="355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0" name="Rectangle 939"/>
            <p:cNvSpPr/>
            <p:nvPr/>
          </p:nvSpPr>
          <p:spPr bwMode="auto">
            <a:xfrm>
              <a:off x="1876861" y="3056853"/>
              <a:ext cx="1090869" cy="355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1" name="Freeform 940"/>
            <p:cNvSpPr>
              <a:spLocks noChangeAspect="1"/>
            </p:cNvSpPr>
            <p:nvPr/>
          </p:nvSpPr>
          <p:spPr bwMode="auto">
            <a:xfrm rot="5280000">
              <a:off x="2017054" y="3061047"/>
              <a:ext cx="257810" cy="327822"/>
            </a:xfrm>
            <a:custGeom>
              <a:avLst/>
              <a:gdLst>
                <a:gd name="connsiteX0" fmla="*/ 1704966 w 2556145"/>
                <a:gd name="connsiteY0" fmla="*/ 3221586 h 3250307"/>
                <a:gd name="connsiteX1" fmla="*/ 1719326 w 2556145"/>
                <a:gd name="connsiteY1" fmla="*/ 2810357 h 3250307"/>
                <a:gd name="connsiteX2" fmla="*/ 2130556 w 2556145"/>
                <a:gd name="connsiteY2" fmla="*/ 2824717 h 3250307"/>
                <a:gd name="connsiteX3" fmla="*/ 2144916 w 2556145"/>
                <a:gd name="connsiteY3" fmla="*/ 2413488 h 3250307"/>
                <a:gd name="connsiteX4" fmla="*/ 2556145 w 2556145"/>
                <a:gd name="connsiteY4" fmla="*/ 2427849 h 3250307"/>
                <a:gd name="connsiteX5" fmla="*/ 2527424 w 2556145"/>
                <a:gd name="connsiteY5" fmla="*/ 3250307 h 3250307"/>
                <a:gd name="connsiteX6" fmla="*/ 297522 w 2556145"/>
                <a:gd name="connsiteY6" fmla="*/ 1966692 h 3250307"/>
                <a:gd name="connsiteX7" fmla="*/ 542806 w 2556145"/>
                <a:gd name="connsiteY7" fmla="*/ 1737961 h 3250307"/>
                <a:gd name="connsiteX8" fmla="*/ 634409 w 2556145"/>
                <a:gd name="connsiteY8" fmla="*/ 1759807 h 3250307"/>
                <a:gd name="connsiteX9" fmla="*/ 675730 w 2556145"/>
                <a:gd name="connsiteY9" fmla="*/ 1789816 h 3250307"/>
                <a:gd name="connsiteX10" fmla="*/ 932915 w 2556145"/>
                <a:gd name="connsiteY10" fmla="*/ 1504183 h 3250307"/>
                <a:gd name="connsiteX11" fmla="*/ 882766 w 2556145"/>
                <a:gd name="connsiteY11" fmla="*/ 1474652 h 3250307"/>
                <a:gd name="connsiteX12" fmla="*/ 740661 w 2556145"/>
                <a:gd name="connsiteY12" fmla="*/ 1183285 h 3250307"/>
                <a:gd name="connsiteX13" fmla="*/ 1097679 w 2556145"/>
                <a:gd name="connsiteY13" fmla="*/ 850360 h 3250307"/>
                <a:gd name="connsiteX14" fmla="*/ 1378424 w 2556145"/>
                <a:gd name="connsiteY14" fmla="*/ 1012444 h 3250307"/>
                <a:gd name="connsiteX15" fmla="*/ 1388475 w 2556145"/>
                <a:gd name="connsiteY15" fmla="*/ 1032609 h 3250307"/>
                <a:gd name="connsiteX16" fmla="*/ 1627124 w 2556145"/>
                <a:gd name="connsiteY16" fmla="*/ 877628 h 3250307"/>
                <a:gd name="connsiteX17" fmla="*/ 1612998 w 2556145"/>
                <a:gd name="connsiteY17" fmla="*/ 849286 h 3250307"/>
                <a:gd name="connsiteX18" fmla="*/ 1597594 w 2556145"/>
                <a:gd name="connsiteY18" fmla="*/ 756381 h 3250307"/>
                <a:gd name="connsiteX19" fmla="*/ 1842878 w 2556145"/>
                <a:gd name="connsiteY19" fmla="*/ 527650 h 3250307"/>
                <a:gd name="connsiteX20" fmla="*/ 2071609 w 2556145"/>
                <a:gd name="connsiteY20" fmla="*/ 772934 h 3250307"/>
                <a:gd name="connsiteX21" fmla="*/ 1826325 w 2556145"/>
                <a:gd name="connsiteY21" fmla="*/ 1001665 h 3250307"/>
                <a:gd name="connsiteX22" fmla="*/ 1661160 w 2556145"/>
                <a:gd name="connsiteY22" fmla="*/ 926395 h 3250307"/>
                <a:gd name="connsiteX23" fmla="*/ 1652778 w 2556145"/>
                <a:gd name="connsiteY23" fmla="*/ 915482 h 3250307"/>
                <a:gd name="connsiteX24" fmla="*/ 1408687 w 2556145"/>
                <a:gd name="connsiteY24" fmla="*/ 1073997 h 3250307"/>
                <a:gd name="connsiteX25" fmla="*/ 1426024 w 2556145"/>
                <a:gd name="connsiteY25" fmla="*/ 1137610 h 3250307"/>
                <a:gd name="connsiteX26" fmla="*/ 1430605 w 2556145"/>
                <a:gd name="connsiteY26" fmla="*/ 1207378 h 3250307"/>
                <a:gd name="connsiteX27" fmla="*/ 1344167 w 2556145"/>
                <a:gd name="connsiteY27" fmla="*/ 1424062 h 3250307"/>
                <a:gd name="connsiteX28" fmla="*/ 1305485 w 2556145"/>
                <a:gd name="connsiteY28" fmla="*/ 1455257 h 3250307"/>
                <a:gd name="connsiteX29" fmla="*/ 1636897 w 2556145"/>
                <a:gd name="connsiteY29" fmla="*/ 1798444 h 3250307"/>
                <a:gd name="connsiteX30" fmla="*/ 1666484 w 2556145"/>
                <a:gd name="connsiteY30" fmla="*/ 1779965 h 3250307"/>
                <a:gd name="connsiteX31" fmla="*/ 1737903 w 2556145"/>
                <a:gd name="connsiteY31" fmla="*/ 1768123 h 3250307"/>
                <a:gd name="connsiteX32" fmla="*/ 1913738 w 2556145"/>
                <a:gd name="connsiteY32" fmla="*/ 1956684 h 3250307"/>
                <a:gd name="connsiteX33" fmla="*/ 1725178 w 2556145"/>
                <a:gd name="connsiteY33" fmla="*/ 2132519 h 3250307"/>
                <a:gd name="connsiteX34" fmla="*/ 1549343 w 2556145"/>
                <a:gd name="connsiteY34" fmla="*/ 1943959 h 3250307"/>
                <a:gd name="connsiteX35" fmla="*/ 1566137 w 2556145"/>
                <a:gd name="connsiteY35" fmla="*/ 1873539 h 3250307"/>
                <a:gd name="connsiteX36" fmla="*/ 1600357 w 2556145"/>
                <a:gd name="connsiteY36" fmla="*/ 1826421 h 3250307"/>
                <a:gd name="connsiteX37" fmla="*/ 1269754 w 2556145"/>
                <a:gd name="connsiteY37" fmla="*/ 1484072 h 3250307"/>
                <a:gd name="connsiteX38" fmla="*/ 1254211 w 2556145"/>
                <a:gd name="connsiteY38" fmla="*/ 1496607 h 3250307"/>
                <a:gd name="connsiteX39" fmla="*/ 1143355 w 2556145"/>
                <a:gd name="connsiteY39" fmla="*/ 1535723 h 3250307"/>
                <a:gd name="connsiteX40" fmla="*/ 1139752 w 2556145"/>
                <a:gd name="connsiteY40" fmla="*/ 1535959 h 3250307"/>
                <a:gd name="connsiteX41" fmla="*/ 1139752 w 2556145"/>
                <a:gd name="connsiteY41" fmla="*/ 2625193 h 3250307"/>
                <a:gd name="connsiteX42" fmla="*/ 1206000 w 2556145"/>
                <a:gd name="connsiteY42" fmla="*/ 2640992 h 3250307"/>
                <a:gd name="connsiteX43" fmla="*/ 1318225 w 2556145"/>
                <a:gd name="connsiteY43" fmla="*/ 2823853 h 3250307"/>
                <a:gd name="connsiteX44" fmla="*/ 1117485 w 2556145"/>
                <a:gd name="connsiteY44" fmla="*/ 3011046 h 3250307"/>
                <a:gd name="connsiteX45" fmla="*/ 930291 w 2556145"/>
                <a:gd name="connsiteY45" fmla="*/ 2810306 h 3250307"/>
                <a:gd name="connsiteX46" fmla="*/ 1054999 w 2556145"/>
                <a:gd name="connsiteY46" fmla="*/ 2635719 h 3250307"/>
                <a:gd name="connsiteX47" fmla="*/ 1094033 w 2556145"/>
                <a:gd name="connsiteY47" fmla="*/ 2629247 h 3250307"/>
                <a:gd name="connsiteX48" fmla="*/ 1094033 w 2556145"/>
                <a:gd name="connsiteY48" fmla="*/ 1538961 h 3250307"/>
                <a:gd name="connsiteX49" fmla="*/ 1073586 w 2556145"/>
                <a:gd name="connsiteY49" fmla="*/ 1540303 h 3250307"/>
                <a:gd name="connsiteX50" fmla="*/ 1004307 w 2556145"/>
                <a:gd name="connsiteY50" fmla="*/ 1530867 h 3250307"/>
                <a:gd name="connsiteX51" fmla="*/ 978517 w 2556145"/>
                <a:gd name="connsiteY51" fmla="*/ 1521863 h 3250307"/>
                <a:gd name="connsiteX52" fmla="*/ 711745 w 2556145"/>
                <a:gd name="connsiteY52" fmla="*/ 1818144 h 3250307"/>
                <a:gd name="connsiteX53" fmla="*/ 735687 w 2556145"/>
                <a:gd name="connsiteY53" fmla="*/ 1849318 h 3250307"/>
                <a:gd name="connsiteX54" fmla="*/ 771537 w 2556145"/>
                <a:gd name="connsiteY54" fmla="*/ 1983245 h 3250307"/>
                <a:gd name="connsiteX55" fmla="*/ 526253 w 2556145"/>
                <a:gd name="connsiteY55" fmla="*/ 2211976 h 3250307"/>
                <a:gd name="connsiteX56" fmla="*/ 297522 w 2556145"/>
                <a:gd name="connsiteY56" fmla="*/ 1966692 h 3250307"/>
                <a:gd name="connsiteX57" fmla="*/ 0 w 2556145"/>
                <a:gd name="connsiteY57" fmla="*/ 822458 h 3250307"/>
                <a:gd name="connsiteX58" fmla="*/ 28720 w 2556145"/>
                <a:gd name="connsiteY58" fmla="*/ 0 h 3250307"/>
                <a:gd name="connsiteX59" fmla="*/ 851179 w 2556145"/>
                <a:gd name="connsiteY59" fmla="*/ 28721 h 3250307"/>
                <a:gd name="connsiteX60" fmla="*/ 836819 w 2556145"/>
                <a:gd name="connsiteY60" fmla="*/ 439950 h 3250307"/>
                <a:gd name="connsiteX61" fmla="*/ 425589 w 2556145"/>
                <a:gd name="connsiteY61" fmla="*/ 425590 h 3250307"/>
                <a:gd name="connsiteX62" fmla="*/ 411229 w 2556145"/>
                <a:gd name="connsiteY62" fmla="*/ 836819 h 325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556145" h="3250307">
                  <a:moveTo>
                    <a:pt x="1704966" y="3221586"/>
                  </a:moveTo>
                  <a:lnTo>
                    <a:pt x="1719326" y="2810357"/>
                  </a:lnTo>
                  <a:lnTo>
                    <a:pt x="2130556" y="2824717"/>
                  </a:lnTo>
                  <a:lnTo>
                    <a:pt x="2144916" y="2413488"/>
                  </a:lnTo>
                  <a:lnTo>
                    <a:pt x="2556145" y="2427849"/>
                  </a:lnTo>
                  <a:lnTo>
                    <a:pt x="2527424" y="3250307"/>
                  </a:lnTo>
                  <a:close/>
                  <a:moveTo>
                    <a:pt x="297522" y="1966692"/>
                  </a:moveTo>
                  <a:cubicBezTo>
                    <a:pt x="302093" y="1835797"/>
                    <a:pt x="411910" y="1733390"/>
                    <a:pt x="542806" y="1737961"/>
                  </a:cubicBezTo>
                  <a:cubicBezTo>
                    <a:pt x="575529" y="1739104"/>
                    <a:pt x="606473" y="1746824"/>
                    <a:pt x="634409" y="1759807"/>
                  </a:cubicBezTo>
                  <a:lnTo>
                    <a:pt x="675730" y="1789816"/>
                  </a:lnTo>
                  <a:lnTo>
                    <a:pt x="932915" y="1504183"/>
                  </a:lnTo>
                  <a:lnTo>
                    <a:pt x="882766" y="1474652"/>
                  </a:lnTo>
                  <a:cubicBezTo>
                    <a:pt x="793168" y="1409454"/>
                    <a:pt x="736503" y="1302362"/>
                    <a:pt x="740661" y="1183285"/>
                  </a:cubicBezTo>
                  <a:cubicBezTo>
                    <a:pt x="747314" y="992762"/>
                    <a:pt x="907157" y="843707"/>
                    <a:pt x="1097679" y="850360"/>
                  </a:cubicBezTo>
                  <a:cubicBezTo>
                    <a:pt x="1216756" y="854518"/>
                    <a:pt x="1319635" y="918516"/>
                    <a:pt x="1378424" y="1012444"/>
                  </a:cubicBezTo>
                  <a:lnTo>
                    <a:pt x="1388475" y="1032609"/>
                  </a:lnTo>
                  <a:lnTo>
                    <a:pt x="1627124" y="877628"/>
                  </a:lnTo>
                  <a:lnTo>
                    <a:pt x="1612998" y="849286"/>
                  </a:lnTo>
                  <a:cubicBezTo>
                    <a:pt x="1601994" y="820512"/>
                    <a:pt x="1596451" y="789105"/>
                    <a:pt x="1597594" y="756381"/>
                  </a:cubicBezTo>
                  <a:cubicBezTo>
                    <a:pt x="1602165" y="625486"/>
                    <a:pt x="1711983" y="523079"/>
                    <a:pt x="1842878" y="527650"/>
                  </a:cubicBezTo>
                  <a:cubicBezTo>
                    <a:pt x="1973773" y="532221"/>
                    <a:pt x="2076180" y="642039"/>
                    <a:pt x="2071609" y="772934"/>
                  </a:cubicBezTo>
                  <a:cubicBezTo>
                    <a:pt x="2067038" y="903830"/>
                    <a:pt x="1957220" y="1006236"/>
                    <a:pt x="1826325" y="1001665"/>
                  </a:cubicBezTo>
                  <a:cubicBezTo>
                    <a:pt x="1760877" y="999380"/>
                    <a:pt x="1702552" y="970783"/>
                    <a:pt x="1661160" y="926395"/>
                  </a:cubicBezTo>
                  <a:lnTo>
                    <a:pt x="1652778" y="915482"/>
                  </a:lnTo>
                  <a:lnTo>
                    <a:pt x="1408687" y="1073997"/>
                  </a:lnTo>
                  <a:lnTo>
                    <a:pt x="1426024" y="1137610"/>
                  </a:lnTo>
                  <a:cubicBezTo>
                    <a:pt x="1429835" y="1160227"/>
                    <a:pt x="1431436" y="1183563"/>
                    <a:pt x="1430605" y="1207378"/>
                  </a:cubicBezTo>
                  <a:cubicBezTo>
                    <a:pt x="1427694" y="1290732"/>
                    <a:pt x="1395462" y="1366149"/>
                    <a:pt x="1344167" y="1424062"/>
                  </a:cubicBezTo>
                  <a:lnTo>
                    <a:pt x="1305485" y="1455257"/>
                  </a:lnTo>
                  <a:lnTo>
                    <a:pt x="1636897" y="1798444"/>
                  </a:lnTo>
                  <a:lnTo>
                    <a:pt x="1666484" y="1779965"/>
                  </a:lnTo>
                  <a:cubicBezTo>
                    <a:pt x="1688603" y="1771506"/>
                    <a:pt x="1712747" y="1767245"/>
                    <a:pt x="1737903" y="1768123"/>
                  </a:cubicBezTo>
                  <a:cubicBezTo>
                    <a:pt x="1838528" y="1771637"/>
                    <a:pt x="1917252" y="1856059"/>
                    <a:pt x="1913738" y="1956684"/>
                  </a:cubicBezTo>
                  <a:cubicBezTo>
                    <a:pt x="1910225" y="2057309"/>
                    <a:pt x="1825803" y="2136033"/>
                    <a:pt x="1725178" y="2132519"/>
                  </a:cubicBezTo>
                  <a:cubicBezTo>
                    <a:pt x="1624553" y="2129005"/>
                    <a:pt x="1545829" y="2044584"/>
                    <a:pt x="1549343" y="1943959"/>
                  </a:cubicBezTo>
                  <a:cubicBezTo>
                    <a:pt x="1550221" y="1918803"/>
                    <a:pt x="1556156" y="1895015"/>
                    <a:pt x="1566137" y="1873539"/>
                  </a:cubicBezTo>
                  <a:lnTo>
                    <a:pt x="1600357" y="1826421"/>
                  </a:lnTo>
                  <a:lnTo>
                    <a:pt x="1269754" y="1484072"/>
                  </a:lnTo>
                  <a:lnTo>
                    <a:pt x="1254211" y="1496607"/>
                  </a:lnTo>
                  <a:cubicBezTo>
                    <a:pt x="1220315" y="1515616"/>
                    <a:pt x="1182935" y="1529053"/>
                    <a:pt x="1143355" y="1535723"/>
                  </a:cubicBezTo>
                  <a:lnTo>
                    <a:pt x="1139752" y="1535959"/>
                  </a:lnTo>
                  <a:lnTo>
                    <a:pt x="1139752" y="2625193"/>
                  </a:lnTo>
                  <a:lnTo>
                    <a:pt x="1206000" y="2640992"/>
                  </a:lnTo>
                  <a:cubicBezTo>
                    <a:pt x="1274589" y="2672869"/>
                    <a:pt x="1321031" y="2743509"/>
                    <a:pt x="1318225" y="2823853"/>
                  </a:cubicBezTo>
                  <a:cubicBezTo>
                    <a:pt x="1314484" y="2930978"/>
                    <a:pt x="1224609" y="3014787"/>
                    <a:pt x="1117485" y="3011046"/>
                  </a:cubicBezTo>
                  <a:cubicBezTo>
                    <a:pt x="1010360" y="3007305"/>
                    <a:pt x="926551" y="2917431"/>
                    <a:pt x="930291" y="2810306"/>
                  </a:cubicBezTo>
                  <a:cubicBezTo>
                    <a:pt x="933097" y="2729963"/>
                    <a:pt x="984353" y="2662734"/>
                    <a:pt x="1054999" y="2635719"/>
                  </a:cubicBezTo>
                  <a:lnTo>
                    <a:pt x="1094033" y="2629247"/>
                  </a:lnTo>
                  <a:lnTo>
                    <a:pt x="1094033" y="1538961"/>
                  </a:lnTo>
                  <a:lnTo>
                    <a:pt x="1073586" y="1540303"/>
                  </a:lnTo>
                  <a:cubicBezTo>
                    <a:pt x="1049771" y="1539472"/>
                    <a:pt x="1026603" y="1536246"/>
                    <a:pt x="1004307" y="1530867"/>
                  </a:cubicBezTo>
                  <a:lnTo>
                    <a:pt x="978517" y="1521863"/>
                  </a:lnTo>
                  <a:lnTo>
                    <a:pt x="711745" y="1818144"/>
                  </a:lnTo>
                  <a:lnTo>
                    <a:pt x="735687" y="1849318"/>
                  </a:lnTo>
                  <a:cubicBezTo>
                    <a:pt x="759921" y="1888037"/>
                    <a:pt x="773251" y="1934159"/>
                    <a:pt x="771537" y="1983245"/>
                  </a:cubicBezTo>
                  <a:cubicBezTo>
                    <a:pt x="766966" y="2114140"/>
                    <a:pt x="657148" y="2216547"/>
                    <a:pt x="526253" y="2211976"/>
                  </a:cubicBezTo>
                  <a:cubicBezTo>
                    <a:pt x="395357" y="2207405"/>
                    <a:pt x="292951" y="2097587"/>
                    <a:pt x="297522" y="1966692"/>
                  </a:cubicBezTo>
                  <a:close/>
                  <a:moveTo>
                    <a:pt x="0" y="822458"/>
                  </a:moveTo>
                  <a:lnTo>
                    <a:pt x="28720" y="0"/>
                  </a:lnTo>
                  <a:lnTo>
                    <a:pt x="851179" y="28721"/>
                  </a:lnTo>
                  <a:lnTo>
                    <a:pt x="836819" y="439950"/>
                  </a:lnTo>
                  <a:lnTo>
                    <a:pt x="425589" y="425590"/>
                  </a:lnTo>
                  <a:lnTo>
                    <a:pt x="411229" y="83681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dirty="0">
                <a:gradFill>
                  <a:gsLst>
                    <a:gs pos="5417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942" name="TextBox 941"/>
            <p:cNvSpPr txBox="1"/>
            <p:nvPr/>
          </p:nvSpPr>
          <p:spPr>
            <a:xfrm>
              <a:off x="2333726" y="3175864"/>
              <a:ext cx="66763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Event Hubs</a:t>
              </a:r>
            </a:p>
          </p:txBody>
        </p:sp>
      </p:grpSp>
      <p:sp>
        <p:nvSpPr>
          <p:cNvPr id="943" name="Rectangle 942"/>
          <p:cNvSpPr/>
          <p:nvPr/>
        </p:nvSpPr>
        <p:spPr bwMode="auto">
          <a:xfrm>
            <a:off x="4148828" y="1454203"/>
            <a:ext cx="1776856" cy="4097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44" name="Picture 943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4">
            <a:clrChange>
              <a:clrFrom>
                <a:srgbClr val="89C402"/>
              </a:clrFrom>
              <a:clrTo>
                <a:srgbClr val="89C402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4193671" y="1490159"/>
            <a:ext cx="361220" cy="349037"/>
          </a:xfrm>
          <a:prstGeom prst="rect">
            <a:avLst/>
          </a:prstGeom>
          <a:solidFill>
            <a:srgbClr val="747AF8"/>
          </a:solidFill>
        </p:spPr>
      </p:pic>
      <p:sp>
        <p:nvSpPr>
          <p:cNvPr id="945" name="TextBox 25"/>
          <p:cNvSpPr txBox="1"/>
          <p:nvPr/>
        </p:nvSpPr>
        <p:spPr>
          <a:xfrm>
            <a:off x="4544513" y="1495619"/>
            <a:ext cx="1314798" cy="32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HDI  Custom ETL </a:t>
            </a:r>
            <a:endParaRPr lang="en-US" sz="800" dirty="0" smtClean="0">
              <a:solidFill>
                <a:srgbClr val="505050"/>
              </a:solidFill>
              <a:latin typeface="Segoe UI"/>
            </a:endParaRPr>
          </a:p>
          <a:p>
            <a:pPr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2"/>
                </a:solidFill>
                <a:latin typeface="Segoe UI"/>
              </a:rPr>
              <a:t>(Aggregate/Partition)</a:t>
            </a:r>
          </a:p>
        </p:txBody>
      </p:sp>
      <p:cxnSp>
        <p:nvCxnSpPr>
          <p:cNvPr id="946" name="Straight Arrow Connector 945"/>
          <p:cNvCxnSpPr>
            <a:cxnSpLocks/>
          </p:cNvCxnSpPr>
          <p:nvPr/>
        </p:nvCxnSpPr>
        <p:spPr>
          <a:xfrm>
            <a:off x="4903549" y="1876618"/>
            <a:ext cx="0" cy="432970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Arrow Connector 946"/>
          <p:cNvCxnSpPr>
            <a:cxnSpLocks/>
          </p:cNvCxnSpPr>
          <p:nvPr/>
        </p:nvCxnSpPr>
        <p:spPr>
          <a:xfrm flipV="1">
            <a:off x="5136292" y="1863962"/>
            <a:ext cx="0" cy="447539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8" name="Group 947"/>
          <p:cNvGrpSpPr/>
          <p:nvPr/>
        </p:nvGrpSpPr>
        <p:grpSpPr>
          <a:xfrm>
            <a:off x="6112865" y="1457108"/>
            <a:ext cx="1840404" cy="480098"/>
            <a:chOff x="6097869" y="1574059"/>
            <a:chExt cx="1840404" cy="480098"/>
          </a:xfrm>
        </p:grpSpPr>
        <p:sp>
          <p:nvSpPr>
            <p:cNvPr id="949" name="Rectangle 948"/>
            <p:cNvSpPr/>
            <p:nvPr/>
          </p:nvSpPr>
          <p:spPr bwMode="auto">
            <a:xfrm>
              <a:off x="6097869" y="1644400"/>
              <a:ext cx="1776856" cy="409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0" name="Rectangle 949"/>
            <p:cNvSpPr/>
            <p:nvPr/>
          </p:nvSpPr>
          <p:spPr bwMode="auto">
            <a:xfrm>
              <a:off x="6125230" y="1609229"/>
              <a:ext cx="1776856" cy="409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1" name="Rectangle 950"/>
            <p:cNvSpPr/>
            <p:nvPr/>
          </p:nvSpPr>
          <p:spPr bwMode="auto">
            <a:xfrm>
              <a:off x="6152589" y="1574059"/>
              <a:ext cx="1776856" cy="409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2" name="TextBox 25"/>
            <p:cNvSpPr txBox="1"/>
            <p:nvPr/>
          </p:nvSpPr>
          <p:spPr>
            <a:xfrm>
              <a:off x="6379252" y="1607110"/>
              <a:ext cx="155902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05050"/>
                  </a:solidFill>
                  <a:latin typeface="Segoe UI"/>
                </a:rPr>
                <a:t>HDI  Custom ETL </a:t>
              </a:r>
              <a:endParaRPr lang="en-US" sz="800" dirty="0" smtClean="0">
                <a:solidFill>
                  <a:srgbClr val="505050"/>
                </a:solidFill>
                <a:latin typeface="Segoe UI"/>
              </a:endParaRPr>
            </a:p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solidFill>
                    <a:schemeClr val="bg2"/>
                  </a:solidFill>
                  <a:latin typeface="Segoe UI"/>
                </a:rPr>
                <a:t>(Classification &amp; Regression)</a:t>
              </a:r>
              <a:endParaRPr lang="en-US" sz="800" dirty="0">
                <a:solidFill>
                  <a:schemeClr val="bg2"/>
                </a:solidFill>
                <a:latin typeface="Segoe UI"/>
              </a:endParaRPr>
            </a:p>
          </p:txBody>
        </p:sp>
        <p:sp>
          <p:nvSpPr>
            <p:cNvPr id="953" name="Freeform 952"/>
            <p:cNvSpPr/>
            <p:nvPr/>
          </p:nvSpPr>
          <p:spPr bwMode="auto">
            <a:xfrm flipH="1">
              <a:off x="6203147" y="1637282"/>
              <a:ext cx="267177" cy="282739"/>
            </a:xfrm>
            <a:custGeom>
              <a:avLst/>
              <a:gdLst>
                <a:gd name="connsiteX0" fmla="*/ 1820774 w 3146654"/>
                <a:gd name="connsiteY0" fmla="*/ 396240 h 3329940"/>
                <a:gd name="connsiteX1" fmla="*/ 1820774 w 3146654"/>
                <a:gd name="connsiteY1" fmla="*/ 1062990 h 3329940"/>
                <a:gd name="connsiteX2" fmla="*/ 2760574 w 3146654"/>
                <a:gd name="connsiteY2" fmla="*/ 2815590 h 3329940"/>
                <a:gd name="connsiteX3" fmla="*/ 2722474 w 3146654"/>
                <a:gd name="connsiteY3" fmla="*/ 2923540 h 3329940"/>
                <a:gd name="connsiteX4" fmla="*/ 2455774 w 3146654"/>
                <a:gd name="connsiteY4" fmla="*/ 2923540 h 3329940"/>
                <a:gd name="connsiteX5" fmla="*/ 1693774 w 3146654"/>
                <a:gd name="connsiteY5" fmla="*/ 1418590 h 3329940"/>
                <a:gd name="connsiteX6" fmla="*/ 1141324 w 3146654"/>
                <a:gd name="connsiteY6" fmla="*/ 1418590 h 3329940"/>
                <a:gd name="connsiteX7" fmla="*/ 1331824 w 3146654"/>
                <a:gd name="connsiteY7" fmla="*/ 999490 h 3329940"/>
                <a:gd name="connsiteX8" fmla="*/ 1331824 w 3146654"/>
                <a:gd name="connsiteY8" fmla="*/ 396240 h 3329940"/>
                <a:gd name="connsiteX9" fmla="*/ 2415134 w 3146654"/>
                <a:gd name="connsiteY9" fmla="*/ 0 h 3329940"/>
                <a:gd name="connsiteX10" fmla="*/ 2369414 w 3146654"/>
                <a:gd name="connsiteY10" fmla="*/ 0 h 3329940"/>
                <a:gd name="connsiteX11" fmla="*/ 1607414 w 3146654"/>
                <a:gd name="connsiteY11" fmla="*/ 0 h 3329940"/>
                <a:gd name="connsiteX12" fmla="*/ 1584960 w 3146654"/>
                <a:gd name="connsiteY12" fmla="*/ 0 h 3329940"/>
                <a:gd name="connsiteX13" fmla="*/ 1561694 w 3146654"/>
                <a:gd name="connsiteY13" fmla="*/ 0 h 3329940"/>
                <a:gd name="connsiteX14" fmla="*/ 1539240 w 3146654"/>
                <a:gd name="connsiteY14" fmla="*/ 0 h 3329940"/>
                <a:gd name="connsiteX15" fmla="*/ 777240 w 3146654"/>
                <a:gd name="connsiteY15" fmla="*/ 0 h 3329940"/>
                <a:gd name="connsiteX16" fmla="*/ 731520 w 3146654"/>
                <a:gd name="connsiteY16" fmla="*/ 0 h 3329940"/>
                <a:gd name="connsiteX17" fmla="*/ 731520 w 3146654"/>
                <a:gd name="connsiteY17" fmla="*/ 381000 h 3329940"/>
                <a:gd name="connsiteX18" fmla="*/ 784860 w 3146654"/>
                <a:gd name="connsiteY18" fmla="*/ 381000 h 3329940"/>
                <a:gd name="connsiteX19" fmla="*/ 960120 w 3146654"/>
                <a:gd name="connsiteY19" fmla="*/ 381000 h 3329940"/>
                <a:gd name="connsiteX20" fmla="*/ 960120 w 3146654"/>
                <a:gd name="connsiteY20" fmla="*/ 899160 h 3329940"/>
                <a:gd name="connsiteX21" fmla="*/ 0 w 3146654"/>
                <a:gd name="connsiteY21" fmla="*/ 2834640 h 3329940"/>
                <a:gd name="connsiteX22" fmla="*/ 297180 w 3146654"/>
                <a:gd name="connsiteY22" fmla="*/ 3329940 h 3329940"/>
                <a:gd name="connsiteX23" fmla="*/ 1561694 w 3146654"/>
                <a:gd name="connsiteY23" fmla="*/ 3329940 h 3329940"/>
                <a:gd name="connsiteX24" fmla="*/ 1584960 w 3146654"/>
                <a:gd name="connsiteY24" fmla="*/ 3329940 h 3329940"/>
                <a:gd name="connsiteX25" fmla="*/ 2849474 w 3146654"/>
                <a:gd name="connsiteY25" fmla="*/ 3329940 h 3329940"/>
                <a:gd name="connsiteX26" fmla="*/ 3146654 w 3146654"/>
                <a:gd name="connsiteY26" fmla="*/ 2834640 h 3329940"/>
                <a:gd name="connsiteX27" fmla="*/ 2186534 w 3146654"/>
                <a:gd name="connsiteY27" fmla="*/ 899160 h 3329940"/>
                <a:gd name="connsiteX28" fmla="*/ 2186534 w 3146654"/>
                <a:gd name="connsiteY28" fmla="*/ 381000 h 3329940"/>
                <a:gd name="connsiteX29" fmla="*/ 2361794 w 3146654"/>
                <a:gd name="connsiteY29" fmla="*/ 381000 h 3329940"/>
                <a:gd name="connsiteX30" fmla="*/ 2415134 w 3146654"/>
                <a:gd name="connsiteY30" fmla="*/ 381000 h 332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46654" h="3329940">
                  <a:moveTo>
                    <a:pt x="1820774" y="396240"/>
                  </a:moveTo>
                  <a:lnTo>
                    <a:pt x="1820774" y="1062990"/>
                  </a:lnTo>
                  <a:lnTo>
                    <a:pt x="2760574" y="2815590"/>
                  </a:lnTo>
                  <a:lnTo>
                    <a:pt x="2722474" y="2923540"/>
                  </a:lnTo>
                  <a:lnTo>
                    <a:pt x="2455774" y="2923540"/>
                  </a:lnTo>
                  <a:lnTo>
                    <a:pt x="1693774" y="1418590"/>
                  </a:lnTo>
                  <a:lnTo>
                    <a:pt x="1141324" y="1418590"/>
                  </a:lnTo>
                  <a:lnTo>
                    <a:pt x="1331824" y="999490"/>
                  </a:lnTo>
                  <a:lnTo>
                    <a:pt x="1331824" y="396240"/>
                  </a:lnTo>
                  <a:close/>
                  <a:moveTo>
                    <a:pt x="2415134" y="0"/>
                  </a:moveTo>
                  <a:lnTo>
                    <a:pt x="2369414" y="0"/>
                  </a:lnTo>
                  <a:lnTo>
                    <a:pt x="1607414" y="0"/>
                  </a:lnTo>
                  <a:lnTo>
                    <a:pt x="1584960" y="0"/>
                  </a:lnTo>
                  <a:lnTo>
                    <a:pt x="1561694" y="0"/>
                  </a:lnTo>
                  <a:lnTo>
                    <a:pt x="1539240" y="0"/>
                  </a:lnTo>
                  <a:lnTo>
                    <a:pt x="777240" y="0"/>
                  </a:lnTo>
                  <a:lnTo>
                    <a:pt x="731520" y="0"/>
                  </a:lnTo>
                  <a:lnTo>
                    <a:pt x="731520" y="381000"/>
                  </a:lnTo>
                  <a:lnTo>
                    <a:pt x="784860" y="381000"/>
                  </a:lnTo>
                  <a:lnTo>
                    <a:pt x="960120" y="381000"/>
                  </a:lnTo>
                  <a:lnTo>
                    <a:pt x="960120" y="899160"/>
                  </a:lnTo>
                  <a:lnTo>
                    <a:pt x="0" y="2834640"/>
                  </a:lnTo>
                  <a:lnTo>
                    <a:pt x="297180" y="3329940"/>
                  </a:lnTo>
                  <a:lnTo>
                    <a:pt x="1561694" y="3329940"/>
                  </a:lnTo>
                  <a:lnTo>
                    <a:pt x="1584960" y="3329940"/>
                  </a:lnTo>
                  <a:lnTo>
                    <a:pt x="2849474" y="3329940"/>
                  </a:lnTo>
                  <a:lnTo>
                    <a:pt x="3146654" y="2834640"/>
                  </a:lnTo>
                  <a:lnTo>
                    <a:pt x="2186534" y="899160"/>
                  </a:lnTo>
                  <a:lnTo>
                    <a:pt x="2186534" y="381000"/>
                  </a:lnTo>
                  <a:lnTo>
                    <a:pt x="2361794" y="381000"/>
                  </a:lnTo>
                  <a:lnTo>
                    <a:pt x="2415134" y="381000"/>
                  </a:lnTo>
                  <a:close/>
                </a:path>
              </a:pathLst>
            </a:cu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gradFill>
                  <a:gsLst>
                    <a:gs pos="100000">
                      <a:srgbClr val="161616"/>
                    </a:gs>
                    <a:gs pos="0">
                      <a:srgbClr val="161616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54" name="Group 953"/>
          <p:cNvGrpSpPr/>
          <p:nvPr/>
        </p:nvGrpSpPr>
        <p:grpSpPr>
          <a:xfrm>
            <a:off x="6574932" y="2866435"/>
            <a:ext cx="1455717" cy="402588"/>
            <a:chOff x="6544306" y="2983386"/>
            <a:chExt cx="1455717" cy="402588"/>
          </a:xfrm>
        </p:grpSpPr>
        <p:sp>
          <p:nvSpPr>
            <p:cNvPr id="955" name="Rectangle 954"/>
            <p:cNvSpPr/>
            <p:nvPr/>
          </p:nvSpPr>
          <p:spPr bwMode="auto">
            <a:xfrm>
              <a:off x="6544306" y="3045021"/>
              <a:ext cx="1370669" cy="340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6" name="Rectangle 955"/>
            <p:cNvSpPr/>
            <p:nvPr/>
          </p:nvSpPr>
          <p:spPr bwMode="auto">
            <a:xfrm>
              <a:off x="6569796" y="3009810"/>
              <a:ext cx="1370669" cy="340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7" name="Rectangle 956"/>
            <p:cNvSpPr/>
            <p:nvPr/>
          </p:nvSpPr>
          <p:spPr bwMode="auto">
            <a:xfrm>
              <a:off x="6597160" y="2983386"/>
              <a:ext cx="1370669" cy="340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8" name="TextBox 25"/>
            <p:cNvSpPr txBox="1"/>
            <p:nvPr/>
          </p:nvSpPr>
          <p:spPr>
            <a:xfrm>
              <a:off x="6829586" y="3017626"/>
              <a:ext cx="117043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solidFill>
                    <a:srgbClr val="505050"/>
                  </a:solidFill>
                  <a:latin typeface="Segoe UI"/>
                </a:rPr>
                <a:t>Machine Learning</a:t>
              </a:r>
            </a:p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 smtClean="0">
                  <a:solidFill>
                    <a:schemeClr val="bg2"/>
                  </a:solidFill>
                  <a:latin typeface="Segoe UI"/>
                </a:rPr>
                <a:t>(Anomaly Detection)</a:t>
              </a:r>
              <a:endParaRPr lang="en-US" sz="800" dirty="0">
                <a:solidFill>
                  <a:schemeClr val="bg2"/>
                </a:solidFill>
                <a:latin typeface="Segoe UI"/>
              </a:endParaRPr>
            </a:p>
          </p:txBody>
        </p:sp>
        <p:sp>
          <p:nvSpPr>
            <p:cNvPr id="959" name="Freeform 958"/>
            <p:cNvSpPr/>
            <p:nvPr/>
          </p:nvSpPr>
          <p:spPr bwMode="auto">
            <a:xfrm flipH="1">
              <a:off x="6639903" y="3023975"/>
              <a:ext cx="267177" cy="282739"/>
            </a:xfrm>
            <a:custGeom>
              <a:avLst/>
              <a:gdLst>
                <a:gd name="connsiteX0" fmla="*/ 1820774 w 3146654"/>
                <a:gd name="connsiteY0" fmla="*/ 396240 h 3329940"/>
                <a:gd name="connsiteX1" fmla="*/ 1820774 w 3146654"/>
                <a:gd name="connsiteY1" fmla="*/ 1062990 h 3329940"/>
                <a:gd name="connsiteX2" fmla="*/ 2760574 w 3146654"/>
                <a:gd name="connsiteY2" fmla="*/ 2815590 h 3329940"/>
                <a:gd name="connsiteX3" fmla="*/ 2722474 w 3146654"/>
                <a:gd name="connsiteY3" fmla="*/ 2923540 h 3329940"/>
                <a:gd name="connsiteX4" fmla="*/ 2455774 w 3146654"/>
                <a:gd name="connsiteY4" fmla="*/ 2923540 h 3329940"/>
                <a:gd name="connsiteX5" fmla="*/ 1693774 w 3146654"/>
                <a:gd name="connsiteY5" fmla="*/ 1418590 h 3329940"/>
                <a:gd name="connsiteX6" fmla="*/ 1141324 w 3146654"/>
                <a:gd name="connsiteY6" fmla="*/ 1418590 h 3329940"/>
                <a:gd name="connsiteX7" fmla="*/ 1331824 w 3146654"/>
                <a:gd name="connsiteY7" fmla="*/ 999490 h 3329940"/>
                <a:gd name="connsiteX8" fmla="*/ 1331824 w 3146654"/>
                <a:gd name="connsiteY8" fmla="*/ 396240 h 3329940"/>
                <a:gd name="connsiteX9" fmla="*/ 2415134 w 3146654"/>
                <a:gd name="connsiteY9" fmla="*/ 0 h 3329940"/>
                <a:gd name="connsiteX10" fmla="*/ 2369414 w 3146654"/>
                <a:gd name="connsiteY10" fmla="*/ 0 h 3329940"/>
                <a:gd name="connsiteX11" fmla="*/ 1607414 w 3146654"/>
                <a:gd name="connsiteY11" fmla="*/ 0 h 3329940"/>
                <a:gd name="connsiteX12" fmla="*/ 1584960 w 3146654"/>
                <a:gd name="connsiteY12" fmla="*/ 0 h 3329940"/>
                <a:gd name="connsiteX13" fmla="*/ 1561694 w 3146654"/>
                <a:gd name="connsiteY13" fmla="*/ 0 h 3329940"/>
                <a:gd name="connsiteX14" fmla="*/ 1539240 w 3146654"/>
                <a:gd name="connsiteY14" fmla="*/ 0 h 3329940"/>
                <a:gd name="connsiteX15" fmla="*/ 777240 w 3146654"/>
                <a:gd name="connsiteY15" fmla="*/ 0 h 3329940"/>
                <a:gd name="connsiteX16" fmla="*/ 731520 w 3146654"/>
                <a:gd name="connsiteY16" fmla="*/ 0 h 3329940"/>
                <a:gd name="connsiteX17" fmla="*/ 731520 w 3146654"/>
                <a:gd name="connsiteY17" fmla="*/ 381000 h 3329940"/>
                <a:gd name="connsiteX18" fmla="*/ 784860 w 3146654"/>
                <a:gd name="connsiteY18" fmla="*/ 381000 h 3329940"/>
                <a:gd name="connsiteX19" fmla="*/ 960120 w 3146654"/>
                <a:gd name="connsiteY19" fmla="*/ 381000 h 3329940"/>
                <a:gd name="connsiteX20" fmla="*/ 960120 w 3146654"/>
                <a:gd name="connsiteY20" fmla="*/ 899160 h 3329940"/>
                <a:gd name="connsiteX21" fmla="*/ 0 w 3146654"/>
                <a:gd name="connsiteY21" fmla="*/ 2834640 h 3329940"/>
                <a:gd name="connsiteX22" fmla="*/ 297180 w 3146654"/>
                <a:gd name="connsiteY22" fmla="*/ 3329940 h 3329940"/>
                <a:gd name="connsiteX23" fmla="*/ 1561694 w 3146654"/>
                <a:gd name="connsiteY23" fmla="*/ 3329940 h 3329940"/>
                <a:gd name="connsiteX24" fmla="*/ 1584960 w 3146654"/>
                <a:gd name="connsiteY24" fmla="*/ 3329940 h 3329940"/>
                <a:gd name="connsiteX25" fmla="*/ 2849474 w 3146654"/>
                <a:gd name="connsiteY25" fmla="*/ 3329940 h 3329940"/>
                <a:gd name="connsiteX26" fmla="*/ 3146654 w 3146654"/>
                <a:gd name="connsiteY26" fmla="*/ 2834640 h 3329940"/>
                <a:gd name="connsiteX27" fmla="*/ 2186534 w 3146654"/>
                <a:gd name="connsiteY27" fmla="*/ 899160 h 3329940"/>
                <a:gd name="connsiteX28" fmla="*/ 2186534 w 3146654"/>
                <a:gd name="connsiteY28" fmla="*/ 381000 h 3329940"/>
                <a:gd name="connsiteX29" fmla="*/ 2361794 w 3146654"/>
                <a:gd name="connsiteY29" fmla="*/ 381000 h 3329940"/>
                <a:gd name="connsiteX30" fmla="*/ 2415134 w 3146654"/>
                <a:gd name="connsiteY30" fmla="*/ 381000 h 332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46654" h="3329940">
                  <a:moveTo>
                    <a:pt x="1820774" y="396240"/>
                  </a:moveTo>
                  <a:lnTo>
                    <a:pt x="1820774" y="1062990"/>
                  </a:lnTo>
                  <a:lnTo>
                    <a:pt x="2760574" y="2815590"/>
                  </a:lnTo>
                  <a:lnTo>
                    <a:pt x="2722474" y="2923540"/>
                  </a:lnTo>
                  <a:lnTo>
                    <a:pt x="2455774" y="2923540"/>
                  </a:lnTo>
                  <a:lnTo>
                    <a:pt x="1693774" y="1418590"/>
                  </a:lnTo>
                  <a:lnTo>
                    <a:pt x="1141324" y="1418590"/>
                  </a:lnTo>
                  <a:lnTo>
                    <a:pt x="1331824" y="999490"/>
                  </a:lnTo>
                  <a:lnTo>
                    <a:pt x="1331824" y="396240"/>
                  </a:lnTo>
                  <a:close/>
                  <a:moveTo>
                    <a:pt x="2415134" y="0"/>
                  </a:moveTo>
                  <a:lnTo>
                    <a:pt x="2369414" y="0"/>
                  </a:lnTo>
                  <a:lnTo>
                    <a:pt x="1607414" y="0"/>
                  </a:lnTo>
                  <a:lnTo>
                    <a:pt x="1584960" y="0"/>
                  </a:lnTo>
                  <a:lnTo>
                    <a:pt x="1561694" y="0"/>
                  </a:lnTo>
                  <a:lnTo>
                    <a:pt x="1539240" y="0"/>
                  </a:lnTo>
                  <a:lnTo>
                    <a:pt x="777240" y="0"/>
                  </a:lnTo>
                  <a:lnTo>
                    <a:pt x="731520" y="0"/>
                  </a:lnTo>
                  <a:lnTo>
                    <a:pt x="731520" y="381000"/>
                  </a:lnTo>
                  <a:lnTo>
                    <a:pt x="784860" y="381000"/>
                  </a:lnTo>
                  <a:lnTo>
                    <a:pt x="960120" y="381000"/>
                  </a:lnTo>
                  <a:lnTo>
                    <a:pt x="960120" y="899160"/>
                  </a:lnTo>
                  <a:lnTo>
                    <a:pt x="0" y="2834640"/>
                  </a:lnTo>
                  <a:lnTo>
                    <a:pt x="297180" y="3329940"/>
                  </a:lnTo>
                  <a:lnTo>
                    <a:pt x="1561694" y="3329940"/>
                  </a:lnTo>
                  <a:lnTo>
                    <a:pt x="1584960" y="3329940"/>
                  </a:lnTo>
                  <a:lnTo>
                    <a:pt x="2849474" y="3329940"/>
                  </a:lnTo>
                  <a:lnTo>
                    <a:pt x="3146654" y="2834640"/>
                  </a:lnTo>
                  <a:lnTo>
                    <a:pt x="2186534" y="899160"/>
                  </a:lnTo>
                  <a:lnTo>
                    <a:pt x="2186534" y="381000"/>
                  </a:lnTo>
                  <a:lnTo>
                    <a:pt x="2361794" y="381000"/>
                  </a:lnTo>
                  <a:lnTo>
                    <a:pt x="2415134" y="381000"/>
                  </a:lnTo>
                  <a:close/>
                </a:path>
              </a:pathLst>
            </a:cu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gradFill>
                  <a:gsLst>
                    <a:gs pos="100000">
                      <a:srgbClr val="161616"/>
                    </a:gs>
                    <a:gs pos="0">
                      <a:srgbClr val="161616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960" name="Straight Arrow Connector 959"/>
          <p:cNvCxnSpPr>
            <a:cxnSpLocks/>
          </p:cNvCxnSpPr>
          <p:nvPr/>
        </p:nvCxnSpPr>
        <p:spPr>
          <a:xfrm>
            <a:off x="6236687" y="2971593"/>
            <a:ext cx="356825" cy="0"/>
          </a:xfrm>
          <a:prstGeom prst="straightConnector1">
            <a:avLst/>
          </a:prstGeom>
          <a:ln w="12700">
            <a:solidFill>
              <a:srgbClr val="FC740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Arrow Connector 960"/>
          <p:cNvCxnSpPr>
            <a:cxnSpLocks/>
          </p:cNvCxnSpPr>
          <p:nvPr/>
        </p:nvCxnSpPr>
        <p:spPr>
          <a:xfrm flipH="1">
            <a:off x="6245417" y="3092733"/>
            <a:ext cx="331560" cy="0"/>
          </a:xfrm>
          <a:prstGeom prst="straightConnector1">
            <a:avLst/>
          </a:prstGeom>
          <a:ln w="12700">
            <a:solidFill>
              <a:srgbClr val="FC740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Arrow Connector 961"/>
          <p:cNvCxnSpPr>
            <a:cxnSpLocks/>
          </p:cNvCxnSpPr>
          <p:nvPr/>
        </p:nvCxnSpPr>
        <p:spPr>
          <a:xfrm>
            <a:off x="7011793" y="1927908"/>
            <a:ext cx="0" cy="357826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Arrow Connector 962"/>
          <p:cNvCxnSpPr>
            <a:cxnSpLocks/>
          </p:cNvCxnSpPr>
          <p:nvPr/>
        </p:nvCxnSpPr>
        <p:spPr>
          <a:xfrm flipV="1">
            <a:off x="7244536" y="1916516"/>
            <a:ext cx="0" cy="369867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Arrow Connector 963"/>
          <p:cNvCxnSpPr>
            <a:cxnSpLocks/>
          </p:cNvCxnSpPr>
          <p:nvPr/>
        </p:nvCxnSpPr>
        <p:spPr>
          <a:xfrm>
            <a:off x="5282595" y="3272097"/>
            <a:ext cx="0" cy="432970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Arrow Connector 964"/>
          <p:cNvCxnSpPr>
            <a:cxnSpLocks/>
          </p:cNvCxnSpPr>
          <p:nvPr/>
        </p:nvCxnSpPr>
        <p:spPr>
          <a:xfrm flipV="1">
            <a:off x="5515338" y="3259441"/>
            <a:ext cx="0" cy="447539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Arrow Connector 965"/>
          <p:cNvCxnSpPr/>
          <p:nvPr/>
        </p:nvCxnSpPr>
        <p:spPr>
          <a:xfrm flipH="1">
            <a:off x="3245335" y="2015639"/>
            <a:ext cx="5049" cy="171659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Rectangle 966"/>
          <p:cNvSpPr/>
          <p:nvPr/>
        </p:nvSpPr>
        <p:spPr bwMode="auto">
          <a:xfrm>
            <a:off x="8431687" y="1897705"/>
            <a:ext cx="1565470" cy="12185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68" name="Group 967"/>
          <p:cNvGrpSpPr/>
          <p:nvPr/>
        </p:nvGrpSpPr>
        <p:grpSpPr>
          <a:xfrm>
            <a:off x="8551618" y="2062376"/>
            <a:ext cx="1345378" cy="920862"/>
            <a:chOff x="4807260" y="2558998"/>
            <a:chExt cx="1200370" cy="1891719"/>
          </a:xfrm>
        </p:grpSpPr>
        <p:sp>
          <p:nvSpPr>
            <p:cNvPr id="969" name="Rectangle 968"/>
            <p:cNvSpPr/>
            <p:nvPr/>
          </p:nvSpPr>
          <p:spPr bwMode="auto">
            <a:xfrm>
              <a:off x="4835984" y="3228342"/>
              <a:ext cx="1113759" cy="5257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chemeClr val="bg1"/>
                  </a:solidFill>
                  <a:latin typeface="Segoe UI"/>
                </a:rPr>
                <a:t>Intent Handling</a:t>
              </a:r>
            </a:p>
          </p:txBody>
        </p:sp>
        <p:sp>
          <p:nvSpPr>
            <p:cNvPr id="970" name="Rectangle 969"/>
            <p:cNvSpPr/>
            <p:nvPr/>
          </p:nvSpPr>
          <p:spPr bwMode="auto">
            <a:xfrm>
              <a:off x="4807260" y="3149693"/>
              <a:ext cx="1200370" cy="683005"/>
            </a:xfrm>
            <a:prstGeom prst="rect">
              <a:avLst/>
            </a:prstGeom>
            <a:noFill/>
            <a:ln w="9525" cap="flat" cmpd="sng" algn="ctr">
              <a:solidFill>
                <a:srgbClr val="00BCF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1" name="Rectangle 970"/>
            <p:cNvSpPr/>
            <p:nvPr/>
          </p:nvSpPr>
          <p:spPr bwMode="auto">
            <a:xfrm>
              <a:off x="4835984" y="2558998"/>
              <a:ext cx="1113759" cy="5257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chemeClr val="bg1"/>
                  </a:solidFill>
                  <a:latin typeface="Segoe UI"/>
                </a:rPr>
                <a:t>Bot Application</a:t>
              </a:r>
            </a:p>
          </p:txBody>
        </p:sp>
        <p:sp>
          <p:nvSpPr>
            <p:cNvPr id="972" name="Rectangle 971"/>
            <p:cNvSpPr/>
            <p:nvPr/>
          </p:nvSpPr>
          <p:spPr bwMode="auto">
            <a:xfrm>
              <a:off x="4835984" y="3925007"/>
              <a:ext cx="1113759" cy="5257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chemeClr val="bg1"/>
                  </a:solidFill>
                  <a:latin typeface="Segoe UI"/>
                </a:rPr>
                <a:t>Message Response</a:t>
              </a:r>
            </a:p>
          </p:txBody>
        </p:sp>
      </p:grpSp>
      <p:sp>
        <p:nvSpPr>
          <p:cNvPr id="973" name="Rectangle 972"/>
          <p:cNvSpPr/>
          <p:nvPr/>
        </p:nvSpPr>
        <p:spPr bwMode="auto">
          <a:xfrm>
            <a:off x="8431687" y="3259378"/>
            <a:ext cx="1565470" cy="400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Cognitive Services</a:t>
            </a:r>
          </a:p>
        </p:txBody>
      </p:sp>
      <p:sp>
        <p:nvSpPr>
          <p:cNvPr id="974" name="Rectangle 973"/>
          <p:cNvSpPr/>
          <p:nvPr/>
        </p:nvSpPr>
        <p:spPr bwMode="auto">
          <a:xfrm>
            <a:off x="8441786" y="3769772"/>
            <a:ext cx="1579368" cy="11696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Knowledge Base</a:t>
            </a:r>
          </a:p>
        </p:txBody>
      </p:sp>
      <p:sp>
        <p:nvSpPr>
          <p:cNvPr id="975" name="Freeform 28"/>
          <p:cNvSpPr>
            <a:spLocks noEditPoints="1"/>
          </p:cNvSpPr>
          <p:nvPr/>
        </p:nvSpPr>
        <p:spPr bwMode="auto">
          <a:xfrm>
            <a:off x="8425107" y="6214481"/>
            <a:ext cx="297024" cy="431960"/>
          </a:xfrm>
          <a:custGeom>
            <a:avLst/>
            <a:gdLst>
              <a:gd name="T0" fmla="*/ 161 w 237"/>
              <a:gd name="T1" fmla="*/ 292 h 346"/>
              <a:gd name="T2" fmla="*/ 170 w 237"/>
              <a:gd name="T3" fmla="*/ 296 h 346"/>
              <a:gd name="T4" fmla="*/ 172 w 237"/>
              <a:gd name="T5" fmla="*/ 305 h 346"/>
              <a:gd name="T6" fmla="*/ 167 w 237"/>
              <a:gd name="T7" fmla="*/ 312 h 346"/>
              <a:gd name="T8" fmla="*/ 72 w 237"/>
              <a:gd name="T9" fmla="*/ 313 h 346"/>
              <a:gd name="T10" fmla="*/ 65 w 237"/>
              <a:gd name="T11" fmla="*/ 307 h 346"/>
              <a:gd name="T12" fmla="*/ 66 w 237"/>
              <a:gd name="T13" fmla="*/ 297 h 346"/>
              <a:gd name="T14" fmla="*/ 73 w 237"/>
              <a:gd name="T15" fmla="*/ 292 h 346"/>
              <a:gd name="T16" fmla="*/ 103 w 237"/>
              <a:gd name="T17" fmla="*/ 23 h 346"/>
              <a:gd name="T18" fmla="*/ 83 w 237"/>
              <a:gd name="T19" fmla="*/ 29 h 346"/>
              <a:gd name="T20" fmla="*/ 50 w 237"/>
              <a:gd name="T21" fmla="*/ 51 h 346"/>
              <a:gd name="T22" fmla="*/ 28 w 237"/>
              <a:gd name="T23" fmla="*/ 84 h 346"/>
              <a:gd name="T24" fmla="*/ 22 w 237"/>
              <a:gd name="T25" fmla="*/ 105 h 346"/>
              <a:gd name="T26" fmla="*/ 21 w 237"/>
              <a:gd name="T27" fmla="*/ 128 h 346"/>
              <a:gd name="T28" fmla="*/ 27 w 237"/>
              <a:gd name="T29" fmla="*/ 152 h 346"/>
              <a:gd name="T30" fmla="*/ 34 w 237"/>
              <a:gd name="T31" fmla="*/ 170 h 346"/>
              <a:gd name="T32" fmla="*/ 48 w 237"/>
              <a:gd name="T33" fmla="*/ 192 h 346"/>
              <a:gd name="T34" fmla="*/ 64 w 237"/>
              <a:gd name="T35" fmla="*/ 213 h 346"/>
              <a:gd name="T36" fmla="*/ 74 w 237"/>
              <a:gd name="T37" fmla="*/ 231 h 346"/>
              <a:gd name="T38" fmla="*/ 82 w 237"/>
              <a:gd name="T39" fmla="*/ 253 h 346"/>
              <a:gd name="T40" fmla="*/ 156 w 237"/>
              <a:gd name="T41" fmla="*/ 247 h 346"/>
              <a:gd name="T42" fmla="*/ 166 w 237"/>
              <a:gd name="T43" fmla="*/ 222 h 346"/>
              <a:gd name="T44" fmla="*/ 172 w 237"/>
              <a:gd name="T45" fmla="*/ 214 h 346"/>
              <a:gd name="T46" fmla="*/ 183 w 237"/>
              <a:gd name="T47" fmla="*/ 200 h 346"/>
              <a:gd name="T48" fmla="*/ 199 w 237"/>
              <a:gd name="T49" fmla="*/ 175 h 346"/>
              <a:gd name="T50" fmla="*/ 209 w 237"/>
              <a:gd name="T51" fmla="*/ 153 h 346"/>
              <a:gd name="T52" fmla="*/ 215 w 237"/>
              <a:gd name="T53" fmla="*/ 126 h 346"/>
              <a:gd name="T54" fmla="*/ 214 w 237"/>
              <a:gd name="T55" fmla="*/ 102 h 346"/>
              <a:gd name="T56" fmla="*/ 208 w 237"/>
              <a:gd name="T57" fmla="*/ 82 h 346"/>
              <a:gd name="T58" fmla="*/ 183 w 237"/>
              <a:gd name="T59" fmla="*/ 47 h 346"/>
              <a:gd name="T60" fmla="*/ 152 w 237"/>
              <a:gd name="T61" fmla="*/ 28 h 346"/>
              <a:gd name="T62" fmla="*/ 131 w 237"/>
              <a:gd name="T63" fmla="*/ 23 h 346"/>
              <a:gd name="T64" fmla="*/ 127 w 237"/>
              <a:gd name="T65" fmla="*/ 1 h 346"/>
              <a:gd name="T66" fmla="*/ 153 w 237"/>
              <a:gd name="T67" fmla="*/ 6 h 346"/>
              <a:gd name="T68" fmla="*/ 177 w 237"/>
              <a:gd name="T69" fmla="*/ 16 h 346"/>
              <a:gd name="T70" fmla="*/ 198 w 237"/>
              <a:gd name="T71" fmla="*/ 31 h 346"/>
              <a:gd name="T72" fmla="*/ 220 w 237"/>
              <a:gd name="T73" fmla="*/ 58 h 346"/>
              <a:gd name="T74" fmla="*/ 231 w 237"/>
              <a:gd name="T75" fmla="*/ 81 h 346"/>
              <a:gd name="T76" fmla="*/ 236 w 237"/>
              <a:gd name="T77" fmla="*/ 107 h 346"/>
              <a:gd name="T78" fmla="*/ 235 w 237"/>
              <a:gd name="T79" fmla="*/ 139 h 346"/>
              <a:gd name="T80" fmla="*/ 225 w 237"/>
              <a:gd name="T81" fmla="*/ 171 h 346"/>
              <a:gd name="T82" fmla="*/ 213 w 237"/>
              <a:gd name="T83" fmla="*/ 193 h 346"/>
              <a:gd name="T84" fmla="*/ 195 w 237"/>
              <a:gd name="T85" fmla="*/ 219 h 346"/>
              <a:gd name="T86" fmla="*/ 187 w 237"/>
              <a:gd name="T87" fmla="*/ 230 h 346"/>
              <a:gd name="T88" fmla="*/ 179 w 237"/>
              <a:gd name="T89" fmla="*/ 244 h 346"/>
              <a:gd name="T90" fmla="*/ 175 w 237"/>
              <a:gd name="T91" fmla="*/ 258 h 346"/>
              <a:gd name="T92" fmla="*/ 174 w 237"/>
              <a:gd name="T93" fmla="*/ 267 h 346"/>
              <a:gd name="T94" fmla="*/ 163 w 237"/>
              <a:gd name="T95" fmla="*/ 281 h 346"/>
              <a:gd name="T96" fmla="*/ 62 w 237"/>
              <a:gd name="T97" fmla="*/ 267 h 346"/>
              <a:gd name="T98" fmla="*/ 61 w 237"/>
              <a:gd name="T99" fmla="*/ 257 h 346"/>
              <a:gd name="T100" fmla="*/ 56 w 237"/>
              <a:gd name="T101" fmla="*/ 242 h 346"/>
              <a:gd name="T102" fmla="*/ 48 w 237"/>
              <a:gd name="T103" fmla="*/ 228 h 346"/>
              <a:gd name="T104" fmla="*/ 37 w 237"/>
              <a:gd name="T105" fmla="*/ 214 h 346"/>
              <a:gd name="T106" fmla="*/ 20 w 237"/>
              <a:gd name="T107" fmla="*/ 188 h 346"/>
              <a:gd name="T108" fmla="*/ 10 w 237"/>
              <a:gd name="T109" fmla="*/ 169 h 346"/>
              <a:gd name="T110" fmla="*/ 1 w 237"/>
              <a:gd name="T111" fmla="*/ 140 h 346"/>
              <a:gd name="T112" fmla="*/ 0 w 237"/>
              <a:gd name="T113" fmla="*/ 110 h 346"/>
              <a:gd name="T114" fmla="*/ 5 w 237"/>
              <a:gd name="T115" fmla="*/ 84 h 346"/>
              <a:gd name="T116" fmla="*/ 15 w 237"/>
              <a:gd name="T117" fmla="*/ 60 h 346"/>
              <a:gd name="T118" fmla="*/ 34 w 237"/>
              <a:gd name="T119" fmla="*/ 35 h 346"/>
              <a:gd name="T120" fmla="*/ 57 w 237"/>
              <a:gd name="T121" fmla="*/ 18 h 346"/>
              <a:gd name="T122" fmla="*/ 80 w 237"/>
              <a:gd name="T123" fmla="*/ 7 h 346"/>
              <a:gd name="T124" fmla="*/ 106 w 237"/>
              <a:gd name="T125" fmla="*/ 1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7" h="346">
                <a:moveTo>
                  <a:pt x="86" y="324"/>
                </a:moveTo>
                <a:cubicBezTo>
                  <a:pt x="151" y="324"/>
                  <a:pt x="151" y="324"/>
                  <a:pt x="151" y="324"/>
                </a:cubicBezTo>
                <a:cubicBezTo>
                  <a:pt x="157" y="324"/>
                  <a:pt x="161" y="329"/>
                  <a:pt x="161" y="335"/>
                </a:cubicBezTo>
                <a:cubicBezTo>
                  <a:pt x="161" y="341"/>
                  <a:pt x="157" y="346"/>
                  <a:pt x="151" y="346"/>
                </a:cubicBezTo>
                <a:cubicBezTo>
                  <a:pt x="86" y="346"/>
                  <a:pt x="86" y="346"/>
                  <a:pt x="86" y="346"/>
                </a:cubicBezTo>
                <a:cubicBezTo>
                  <a:pt x="80" y="346"/>
                  <a:pt x="75" y="341"/>
                  <a:pt x="75" y="335"/>
                </a:cubicBezTo>
                <a:cubicBezTo>
                  <a:pt x="75" y="329"/>
                  <a:pt x="80" y="324"/>
                  <a:pt x="86" y="324"/>
                </a:cubicBezTo>
                <a:close/>
                <a:moveTo>
                  <a:pt x="75" y="292"/>
                </a:moveTo>
                <a:cubicBezTo>
                  <a:pt x="161" y="292"/>
                  <a:pt x="161" y="292"/>
                  <a:pt x="161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63" y="292"/>
                  <a:pt x="163" y="292"/>
                  <a:pt x="164" y="292"/>
                </a:cubicBezTo>
                <a:cubicBezTo>
                  <a:pt x="164" y="292"/>
                  <a:pt x="164" y="292"/>
                  <a:pt x="165" y="292"/>
                </a:cubicBezTo>
                <a:cubicBezTo>
                  <a:pt x="165" y="292"/>
                  <a:pt x="165" y="292"/>
                  <a:pt x="166" y="293"/>
                </a:cubicBezTo>
                <a:cubicBezTo>
                  <a:pt x="166" y="293"/>
                  <a:pt x="166" y="293"/>
                  <a:pt x="167" y="293"/>
                </a:cubicBezTo>
                <a:cubicBezTo>
                  <a:pt x="167" y="293"/>
                  <a:pt x="167" y="293"/>
                  <a:pt x="167" y="294"/>
                </a:cubicBezTo>
                <a:cubicBezTo>
                  <a:pt x="168" y="294"/>
                  <a:pt x="168" y="294"/>
                  <a:pt x="168" y="294"/>
                </a:cubicBezTo>
                <a:cubicBezTo>
                  <a:pt x="169" y="294"/>
                  <a:pt x="169" y="295"/>
                  <a:pt x="169" y="295"/>
                </a:cubicBezTo>
                <a:cubicBezTo>
                  <a:pt x="169" y="295"/>
                  <a:pt x="169" y="295"/>
                  <a:pt x="170" y="296"/>
                </a:cubicBezTo>
                <a:cubicBezTo>
                  <a:pt x="170" y="296"/>
                  <a:pt x="170" y="296"/>
                  <a:pt x="170" y="296"/>
                </a:cubicBezTo>
                <a:cubicBezTo>
                  <a:pt x="171" y="297"/>
                  <a:pt x="171" y="297"/>
                  <a:pt x="171" y="297"/>
                </a:cubicBezTo>
                <a:cubicBezTo>
                  <a:pt x="171" y="298"/>
                  <a:pt x="171" y="298"/>
                  <a:pt x="171" y="298"/>
                </a:cubicBezTo>
                <a:cubicBezTo>
                  <a:pt x="171" y="299"/>
                  <a:pt x="172" y="299"/>
                  <a:pt x="172" y="299"/>
                </a:cubicBezTo>
                <a:cubicBezTo>
                  <a:pt x="172" y="300"/>
                  <a:pt x="172" y="300"/>
                  <a:pt x="172" y="300"/>
                </a:cubicBezTo>
                <a:cubicBezTo>
                  <a:pt x="172" y="301"/>
                  <a:pt x="172" y="301"/>
                  <a:pt x="172" y="301"/>
                </a:cubicBezTo>
                <a:cubicBezTo>
                  <a:pt x="172" y="302"/>
                  <a:pt x="172" y="302"/>
                  <a:pt x="172" y="303"/>
                </a:cubicBezTo>
                <a:cubicBezTo>
                  <a:pt x="172" y="303"/>
                  <a:pt x="172" y="303"/>
                  <a:pt x="172" y="304"/>
                </a:cubicBezTo>
                <a:cubicBezTo>
                  <a:pt x="172" y="304"/>
                  <a:pt x="172" y="304"/>
                  <a:pt x="172" y="305"/>
                </a:cubicBezTo>
                <a:cubicBezTo>
                  <a:pt x="172" y="305"/>
                  <a:pt x="172" y="305"/>
                  <a:pt x="172" y="306"/>
                </a:cubicBezTo>
                <a:cubicBezTo>
                  <a:pt x="172" y="306"/>
                  <a:pt x="171" y="306"/>
                  <a:pt x="171" y="307"/>
                </a:cubicBezTo>
                <a:cubicBezTo>
                  <a:pt x="171" y="307"/>
                  <a:pt x="171" y="307"/>
                  <a:pt x="171" y="308"/>
                </a:cubicBezTo>
                <a:cubicBezTo>
                  <a:pt x="171" y="308"/>
                  <a:pt x="171" y="308"/>
                  <a:pt x="170" y="309"/>
                </a:cubicBezTo>
                <a:cubicBezTo>
                  <a:pt x="170" y="309"/>
                  <a:pt x="170" y="309"/>
                  <a:pt x="170" y="309"/>
                </a:cubicBezTo>
                <a:cubicBezTo>
                  <a:pt x="169" y="310"/>
                  <a:pt x="169" y="310"/>
                  <a:pt x="169" y="310"/>
                </a:cubicBezTo>
                <a:cubicBezTo>
                  <a:pt x="169" y="310"/>
                  <a:pt x="169" y="311"/>
                  <a:pt x="168" y="311"/>
                </a:cubicBezTo>
                <a:cubicBezTo>
                  <a:pt x="168" y="311"/>
                  <a:pt x="168" y="311"/>
                  <a:pt x="167" y="311"/>
                </a:cubicBezTo>
                <a:cubicBezTo>
                  <a:pt x="167" y="312"/>
                  <a:pt x="167" y="312"/>
                  <a:pt x="167" y="312"/>
                </a:cubicBezTo>
                <a:cubicBezTo>
                  <a:pt x="166" y="312"/>
                  <a:pt x="166" y="312"/>
                  <a:pt x="166" y="312"/>
                </a:cubicBezTo>
                <a:cubicBezTo>
                  <a:pt x="165" y="313"/>
                  <a:pt x="165" y="313"/>
                  <a:pt x="165" y="313"/>
                </a:cubicBezTo>
                <a:cubicBezTo>
                  <a:pt x="164" y="313"/>
                  <a:pt x="164" y="313"/>
                  <a:pt x="164" y="313"/>
                </a:cubicBezTo>
                <a:cubicBezTo>
                  <a:pt x="163" y="313"/>
                  <a:pt x="163" y="313"/>
                  <a:pt x="162" y="313"/>
                </a:cubicBezTo>
                <a:cubicBezTo>
                  <a:pt x="162" y="313"/>
                  <a:pt x="162" y="313"/>
                  <a:pt x="161" y="313"/>
                </a:cubicBezTo>
                <a:cubicBezTo>
                  <a:pt x="75" y="313"/>
                  <a:pt x="75" y="313"/>
                  <a:pt x="75" y="313"/>
                </a:cubicBezTo>
                <a:cubicBezTo>
                  <a:pt x="75" y="313"/>
                  <a:pt x="74" y="313"/>
                  <a:pt x="74" y="313"/>
                </a:cubicBezTo>
                <a:cubicBezTo>
                  <a:pt x="74" y="313"/>
                  <a:pt x="73" y="313"/>
                  <a:pt x="73" y="313"/>
                </a:cubicBezTo>
                <a:cubicBezTo>
                  <a:pt x="73" y="313"/>
                  <a:pt x="72" y="313"/>
                  <a:pt x="72" y="313"/>
                </a:cubicBezTo>
                <a:cubicBezTo>
                  <a:pt x="72" y="313"/>
                  <a:pt x="71" y="313"/>
                  <a:pt x="71" y="312"/>
                </a:cubicBezTo>
                <a:cubicBezTo>
                  <a:pt x="71" y="312"/>
                  <a:pt x="70" y="312"/>
                  <a:pt x="70" y="312"/>
                </a:cubicBezTo>
                <a:cubicBezTo>
                  <a:pt x="70" y="312"/>
                  <a:pt x="69" y="312"/>
                  <a:pt x="69" y="311"/>
                </a:cubicBezTo>
                <a:cubicBezTo>
                  <a:pt x="69" y="311"/>
                  <a:pt x="68" y="311"/>
                  <a:pt x="68" y="311"/>
                </a:cubicBezTo>
                <a:cubicBezTo>
                  <a:pt x="68" y="311"/>
                  <a:pt x="68" y="310"/>
                  <a:pt x="67" y="310"/>
                </a:cubicBezTo>
                <a:cubicBezTo>
                  <a:pt x="67" y="310"/>
                  <a:pt x="67" y="310"/>
                  <a:pt x="67" y="309"/>
                </a:cubicBezTo>
                <a:cubicBezTo>
                  <a:pt x="67" y="309"/>
                  <a:pt x="66" y="309"/>
                  <a:pt x="66" y="309"/>
                </a:cubicBezTo>
                <a:cubicBezTo>
                  <a:pt x="66" y="308"/>
                  <a:pt x="66" y="308"/>
                  <a:pt x="66" y="308"/>
                </a:cubicBezTo>
                <a:cubicBezTo>
                  <a:pt x="65" y="307"/>
                  <a:pt x="65" y="307"/>
                  <a:pt x="65" y="307"/>
                </a:cubicBezTo>
                <a:cubicBezTo>
                  <a:pt x="65" y="306"/>
                  <a:pt x="65" y="306"/>
                  <a:pt x="65" y="306"/>
                </a:cubicBezTo>
                <a:cubicBezTo>
                  <a:pt x="65" y="305"/>
                  <a:pt x="65" y="305"/>
                  <a:pt x="65" y="305"/>
                </a:cubicBezTo>
                <a:cubicBezTo>
                  <a:pt x="64" y="304"/>
                  <a:pt x="64" y="304"/>
                  <a:pt x="64" y="304"/>
                </a:cubicBezTo>
                <a:cubicBezTo>
                  <a:pt x="64" y="303"/>
                  <a:pt x="64" y="303"/>
                  <a:pt x="64" y="303"/>
                </a:cubicBezTo>
                <a:cubicBezTo>
                  <a:pt x="64" y="302"/>
                  <a:pt x="64" y="302"/>
                  <a:pt x="64" y="301"/>
                </a:cubicBezTo>
                <a:cubicBezTo>
                  <a:pt x="64" y="301"/>
                  <a:pt x="64" y="301"/>
                  <a:pt x="65" y="300"/>
                </a:cubicBezTo>
                <a:cubicBezTo>
                  <a:pt x="65" y="300"/>
                  <a:pt x="65" y="300"/>
                  <a:pt x="65" y="299"/>
                </a:cubicBezTo>
                <a:cubicBezTo>
                  <a:pt x="65" y="299"/>
                  <a:pt x="65" y="299"/>
                  <a:pt x="65" y="298"/>
                </a:cubicBezTo>
                <a:cubicBezTo>
                  <a:pt x="65" y="298"/>
                  <a:pt x="65" y="298"/>
                  <a:pt x="66" y="297"/>
                </a:cubicBezTo>
                <a:cubicBezTo>
                  <a:pt x="66" y="297"/>
                  <a:pt x="66" y="297"/>
                  <a:pt x="66" y="296"/>
                </a:cubicBezTo>
                <a:cubicBezTo>
                  <a:pt x="66" y="296"/>
                  <a:pt x="67" y="296"/>
                  <a:pt x="67" y="296"/>
                </a:cubicBezTo>
                <a:cubicBezTo>
                  <a:pt x="67" y="295"/>
                  <a:pt x="67" y="295"/>
                  <a:pt x="67" y="295"/>
                </a:cubicBezTo>
                <a:cubicBezTo>
                  <a:pt x="68" y="295"/>
                  <a:pt x="68" y="294"/>
                  <a:pt x="68" y="294"/>
                </a:cubicBezTo>
                <a:cubicBezTo>
                  <a:pt x="68" y="294"/>
                  <a:pt x="69" y="294"/>
                  <a:pt x="69" y="294"/>
                </a:cubicBezTo>
                <a:cubicBezTo>
                  <a:pt x="69" y="293"/>
                  <a:pt x="70" y="293"/>
                  <a:pt x="70" y="293"/>
                </a:cubicBezTo>
                <a:cubicBezTo>
                  <a:pt x="70" y="293"/>
                  <a:pt x="71" y="293"/>
                  <a:pt x="71" y="293"/>
                </a:cubicBezTo>
                <a:cubicBezTo>
                  <a:pt x="71" y="292"/>
                  <a:pt x="72" y="292"/>
                  <a:pt x="72" y="292"/>
                </a:cubicBezTo>
                <a:cubicBezTo>
                  <a:pt x="72" y="292"/>
                  <a:pt x="73" y="292"/>
                  <a:pt x="73" y="292"/>
                </a:cubicBezTo>
                <a:cubicBezTo>
                  <a:pt x="73" y="292"/>
                  <a:pt x="74" y="292"/>
                  <a:pt x="74" y="292"/>
                </a:cubicBezTo>
                <a:cubicBezTo>
                  <a:pt x="74" y="292"/>
                  <a:pt x="75" y="292"/>
                  <a:pt x="75" y="292"/>
                </a:cubicBezTo>
                <a:close/>
                <a:moveTo>
                  <a:pt x="118" y="22"/>
                </a:moveTo>
                <a:cubicBezTo>
                  <a:pt x="117" y="22"/>
                  <a:pt x="117" y="22"/>
                  <a:pt x="116" y="22"/>
                </a:cubicBezTo>
                <a:cubicBezTo>
                  <a:pt x="115" y="22"/>
                  <a:pt x="114" y="22"/>
                  <a:pt x="113" y="22"/>
                </a:cubicBezTo>
                <a:cubicBezTo>
                  <a:pt x="112" y="22"/>
                  <a:pt x="112" y="22"/>
                  <a:pt x="111" y="22"/>
                </a:cubicBezTo>
                <a:cubicBezTo>
                  <a:pt x="110" y="22"/>
                  <a:pt x="109" y="22"/>
                  <a:pt x="108" y="23"/>
                </a:cubicBezTo>
                <a:cubicBezTo>
                  <a:pt x="107" y="23"/>
                  <a:pt x="107" y="23"/>
                  <a:pt x="106" y="23"/>
                </a:cubicBezTo>
                <a:cubicBezTo>
                  <a:pt x="105" y="23"/>
                  <a:pt x="104" y="23"/>
                  <a:pt x="103" y="23"/>
                </a:cubicBezTo>
                <a:cubicBezTo>
                  <a:pt x="103" y="23"/>
                  <a:pt x="102" y="23"/>
                  <a:pt x="101" y="24"/>
                </a:cubicBezTo>
                <a:cubicBezTo>
                  <a:pt x="100" y="24"/>
                  <a:pt x="99" y="24"/>
                  <a:pt x="99" y="24"/>
                </a:cubicBezTo>
                <a:cubicBezTo>
                  <a:pt x="98" y="24"/>
                  <a:pt x="97" y="24"/>
                  <a:pt x="96" y="25"/>
                </a:cubicBezTo>
                <a:cubicBezTo>
                  <a:pt x="96" y="25"/>
                  <a:pt x="95" y="25"/>
                  <a:pt x="94" y="25"/>
                </a:cubicBezTo>
                <a:cubicBezTo>
                  <a:pt x="93" y="25"/>
                  <a:pt x="92" y="26"/>
                  <a:pt x="92" y="26"/>
                </a:cubicBezTo>
                <a:cubicBezTo>
                  <a:pt x="91" y="26"/>
                  <a:pt x="90" y="26"/>
                  <a:pt x="89" y="26"/>
                </a:cubicBezTo>
                <a:cubicBezTo>
                  <a:pt x="89" y="27"/>
                  <a:pt x="88" y="27"/>
                  <a:pt x="87" y="27"/>
                </a:cubicBezTo>
                <a:cubicBezTo>
                  <a:pt x="86" y="27"/>
                  <a:pt x="86" y="28"/>
                  <a:pt x="85" y="28"/>
                </a:cubicBezTo>
                <a:cubicBezTo>
                  <a:pt x="84" y="28"/>
                  <a:pt x="83" y="29"/>
                  <a:pt x="83" y="29"/>
                </a:cubicBezTo>
                <a:cubicBezTo>
                  <a:pt x="82" y="29"/>
                  <a:pt x="81" y="29"/>
                  <a:pt x="80" y="30"/>
                </a:cubicBezTo>
                <a:cubicBezTo>
                  <a:pt x="79" y="30"/>
                  <a:pt x="78" y="31"/>
                  <a:pt x="76" y="32"/>
                </a:cubicBezTo>
                <a:cubicBezTo>
                  <a:pt x="75" y="32"/>
                  <a:pt x="73" y="33"/>
                  <a:pt x="72" y="34"/>
                </a:cubicBezTo>
                <a:cubicBezTo>
                  <a:pt x="71" y="35"/>
                  <a:pt x="69" y="35"/>
                  <a:pt x="68" y="36"/>
                </a:cubicBezTo>
                <a:cubicBezTo>
                  <a:pt x="67" y="37"/>
                  <a:pt x="65" y="38"/>
                  <a:pt x="64" y="39"/>
                </a:cubicBezTo>
                <a:cubicBezTo>
                  <a:pt x="63" y="40"/>
                  <a:pt x="61" y="41"/>
                  <a:pt x="60" y="41"/>
                </a:cubicBezTo>
                <a:cubicBezTo>
                  <a:pt x="59" y="42"/>
                  <a:pt x="58" y="43"/>
                  <a:pt x="56" y="44"/>
                </a:cubicBezTo>
                <a:cubicBezTo>
                  <a:pt x="55" y="45"/>
                  <a:pt x="54" y="46"/>
                  <a:pt x="53" y="47"/>
                </a:cubicBezTo>
                <a:cubicBezTo>
                  <a:pt x="52" y="48"/>
                  <a:pt x="51" y="50"/>
                  <a:pt x="50" y="51"/>
                </a:cubicBezTo>
                <a:cubicBezTo>
                  <a:pt x="48" y="52"/>
                  <a:pt x="47" y="53"/>
                  <a:pt x="46" y="54"/>
                </a:cubicBezTo>
                <a:cubicBezTo>
                  <a:pt x="45" y="55"/>
                  <a:pt x="44" y="56"/>
                  <a:pt x="43" y="58"/>
                </a:cubicBezTo>
                <a:cubicBezTo>
                  <a:pt x="42" y="59"/>
                  <a:pt x="41" y="60"/>
                  <a:pt x="40" y="61"/>
                </a:cubicBezTo>
                <a:cubicBezTo>
                  <a:pt x="39" y="63"/>
                  <a:pt x="39" y="64"/>
                  <a:pt x="38" y="65"/>
                </a:cubicBezTo>
                <a:cubicBezTo>
                  <a:pt x="37" y="66"/>
                  <a:pt x="36" y="68"/>
                  <a:pt x="35" y="69"/>
                </a:cubicBezTo>
                <a:cubicBezTo>
                  <a:pt x="34" y="70"/>
                  <a:pt x="34" y="72"/>
                  <a:pt x="33" y="73"/>
                </a:cubicBezTo>
                <a:cubicBezTo>
                  <a:pt x="32" y="75"/>
                  <a:pt x="31" y="76"/>
                  <a:pt x="31" y="77"/>
                </a:cubicBezTo>
                <a:cubicBezTo>
                  <a:pt x="30" y="79"/>
                  <a:pt x="29" y="80"/>
                  <a:pt x="29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5"/>
                  <a:pt x="27" y="85"/>
                  <a:pt x="27" y="86"/>
                </a:cubicBezTo>
                <a:cubicBezTo>
                  <a:pt x="27" y="87"/>
                  <a:pt x="26" y="88"/>
                  <a:pt x="26" y="88"/>
                </a:cubicBezTo>
                <a:cubicBezTo>
                  <a:pt x="26" y="89"/>
                  <a:pt x="26" y="90"/>
                  <a:pt x="25" y="91"/>
                </a:cubicBezTo>
                <a:cubicBezTo>
                  <a:pt x="25" y="91"/>
                  <a:pt x="25" y="92"/>
                  <a:pt x="25" y="93"/>
                </a:cubicBezTo>
                <a:cubicBezTo>
                  <a:pt x="25" y="94"/>
                  <a:pt x="24" y="94"/>
                  <a:pt x="24" y="95"/>
                </a:cubicBezTo>
                <a:cubicBezTo>
                  <a:pt x="24" y="96"/>
                  <a:pt x="24" y="97"/>
                  <a:pt x="24" y="98"/>
                </a:cubicBezTo>
                <a:cubicBezTo>
                  <a:pt x="23" y="98"/>
                  <a:pt x="23" y="99"/>
                  <a:pt x="23" y="100"/>
                </a:cubicBezTo>
                <a:cubicBezTo>
                  <a:pt x="23" y="101"/>
                  <a:pt x="23" y="102"/>
                  <a:pt x="23" y="102"/>
                </a:cubicBezTo>
                <a:cubicBezTo>
                  <a:pt x="22" y="103"/>
                  <a:pt x="22" y="104"/>
                  <a:pt x="22" y="105"/>
                </a:cubicBezTo>
                <a:cubicBezTo>
                  <a:pt x="22" y="106"/>
                  <a:pt x="22" y="106"/>
                  <a:pt x="22" y="107"/>
                </a:cubicBezTo>
                <a:cubicBezTo>
                  <a:pt x="22" y="108"/>
                  <a:pt x="22" y="109"/>
                  <a:pt x="22" y="110"/>
                </a:cubicBezTo>
                <a:cubicBezTo>
                  <a:pt x="22" y="110"/>
                  <a:pt x="21" y="111"/>
                  <a:pt x="21" y="112"/>
                </a:cubicBezTo>
                <a:cubicBezTo>
                  <a:pt x="21" y="113"/>
                  <a:pt x="21" y="114"/>
                  <a:pt x="21" y="115"/>
                </a:cubicBezTo>
                <a:cubicBezTo>
                  <a:pt x="21" y="115"/>
                  <a:pt x="21" y="116"/>
                  <a:pt x="21" y="117"/>
                </a:cubicBezTo>
                <a:cubicBezTo>
                  <a:pt x="21" y="118"/>
                  <a:pt x="21" y="119"/>
                  <a:pt x="21" y="120"/>
                </a:cubicBezTo>
                <a:cubicBezTo>
                  <a:pt x="21" y="121"/>
                  <a:pt x="21" y="122"/>
                  <a:pt x="21" y="122"/>
                </a:cubicBezTo>
                <a:cubicBezTo>
                  <a:pt x="21" y="123"/>
                  <a:pt x="21" y="124"/>
                  <a:pt x="21" y="125"/>
                </a:cubicBezTo>
                <a:cubicBezTo>
                  <a:pt x="21" y="126"/>
                  <a:pt x="21" y="127"/>
                  <a:pt x="21" y="128"/>
                </a:cubicBezTo>
                <a:cubicBezTo>
                  <a:pt x="22" y="129"/>
                  <a:pt x="22" y="130"/>
                  <a:pt x="22" y="131"/>
                </a:cubicBezTo>
                <a:cubicBezTo>
                  <a:pt x="22" y="132"/>
                  <a:pt x="22" y="133"/>
                  <a:pt x="22" y="134"/>
                </a:cubicBezTo>
                <a:cubicBezTo>
                  <a:pt x="22" y="134"/>
                  <a:pt x="22" y="135"/>
                  <a:pt x="23" y="136"/>
                </a:cubicBezTo>
                <a:cubicBezTo>
                  <a:pt x="23" y="137"/>
                  <a:pt x="23" y="138"/>
                  <a:pt x="23" y="139"/>
                </a:cubicBezTo>
                <a:cubicBezTo>
                  <a:pt x="23" y="140"/>
                  <a:pt x="23" y="141"/>
                  <a:pt x="24" y="142"/>
                </a:cubicBezTo>
                <a:cubicBezTo>
                  <a:pt x="24" y="143"/>
                  <a:pt x="24" y="144"/>
                  <a:pt x="24" y="144"/>
                </a:cubicBezTo>
                <a:cubicBezTo>
                  <a:pt x="25" y="145"/>
                  <a:pt x="25" y="146"/>
                  <a:pt x="25" y="147"/>
                </a:cubicBezTo>
                <a:cubicBezTo>
                  <a:pt x="25" y="148"/>
                  <a:pt x="26" y="149"/>
                  <a:pt x="26" y="150"/>
                </a:cubicBezTo>
                <a:cubicBezTo>
                  <a:pt x="26" y="151"/>
                  <a:pt x="27" y="152"/>
                  <a:pt x="27" y="152"/>
                </a:cubicBezTo>
                <a:cubicBezTo>
                  <a:pt x="27" y="153"/>
                  <a:pt x="27" y="154"/>
                  <a:pt x="28" y="155"/>
                </a:cubicBezTo>
                <a:cubicBezTo>
                  <a:pt x="28" y="156"/>
                  <a:pt x="29" y="157"/>
                  <a:pt x="29" y="158"/>
                </a:cubicBezTo>
                <a:cubicBezTo>
                  <a:pt x="29" y="159"/>
                  <a:pt x="30" y="159"/>
                  <a:pt x="30" y="160"/>
                </a:cubicBezTo>
                <a:cubicBezTo>
                  <a:pt x="30" y="161"/>
                  <a:pt x="31" y="162"/>
                  <a:pt x="31" y="163"/>
                </a:cubicBezTo>
                <a:cubicBezTo>
                  <a:pt x="32" y="164"/>
                  <a:pt x="32" y="164"/>
                  <a:pt x="32" y="164"/>
                </a:cubicBezTo>
                <a:cubicBezTo>
                  <a:pt x="32" y="165"/>
                  <a:pt x="32" y="165"/>
                  <a:pt x="32" y="165"/>
                </a:cubicBezTo>
                <a:cubicBezTo>
                  <a:pt x="32" y="166"/>
                  <a:pt x="33" y="166"/>
                  <a:pt x="33" y="167"/>
                </a:cubicBezTo>
                <a:cubicBezTo>
                  <a:pt x="33" y="167"/>
                  <a:pt x="33" y="168"/>
                  <a:pt x="34" y="168"/>
                </a:cubicBezTo>
                <a:cubicBezTo>
                  <a:pt x="34" y="169"/>
                  <a:pt x="34" y="169"/>
                  <a:pt x="34" y="170"/>
                </a:cubicBezTo>
                <a:cubicBezTo>
                  <a:pt x="35" y="170"/>
                  <a:pt x="35" y="171"/>
                  <a:pt x="35" y="171"/>
                </a:cubicBezTo>
                <a:cubicBezTo>
                  <a:pt x="35" y="172"/>
                  <a:pt x="36" y="173"/>
                  <a:pt x="36" y="173"/>
                </a:cubicBezTo>
                <a:cubicBezTo>
                  <a:pt x="36" y="174"/>
                  <a:pt x="37" y="174"/>
                  <a:pt x="37" y="175"/>
                </a:cubicBezTo>
                <a:cubicBezTo>
                  <a:pt x="37" y="175"/>
                  <a:pt x="38" y="176"/>
                  <a:pt x="38" y="177"/>
                </a:cubicBezTo>
                <a:cubicBezTo>
                  <a:pt x="38" y="177"/>
                  <a:pt x="39" y="178"/>
                  <a:pt x="39" y="179"/>
                </a:cubicBezTo>
                <a:cubicBezTo>
                  <a:pt x="40" y="179"/>
                  <a:pt x="40" y="180"/>
                  <a:pt x="40" y="180"/>
                </a:cubicBezTo>
                <a:cubicBezTo>
                  <a:pt x="41" y="182"/>
                  <a:pt x="42" y="183"/>
                  <a:pt x="43" y="184"/>
                </a:cubicBezTo>
                <a:cubicBezTo>
                  <a:pt x="44" y="186"/>
                  <a:pt x="45" y="187"/>
                  <a:pt x="45" y="188"/>
                </a:cubicBezTo>
                <a:cubicBezTo>
                  <a:pt x="46" y="189"/>
                  <a:pt x="47" y="191"/>
                  <a:pt x="48" y="192"/>
                </a:cubicBezTo>
                <a:cubicBezTo>
                  <a:pt x="49" y="193"/>
                  <a:pt x="50" y="195"/>
                  <a:pt x="51" y="196"/>
                </a:cubicBezTo>
                <a:cubicBezTo>
                  <a:pt x="52" y="197"/>
                  <a:pt x="53" y="199"/>
                  <a:pt x="54" y="200"/>
                </a:cubicBezTo>
                <a:cubicBezTo>
                  <a:pt x="54" y="201"/>
                  <a:pt x="55" y="202"/>
                  <a:pt x="56" y="203"/>
                </a:cubicBezTo>
                <a:cubicBezTo>
                  <a:pt x="57" y="204"/>
                  <a:pt x="57" y="205"/>
                  <a:pt x="58" y="205"/>
                </a:cubicBezTo>
                <a:cubicBezTo>
                  <a:pt x="58" y="206"/>
                  <a:pt x="58" y="206"/>
                  <a:pt x="59" y="207"/>
                </a:cubicBezTo>
                <a:cubicBezTo>
                  <a:pt x="59" y="208"/>
                  <a:pt x="60" y="208"/>
                  <a:pt x="60" y="209"/>
                </a:cubicBezTo>
                <a:cubicBezTo>
                  <a:pt x="60" y="209"/>
                  <a:pt x="61" y="210"/>
                  <a:pt x="61" y="210"/>
                </a:cubicBezTo>
                <a:cubicBezTo>
                  <a:pt x="62" y="211"/>
                  <a:pt x="62" y="211"/>
                  <a:pt x="62" y="212"/>
                </a:cubicBezTo>
                <a:cubicBezTo>
                  <a:pt x="63" y="212"/>
                  <a:pt x="63" y="213"/>
                  <a:pt x="64" y="213"/>
                </a:cubicBezTo>
                <a:cubicBezTo>
                  <a:pt x="64" y="214"/>
                  <a:pt x="64" y="214"/>
                  <a:pt x="65" y="214"/>
                </a:cubicBezTo>
                <a:cubicBezTo>
                  <a:pt x="65" y="215"/>
                  <a:pt x="65" y="215"/>
                  <a:pt x="66" y="216"/>
                </a:cubicBezTo>
                <a:cubicBezTo>
                  <a:pt x="66" y="216"/>
                  <a:pt x="66" y="216"/>
                  <a:pt x="66" y="217"/>
                </a:cubicBezTo>
                <a:cubicBezTo>
                  <a:pt x="67" y="217"/>
                  <a:pt x="67" y="218"/>
                  <a:pt x="67" y="218"/>
                </a:cubicBezTo>
                <a:cubicBezTo>
                  <a:pt x="68" y="219"/>
                  <a:pt x="68" y="219"/>
                  <a:pt x="68" y="219"/>
                </a:cubicBezTo>
                <a:cubicBezTo>
                  <a:pt x="69" y="220"/>
                  <a:pt x="69" y="221"/>
                  <a:pt x="70" y="222"/>
                </a:cubicBezTo>
                <a:cubicBezTo>
                  <a:pt x="70" y="223"/>
                  <a:pt x="71" y="224"/>
                  <a:pt x="71" y="225"/>
                </a:cubicBezTo>
                <a:cubicBezTo>
                  <a:pt x="72" y="226"/>
                  <a:pt x="72" y="227"/>
                  <a:pt x="73" y="228"/>
                </a:cubicBezTo>
                <a:cubicBezTo>
                  <a:pt x="73" y="229"/>
                  <a:pt x="74" y="230"/>
                  <a:pt x="74" y="231"/>
                </a:cubicBezTo>
                <a:cubicBezTo>
                  <a:pt x="75" y="232"/>
                  <a:pt x="75" y="233"/>
                  <a:pt x="76" y="234"/>
                </a:cubicBezTo>
                <a:cubicBezTo>
                  <a:pt x="76" y="235"/>
                  <a:pt x="76" y="235"/>
                  <a:pt x="77" y="236"/>
                </a:cubicBezTo>
                <a:cubicBezTo>
                  <a:pt x="77" y="237"/>
                  <a:pt x="77" y="238"/>
                  <a:pt x="78" y="239"/>
                </a:cubicBezTo>
                <a:cubicBezTo>
                  <a:pt x="78" y="240"/>
                  <a:pt x="78" y="241"/>
                  <a:pt x="79" y="242"/>
                </a:cubicBezTo>
                <a:cubicBezTo>
                  <a:pt x="79" y="243"/>
                  <a:pt x="79" y="243"/>
                  <a:pt x="80" y="244"/>
                </a:cubicBezTo>
                <a:cubicBezTo>
                  <a:pt x="80" y="245"/>
                  <a:pt x="80" y="246"/>
                  <a:pt x="80" y="247"/>
                </a:cubicBezTo>
                <a:cubicBezTo>
                  <a:pt x="81" y="247"/>
                  <a:pt x="81" y="248"/>
                  <a:pt x="81" y="249"/>
                </a:cubicBezTo>
                <a:cubicBezTo>
                  <a:pt x="81" y="250"/>
                  <a:pt x="81" y="251"/>
                  <a:pt x="82" y="251"/>
                </a:cubicBezTo>
                <a:cubicBezTo>
                  <a:pt x="82" y="252"/>
                  <a:pt x="82" y="253"/>
                  <a:pt x="82" y="253"/>
                </a:cubicBezTo>
                <a:cubicBezTo>
                  <a:pt x="82" y="254"/>
                  <a:pt x="82" y="255"/>
                  <a:pt x="82" y="256"/>
                </a:cubicBezTo>
                <a:cubicBezTo>
                  <a:pt x="83" y="256"/>
                  <a:pt x="83" y="257"/>
                  <a:pt x="83" y="258"/>
                </a:cubicBezTo>
                <a:cubicBezTo>
                  <a:pt x="83" y="258"/>
                  <a:pt x="83" y="259"/>
                  <a:pt x="83" y="259"/>
                </a:cubicBezTo>
                <a:cubicBezTo>
                  <a:pt x="153" y="259"/>
                  <a:pt x="153" y="259"/>
                  <a:pt x="153" y="259"/>
                </a:cubicBezTo>
                <a:cubicBezTo>
                  <a:pt x="153" y="258"/>
                  <a:pt x="153" y="257"/>
                  <a:pt x="153" y="256"/>
                </a:cubicBezTo>
                <a:cubicBezTo>
                  <a:pt x="154" y="255"/>
                  <a:pt x="154" y="254"/>
                  <a:pt x="154" y="253"/>
                </a:cubicBezTo>
                <a:cubicBezTo>
                  <a:pt x="154" y="253"/>
                  <a:pt x="154" y="252"/>
                  <a:pt x="154" y="251"/>
                </a:cubicBezTo>
                <a:cubicBezTo>
                  <a:pt x="155" y="251"/>
                  <a:pt x="155" y="250"/>
                  <a:pt x="155" y="249"/>
                </a:cubicBezTo>
                <a:cubicBezTo>
                  <a:pt x="155" y="248"/>
                  <a:pt x="155" y="247"/>
                  <a:pt x="156" y="247"/>
                </a:cubicBezTo>
                <a:cubicBezTo>
                  <a:pt x="156" y="246"/>
                  <a:pt x="156" y="245"/>
                  <a:pt x="156" y="244"/>
                </a:cubicBezTo>
                <a:cubicBezTo>
                  <a:pt x="157" y="243"/>
                  <a:pt x="157" y="243"/>
                  <a:pt x="157" y="242"/>
                </a:cubicBezTo>
                <a:cubicBezTo>
                  <a:pt x="157" y="241"/>
                  <a:pt x="158" y="240"/>
                  <a:pt x="158" y="239"/>
                </a:cubicBezTo>
                <a:cubicBezTo>
                  <a:pt x="158" y="238"/>
                  <a:pt x="159" y="237"/>
                  <a:pt x="159" y="236"/>
                </a:cubicBezTo>
                <a:cubicBezTo>
                  <a:pt x="160" y="235"/>
                  <a:pt x="160" y="235"/>
                  <a:pt x="160" y="234"/>
                </a:cubicBezTo>
                <a:cubicBezTo>
                  <a:pt x="161" y="233"/>
                  <a:pt x="161" y="232"/>
                  <a:pt x="162" y="231"/>
                </a:cubicBezTo>
                <a:cubicBezTo>
                  <a:pt x="162" y="230"/>
                  <a:pt x="162" y="229"/>
                  <a:pt x="163" y="228"/>
                </a:cubicBezTo>
                <a:cubicBezTo>
                  <a:pt x="163" y="227"/>
                  <a:pt x="164" y="226"/>
                  <a:pt x="164" y="225"/>
                </a:cubicBezTo>
                <a:cubicBezTo>
                  <a:pt x="165" y="224"/>
                  <a:pt x="166" y="223"/>
                  <a:pt x="166" y="222"/>
                </a:cubicBezTo>
                <a:cubicBezTo>
                  <a:pt x="167" y="221"/>
                  <a:pt x="167" y="220"/>
                  <a:pt x="168" y="219"/>
                </a:cubicBezTo>
                <a:cubicBezTo>
                  <a:pt x="169" y="218"/>
                  <a:pt x="169" y="218"/>
                  <a:pt x="169" y="218"/>
                </a:cubicBezTo>
                <a:cubicBezTo>
                  <a:pt x="169" y="218"/>
                  <a:pt x="169" y="218"/>
                  <a:pt x="169" y="218"/>
                </a:cubicBezTo>
                <a:cubicBezTo>
                  <a:pt x="169" y="218"/>
                  <a:pt x="169" y="218"/>
                  <a:pt x="169" y="217"/>
                </a:cubicBezTo>
                <a:cubicBezTo>
                  <a:pt x="169" y="217"/>
                  <a:pt x="169" y="217"/>
                  <a:pt x="169" y="217"/>
                </a:cubicBezTo>
                <a:cubicBezTo>
                  <a:pt x="170" y="217"/>
                  <a:pt x="170" y="217"/>
                  <a:pt x="170" y="216"/>
                </a:cubicBezTo>
                <a:cubicBezTo>
                  <a:pt x="170" y="216"/>
                  <a:pt x="170" y="216"/>
                  <a:pt x="170" y="216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171" y="214"/>
                  <a:pt x="172" y="214"/>
                  <a:pt x="172" y="214"/>
                </a:cubicBezTo>
                <a:cubicBezTo>
                  <a:pt x="172" y="213"/>
                  <a:pt x="173" y="213"/>
                  <a:pt x="173" y="212"/>
                </a:cubicBezTo>
                <a:cubicBezTo>
                  <a:pt x="173" y="212"/>
                  <a:pt x="174" y="212"/>
                  <a:pt x="174" y="211"/>
                </a:cubicBezTo>
                <a:cubicBezTo>
                  <a:pt x="174" y="211"/>
                  <a:pt x="175" y="210"/>
                  <a:pt x="175" y="210"/>
                </a:cubicBezTo>
                <a:cubicBezTo>
                  <a:pt x="175" y="209"/>
                  <a:pt x="176" y="209"/>
                  <a:pt x="176" y="208"/>
                </a:cubicBezTo>
                <a:cubicBezTo>
                  <a:pt x="176" y="208"/>
                  <a:pt x="177" y="207"/>
                  <a:pt x="177" y="207"/>
                </a:cubicBezTo>
                <a:cubicBezTo>
                  <a:pt x="178" y="206"/>
                  <a:pt x="178" y="206"/>
                  <a:pt x="179" y="205"/>
                </a:cubicBezTo>
                <a:cubicBezTo>
                  <a:pt x="179" y="204"/>
                  <a:pt x="179" y="204"/>
                  <a:pt x="180" y="203"/>
                </a:cubicBezTo>
                <a:cubicBezTo>
                  <a:pt x="180" y="203"/>
                  <a:pt x="181" y="202"/>
                  <a:pt x="181" y="201"/>
                </a:cubicBezTo>
                <a:cubicBezTo>
                  <a:pt x="182" y="201"/>
                  <a:pt x="182" y="200"/>
                  <a:pt x="183" y="200"/>
                </a:cubicBezTo>
                <a:cubicBezTo>
                  <a:pt x="183" y="199"/>
                  <a:pt x="183" y="198"/>
                  <a:pt x="184" y="198"/>
                </a:cubicBezTo>
                <a:cubicBezTo>
                  <a:pt x="184" y="197"/>
                  <a:pt x="185" y="196"/>
                  <a:pt x="185" y="196"/>
                </a:cubicBezTo>
                <a:cubicBezTo>
                  <a:pt x="186" y="194"/>
                  <a:pt x="187" y="193"/>
                  <a:pt x="188" y="192"/>
                </a:cubicBezTo>
                <a:cubicBezTo>
                  <a:pt x="189" y="190"/>
                  <a:pt x="190" y="189"/>
                  <a:pt x="191" y="187"/>
                </a:cubicBezTo>
                <a:cubicBezTo>
                  <a:pt x="192" y="186"/>
                  <a:pt x="193" y="185"/>
                  <a:pt x="194" y="183"/>
                </a:cubicBezTo>
                <a:cubicBezTo>
                  <a:pt x="194" y="183"/>
                  <a:pt x="195" y="182"/>
                  <a:pt x="195" y="181"/>
                </a:cubicBezTo>
                <a:cubicBezTo>
                  <a:pt x="195" y="181"/>
                  <a:pt x="196" y="180"/>
                  <a:pt x="196" y="179"/>
                </a:cubicBezTo>
                <a:cubicBezTo>
                  <a:pt x="197" y="179"/>
                  <a:pt x="197" y="178"/>
                  <a:pt x="198" y="177"/>
                </a:cubicBezTo>
                <a:cubicBezTo>
                  <a:pt x="198" y="177"/>
                  <a:pt x="198" y="176"/>
                  <a:pt x="199" y="175"/>
                </a:cubicBezTo>
                <a:cubicBezTo>
                  <a:pt x="199" y="175"/>
                  <a:pt x="199" y="174"/>
                  <a:pt x="200" y="173"/>
                </a:cubicBezTo>
                <a:cubicBezTo>
                  <a:pt x="200" y="173"/>
                  <a:pt x="200" y="172"/>
                  <a:pt x="201" y="171"/>
                </a:cubicBezTo>
                <a:cubicBezTo>
                  <a:pt x="201" y="171"/>
                  <a:pt x="201" y="170"/>
                  <a:pt x="202" y="170"/>
                </a:cubicBezTo>
                <a:cubicBezTo>
                  <a:pt x="202" y="169"/>
                  <a:pt x="202" y="168"/>
                  <a:pt x="203" y="168"/>
                </a:cubicBezTo>
                <a:cubicBezTo>
                  <a:pt x="203" y="167"/>
                  <a:pt x="204" y="166"/>
                  <a:pt x="204" y="165"/>
                </a:cubicBezTo>
                <a:cubicBezTo>
                  <a:pt x="205" y="164"/>
                  <a:pt x="205" y="163"/>
                  <a:pt x="206" y="162"/>
                </a:cubicBezTo>
                <a:cubicBezTo>
                  <a:pt x="206" y="161"/>
                  <a:pt x="206" y="160"/>
                  <a:pt x="207" y="159"/>
                </a:cubicBezTo>
                <a:cubicBezTo>
                  <a:pt x="207" y="158"/>
                  <a:pt x="208" y="157"/>
                  <a:pt x="208" y="156"/>
                </a:cubicBezTo>
                <a:cubicBezTo>
                  <a:pt x="209" y="155"/>
                  <a:pt x="209" y="154"/>
                  <a:pt x="209" y="153"/>
                </a:cubicBezTo>
                <a:cubicBezTo>
                  <a:pt x="210" y="152"/>
                  <a:pt x="210" y="151"/>
                  <a:pt x="210" y="150"/>
                </a:cubicBezTo>
                <a:cubicBezTo>
                  <a:pt x="211" y="149"/>
                  <a:pt x="211" y="148"/>
                  <a:pt x="211" y="147"/>
                </a:cubicBezTo>
                <a:cubicBezTo>
                  <a:pt x="212" y="146"/>
                  <a:pt x="212" y="145"/>
                  <a:pt x="212" y="144"/>
                </a:cubicBezTo>
                <a:cubicBezTo>
                  <a:pt x="212" y="143"/>
                  <a:pt x="213" y="142"/>
                  <a:pt x="213" y="141"/>
                </a:cubicBezTo>
                <a:cubicBezTo>
                  <a:pt x="213" y="140"/>
                  <a:pt x="213" y="139"/>
                  <a:pt x="213" y="138"/>
                </a:cubicBezTo>
                <a:cubicBezTo>
                  <a:pt x="214" y="137"/>
                  <a:pt x="214" y="136"/>
                  <a:pt x="214" y="135"/>
                </a:cubicBezTo>
                <a:cubicBezTo>
                  <a:pt x="214" y="134"/>
                  <a:pt x="214" y="133"/>
                  <a:pt x="214" y="132"/>
                </a:cubicBezTo>
                <a:cubicBezTo>
                  <a:pt x="215" y="131"/>
                  <a:pt x="215" y="130"/>
                  <a:pt x="215" y="129"/>
                </a:cubicBezTo>
                <a:cubicBezTo>
                  <a:pt x="215" y="128"/>
                  <a:pt x="215" y="127"/>
                  <a:pt x="215" y="126"/>
                </a:cubicBezTo>
                <a:cubicBezTo>
                  <a:pt x="215" y="125"/>
                  <a:pt x="215" y="124"/>
                  <a:pt x="215" y="123"/>
                </a:cubicBezTo>
                <a:cubicBezTo>
                  <a:pt x="215" y="122"/>
                  <a:pt x="215" y="121"/>
                  <a:pt x="215" y="120"/>
                </a:cubicBezTo>
                <a:cubicBezTo>
                  <a:pt x="215" y="119"/>
                  <a:pt x="215" y="118"/>
                  <a:pt x="215" y="117"/>
                </a:cubicBezTo>
                <a:cubicBezTo>
                  <a:pt x="215" y="116"/>
                  <a:pt x="215" y="115"/>
                  <a:pt x="215" y="115"/>
                </a:cubicBezTo>
                <a:cubicBezTo>
                  <a:pt x="215" y="114"/>
                  <a:pt x="215" y="113"/>
                  <a:pt x="215" y="112"/>
                </a:cubicBezTo>
                <a:cubicBezTo>
                  <a:pt x="215" y="111"/>
                  <a:pt x="215" y="110"/>
                  <a:pt x="215" y="110"/>
                </a:cubicBezTo>
                <a:cubicBezTo>
                  <a:pt x="215" y="109"/>
                  <a:pt x="215" y="108"/>
                  <a:pt x="214" y="107"/>
                </a:cubicBezTo>
                <a:cubicBezTo>
                  <a:pt x="214" y="106"/>
                  <a:pt x="214" y="106"/>
                  <a:pt x="214" y="105"/>
                </a:cubicBezTo>
                <a:cubicBezTo>
                  <a:pt x="214" y="104"/>
                  <a:pt x="214" y="103"/>
                  <a:pt x="214" y="102"/>
                </a:cubicBezTo>
                <a:cubicBezTo>
                  <a:pt x="214" y="102"/>
                  <a:pt x="213" y="101"/>
                  <a:pt x="213" y="100"/>
                </a:cubicBezTo>
                <a:cubicBezTo>
                  <a:pt x="213" y="99"/>
                  <a:pt x="213" y="98"/>
                  <a:pt x="213" y="98"/>
                </a:cubicBezTo>
                <a:cubicBezTo>
                  <a:pt x="213" y="97"/>
                  <a:pt x="212" y="96"/>
                  <a:pt x="212" y="95"/>
                </a:cubicBezTo>
                <a:cubicBezTo>
                  <a:pt x="212" y="94"/>
                  <a:pt x="212" y="94"/>
                  <a:pt x="212" y="93"/>
                </a:cubicBezTo>
                <a:cubicBezTo>
                  <a:pt x="211" y="92"/>
                  <a:pt x="211" y="91"/>
                  <a:pt x="211" y="91"/>
                </a:cubicBezTo>
                <a:cubicBezTo>
                  <a:pt x="211" y="90"/>
                  <a:pt x="210" y="89"/>
                  <a:pt x="210" y="88"/>
                </a:cubicBezTo>
                <a:cubicBezTo>
                  <a:pt x="210" y="88"/>
                  <a:pt x="210" y="87"/>
                  <a:pt x="209" y="86"/>
                </a:cubicBezTo>
                <a:cubicBezTo>
                  <a:pt x="209" y="85"/>
                  <a:pt x="209" y="85"/>
                  <a:pt x="209" y="84"/>
                </a:cubicBezTo>
                <a:cubicBezTo>
                  <a:pt x="208" y="83"/>
                  <a:pt x="208" y="82"/>
                  <a:pt x="208" y="82"/>
                </a:cubicBezTo>
                <a:cubicBezTo>
                  <a:pt x="207" y="80"/>
                  <a:pt x="206" y="79"/>
                  <a:pt x="206" y="77"/>
                </a:cubicBezTo>
                <a:cubicBezTo>
                  <a:pt x="205" y="76"/>
                  <a:pt x="204" y="75"/>
                  <a:pt x="204" y="73"/>
                </a:cubicBezTo>
                <a:cubicBezTo>
                  <a:pt x="203" y="72"/>
                  <a:pt x="202" y="70"/>
                  <a:pt x="201" y="69"/>
                </a:cubicBezTo>
                <a:cubicBezTo>
                  <a:pt x="200" y="68"/>
                  <a:pt x="200" y="66"/>
                  <a:pt x="199" y="65"/>
                </a:cubicBezTo>
                <a:cubicBezTo>
                  <a:pt x="198" y="64"/>
                  <a:pt x="197" y="63"/>
                  <a:pt x="196" y="61"/>
                </a:cubicBezTo>
                <a:cubicBezTo>
                  <a:pt x="195" y="60"/>
                  <a:pt x="194" y="59"/>
                  <a:pt x="193" y="58"/>
                </a:cubicBezTo>
                <a:cubicBezTo>
                  <a:pt x="192" y="56"/>
                  <a:pt x="191" y="55"/>
                  <a:pt x="190" y="54"/>
                </a:cubicBezTo>
                <a:cubicBezTo>
                  <a:pt x="189" y="53"/>
                  <a:pt x="188" y="52"/>
                  <a:pt x="187" y="51"/>
                </a:cubicBezTo>
                <a:cubicBezTo>
                  <a:pt x="186" y="50"/>
                  <a:pt x="185" y="48"/>
                  <a:pt x="183" y="47"/>
                </a:cubicBezTo>
                <a:cubicBezTo>
                  <a:pt x="182" y="46"/>
                  <a:pt x="181" y="45"/>
                  <a:pt x="180" y="44"/>
                </a:cubicBezTo>
                <a:cubicBezTo>
                  <a:pt x="179" y="43"/>
                  <a:pt x="177" y="42"/>
                  <a:pt x="176" y="41"/>
                </a:cubicBezTo>
                <a:cubicBezTo>
                  <a:pt x="175" y="41"/>
                  <a:pt x="174" y="40"/>
                  <a:pt x="172" y="39"/>
                </a:cubicBezTo>
                <a:cubicBezTo>
                  <a:pt x="171" y="38"/>
                  <a:pt x="170" y="37"/>
                  <a:pt x="168" y="36"/>
                </a:cubicBezTo>
                <a:cubicBezTo>
                  <a:pt x="167" y="35"/>
                  <a:pt x="166" y="35"/>
                  <a:pt x="164" y="34"/>
                </a:cubicBezTo>
                <a:cubicBezTo>
                  <a:pt x="163" y="33"/>
                  <a:pt x="162" y="32"/>
                  <a:pt x="160" y="32"/>
                </a:cubicBezTo>
                <a:cubicBezTo>
                  <a:pt x="159" y="31"/>
                  <a:pt x="157" y="30"/>
                  <a:pt x="156" y="30"/>
                </a:cubicBezTo>
                <a:cubicBezTo>
                  <a:pt x="155" y="29"/>
                  <a:pt x="154" y="29"/>
                  <a:pt x="154" y="29"/>
                </a:cubicBezTo>
                <a:cubicBezTo>
                  <a:pt x="153" y="29"/>
                  <a:pt x="152" y="28"/>
                  <a:pt x="152" y="28"/>
                </a:cubicBezTo>
                <a:cubicBezTo>
                  <a:pt x="151" y="28"/>
                  <a:pt x="150" y="27"/>
                  <a:pt x="149" y="27"/>
                </a:cubicBezTo>
                <a:cubicBezTo>
                  <a:pt x="149" y="27"/>
                  <a:pt x="148" y="27"/>
                  <a:pt x="147" y="26"/>
                </a:cubicBezTo>
                <a:cubicBezTo>
                  <a:pt x="146" y="26"/>
                  <a:pt x="145" y="26"/>
                  <a:pt x="145" y="26"/>
                </a:cubicBezTo>
                <a:cubicBezTo>
                  <a:pt x="144" y="26"/>
                  <a:pt x="143" y="25"/>
                  <a:pt x="142" y="25"/>
                </a:cubicBezTo>
                <a:cubicBezTo>
                  <a:pt x="142" y="25"/>
                  <a:pt x="141" y="25"/>
                  <a:pt x="140" y="25"/>
                </a:cubicBezTo>
                <a:cubicBezTo>
                  <a:pt x="139" y="24"/>
                  <a:pt x="139" y="24"/>
                  <a:pt x="138" y="24"/>
                </a:cubicBezTo>
                <a:cubicBezTo>
                  <a:pt x="137" y="24"/>
                  <a:pt x="136" y="24"/>
                  <a:pt x="135" y="24"/>
                </a:cubicBezTo>
                <a:cubicBezTo>
                  <a:pt x="135" y="23"/>
                  <a:pt x="134" y="23"/>
                  <a:pt x="133" y="23"/>
                </a:cubicBezTo>
                <a:cubicBezTo>
                  <a:pt x="132" y="23"/>
                  <a:pt x="131" y="23"/>
                  <a:pt x="131" y="23"/>
                </a:cubicBezTo>
                <a:cubicBezTo>
                  <a:pt x="130" y="23"/>
                  <a:pt x="129" y="23"/>
                  <a:pt x="128" y="23"/>
                </a:cubicBezTo>
                <a:cubicBezTo>
                  <a:pt x="127" y="22"/>
                  <a:pt x="126" y="22"/>
                  <a:pt x="126" y="22"/>
                </a:cubicBezTo>
                <a:cubicBezTo>
                  <a:pt x="125" y="22"/>
                  <a:pt x="124" y="22"/>
                  <a:pt x="123" y="22"/>
                </a:cubicBezTo>
                <a:cubicBezTo>
                  <a:pt x="122" y="22"/>
                  <a:pt x="122" y="22"/>
                  <a:pt x="121" y="22"/>
                </a:cubicBezTo>
                <a:cubicBezTo>
                  <a:pt x="120" y="22"/>
                  <a:pt x="119" y="22"/>
                  <a:pt x="118" y="22"/>
                </a:cubicBezTo>
                <a:close/>
                <a:moveTo>
                  <a:pt x="118" y="0"/>
                </a:moveTo>
                <a:cubicBezTo>
                  <a:pt x="119" y="0"/>
                  <a:pt x="120" y="0"/>
                  <a:pt x="121" y="1"/>
                </a:cubicBezTo>
                <a:cubicBezTo>
                  <a:pt x="122" y="1"/>
                  <a:pt x="123" y="1"/>
                  <a:pt x="124" y="1"/>
                </a:cubicBezTo>
                <a:cubicBezTo>
                  <a:pt x="125" y="1"/>
                  <a:pt x="126" y="1"/>
                  <a:pt x="127" y="1"/>
                </a:cubicBezTo>
                <a:cubicBezTo>
                  <a:pt x="128" y="1"/>
                  <a:pt x="129" y="1"/>
                  <a:pt x="130" y="1"/>
                </a:cubicBezTo>
                <a:cubicBezTo>
                  <a:pt x="131" y="1"/>
                  <a:pt x="132" y="1"/>
                  <a:pt x="133" y="1"/>
                </a:cubicBezTo>
                <a:cubicBezTo>
                  <a:pt x="134" y="2"/>
                  <a:pt x="135" y="2"/>
                  <a:pt x="136" y="2"/>
                </a:cubicBezTo>
                <a:cubicBezTo>
                  <a:pt x="137" y="2"/>
                  <a:pt x="138" y="2"/>
                  <a:pt x="139" y="2"/>
                </a:cubicBezTo>
                <a:cubicBezTo>
                  <a:pt x="140" y="3"/>
                  <a:pt x="141" y="3"/>
                  <a:pt x="142" y="3"/>
                </a:cubicBezTo>
                <a:cubicBezTo>
                  <a:pt x="143" y="3"/>
                  <a:pt x="144" y="3"/>
                  <a:pt x="145" y="4"/>
                </a:cubicBezTo>
                <a:cubicBezTo>
                  <a:pt x="146" y="4"/>
                  <a:pt x="147" y="4"/>
                  <a:pt x="148" y="4"/>
                </a:cubicBezTo>
                <a:cubicBezTo>
                  <a:pt x="149" y="4"/>
                  <a:pt x="150" y="5"/>
                  <a:pt x="151" y="5"/>
                </a:cubicBezTo>
                <a:cubicBezTo>
                  <a:pt x="152" y="5"/>
                  <a:pt x="152" y="6"/>
                  <a:pt x="153" y="6"/>
                </a:cubicBezTo>
                <a:cubicBezTo>
                  <a:pt x="154" y="6"/>
                  <a:pt x="155" y="6"/>
                  <a:pt x="156" y="7"/>
                </a:cubicBezTo>
                <a:cubicBezTo>
                  <a:pt x="157" y="7"/>
                  <a:pt x="158" y="7"/>
                  <a:pt x="159" y="8"/>
                </a:cubicBezTo>
                <a:cubicBezTo>
                  <a:pt x="160" y="8"/>
                  <a:pt x="161" y="8"/>
                  <a:pt x="162" y="9"/>
                </a:cubicBezTo>
                <a:cubicBezTo>
                  <a:pt x="163" y="9"/>
                  <a:pt x="163" y="9"/>
                  <a:pt x="164" y="10"/>
                </a:cubicBezTo>
                <a:cubicBezTo>
                  <a:pt x="165" y="10"/>
                  <a:pt x="166" y="11"/>
                  <a:pt x="167" y="11"/>
                </a:cubicBezTo>
                <a:cubicBezTo>
                  <a:pt x="168" y="11"/>
                  <a:pt x="169" y="12"/>
                  <a:pt x="170" y="12"/>
                </a:cubicBezTo>
                <a:cubicBezTo>
                  <a:pt x="170" y="13"/>
                  <a:pt x="171" y="13"/>
                  <a:pt x="172" y="14"/>
                </a:cubicBezTo>
                <a:cubicBezTo>
                  <a:pt x="173" y="14"/>
                  <a:pt x="174" y="14"/>
                  <a:pt x="175" y="15"/>
                </a:cubicBezTo>
                <a:cubicBezTo>
                  <a:pt x="176" y="15"/>
                  <a:pt x="176" y="16"/>
                  <a:pt x="177" y="16"/>
                </a:cubicBezTo>
                <a:cubicBezTo>
                  <a:pt x="178" y="17"/>
                  <a:pt x="179" y="17"/>
                  <a:pt x="180" y="18"/>
                </a:cubicBezTo>
                <a:cubicBezTo>
                  <a:pt x="180" y="18"/>
                  <a:pt x="181" y="19"/>
                  <a:pt x="182" y="19"/>
                </a:cubicBezTo>
                <a:cubicBezTo>
                  <a:pt x="183" y="20"/>
                  <a:pt x="184" y="20"/>
                  <a:pt x="184" y="21"/>
                </a:cubicBezTo>
                <a:cubicBezTo>
                  <a:pt x="185" y="21"/>
                  <a:pt x="186" y="22"/>
                  <a:pt x="187" y="22"/>
                </a:cubicBezTo>
                <a:cubicBezTo>
                  <a:pt x="188" y="23"/>
                  <a:pt x="188" y="24"/>
                  <a:pt x="189" y="24"/>
                </a:cubicBezTo>
                <a:cubicBezTo>
                  <a:pt x="190" y="25"/>
                  <a:pt x="191" y="25"/>
                  <a:pt x="191" y="26"/>
                </a:cubicBezTo>
                <a:cubicBezTo>
                  <a:pt x="192" y="27"/>
                  <a:pt x="193" y="27"/>
                  <a:pt x="194" y="28"/>
                </a:cubicBezTo>
                <a:cubicBezTo>
                  <a:pt x="194" y="28"/>
                  <a:pt x="195" y="29"/>
                  <a:pt x="196" y="30"/>
                </a:cubicBezTo>
                <a:cubicBezTo>
                  <a:pt x="197" y="30"/>
                  <a:pt x="197" y="31"/>
                  <a:pt x="198" y="31"/>
                </a:cubicBezTo>
                <a:cubicBezTo>
                  <a:pt x="199" y="33"/>
                  <a:pt x="201" y="34"/>
                  <a:pt x="202" y="35"/>
                </a:cubicBezTo>
                <a:cubicBezTo>
                  <a:pt x="203" y="37"/>
                  <a:pt x="205" y="38"/>
                  <a:pt x="206" y="40"/>
                </a:cubicBezTo>
                <a:cubicBezTo>
                  <a:pt x="207" y="41"/>
                  <a:pt x="208" y="42"/>
                  <a:pt x="210" y="44"/>
                </a:cubicBezTo>
                <a:cubicBezTo>
                  <a:pt x="210" y="45"/>
                  <a:pt x="211" y="45"/>
                  <a:pt x="211" y="46"/>
                </a:cubicBezTo>
                <a:cubicBezTo>
                  <a:pt x="212" y="47"/>
                  <a:pt x="213" y="48"/>
                  <a:pt x="213" y="48"/>
                </a:cubicBezTo>
                <a:cubicBezTo>
                  <a:pt x="214" y="49"/>
                  <a:pt x="214" y="50"/>
                  <a:pt x="215" y="51"/>
                </a:cubicBezTo>
                <a:cubicBezTo>
                  <a:pt x="215" y="51"/>
                  <a:pt x="216" y="52"/>
                  <a:pt x="217" y="53"/>
                </a:cubicBezTo>
                <a:cubicBezTo>
                  <a:pt x="217" y="54"/>
                  <a:pt x="218" y="55"/>
                  <a:pt x="218" y="55"/>
                </a:cubicBezTo>
                <a:cubicBezTo>
                  <a:pt x="219" y="56"/>
                  <a:pt x="219" y="57"/>
                  <a:pt x="220" y="58"/>
                </a:cubicBezTo>
                <a:cubicBezTo>
                  <a:pt x="220" y="59"/>
                  <a:pt x="221" y="60"/>
                  <a:pt x="221" y="60"/>
                </a:cubicBezTo>
                <a:cubicBezTo>
                  <a:pt x="222" y="61"/>
                  <a:pt x="222" y="62"/>
                  <a:pt x="222" y="63"/>
                </a:cubicBezTo>
                <a:cubicBezTo>
                  <a:pt x="223" y="64"/>
                  <a:pt x="223" y="65"/>
                  <a:pt x="224" y="65"/>
                </a:cubicBezTo>
                <a:cubicBezTo>
                  <a:pt x="224" y="66"/>
                  <a:pt x="225" y="67"/>
                  <a:pt x="225" y="68"/>
                </a:cubicBezTo>
                <a:cubicBezTo>
                  <a:pt x="226" y="69"/>
                  <a:pt x="226" y="70"/>
                  <a:pt x="226" y="71"/>
                </a:cubicBezTo>
                <a:cubicBezTo>
                  <a:pt x="227" y="72"/>
                  <a:pt x="227" y="72"/>
                  <a:pt x="227" y="73"/>
                </a:cubicBezTo>
                <a:cubicBezTo>
                  <a:pt x="228" y="74"/>
                  <a:pt x="228" y="75"/>
                  <a:pt x="229" y="76"/>
                </a:cubicBezTo>
                <a:cubicBezTo>
                  <a:pt x="229" y="77"/>
                  <a:pt x="229" y="78"/>
                  <a:pt x="230" y="79"/>
                </a:cubicBezTo>
                <a:cubicBezTo>
                  <a:pt x="230" y="80"/>
                  <a:pt x="230" y="81"/>
                  <a:pt x="231" y="81"/>
                </a:cubicBezTo>
                <a:cubicBezTo>
                  <a:pt x="231" y="82"/>
                  <a:pt x="231" y="83"/>
                  <a:pt x="231" y="84"/>
                </a:cubicBezTo>
                <a:cubicBezTo>
                  <a:pt x="232" y="85"/>
                  <a:pt x="232" y="86"/>
                  <a:pt x="232" y="87"/>
                </a:cubicBezTo>
                <a:cubicBezTo>
                  <a:pt x="233" y="88"/>
                  <a:pt x="233" y="89"/>
                  <a:pt x="233" y="90"/>
                </a:cubicBezTo>
                <a:cubicBezTo>
                  <a:pt x="233" y="91"/>
                  <a:pt x="234" y="92"/>
                  <a:pt x="234" y="93"/>
                </a:cubicBezTo>
                <a:cubicBezTo>
                  <a:pt x="234" y="94"/>
                  <a:pt x="234" y="95"/>
                  <a:pt x="234" y="96"/>
                </a:cubicBezTo>
                <a:cubicBezTo>
                  <a:pt x="235" y="97"/>
                  <a:pt x="235" y="98"/>
                  <a:pt x="235" y="99"/>
                </a:cubicBezTo>
                <a:cubicBezTo>
                  <a:pt x="235" y="100"/>
                  <a:pt x="235" y="101"/>
                  <a:pt x="235" y="102"/>
                </a:cubicBezTo>
                <a:cubicBezTo>
                  <a:pt x="236" y="102"/>
                  <a:pt x="236" y="103"/>
                  <a:pt x="236" y="104"/>
                </a:cubicBezTo>
                <a:cubicBezTo>
                  <a:pt x="236" y="105"/>
                  <a:pt x="236" y="106"/>
                  <a:pt x="236" y="107"/>
                </a:cubicBezTo>
                <a:cubicBezTo>
                  <a:pt x="236" y="108"/>
                  <a:pt x="236" y="109"/>
                  <a:pt x="236" y="110"/>
                </a:cubicBezTo>
                <a:cubicBezTo>
                  <a:pt x="237" y="111"/>
                  <a:pt x="237" y="112"/>
                  <a:pt x="237" y="114"/>
                </a:cubicBezTo>
                <a:cubicBezTo>
                  <a:pt x="237" y="115"/>
                  <a:pt x="237" y="116"/>
                  <a:pt x="237" y="117"/>
                </a:cubicBezTo>
                <a:cubicBezTo>
                  <a:pt x="237" y="118"/>
                  <a:pt x="237" y="119"/>
                  <a:pt x="237" y="120"/>
                </a:cubicBezTo>
                <a:cubicBezTo>
                  <a:pt x="237" y="121"/>
                  <a:pt x="237" y="122"/>
                  <a:pt x="237" y="123"/>
                </a:cubicBezTo>
                <a:cubicBezTo>
                  <a:pt x="237" y="125"/>
                  <a:pt x="237" y="126"/>
                  <a:pt x="237" y="127"/>
                </a:cubicBezTo>
                <a:cubicBezTo>
                  <a:pt x="237" y="129"/>
                  <a:pt x="236" y="130"/>
                  <a:pt x="236" y="131"/>
                </a:cubicBezTo>
                <a:cubicBezTo>
                  <a:pt x="236" y="132"/>
                  <a:pt x="236" y="134"/>
                  <a:pt x="236" y="135"/>
                </a:cubicBezTo>
                <a:cubicBezTo>
                  <a:pt x="236" y="136"/>
                  <a:pt x="236" y="137"/>
                  <a:pt x="235" y="139"/>
                </a:cubicBezTo>
                <a:cubicBezTo>
                  <a:pt x="235" y="140"/>
                  <a:pt x="235" y="141"/>
                  <a:pt x="235" y="142"/>
                </a:cubicBezTo>
                <a:cubicBezTo>
                  <a:pt x="234" y="144"/>
                  <a:pt x="234" y="145"/>
                  <a:pt x="234" y="146"/>
                </a:cubicBezTo>
                <a:cubicBezTo>
                  <a:pt x="234" y="147"/>
                  <a:pt x="233" y="148"/>
                  <a:pt x="233" y="150"/>
                </a:cubicBezTo>
                <a:cubicBezTo>
                  <a:pt x="233" y="151"/>
                  <a:pt x="232" y="152"/>
                  <a:pt x="232" y="153"/>
                </a:cubicBezTo>
                <a:cubicBezTo>
                  <a:pt x="232" y="155"/>
                  <a:pt x="231" y="156"/>
                  <a:pt x="231" y="157"/>
                </a:cubicBezTo>
                <a:cubicBezTo>
                  <a:pt x="230" y="158"/>
                  <a:pt x="230" y="159"/>
                  <a:pt x="230" y="161"/>
                </a:cubicBezTo>
                <a:cubicBezTo>
                  <a:pt x="229" y="162"/>
                  <a:pt x="229" y="163"/>
                  <a:pt x="228" y="164"/>
                </a:cubicBezTo>
                <a:cubicBezTo>
                  <a:pt x="228" y="165"/>
                  <a:pt x="227" y="166"/>
                  <a:pt x="227" y="168"/>
                </a:cubicBezTo>
                <a:cubicBezTo>
                  <a:pt x="226" y="169"/>
                  <a:pt x="226" y="170"/>
                  <a:pt x="225" y="171"/>
                </a:cubicBezTo>
                <a:cubicBezTo>
                  <a:pt x="225" y="172"/>
                  <a:pt x="224" y="173"/>
                  <a:pt x="224" y="174"/>
                </a:cubicBezTo>
                <a:cubicBezTo>
                  <a:pt x="223" y="176"/>
                  <a:pt x="222" y="177"/>
                  <a:pt x="222" y="178"/>
                </a:cubicBezTo>
                <a:cubicBezTo>
                  <a:pt x="221" y="178"/>
                  <a:pt x="221" y="179"/>
                  <a:pt x="221" y="180"/>
                </a:cubicBezTo>
                <a:cubicBezTo>
                  <a:pt x="221" y="180"/>
                  <a:pt x="220" y="181"/>
                  <a:pt x="220" y="181"/>
                </a:cubicBezTo>
                <a:cubicBezTo>
                  <a:pt x="220" y="182"/>
                  <a:pt x="219" y="183"/>
                  <a:pt x="219" y="183"/>
                </a:cubicBezTo>
                <a:cubicBezTo>
                  <a:pt x="219" y="184"/>
                  <a:pt x="218" y="185"/>
                  <a:pt x="218" y="185"/>
                </a:cubicBezTo>
                <a:cubicBezTo>
                  <a:pt x="217" y="186"/>
                  <a:pt x="217" y="186"/>
                  <a:pt x="217" y="187"/>
                </a:cubicBezTo>
                <a:cubicBezTo>
                  <a:pt x="216" y="188"/>
                  <a:pt x="216" y="188"/>
                  <a:pt x="216" y="189"/>
                </a:cubicBezTo>
                <a:cubicBezTo>
                  <a:pt x="215" y="191"/>
                  <a:pt x="214" y="192"/>
                  <a:pt x="213" y="193"/>
                </a:cubicBezTo>
                <a:cubicBezTo>
                  <a:pt x="212" y="195"/>
                  <a:pt x="211" y="196"/>
                  <a:pt x="210" y="197"/>
                </a:cubicBezTo>
                <a:cubicBezTo>
                  <a:pt x="209" y="199"/>
                  <a:pt x="208" y="200"/>
                  <a:pt x="208" y="201"/>
                </a:cubicBezTo>
                <a:cubicBezTo>
                  <a:pt x="207" y="203"/>
                  <a:pt x="206" y="204"/>
                  <a:pt x="205" y="206"/>
                </a:cubicBezTo>
                <a:cubicBezTo>
                  <a:pt x="204" y="207"/>
                  <a:pt x="203" y="208"/>
                  <a:pt x="202" y="210"/>
                </a:cubicBezTo>
                <a:cubicBezTo>
                  <a:pt x="202" y="210"/>
                  <a:pt x="201" y="211"/>
                  <a:pt x="201" y="211"/>
                </a:cubicBezTo>
                <a:cubicBezTo>
                  <a:pt x="200" y="212"/>
                  <a:pt x="200" y="213"/>
                  <a:pt x="199" y="213"/>
                </a:cubicBezTo>
                <a:cubicBezTo>
                  <a:pt x="199" y="214"/>
                  <a:pt x="198" y="215"/>
                  <a:pt x="198" y="215"/>
                </a:cubicBezTo>
                <a:cubicBezTo>
                  <a:pt x="197" y="216"/>
                  <a:pt x="197" y="216"/>
                  <a:pt x="197" y="217"/>
                </a:cubicBezTo>
                <a:cubicBezTo>
                  <a:pt x="196" y="217"/>
                  <a:pt x="196" y="218"/>
                  <a:pt x="195" y="219"/>
                </a:cubicBezTo>
                <a:cubicBezTo>
                  <a:pt x="195" y="219"/>
                  <a:pt x="195" y="220"/>
                  <a:pt x="194" y="220"/>
                </a:cubicBezTo>
                <a:cubicBezTo>
                  <a:pt x="194" y="221"/>
                  <a:pt x="193" y="221"/>
                  <a:pt x="193" y="222"/>
                </a:cubicBezTo>
                <a:cubicBezTo>
                  <a:pt x="193" y="222"/>
                  <a:pt x="192" y="223"/>
                  <a:pt x="192" y="223"/>
                </a:cubicBezTo>
                <a:cubicBezTo>
                  <a:pt x="192" y="224"/>
                  <a:pt x="191" y="224"/>
                  <a:pt x="191" y="225"/>
                </a:cubicBezTo>
                <a:cubicBezTo>
                  <a:pt x="191" y="225"/>
                  <a:pt x="190" y="225"/>
                  <a:pt x="190" y="226"/>
                </a:cubicBezTo>
                <a:cubicBezTo>
                  <a:pt x="190" y="226"/>
                  <a:pt x="189" y="227"/>
                  <a:pt x="189" y="227"/>
                </a:cubicBezTo>
                <a:cubicBezTo>
                  <a:pt x="189" y="227"/>
                  <a:pt x="188" y="228"/>
                  <a:pt x="188" y="228"/>
                </a:cubicBezTo>
                <a:cubicBezTo>
                  <a:pt x="188" y="228"/>
                  <a:pt x="188" y="229"/>
                  <a:pt x="188" y="229"/>
                </a:cubicBezTo>
                <a:cubicBezTo>
                  <a:pt x="187" y="229"/>
                  <a:pt x="187" y="229"/>
                  <a:pt x="187" y="230"/>
                </a:cubicBezTo>
                <a:cubicBezTo>
                  <a:pt x="187" y="230"/>
                  <a:pt x="187" y="230"/>
                  <a:pt x="186" y="230"/>
                </a:cubicBezTo>
                <a:cubicBezTo>
                  <a:pt x="186" y="230"/>
                  <a:pt x="186" y="231"/>
                  <a:pt x="186" y="231"/>
                </a:cubicBezTo>
                <a:cubicBezTo>
                  <a:pt x="186" y="231"/>
                  <a:pt x="185" y="232"/>
                  <a:pt x="185" y="233"/>
                </a:cubicBezTo>
                <a:cubicBezTo>
                  <a:pt x="184" y="233"/>
                  <a:pt x="184" y="234"/>
                  <a:pt x="184" y="235"/>
                </a:cubicBezTo>
                <a:cubicBezTo>
                  <a:pt x="183" y="235"/>
                  <a:pt x="183" y="236"/>
                  <a:pt x="183" y="237"/>
                </a:cubicBezTo>
                <a:cubicBezTo>
                  <a:pt x="182" y="237"/>
                  <a:pt x="182" y="238"/>
                  <a:pt x="182" y="239"/>
                </a:cubicBezTo>
                <a:cubicBezTo>
                  <a:pt x="181" y="239"/>
                  <a:pt x="181" y="240"/>
                  <a:pt x="181" y="240"/>
                </a:cubicBezTo>
                <a:cubicBezTo>
                  <a:pt x="181" y="241"/>
                  <a:pt x="180" y="242"/>
                  <a:pt x="180" y="242"/>
                </a:cubicBezTo>
                <a:cubicBezTo>
                  <a:pt x="180" y="243"/>
                  <a:pt x="180" y="243"/>
                  <a:pt x="179" y="244"/>
                </a:cubicBezTo>
                <a:cubicBezTo>
                  <a:pt x="179" y="245"/>
                  <a:pt x="179" y="245"/>
                  <a:pt x="179" y="246"/>
                </a:cubicBezTo>
                <a:cubicBezTo>
                  <a:pt x="178" y="246"/>
                  <a:pt x="178" y="247"/>
                  <a:pt x="178" y="248"/>
                </a:cubicBezTo>
                <a:cubicBezTo>
                  <a:pt x="178" y="248"/>
                  <a:pt x="178" y="249"/>
                  <a:pt x="177" y="249"/>
                </a:cubicBezTo>
                <a:cubicBezTo>
                  <a:pt x="177" y="250"/>
                  <a:pt x="177" y="250"/>
                  <a:pt x="177" y="251"/>
                </a:cubicBezTo>
                <a:cubicBezTo>
                  <a:pt x="177" y="251"/>
                  <a:pt x="177" y="252"/>
                  <a:pt x="176" y="252"/>
                </a:cubicBezTo>
                <a:cubicBezTo>
                  <a:pt x="176" y="253"/>
                  <a:pt x="176" y="253"/>
                  <a:pt x="176" y="254"/>
                </a:cubicBezTo>
                <a:cubicBezTo>
                  <a:pt x="176" y="254"/>
                  <a:pt x="176" y="255"/>
                  <a:pt x="176" y="255"/>
                </a:cubicBezTo>
                <a:cubicBezTo>
                  <a:pt x="175" y="256"/>
                  <a:pt x="175" y="256"/>
                  <a:pt x="175" y="257"/>
                </a:cubicBezTo>
                <a:cubicBezTo>
                  <a:pt x="175" y="257"/>
                  <a:pt x="175" y="258"/>
                  <a:pt x="175" y="258"/>
                </a:cubicBezTo>
                <a:cubicBezTo>
                  <a:pt x="175" y="259"/>
                  <a:pt x="175" y="259"/>
                  <a:pt x="175" y="259"/>
                </a:cubicBezTo>
                <a:cubicBezTo>
                  <a:pt x="175" y="260"/>
                  <a:pt x="175" y="260"/>
                  <a:pt x="174" y="261"/>
                </a:cubicBezTo>
                <a:cubicBezTo>
                  <a:pt x="174" y="261"/>
                  <a:pt x="174" y="261"/>
                  <a:pt x="174" y="262"/>
                </a:cubicBezTo>
                <a:cubicBezTo>
                  <a:pt x="174" y="262"/>
                  <a:pt x="174" y="263"/>
                  <a:pt x="174" y="263"/>
                </a:cubicBezTo>
                <a:cubicBezTo>
                  <a:pt x="174" y="263"/>
                  <a:pt x="174" y="264"/>
                  <a:pt x="174" y="264"/>
                </a:cubicBezTo>
                <a:cubicBezTo>
                  <a:pt x="174" y="264"/>
                  <a:pt x="174" y="265"/>
                  <a:pt x="174" y="265"/>
                </a:cubicBezTo>
                <a:cubicBezTo>
                  <a:pt x="174" y="265"/>
                  <a:pt x="174" y="265"/>
                  <a:pt x="174" y="266"/>
                </a:cubicBezTo>
                <a:cubicBezTo>
                  <a:pt x="174" y="266"/>
                  <a:pt x="174" y="266"/>
                  <a:pt x="174" y="267"/>
                </a:cubicBezTo>
                <a:cubicBezTo>
                  <a:pt x="174" y="267"/>
                  <a:pt x="174" y="267"/>
                  <a:pt x="174" y="267"/>
                </a:cubicBezTo>
                <a:cubicBezTo>
                  <a:pt x="174" y="267"/>
                  <a:pt x="174" y="268"/>
                  <a:pt x="174" y="268"/>
                </a:cubicBezTo>
                <a:cubicBezTo>
                  <a:pt x="174" y="268"/>
                  <a:pt x="174" y="268"/>
                  <a:pt x="174" y="268"/>
                </a:cubicBezTo>
                <a:cubicBezTo>
                  <a:pt x="174" y="269"/>
                  <a:pt x="174" y="269"/>
                  <a:pt x="174" y="269"/>
                </a:cubicBezTo>
                <a:cubicBezTo>
                  <a:pt x="174" y="269"/>
                  <a:pt x="174" y="269"/>
                  <a:pt x="174" y="269"/>
                </a:cubicBezTo>
                <a:cubicBezTo>
                  <a:pt x="174" y="269"/>
                  <a:pt x="174" y="269"/>
                  <a:pt x="174" y="269"/>
                </a:cubicBezTo>
                <a:cubicBezTo>
                  <a:pt x="174" y="270"/>
                  <a:pt x="174" y="270"/>
                  <a:pt x="174" y="270"/>
                </a:cubicBezTo>
                <a:cubicBezTo>
                  <a:pt x="174" y="270"/>
                  <a:pt x="174" y="270"/>
                  <a:pt x="174" y="270"/>
                </a:cubicBezTo>
                <a:cubicBezTo>
                  <a:pt x="174" y="281"/>
                  <a:pt x="174" y="281"/>
                  <a:pt x="174" y="281"/>
                </a:cubicBezTo>
                <a:cubicBezTo>
                  <a:pt x="163" y="281"/>
                  <a:pt x="163" y="281"/>
                  <a:pt x="163" y="281"/>
                </a:cubicBezTo>
                <a:cubicBezTo>
                  <a:pt x="62" y="281"/>
                  <a:pt x="62" y="281"/>
                  <a:pt x="62" y="281"/>
                </a:cubicBezTo>
                <a:cubicBezTo>
                  <a:pt x="62" y="270"/>
                  <a:pt x="62" y="270"/>
                  <a:pt x="62" y="270"/>
                </a:cubicBezTo>
                <a:cubicBezTo>
                  <a:pt x="62" y="270"/>
                  <a:pt x="62" y="270"/>
                  <a:pt x="62" y="270"/>
                </a:cubicBezTo>
                <a:cubicBezTo>
                  <a:pt x="62" y="269"/>
                  <a:pt x="62" y="269"/>
                  <a:pt x="62" y="269"/>
                </a:cubicBezTo>
                <a:cubicBezTo>
                  <a:pt x="62" y="269"/>
                  <a:pt x="62" y="269"/>
                  <a:pt x="62" y="269"/>
                </a:cubicBezTo>
                <a:cubicBezTo>
                  <a:pt x="62" y="269"/>
                  <a:pt x="62" y="269"/>
                  <a:pt x="62" y="269"/>
                </a:cubicBezTo>
                <a:cubicBezTo>
                  <a:pt x="62" y="269"/>
                  <a:pt x="62" y="268"/>
                  <a:pt x="62" y="268"/>
                </a:cubicBezTo>
                <a:cubicBezTo>
                  <a:pt x="62" y="268"/>
                  <a:pt x="62" y="268"/>
                  <a:pt x="62" y="268"/>
                </a:cubicBezTo>
                <a:cubicBezTo>
                  <a:pt x="62" y="268"/>
                  <a:pt x="62" y="267"/>
                  <a:pt x="62" y="267"/>
                </a:cubicBezTo>
                <a:cubicBezTo>
                  <a:pt x="62" y="267"/>
                  <a:pt x="62" y="267"/>
                  <a:pt x="62" y="266"/>
                </a:cubicBezTo>
                <a:cubicBezTo>
                  <a:pt x="62" y="266"/>
                  <a:pt x="62" y="266"/>
                  <a:pt x="62" y="266"/>
                </a:cubicBezTo>
                <a:cubicBezTo>
                  <a:pt x="62" y="265"/>
                  <a:pt x="62" y="265"/>
                  <a:pt x="62" y="265"/>
                </a:cubicBezTo>
                <a:cubicBezTo>
                  <a:pt x="62" y="265"/>
                  <a:pt x="62" y="264"/>
                  <a:pt x="62" y="264"/>
                </a:cubicBezTo>
                <a:cubicBezTo>
                  <a:pt x="62" y="264"/>
                  <a:pt x="62" y="263"/>
                  <a:pt x="62" y="263"/>
                </a:cubicBezTo>
                <a:cubicBezTo>
                  <a:pt x="62" y="263"/>
                  <a:pt x="62" y="262"/>
                  <a:pt x="62" y="262"/>
                </a:cubicBezTo>
                <a:cubicBezTo>
                  <a:pt x="62" y="261"/>
                  <a:pt x="62" y="261"/>
                  <a:pt x="61" y="261"/>
                </a:cubicBezTo>
                <a:cubicBezTo>
                  <a:pt x="61" y="260"/>
                  <a:pt x="61" y="260"/>
                  <a:pt x="61" y="259"/>
                </a:cubicBezTo>
                <a:cubicBezTo>
                  <a:pt x="61" y="259"/>
                  <a:pt x="61" y="258"/>
                  <a:pt x="61" y="257"/>
                </a:cubicBezTo>
                <a:cubicBezTo>
                  <a:pt x="61" y="256"/>
                  <a:pt x="60" y="256"/>
                  <a:pt x="60" y="255"/>
                </a:cubicBezTo>
                <a:cubicBezTo>
                  <a:pt x="60" y="255"/>
                  <a:pt x="60" y="254"/>
                  <a:pt x="60" y="254"/>
                </a:cubicBezTo>
                <a:cubicBezTo>
                  <a:pt x="60" y="253"/>
                  <a:pt x="60" y="253"/>
                  <a:pt x="60" y="252"/>
                </a:cubicBezTo>
                <a:cubicBezTo>
                  <a:pt x="59" y="252"/>
                  <a:pt x="59" y="251"/>
                  <a:pt x="59" y="251"/>
                </a:cubicBezTo>
                <a:cubicBezTo>
                  <a:pt x="59" y="250"/>
                  <a:pt x="59" y="250"/>
                  <a:pt x="59" y="249"/>
                </a:cubicBezTo>
                <a:cubicBezTo>
                  <a:pt x="58" y="249"/>
                  <a:pt x="58" y="248"/>
                  <a:pt x="58" y="248"/>
                </a:cubicBezTo>
                <a:cubicBezTo>
                  <a:pt x="58" y="247"/>
                  <a:pt x="58" y="246"/>
                  <a:pt x="57" y="246"/>
                </a:cubicBezTo>
                <a:cubicBezTo>
                  <a:pt x="57" y="245"/>
                  <a:pt x="57" y="245"/>
                  <a:pt x="57" y="244"/>
                </a:cubicBezTo>
                <a:cubicBezTo>
                  <a:pt x="56" y="243"/>
                  <a:pt x="56" y="243"/>
                  <a:pt x="56" y="242"/>
                </a:cubicBezTo>
                <a:cubicBezTo>
                  <a:pt x="56" y="242"/>
                  <a:pt x="55" y="241"/>
                  <a:pt x="55" y="240"/>
                </a:cubicBezTo>
                <a:cubicBezTo>
                  <a:pt x="55" y="240"/>
                  <a:pt x="54" y="239"/>
                  <a:pt x="54" y="239"/>
                </a:cubicBezTo>
                <a:cubicBezTo>
                  <a:pt x="54" y="238"/>
                  <a:pt x="54" y="237"/>
                  <a:pt x="53" y="237"/>
                </a:cubicBezTo>
                <a:cubicBezTo>
                  <a:pt x="53" y="236"/>
                  <a:pt x="53" y="235"/>
                  <a:pt x="52" y="235"/>
                </a:cubicBezTo>
                <a:cubicBezTo>
                  <a:pt x="52" y="234"/>
                  <a:pt x="51" y="233"/>
                  <a:pt x="51" y="233"/>
                </a:cubicBezTo>
                <a:cubicBezTo>
                  <a:pt x="51" y="232"/>
                  <a:pt x="50" y="231"/>
                  <a:pt x="50" y="231"/>
                </a:cubicBezTo>
                <a:cubicBezTo>
                  <a:pt x="50" y="231"/>
                  <a:pt x="50" y="230"/>
                  <a:pt x="49" y="230"/>
                </a:cubicBezTo>
                <a:cubicBezTo>
                  <a:pt x="49" y="230"/>
                  <a:pt x="49" y="230"/>
                  <a:pt x="49" y="229"/>
                </a:cubicBezTo>
                <a:cubicBezTo>
                  <a:pt x="49" y="229"/>
                  <a:pt x="48" y="229"/>
                  <a:pt x="48" y="228"/>
                </a:cubicBezTo>
                <a:cubicBezTo>
                  <a:pt x="48" y="228"/>
                  <a:pt x="47" y="228"/>
                  <a:pt x="47" y="227"/>
                </a:cubicBezTo>
                <a:cubicBezTo>
                  <a:pt x="47" y="227"/>
                  <a:pt x="47" y="226"/>
                  <a:pt x="46" y="226"/>
                </a:cubicBezTo>
                <a:cubicBezTo>
                  <a:pt x="46" y="226"/>
                  <a:pt x="46" y="225"/>
                  <a:pt x="45" y="225"/>
                </a:cubicBezTo>
                <a:cubicBezTo>
                  <a:pt x="45" y="224"/>
                  <a:pt x="44" y="224"/>
                  <a:pt x="44" y="223"/>
                </a:cubicBezTo>
                <a:cubicBezTo>
                  <a:pt x="44" y="223"/>
                  <a:pt x="43" y="222"/>
                  <a:pt x="43" y="222"/>
                </a:cubicBezTo>
                <a:cubicBezTo>
                  <a:pt x="42" y="221"/>
                  <a:pt x="42" y="221"/>
                  <a:pt x="42" y="220"/>
                </a:cubicBezTo>
                <a:cubicBezTo>
                  <a:pt x="41" y="219"/>
                  <a:pt x="41" y="219"/>
                  <a:pt x="40" y="218"/>
                </a:cubicBezTo>
                <a:cubicBezTo>
                  <a:pt x="40" y="218"/>
                  <a:pt x="39" y="217"/>
                  <a:pt x="39" y="216"/>
                </a:cubicBezTo>
                <a:cubicBezTo>
                  <a:pt x="38" y="216"/>
                  <a:pt x="38" y="215"/>
                  <a:pt x="37" y="214"/>
                </a:cubicBezTo>
                <a:cubicBezTo>
                  <a:pt x="37" y="214"/>
                  <a:pt x="37" y="213"/>
                  <a:pt x="36" y="212"/>
                </a:cubicBezTo>
                <a:cubicBezTo>
                  <a:pt x="36" y="212"/>
                  <a:pt x="35" y="211"/>
                  <a:pt x="35" y="210"/>
                </a:cubicBezTo>
                <a:cubicBezTo>
                  <a:pt x="34" y="210"/>
                  <a:pt x="34" y="209"/>
                  <a:pt x="33" y="208"/>
                </a:cubicBezTo>
                <a:cubicBezTo>
                  <a:pt x="33" y="208"/>
                  <a:pt x="32" y="207"/>
                  <a:pt x="32" y="206"/>
                </a:cubicBezTo>
                <a:cubicBezTo>
                  <a:pt x="31" y="205"/>
                  <a:pt x="29" y="203"/>
                  <a:pt x="28" y="202"/>
                </a:cubicBezTo>
                <a:cubicBezTo>
                  <a:pt x="27" y="200"/>
                  <a:pt x="26" y="199"/>
                  <a:pt x="25" y="197"/>
                </a:cubicBezTo>
                <a:cubicBezTo>
                  <a:pt x="24" y="196"/>
                  <a:pt x="23" y="194"/>
                  <a:pt x="23" y="193"/>
                </a:cubicBezTo>
                <a:cubicBezTo>
                  <a:pt x="22" y="192"/>
                  <a:pt x="22" y="191"/>
                  <a:pt x="21" y="190"/>
                </a:cubicBezTo>
                <a:cubicBezTo>
                  <a:pt x="21" y="190"/>
                  <a:pt x="20" y="189"/>
                  <a:pt x="20" y="188"/>
                </a:cubicBezTo>
                <a:cubicBezTo>
                  <a:pt x="19" y="187"/>
                  <a:pt x="19" y="187"/>
                  <a:pt x="18" y="186"/>
                </a:cubicBezTo>
                <a:cubicBezTo>
                  <a:pt x="18" y="185"/>
                  <a:pt x="18" y="184"/>
                  <a:pt x="17" y="184"/>
                </a:cubicBezTo>
                <a:cubicBezTo>
                  <a:pt x="17" y="183"/>
                  <a:pt x="16" y="182"/>
                  <a:pt x="16" y="182"/>
                </a:cubicBezTo>
                <a:cubicBezTo>
                  <a:pt x="16" y="181"/>
                  <a:pt x="15" y="180"/>
                  <a:pt x="15" y="179"/>
                </a:cubicBezTo>
                <a:cubicBezTo>
                  <a:pt x="15" y="179"/>
                  <a:pt x="14" y="178"/>
                  <a:pt x="14" y="177"/>
                </a:cubicBezTo>
                <a:cubicBezTo>
                  <a:pt x="14" y="177"/>
                  <a:pt x="13" y="176"/>
                  <a:pt x="13" y="175"/>
                </a:cubicBezTo>
                <a:cubicBezTo>
                  <a:pt x="13" y="175"/>
                  <a:pt x="13" y="174"/>
                  <a:pt x="12" y="174"/>
                </a:cubicBezTo>
                <a:cubicBezTo>
                  <a:pt x="12" y="173"/>
                  <a:pt x="12" y="172"/>
                  <a:pt x="12" y="172"/>
                </a:cubicBezTo>
                <a:cubicBezTo>
                  <a:pt x="11" y="171"/>
                  <a:pt x="11" y="170"/>
                  <a:pt x="10" y="169"/>
                </a:cubicBezTo>
                <a:cubicBezTo>
                  <a:pt x="10" y="168"/>
                  <a:pt x="9" y="167"/>
                  <a:pt x="9" y="166"/>
                </a:cubicBezTo>
                <a:cubicBezTo>
                  <a:pt x="8" y="165"/>
                  <a:pt x="8" y="163"/>
                  <a:pt x="8" y="162"/>
                </a:cubicBezTo>
                <a:cubicBezTo>
                  <a:pt x="7" y="161"/>
                  <a:pt x="7" y="160"/>
                  <a:pt x="6" y="159"/>
                </a:cubicBezTo>
                <a:cubicBezTo>
                  <a:pt x="6" y="158"/>
                  <a:pt x="6" y="157"/>
                  <a:pt x="5" y="156"/>
                </a:cubicBezTo>
                <a:cubicBezTo>
                  <a:pt x="5" y="155"/>
                  <a:pt x="5" y="154"/>
                  <a:pt x="4" y="153"/>
                </a:cubicBezTo>
                <a:cubicBezTo>
                  <a:pt x="4" y="152"/>
                  <a:pt x="4" y="151"/>
                  <a:pt x="3" y="150"/>
                </a:cubicBezTo>
                <a:cubicBezTo>
                  <a:pt x="3" y="149"/>
                  <a:pt x="3" y="147"/>
                  <a:pt x="3" y="146"/>
                </a:cubicBezTo>
                <a:cubicBezTo>
                  <a:pt x="2" y="145"/>
                  <a:pt x="2" y="144"/>
                  <a:pt x="2" y="143"/>
                </a:cubicBezTo>
                <a:cubicBezTo>
                  <a:pt x="2" y="142"/>
                  <a:pt x="1" y="141"/>
                  <a:pt x="1" y="140"/>
                </a:cubicBezTo>
                <a:cubicBezTo>
                  <a:pt x="1" y="139"/>
                  <a:pt x="1" y="138"/>
                  <a:pt x="1" y="136"/>
                </a:cubicBezTo>
                <a:cubicBezTo>
                  <a:pt x="1" y="135"/>
                  <a:pt x="0" y="134"/>
                  <a:pt x="0" y="133"/>
                </a:cubicBezTo>
                <a:cubicBezTo>
                  <a:pt x="0" y="132"/>
                  <a:pt x="0" y="131"/>
                  <a:pt x="0" y="130"/>
                </a:cubicBezTo>
                <a:cubicBezTo>
                  <a:pt x="0" y="129"/>
                  <a:pt x="0" y="128"/>
                  <a:pt x="0" y="126"/>
                </a:cubicBezTo>
                <a:cubicBezTo>
                  <a:pt x="0" y="125"/>
                  <a:pt x="0" y="124"/>
                  <a:pt x="0" y="123"/>
                </a:cubicBezTo>
                <a:cubicBezTo>
                  <a:pt x="0" y="122"/>
                  <a:pt x="0" y="121"/>
                  <a:pt x="0" y="120"/>
                </a:cubicBezTo>
                <a:cubicBezTo>
                  <a:pt x="0" y="119"/>
                  <a:pt x="0" y="118"/>
                  <a:pt x="0" y="117"/>
                </a:cubicBezTo>
                <a:cubicBezTo>
                  <a:pt x="0" y="116"/>
                  <a:pt x="0" y="115"/>
                  <a:pt x="0" y="114"/>
                </a:cubicBezTo>
                <a:cubicBezTo>
                  <a:pt x="0" y="112"/>
                  <a:pt x="0" y="111"/>
                  <a:pt x="0" y="110"/>
                </a:cubicBezTo>
                <a:cubicBezTo>
                  <a:pt x="0" y="109"/>
                  <a:pt x="0" y="108"/>
                  <a:pt x="0" y="107"/>
                </a:cubicBezTo>
                <a:cubicBezTo>
                  <a:pt x="0" y="106"/>
                  <a:pt x="0" y="105"/>
                  <a:pt x="0" y="104"/>
                </a:cubicBezTo>
                <a:cubicBezTo>
                  <a:pt x="1" y="103"/>
                  <a:pt x="1" y="102"/>
                  <a:pt x="1" y="102"/>
                </a:cubicBezTo>
                <a:cubicBezTo>
                  <a:pt x="1" y="101"/>
                  <a:pt x="1" y="100"/>
                  <a:pt x="1" y="99"/>
                </a:cubicBezTo>
                <a:cubicBezTo>
                  <a:pt x="2" y="98"/>
                  <a:pt x="2" y="97"/>
                  <a:pt x="2" y="96"/>
                </a:cubicBezTo>
                <a:cubicBezTo>
                  <a:pt x="2" y="95"/>
                  <a:pt x="2" y="94"/>
                  <a:pt x="3" y="93"/>
                </a:cubicBezTo>
                <a:cubicBezTo>
                  <a:pt x="3" y="92"/>
                  <a:pt x="3" y="91"/>
                  <a:pt x="3" y="90"/>
                </a:cubicBezTo>
                <a:cubicBezTo>
                  <a:pt x="4" y="89"/>
                  <a:pt x="4" y="88"/>
                  <a:pt x="4" y="87"/>
                </a:cubicBezTo>
                <a:cubicBezTo>
                  <a:pt x="4" y="86"/>
                  <a:pt x="5" y="85"/>
                  <a:pt x="5" y="84"/>
                </a:cubicBezTo>
                <a:cubicBezTo>
                  <a:pt x="5" y="83"/>
                  <a:pt x="5" y="82"/>
                  <a:pt x="6" y="81"/>
                </a:cubicBezTo>
                <a:cubicBezTo>
                  <a:pt x="6" y="81"/>
                  <a:pt x="6" y="80"/>
                  <a:pt x="7" y="79"/>
                </a:cubicBezTo>
                <a:cubicBezTo>
                  <a:pt x="7" y="78"/>
                  <a:pt x="7" y="77"/>
                  <a:pt x="8" y="76"/>
                </a:cubicBezTo>
                <a:cubicBezTo>
                  <a:pt x="8" y="75"/>
                  <a:pt x="8" y="74"/>
                  <a:pt x="9" y="73"/>
                </a:cubicBezTo>
                <a:cubicBezTo>
                  <a:pt x="9" y="72"/>
                  <a:pt x="10" y="72"/>
                  <a:pt x="10" y="71"/>
                </a:cubicBezTo>
                <a:cubicBezTo>
                  <a:pt x="10" y="70"/>
                  <a:pt x="11" y="69"/>
                  <a:pt x="11" y="68"/>
                </a:cubicBezTo>
                <a:cubicBezTo>
                  <a:pt x="12" y="67"/>
                  <a:pt x="12" y="66"/>
                  <a:pt x="13" y="65"/>
                </a:cubicBezTo>
                <a:cubicBezTo>
                  <a:pt x="13" y="65"/>
                  <a:pt x="13" y="64"/>
                  <a:pt x="14" y="63"/>
                </a:cubicBezTo>
                <a:cubicBezTo>
                  <a:pt x="14" y="62"/>
                  <a:pt x="15" y="61"/>
                  <a:pt x="15" y="60"/>
                </a:cubicBezTo>
                <a:cubicBezTo>
                  <a:pt x="16" y="60"/>
                  <a:pt x="16" y="59"/>
                  <a:pt x="17" y="58"/>
                </a:cubicBezTo>
                <a:cubicBezTo>
                  <a:pt x="17" y="57"/>
                  <a:pt x="18" y="56"/>
                  <a:pt x="18" y="55"/>
                </a:cubicBezTo>
                <a:cubicBezTo>
                  <a:pt x="19" y="55"/>
                  <a:pt x="19" y="54"/>
                  <a:pt x="20" y="53"/>
                </a:cubicBezTo>
                <a:cubicBezTo>
                  <a:pt x="20" y="52"/>
                  <a:pt x="21" y="51"/>
                  <a:pt x="21" y="51"/>
                </a:cubicBezTo>
                <a:cubicBezTo>
                  <a:pt x="22" y="50"/>
                  <a:pt x="23" y="49"/>
                  <a:pt x="23" y="48"/>
                </a:cubicBezTo>
                <a:cubicBezTo>
                  <a:pt x="24" y="48"/>
                  <a:pt x="24" y="47"/>
                  <a:pt x="25" y="46"/>
                </a:cubicBezTo>
                <a:cubicBezTo>
                  <a:pt x="25" y="45"/>
                  <a:pt x="26" y="45"/>
                  <a:pt x="27" y="44"/>
                </a:cubicBezTo>
                <a:cubicBezTo>
                  <a:pt x="28" y="42"/>
                  <a:pt x="29" y="41"/>
                  <a:pt x="30" y="40"/>
                </a:cubicBezTo>
                <a:cubicBezTo>
                  <a:pt x="32" y="38"/>
                  <a:pt x="33" y="37"/>
                  <a:pt x="34" y="35"/>
                </a:cubicBezTo>
                <a:cubicBezTo>
                  <a:pt x="36" y="34"/>
                  <a:pt x="37" y="33"/>
                  <a:pt x="38" y="31"/>
                </a:cubicBezTo>
                <a:cubicBezTo>
                  <a:pt x="39" y="31"/>
                  <a:pt x="40" y="30"/>
                  <a:pt x="41" y="30"/>
                </a:cubicBezTo>
                <a:cubicBezTo>
                  <a:pt x="41" y="29"/>
                  <a:pt x="42" y="28"/>
                  <a:pt x="43" y="28"/>
                </a:cubicBezTo>
                <a:cubicBezTo>
                  <a:pt x="43" y="27"/>
                  <a:pt x="44" y="27"/>
                  <a:pt x="45" y="26"/>
                </a:cubicBezTo>
                <a:cubicBezTo>
                  <a:pt x="46" y="25"/>
                  <a:pt x="46" y="25"/>
                  <a:pt x="47" y="24"/>
                </a:cubicBezTo>
                <a:cubicBezTo>
                  <a:pt x="48" y="24"/>
                  <a:pt x="49" y="23"/>
                  <a:pt x="50" y="22"/>
                </a:cubicBezTo>
                <a:cubicBezTo>
                  <a:pt x="50" y="22"/>
                  <a:pt x="51" y="21"/>
                  <a:pt x="52" y="21"/>
                </a:cubicBezTo>
                <a:cubicBezTo>
                  <a:pt x="53" y="20"/>
                  <a:pt x="53" y="20"/>
                  <a:pt x="54" y="19"/>
                </a:cubicBezTo>
                <a:cubicBezTo>
                  <a:pt x="55" y="19"/>
                  <a:pt x="56" y="18"/>
                  <a:pt x="57" y="18"/>
                </a:cubicBezTo>
                <a:cubicBezTo>
                  <a:pt x="58" y="17"/>
                  <a:pt x="58" y="17"/>
                  <a:pt x="59" y="16"/>
                </a:cubicBezTo>
                <a:cubicBezTo>
                  <a:pt x="60" y="16"/>
                  <a:pt x="61" y="15"/>
                  <a:pt x="62" y="15"/>
                </a:cubicBezTo>
                <a:cubicBezTo>
                  <a:pt x="63" y="14"/>
                  <a:pt x="63" y="14"/>
                  <a:pt x="64" y="14"/>
                </a:cubicBezTo>
                <a:cubicBezTo>
                  <a:pt x="65" y="13"/>
                  <a:pt x="66" y="13"/>
                  <a:pt x="67" y="12"/>
                </a:cubicBezTo>
                <a:cubicBezTo>
                  <a:pt x="68" y="12"/>
                  <a:pt x="69" y="11"/>
                  <a:pt x="69" y="11"/>
                </a:cubicBezTo>
                <a:cubicBezTo>
                  <a:pt x="70" y="11"/>
                  <a:pt x="71" y="10"/>
                  <a:pt x="72" y="10"/>
                </a:cubicBezTo>
                <a:cubicBezTo>
                  <a:pt x="73" y="9"/>
                  <a:pt x="74" y="9"/>
                  <a:pt x="75" y="9"/>
                </a:cubicBezTo>
                <a:cubicBezTo>
                  <a:pt x="76" y="8"/>
                  <a:pt x="77" y="8"/>
                  <a:pt x="77" y="8"/>
                </a:cubicBezTo>
                <a:cubicBezTo>
                  <a:pt x="78" y="7"/>
                  <a:pt x="79" y="7"/>
                  <a:pt x="80" y="7"/>
                </a:cubicBezTo>
                <a:cubicBezTo>
                  <a:pt x="81" y="6"/>
                  <a:pt x="82" y="6"/>
                  <a:pt x="83" y="6"/>
                </a:cubicBezTo>
                <a:cubicBezTo>
                  <a:pt x="84" y="6"/>
                  <a:pt x="85" y="5"/>
                  <a:pt x="86" y="5"/>
                </a:cubicBezTo>
                <a:cubicBezTo>
                  <a:pt x="87" y="5"/>
                  <a:pt x="88" y="4"/>
                  <a:pt x="89" y="4"/>
                </a:cubicBezTo>
                <a:cubicBezTo>
                  <a:pt x="90" y="4"/>
                  <a:pt x="90" y="4"/>
                  <a:pt x="91" y="4"/>
                </a:cubicBezTo>
                <a:cubicBezTo>
                  <a:pt x="92" y="3"/>
                  <a:pt x="93" y="3"/>
                  <a:pt x="94" y="3"/>
                </a:cubicBezTo>
                <a:cubicBezTo>
                  <a:pt x="95" y="3"/>
                  <a:pt x="96" y="3"/>
                  <a:pt x="97" y="2"/>
                </a:cubicBezTo>
                <a:cubicBezTo>
                  <a:pt x="98" y="2"/>
                  <a:pt x="99" y="2"/>
                  <a:pt x="100" y="2"/>
                </a:cubicBezTo>
                <a:cubicBezTo>
                  <a:pt x="101" y="2"/>
                  <a:pt x="102" y="2"/>
                  <a:pt x="103" y="1"/>
                </a:cubicBezTo>
                <a:cubicBezTo>
                  <a:pt x="104" y="1"/>
                  <a:pt x="105" y="1"/>
                  <a:pt x="106" y="1"/>
                </a:cubicBezTo>
                <a:cubicBezTo>
                  <a:pt x="107" y="1"/>
                  <a:pt x="108" y="1"/>
                  <a:pt x="109" y="1"/>
                </a:cubicBezTo>
                <a:cubicBezTo>
                  <a:pt x="110" y="1"/>
                  <a:pt x="111" y="1"/>
                  <a:pt x="112" y="1"/>
                </a:cubicBezTo>
                <a:cubicBezTo>
                  <a:pt x="113" y="1"/>
                  <a:pt x="114" y="1"/>
                  <a:pt x="115" y="1"/>
                </a:cubicBezTo>
                <a:cubicBezTo>
                  <a:pt x="116" y="0"/>
                  <a:pt x="117" y="0"/>
                  <a:pt x="118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76" name="TextBox 975"/>
          <p:cNvSpPr txBox="1"/>
          <p:nvPr/>
        </p:nvSpPr>
        <p:spPr>
          <a:xfrm>
            <a:off x="8722130" y="6217449"/>
            <a:ext cx="127438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Application Insights Telemetry collects </a:t>
            </a: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assets data, </a:t>
            </a:r>
            <a:r>
              <a:rPr lang="en-US" sz="800" dirty="0">
                <a:solidFill>
                  <a:srgbClr val="505050"/>
                </a:solidFill>
                <a:latin typeface="Segoe UI"/>
              </a:rPr>
              <a:t>effectiveness and technical information</a:t>
            </a:r>
          </a:p>
        </p:txBody>
      </p:sp>
      <p:cxnSp>
        <p:nvCxnSpPr>
          <p:cNvPr id="977" name="Straight Arrow Connector 976"/>
          <p:cNvCxnSpPr>
            <a:cxnSpLocks/>
          </p:cNvCxnSpPr>
          <p:nvPr/>
        </p:nvCxnSpPr>
        <p:spPr>
          <a:xfrm>
            <a:off x="7873653" y="4176636"/>
            <a:ext cx="457200" cy="0"/>
          </a:xfrm>
          <a:prstGeom prst="straightConnector1">
            <a:avLst/>
          </a:prstGeom>
          <a:noFill/>
          <a:ln w="12700" cap="flat" cmpd="sng" algn="ctr">
            <a:solidFill>
              <a:srgbClr val="00BCF2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78" name="Straight Arrow Connector 977"/>
          <p:cNvCxnSpPr>
            <a:cxnSpLocks/>
          </p:cNvCxnSpPr>
          <p:nvPr/>
        </p:nvCxnSpPr>
        <p:spPr>
          <a:xfrm flipV="1">
            <a:off x="10232990" y="2532658"/>
            <a:ext cx="229211" cy="5435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979" name="Group 978"/>
          <p:cNvGrpSpPr/>
          <p:nvPr/>
        </p:nvGrpSpPr>
        <p:grpSpPr>
          <a:xfrm>
            <a:off x="8345330" y="4137704"/>
            <a:ext cx="933073" cy="724548"/>
            <a:chOff x="8159684" y="3686165"/>
            <a:chExt cx="1174964" cy="823196"/>
          </a:xfrm>
        </p:grpSpPr>
        <p:sp>
          <p:nvSpPr>
            <p:cNvPr id="980" name="Freeform 979"/>
            <p:cNvSpPr>
              <a:spLocks noChangeAspect="1"/>
            </p:cNvSpPr>
            <p:nvPr/>
          </p:nvSpPr>
          <p:spPr bwMode="auto">
            <a:xfrm flipH="1">
              <a:off x="8515173" y="3686165"/>
              <a:ext cx="551209" cy="527021"/>
            </a:xfrm>
            <a:custGeom>
              <a:avLst/>
              <a:gdLst>
                <a:gd name="connsiteX0" fmla="*/ 144517 w 665158"/>
                <a:gd name="connsiteY0" fmla="*/ 432643 h 635971"/>
                <a:gd name="connsiteX1" fmla="*/ 134794 w 665158"/>
                <a:gd name="connsiteY1" fmla="*/ 438281 h 635971"/>
                <a:gd name="connsiteX2" fmla="*/ 131240 w 665158"/>
                <a:gd name="connsiteY2" fmla="*/ 453701 h 635971"/>
                <a:gd name="connsiteX3" fmla="*/ 135004 w 665158"/>
                <a:gd name="connsiteY3" fmla="*/ 468403 h 635971"/>
                <a:gd name="connsiteX4" fmla="*/ 144883 w 665158"/>
                <a:gd name="connsiteY4" fmla="*/ 473874 h 635971"/>
                <a:gd name="connsiteX5" fmla="*/ 155050 w 665158"/>
                <a:gd name="connsiteY5" fmla="*/ 468458 h 635971"/>
                <a:gd name="connsiteX6" fmla="*/ 158788 w 665158"/>
                <a:gd name="connsiteY6" fmla="*/ 453369 h 635971"/>
                <a:gd name="connsiteX7" fmla="*/ 155024 w 665158"/>
                <a:gd name="connsiteY7" fmla="*/ 438059 h 635971"/>
                <a:gd name="connsiteX8" fmla="*/ 144517 w 665158"/>
                <a:gd name="connsiteY8" fmla="*/ 432643 h 635971"/>
                <a:gd name="connsiteX9" fmla="*/ 96733 w 665158"/>
                <a:gd name="connsiteY9" fmla="*/ 413631 h 635971"/>
                <a:gd name="connsiteX10" fmla="*/ 96733 w 665158"/>
                <a:gd name="connsiteY10" fmla="*/ 492888 h 635971"/>
                <a:gd name="connsiteX11" fmla="*/ 48328 w 665158"/>
                <a:gd name="connsiteY11" fmla="*/ 492888 h 635971"/>
                <a:gd name="connsiteX12" fmla="*/ 48328 w 665158"/>
                <a:gd name="connsiteY12" fmla="*/ 474206 h 635971"/>
                <a:gd name="connsiteX13" fmla="*/ 74151 w 665158"/>
                <a:gd name="connsiteY13" fmla="*/ 474206 h 635971"/>
                <a:gd name="connsiteX14" fmla="*/ 74151 w 665158"/>
                <a:gd name="connsiteY14" fmla="*/ 413631 h 635971"/>
                <a:gd name="connsiteX15" fmla="*/ 144308 w 665158"/>
                <a:gd name="connsiteY15" fmla="*/ 412304 h 635971"/>
                <a:gd name="connsiteX16" fmla="*/ 164277 w 665158"/>
                <a:gd name="connsiteY16" fmla="*/ 417582 h 635971"/>
                <a:gd name="connsiteX17" fmla="*/ 177920 w 665158"/>
                <a:gd name="connsiteY17" fmla="*/ 432533 h 635971"/>
                <a:gd name="connsiteX18" fmla="*/ 182782 w 665158"/>
                <a:gd name="connsiteY18" fmla="*/ 454309 h 635971"/>
                <a:gd name="connsiteX19" fmla="*/ 177972 w 665158"/>
                <a:gd name="connsiteY19" fmla="*/ 475007 h 635971"/>
                <a:gd name="connsiteX20" fmla="*/ 164512 w 665158"/>
                <a:gd name="connsiteY20" fmla="*/ 489212 h 635971"/>
                <a:gd name="connsiteX21" fmla="*/ 145301 w 665158"/>
                <a:gd name="connsiteY21" fmla="*/ 494269 h 635971"/>
                <a:gd name="connsiteX22" fmla="*/ 136572 w 665158"/>
                <a:gd name="connsiteY22" fmla="*/ 493329 h 635971"/>
                <a:gd name="connsiteX23" fmla="*/ 127058 w 665158"/>
                <a:gd name="connsiteY23" fmla="*/ 503554 h 635971"/>
                <a:gd name="connsiteX24" fmla="*/ 98726 w 665158"/>
                <a:gd name="connsiteY24" fmla="*/ 503554 h 635971"/>
                <a:gd name="connsiteX25" fmla="*/ 118537 w 665158"/>
                <a:gd name="connsiteY25" fmla="*/ 483325 h 635971"/>
                <a:gd name="connsiteX26" fmla="*/ 107298 w 665158"/>
                <a:gd name="connsiteY26" fmla="*/ 453038 h 635971"/>
                <a:gd name="connsiteX27" fmla="*/ 111924 w 665158"/>
                <a:gd name="connsiteY27" fmla="*/ 431786 h 635971"/>
                <a:gd name="connsiteX28" fmla="*/ 125045 w 665158"/>
                <a:gd name="connsiteY28" fmla="*/ 417362 h 635971"/>
                <a:gd name="connsiteX29" fmla="*/ 144308 w 665158"/>
                <a:gd name="connsiteY29" fmla="*/ 412304 h 635971"/>
                <a:gd name="connsiteX30" fmla="*/ 214235 w 665158"/>
                <a:gd name="connsiteY30" fmla="*/ 412304 h 635971"/>
                <a:gd name="connsiteX31" fmla="*/ 236399 w 665158"/>
                <a:gd name="connsiteY31" fmla="*/ 419185 h 635971"/>
                <a:gd name="connsiteX32" fmla="*/ 244658 w 665158"/>
                <a:gd name="connsiteY32" fmla="*/ 437562 h 635971"/>
                <a:gd name="connsiteX33" fmla="*/ 226571 w 665158"/>
                <a:gd name="connsiteY33" fmla="*/ 461329 h 635971"/>
                <a:gd name="connsiteX34" fmla="*/ 218913 w 665158"/>
                <a:gd name="connsiteY34" fmla="*/ 464811 h 635971"/>
                <a:gd name="connsiteX35" fmla="*/ 215829 w 665158"/>
                <a:gd name="connsiteY35" fmla="*/ 467546 h 635971"/>
                <a:gd name="connsiteX36" fmla="*/ 214810 w 665158"/>
                <a:gd name="connsiteY36" fmla="*/ 470945 h 635971"/>
                <a:gd name="connsiteX37" fmla="*/ 216848 w 665158"/>
                <a:gd name="connsiteY37" fmla="*/ 475063 h 635971"/>
                <a:gd name="connsiteX38" fmla="*/ 222598 w 665158"/>
                <a:gd name="connsiteY38" fmla="*/ 476472 h 635971"/>
                <a:gd name="connsiteX39" fmla="*/ 233210 w 665158"/>
                <a:gd name="connsiteY39" fmla="*/ 474234 h 635971"/>
                <a:gd name="connsiteX40" fmla="*/ 243612 w 665158"/>
                <a:gd name="connsiteY40" fmla="*/ 468348 h 635971"/>
                <a:gd name="connsiteX41" fmla="*/ 243612 w 665158"/>
                <a:gd name="connsiteY41" fmla="*/ 490068 h 635971"/>
                <a:gd name="connsiteX42" fmla="*/ 222076 w 665158"/>
                <a:gd name="connsiteY42" fmla="*/ 494269 h 635971"/>
                <a:gd name="connsiteX43" fmla="*/ 204721 w 665158"/>
                <a:gd name="connsiteY43" fmla="*/ 491395 h 635971"/>
                <a:gd name="connsiteX44" fmla="*/ 193509 w 665158"/>
                <a:gd name="connsiteY44" fmla="*/ 482663 h 635971"/>
                <a:gd name="connsiteX45" fmla="*/ 189509 w 665158"/>
                <a:gd name="connsiteY45" fmla="*/ 468901 h 635971"/>
                <a:gd name="connsiteX46" fmla="*/ 194345 w 665158"/>
                <a:gd name="connsiteY46" fmla="*/ 454862 h 635971"/>
                <a:gd name="connsiteX47" fmla="*/ 210837 w 665158"/>
                <a:gd name="connsiteY47" fmla="*/ 443973 h 635971"/>
                <a:gd name="connsiteX48" fmla="*/ 218600 w 665158"/>
                <a:gd name="connsiteY48" fmla="*/ 439746 h 635971"/>
                <a:gd name="connsiteX49" fmla="*/ 220456 w 665158"/>
                <a:gd name="connsiteY49" fmla="*/ 435628 h 635971"/>
                <a:gd name="connsiteX50" fmla="*/ 218155 w 665158"/>
                <a:gd name="connsiteY50" fmla="*/ 431538 h 635971"/>
                <a:gd name="connsiteX51" fmla="*/ 212091 w 665158"/>
                <a:gd name="connsiteY51" fmla="*/ 430046 h 635971"/>
                <a:gd name="connsiteX52" fmla="*/ 193482 w 665158"/>
                <a:gd name="connsiteY52" fmla="*/ 435517 h 635971"/>
                <a:gd name="connsiteX53" fmla="*/ 193482 w 665158"/>
                <a:gd name="connsiteY53" fmla="*/ 415344 h 635971"/>
                <a:gd name="connsiteX54" fmla="*/ 201036 w 665158"/>
                <a:gd name="connsiteY54" fmla="*/ 413464 h 635971"/>
                <a:gd name="connsiteX55" fmla="*/ 207021 w 665158"/>
                <a:gd name="connsiteY55" fmla="*/ 412635 h 635971"/>
                <a:gd name="connsiteX56" fmla="*/ 214235 w 665158"/>
                <a:gd name="connsiteY56" fmla="*/ 412304 h 635971"/>
                <a:gd name="connsiteX57" fmla="*/ 420744 w 665158"/>
                <a:gd name="connsiteY57" fmla="*/ 354477 h 635971"/>
                <a:gd name="connsiteX58" fmla="*/ 372634 w 665158"/>
                <a:gd name="connsiteY58" fmla="*/ 354477 h 635971"/>
                <a:gd name="connsiteX59" fmla="*/ 372634 w 665158"/>
                <a:gd name="connsiteY59" fmla="*/ 402262 h 635971"/>
                <a:gd name="connsiteX60" fmla="*/ 420744 w 665158"/>
                <a:gd name="connsiteY60" fmla="*/ 402262 h 635971"/>
                <a:gd name="connsiteX61" fmla="*/ 496460 w 665158"/>
                <a:gd name="connsiteY61" fmla="*/ 354477 h 635971"/>
                <a:gd name="connsiteX62" fmla="*/ 448350 w 665158"/>
                <a:gd name="connsiteY62" fmla="*/ 354477 h 635971"/>
                <a:gd name="connsiteX63" fmla="*/ 448350 w 665158"/>
                <a:gd name="connsiteY63" fmla="*/ 402262 h 635971"/>
                <a:gd name="connsiteX64" fmla="*/ 496460 w 665158"/>
                <a:gd name="connsiteY64" fmla="*/ 402262 h 635971"/>
                <a:gd name="connsiteX65" fmla="*/ 572175 w 665158"/>
                <a:gd name="connsiteY65" fmla="*/ 354477 h 635971"/>
                <a:gd name="connsiteX66" fmla="*/ 524065 w 665158"/>
                <a:gd name="connsiteY66" fmla="*/ 354477 h 635971"/>
                <a:gd name="connsiteX67" fmla="*/ 524065 w 665158"/>
                <a:gd name="connsiteY67" fmla="*/ 402262 h 635971"/>
                <a:gd name="connsiteX68" fmla="*/ 572175 w 665158"/>
                <a:gd name="connsiteY68" fmla="*/ 402262 h 635971"/>
                <a:gd name="connsiteX69" fmla="*/ 496460 w 665158"/>
                <a:gd name="connsiteY69" fmla="*/ 287115 h 635971"/>
                <a:gd name="connsiteX70" fmla="*/ 448350 w 665158"/>
                <a:gd name="connsiteY70" fmla="*/ 287115 h 635971"/>
                <a:gd name="connsiteX71" fmla="*/ 448350 w 665158"/>
                <a:gd name="connsiteY71" fmla="*/ 334900 h 635971"/>
                <a:gd name="connsiteX72" fmla="*/ 496460 w 665158"/>
                <a:gd name="connsiteY72" fmla="*/ 334900 h 635971"/>
                <a:gd name="connsiteX73" fmla="*/ 572175 w 665158"/>
                <a:gd name="connsiteY73" fmla="*/ 287115 h 635971"/>
                <a:gd name="connsiteX74" fmla="*/ 524065 w 665158"/>
                <a:gd name="connsiteY74" fmla="*/ 287115 h 635971"/>
                <a:gd name="connsiteX75" fmla="*/ 524065 w 665158"/>
                <a:gd name="connsiteY75" fmla="*/ 334900 h 635971"/>
                <a:gd name="connsiteX76" fmla="*/ 572175 w 665158"/>
                <a:gd name="connsiteY76" fmla="*/ 334900 h 635971"/>
                <a:gd name="connsiteX77" fmla="*/ 146493 w 665158"/>
                <a:gd name="connsiteY77" fmla="*/ 261457 h 635971"/>
                <a:gd name="connsiteX78" fmla="*/ 247609 w 665158"/>
                <a:gd name="connsiteY78" fmla="*/ 292835 h 635971"/>
                <a:gd name="connsiteX79" fmla="*/ 146493 w 665158"/>
                <a:gd name="connsiteY79" fmla="*/ 324213 h 635971"/>
                <a:gd name="connsiteX80" fmla="*/ 45377 w 665158"/>
                <a:gd name="connsiteY80" fmla="*/ 292835 h 635971"/>
                <a:gd name="connsiteX81" fmla="*/ 146493 w 665158"/>
                <a:gd name="connsiteY81" fmla="*/ 261457 h 635971"/>
                <a:gd name="connsiteX82" fmla="*/ 146493 w 665158"/>
                <a:gd name="connsiteY82" fmla="*/ 238664 h 635971"/>
                <a:gd name="connsiteX83" fmla="*/ 756 w 665158"/>
                <a:gd name="connsiteY83" fmla="*/ 295386 h 635971"/>
                <a:gd name="connsiteX84" fmla="*/ 224 w 665158"/>
                <a:gd name="connsiteY84" fmla="*/ 299934 h 635971"/>
                <a:gd name="connsiteX85" fmla="*/ 0 w 665158"/>
                <a:gd name="connsiteY85" fmla="*/ 299934 h 635971"/>
                <a:gd name="connsiteX86" fmla="*/ 0 w 665158"/>
                <a:gd name="connsiteY86" fmla="*/ 301846 h 635971"/>
                <a:gd name="connsiteX87" fmla="*/ 0 w 665158"/>
                <a:gd name="connsiteY87" fmla="*/ 572789 h 635971"/>
                <a:gd name="connsiteX88" fmla="*/ 0 w 665158"/>
                <a:gd name="connsiteY88" fmla="*/ 572790 h 635971"/>
                <a:gd name="connsiteX89" fmla="*/ 0 w 665158"/>
                <a:gd name="connsiteY89" fmla="*/ 572791 h 635971"/>
                <a:gd name="connsiteX90" fmla="*/ 0 w 665158"/>
                <a:gd name="connsiteY90" fmla="*/ 574701 h 635971"/>
                <a:gd name="connsiteX91" fmla="*/ 224 w 665158"/>
                <a:gd name="connsiteY91" fmla="*/ 574701 h 635971"/>
                <a:gd name="connsiteX92" fmla="*/ 756 w 665158"/>
                <a:gd name="connsiteY92" fmla="*/ 579250 h 635971"/>
                <a:gd name="connsiteX93" fmla="*/ 146493 w 665158"/>
                <a:gd name="connsiteY93" fmla="*/ 635971 h 635971"/>
                <a:gd name="connsiteX94" fmla="*/ 292229 w 665158"/>
                <a:gd name="connsiteY94" fmla="*/ 579250 h 635971"/>
                <a:gd name="connsiteX95" fmla="*/ 292762 w 665158"/>
                <a:gd name="connsiteY95" fmla="*/ 574701 h 635971"/>
                <a:gd name="connsiteX96" fmla="*/ 292986 w 665158"/>
                <a:gd name="connsiteY96" fmla="*/ 574701 h 635971"/>
                <a:gd name="connsiteX97" fmla="*/ 292986 w 665158"/>
                <a:gd name="connsiteY97" fmla="*/ 572790 h 635971"/>
                <a:gd name="connsiteX98" fmla="*/ 292986 w 665158"/>
                <a:gd name="connsiteY98" fmla="*/ 301846 h 635971"/>
                <a:gd name="connsiteX99" fmla="*/ 292986 w 665158"/>
                <a:gd name="connsiteY99" fmla="*/ 301846 h 635971"/>
                <a:gd name="connsiteX100" fmla="*/ 292986 w 665158"/>
                <a:gd name="connsiteY100" fmla="*/ 301845 h 635971"/>
                <a:gd name="connsiteX101" fmla="*/ 292229 w 665158"/>
                <a:gd name="connsiteY101" fmla="*/ 295386 h 635971"/>
                <a:gd name="connsiteX102" fmla="*/ 146493 w 665158"/>
                <a:gd name="connsiteY102" fmla="*/ 238664 h 635971"/>
                <a:gd name="connsiteX103" fmla="*/ 534317 w 665158"/>
                <a:gd name="connsiteY103" fmla="*/ 219753 h 635971"/>
                <a:gd name="connsiteX104" fmla="*/ 486207 w 665158"/>
                <a:gd name="connsiteY104" fmla="*/ 219753 h 635971"/>
                <a:gd name="connsiteX105" fmla="*/ 486207 w 665158"/>
                <a:gd name="connsiteY105" fmla="*/ 267538 h 635971"/>
                <a:gd name="connsiteX106" fmla="*/ 534317 w 665158"/>
                <a:gd name="connsiteY106" fmla="*/ 267538 h 635971"/>
                <a:gd name="connsiteX107" fmla="*/ 449628 w 665158"/>
                <a:gd name="connsiteY107" fmla="*/ 0 h 635971"/>
                <a:gd name="connsiteX108" fmla="*/ 230694 w 665158"/>
                <a:gd name="connsiteY108" fmla="*/ 119160 h 635971"/>
                <a:gd name="connsiteX109" fmla="*/ 230694 w 665158"/>
                <a:gd name="connsiteY109" fmla="*/ 162466 h 635971"/>
                <a:gd name="connsiteX110" fmla="*/ 272097 w 665158"/>
                <a:gd name="connsiteY110" fmla="*/ 162466 h 635971"/>
                <a:gd name="connsiteX111" fmla="*/ 272097 w 665158"/>
                <a:gd name="connsiteY111" fmla="*/ 251850 h 635971"/>
                <a:gd name="connsiteX112" fmla="*/ 309810 w 665158"/>
                <a:gd name="connsiteY112" fmla="*/ 251850 h 635971"/>
                <a:gd name="connsiteX113" fmla="*/ 309810 w 665158"/>
                <a:gd name="connsiteY113" fmla="*/ 162466 h 635971"/>
                <a:gd name="connsiteX114" fmla="*/ 592776 w 665158"/>
                <a:gd name="connsiteY114" fmla="*/ 162466 h 635971"/>
                <a:gd name="connsiteX115" fmla="*/ 592776 w 665158"/>
                <a:gd name="connsiteY115" fmla="*/ 403380 h 635971"/>
                <a:gd name="connsiteX116" fmla="*/ 639160 w 665158"/>
                <a:gd name="connsiteY116" fmla="*/ 403380 h 635971"/>
                <a:gd name="connsiteX117" fmla="*/ 639160 w 665158"/>
                <a:gd name="connsiteY117" fmla="*/ 162466 h 635971"/>
                <a:gd name="connsiteX118" fmla="*/ 665158 w 665158"/>
                <a:gd name="connsiteY118" fmla="*/ 162466 h 635971"/>
                <a:gd name="connsiteX119" fmla="*/ 665158 w 665158"/>
                <a:gd name="connsiteY119" fmla="*/ 119160 h 63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65158" h="635971">
                  <a:moveTo>
                    <a:pt x="144517" y="432643"/>
                  </a:moveTo>
                  <a:cubicBezTo>
                    <a:pt x="140405" y="432643"/>
                    <a:pt x="137164" y="434522"/>
                    <a:pt x="134794" y="438281"/>
                  </a:cubicBezTo>
                  <a:cubicBezTo>
                    <a:pt x="132425" y="442039"/>
                    <a:pt x="131240" y="447179"/>
                    <a:pt x="131240" y="453701"/>
                  </a:cubicBezTo>
                  <a:cubicBezTo>
                    <a:pt x="131240" y="459854"/>
                    <a:pt x="132494" y="464755"/>
                    <a:pt x="135004" y="468403"/>
                  </a:cubicBezTo>
                  <a:cubicBezTo>
                    <a:pt x="137513" y="472050"/>
                    <a:pt x="140806" y="473874"/>
                    <a:pt x="144883" y="473874"/>
                  </a:cubicBezTo>
                  <a:cubicBezTo>
                    <a:pt x="149169" y="473874"/>
                    <a:pt x="152558" y="472069"/>
                    <a:pt x="155050" y="468458"/>
                  </a:cubicBezTo>
                  <a:cubicBezTo>
                    <a:pt x="157542" y="464847"/>
                    <a:pt x="158788" y="459818"/>
                    <a:pt x="158788" y="453369"/>
                  </a:cubicBezTo>
                  <a:cubicBezTo>
                    <a:pt x="158788" y="446774"/>
                    <a:pt x="157534" y="441671"/>
                    <a:pt x="155024" y="438059"/>
                  </a:cubicBezTo>
                  <a:cubicBezTo>
                    <a:pt x="152515" y="434449"/>
                    <a:pt x="149013" y="432643"/>
                    <a:pt x="144517" y="432643"/>
                  </a:cubicBezTo>
                  <a:close/>
                  <a:moveTo>
                    <a:pt x="96733" y="413631"/>
                  </a:moveTo>
                  <a:lnTo>
                    <a:pt x="96733" y="492888"/>
                  </a:lnTo>
                  <a:lnTo>
                    <a:pt x="48328" y="492888"/>
                  </a:lnTo>
                  <a:lnTo>
                    <a:pt x="48328" y="474206"/>
                  </a:lnTo>
                  <a:lnTo>
                    <a:pt x="74151" y="474206"/>
                  </a:lnTo>
                  <a:lnTo>
                    <a:pt x="74151" y="413631"/>
                  </a:lnTo>
                  <a:close/>
                  <a:moveTo>
                    <a:pt x="144308" y="412304"/>
                  </a:moveTo>
                  <a:cubicBezTo>
                    <a:pt x="151766" y="412304"/>
                    <a:pt x="158422" y="414063"/>
                    <a:pt x="164277" y="417582"/>
                  </a:cubicBezTo>
                  <a:cubicBezTo>
                    <a:pt x="170131" y="421101"/>
                    <a:pt x="174679" y="426085"/>
                    <a:pt x="177920" y="432533"/>
                  </a:cubicBezTo>
                  <a:cubicBezTo>
                    <a:pt x="181161" y="438981"/>
                    <a:pt x="182782" y="446240"/>
                    <a:pt x="182782" y="454309"/>
                  </a:cubicBezTo>
                  <a:cubicBezTo>
                    <a:pt x="182782" y="462010"/>
                    <a:pt x="181178" y="468910"/>
                    <a:pt x="177972" y="475007"/>
                  </a:cubicBezTo>
                  <a:cubicBezTo>
                    <a:pt x="174766" y="481106"/>
                    <a:pt x="170279" y="485841"/>
                    <a:pt x="164512" y="489212"/>
                  </a:cubicBezTo>
                  <a:cubicBezTo>
                    <a:pt x="158744" y="492583"/>
                    <a:pt x="152341" y="494269"/>
                    <a:pt x="145301" y="494269"/>
                  </a:cubicBezTo>
                  <a:cubicBezTo>
                    <a:pt x="142270" y="494269"/>
                    <a:pt x="139359" y="493956"/>
                    <a:pt x="136572" y="493329"/>
                  </a:cubicBezTo>
                  <a:lnTo>
                    <a:pt x="127058" y="503554"/>
                  </a:lnTo>
                  <a:lnTo>
                    <a:pt x="98726" y="503554"/>
                  </a:lnTo>
                  <a:lnTo>
                    <a:pt x="118537" y="483325"/>
                  </a:lnTo>
                  <a:cubicBezTo>
                    <a:pt x="111044" y="475404"/>
                    <a:pt x="107298" y="465308"/>
                    <a:pt x="107298" y="453038"/>
                  </a:cubicBezTo>
                  <a:cubicBezTo>
                    <a:pt x="107298" y="445116"/>
                    <a:pt x="108841" y="438032"/>
                    <a:pt x="111924" y="431786"/>
                  </a:cubicBezTo>
                  <a:cubicBezTo>
                    <a:pt x="115008" y="425541"/>
                    <a:pt x="119382" y="420732"/>
                    <a:pt x="125045" y="417362"/>
                  </a:cubicBezTo>
                  <a:cubicBezTo>
                    <a:pt x="130708" y="413990"/>
                    <a:pt x="137129" y="412304"/>
                    <a:pt x="144308" y="412304"/>
                  </a:cubicBezTo>
                  <a:close/>
                  <a:moveTo>
                    <a:pt x="214235" y="412304"/>
                  </a:moveTo>
                  <a:cubicBezTo>
                    <a:pt x="223505" y="412304"/>
                    <a:pt x="230892" y="414598"/>
                    <a:pt x="236399" y="419185"/>
                  </a:cubicBezTo>
                  <a:cubicBezTo>
                    <a:pt x="241905" y="423772"/>
                    <a:pt x="244658" y="429898"/>
                    <a:pt x="244658" y="437562"/>
                  </a:cubicBezTo>
                  <a:cubicBezTo>
                    <a:pt x="244658" y="448506"/>
                    <a:pt x="238629" y="456428"/>
                    <a:pt x="226571" y="461329"/>
                  </a:cubicBezTo>
                  <a:cubicBezTo>
                    <a:pt x="222842" y="462802"/>
                    <a:pt x="220290" y="463963"/>
                    <a:pt x="218913" y="464811"/>
                  </a:cubicBezTo>
                  <a:cubicBezTo>
                    <a:pt x="217537" y="465658"/>
                    <a:pt x="216509" y="466570"/>
                    <a:pt x="215829" y="467546"/>
                  </a:cubicBezTo>
                  <a:cubicBezTo>
                    <a:pt x="215149" y="468522"/>
                    <a:pt x="214810" y="469656"/>
                    <a:pt x="214810" y="470945"/>
                  </a:cubicBezTo>
                  <a:cubicBezTo>
                    <a:pt x="214810" y="472751"/>
                    <a:pt x="215489" y="474123"/>
                    <a:pt x="216848" y="475063"/>
                  </a:cubicBezTo>
                  <a:cubicBezTo>
                    <a:pt x="218208" y="476002"/>
                    <a:pt x="220124" y="476472"/>
                    <a:pt x="222598" y="476472"/>
                  </a:cubicBezTo>
                  <a:cubicBezTo>
                    <a:pt x="225874" y="476472"/>
                    <a:pt x="229411" y="475726"/>
                    <a:pt x="233210" y="474234"/>
                  </a:cubicBezTo>
                  <a:cubicBezTo>
                    <a:pt x="237009" y="472742"/>
                    <a:pt x="240476" y="470780"/>
                    <a:pt x="243612" y="468348"/>
                  </a:cubicBezTo>
                  <a:lnTo>
                    <a:pt x="243612" y="490068"/>
                  </a:lnTo>
                  <a:cubicBezTo>
                    <a:pt x="237096" y="492869"/>
                    <a:pt x="229917" y="494269"/>
                    <a:pt x="222076" y="494269"/>
                  </a:cubicBezTo>
                  <a:cubicBezTo>
                    <a:pt x="215315" y="494269"/>
                    <a:pt x="209530" y="493311"/>
                    <a:pt x="204721" y="491395"/>
                  </a:cubicBezTo>
                  <a:cubicBezTo>
                    <a:pt x="199912" y="489479"/>
                    <a:pt x="196174" y="486568"/>
                    <a:pt x="193509" y="482663"/>
                  </a:cubicBezTo>
                  <a:cubicBezTo>
                    <a:pt x="190842" y="478756"/>
                    <a:pt x="189509" y="474169"/>
                    <a:pt x="189509" y="468901"/>
                  </a:cubicBezTo>
                  <a:cubicBezTo>
                    <a:pt x="189509" y="463484"/>
                    <a:pt x="191121" y="458804"/>
                    <a:pt x="194345" y="454862"/>
                  </a:cubicBezTo>
                  <a:cubicBezTo>
                    <a:pt x="197568" y="450919"/>
                    <a:pt x="203065" y="447290"/>
                    <a:pt x="210837" y="443973"/>
                  </a:cubicBezTo>
                  <a:cubicBezTo>
                    <a:pt x="214775" y="442242"/>
                    <a:pt x="217363" y="440833"/>
                    <a:pt x="218600" y="439746"/>
                  </a:cubicBezTo>
                  <a:cubicBezTo>
                    <a:pt x="219837" y="438659"/>
                    <a:pt x="220456" y="437286"/>
                    <a:pt x="220456" y="435628"/>
                  </a:cubicBezTo>
                  <a:cubicBezTo>
                    <a:pt x="220456" y="433896"/>
                    <a:pt x="219689" y="432533"/>
                    <a:pt x="218155" y="431538"/>
                  </a:cubicBezTo>
                  <a:cubicBezTo>
                    <a:pt x="216622" y="430543"/>
                    <a:pt x="214601" y="430046"/>
                    <a:pt x="212091" y="430046"/>
                  </a:cubicBezTo>
                  <a:cubicBezTo>
                    <a:pt x="205993" y="430046"/>
                    <a:pt x="199790" y="431870"/>
                    <a:pt x="193482" y="435517"/>
                  </a:cubicBezTo>
                  <a:lnTo>
                    <a:pt x="193482" y="415344"/>
                  </a:lnTo>
                  <a:cubicBezTo>
                    <a:pt x="196723" y="414423"/>
                    <a:pt x="199241" y="413796"/>
                    <a:pt x="201036" y="413464"/>
                  </a:cubicBezTo>
                  <a:cubicBezTo>
                    <a:pt x="202830" y="413133"/>
                    <a:pt x="204825" y="412857"/>
                    <a:pt x="207021" y="412635"/>
                  </a:cubicBezTo>
                  <a:cubicBezTo>
                    <a:pt x="209217" y="412414"/>
                    <a:pt x="211621" y="412304"/>
                    <a:pt x="214235" y="412304"/>
                  </a:cubicBezTo>
                  <a:close/>
                  <a:moveTo>
                    <a:pt x="420744" y="354477"/>
                  </a:moveTo>
                  <a:lnTo>
                    <a:pt x="372634" y="354477"/>
                  </a:lnTo>
                  <a:lnTo>
                    <a:pt x="372634" y="402262"/>
                  </a:lnTo>
                  <a:lnTo>
                    <a:pt x="420744" y="402262"/>
                  </a:lnTo>
                  <a:close/>
                  <a:moveTo>
                    <a:pt x="496460" y="354477"/>
                  </a:moveTo>
                  <a:lnTo>
                    <a:pt x="448350" y="354477"/>
                  </a:lnTo>
                  <a:lnTo>
                    <a:pt x="448350" y="402262"/>
                  </a:lnTo>
                  <a:lnTo>
                    <a:pt x="496460" y="402262"/>
                  </a:lnTo>
                  <a:close/>
                  <a:moveTo>
                    <a:pt x="572175" y="354477"/>
                  </a:moveTo>
                  <a:lnTo>
                    <a:pt x="524065" y="354477"/>
                  </a:lnTo>
                  <a:lnTo>
                    <a:pt x="524065" y="402262"/>
                  </a:lnTo>
                  <a:lnTo>
                    <a:pt x="572175" y="402262"/>
                  </a:lnTo>
                  <a:close/>
                  <a:moveTo>
                    <a:pt x="496460" y="287115"/>
                  </a:moveTo>
                  <a:lnTo>
                    <a:pt x="448350" y="287115"/>
                  </a:lnTo>
                  <a:lnTo>
                    <a:pt x="448350" y="334900"/>
                  </a:lnTo>
                  <a:lnTo>
                    <a:pt x="496460" y="334900"/>
                  </a:lnTo>
                  <a:close/>
                  <a:moveTo>
                    <a:pt x="572175" y="287115"/>
                  </a:moveTo>
                  <a:lnTo>
                    <a:pt x="524065" y="287115"/>
                  </a:lnTo>
                  <a:lnTo>
                    <a:pt x="524065" y="334900"/>
                  </a:lnTo>
                  <a:lnTo>
                    <a:pt x="572175" y="334900"/>
                  </a:lnTo>
                  <a:close/>
                  <a:moveTo>
                    <a:pt x="146493" y="261457"/>
                  </a:moveTo>
                  <a:cubicBezTo>
                    <a:pt x="202338" y="261457"/>
                    <a:pt x="247609" y="275505"/>
                    <a:pt x="247609" y="292835"/>
                  </a:cubicBezTo>
                  <a:cubicBezTo>
                    <a:pt x="247609" y="310165"/>
                    <a:pt x="202338" y="324213"/>
                    <a:pt x="146493" y="324213"/>
                  </a:cubicBezTo>
                  <a:cubicBezTo>
                    <a:pt x="90648" y="324213"/>
                    <a:pt x="45377" y="310165"/>
                    <a:pt x="45377" y="292835"/>
                  </a:cubicBezTo>
                  <a:cubicBezTo>
                    <a:pt x="45377" y="275505"/>
                    <a:pt x="90648" y="261457"/>
                    <a:pt x="146493" y="261457"/>
                  </a:cubicBezTo>
                  <a:close/>
                  <a:moveTo>
                    <a:pt x="146493" y="238664"/>
                  </a:moveTo>
                  <a:cubicBezTo>
                    <a:pt x="70644" y="238664"/>
                    <a:pt x="8258" y="263526"/>
                    <a:pt x="756" y="295386"/>
                  </a:cubicBezTo>
                  <a:lnTo>
                    <a:pt x="224" y="299934"/>
                  </a:lnTo>
                  <a:lnTo>
                    <a:pt x="0" y="299934"/>
                  </a:lnTo>
                  <a:lnTo>
                    <a:pt x="0" y="301846"/>
                  </a:lnTo>
                  <a:cubicBezTo>
                    <a:pt x="0" y="347321"/>
                    <a:pt x="0" y="527632"/>
                    <a:pt x="0" y="572789"/>
                  </a:cubicBezTo>
                  <a:lnTo>
                    <a:pt x="0" y="572790"/>
                  </a:lnTo>
                  <a:lnTo>
                    <a:pt x="0" y="572791"/>
                  </a:lnTo>
                  <a:lnTo>
                    <a:pt x="0" y="574701"/>
                  </a:lnTo>
                  <a:lnTo>
                    <a:pt x="224" y="574701"/>
                  </a:lnTo>
                  <a:lnTo>
                    <a:pt x="756" y="579250"/>
                  </a:lnTo>
                  <a:cubicBezTo>
                    <a:pt x="8258" y="611109"/>
                    <a:pt x="70644" y="635971"/>
                    <a:pt x="146493" y="635971"/>
                  </a:cubicBezTo>
                  <a:cubicBezTo>
                    <a:pt x="222342" y="635971"/>
                    <a:pt x="284727" y="611109"/>
                    <a:pt x="292229" y="579250"/>
                  </a:cubicBezTo>
                  <a:lnTo>
                    <a:pt x="292762" y="574701"/>
                  </a:lnTo>
                  <a:lnTo>
                    <a:pt x="292986" y="574701"/>
                  </a:lnTo>
                  <a:lnTo>
                    <a:pt x="292986" y="572790"/>
                  </a:lnTo>
                  <a:lnTo>
                    <a:pt x="292986" y="301846"/>
                  </a:lnTo>
                  <a:lnTo>
                    <a:pt x="292986" y="301846"/>
                  </a:lnTo>
                  <a:lnTo>
                    <a:pt x="292986" y="301845"/>
                  </a:lnTo>
                  <a:lnTo>
                    <a:pt x="292229" y="295386"/>
                  </a:lnTo>
                  <a:cubicBezTo>
                    <a:pt x="284728" y="263526"/>
                    <a:pt x="222342" y="238664"/>
                    <a:pt x="146493" y="238664"/>
                  </a:cubicBezTo>
                  <a:close/>
                  <a:moveTo>
                    <a:pt x="534317" y="219753"/>
                  </a:moveTo>
                  <a:lnTo>
                    <a:pt x="486207" y="219753"/>
                  </a:lnTo>
                  <a:lnTo>
                    <a:pt x="486207" y="267538"/>
                  </a:lnTo>
                  <a:lnTo>
                    <a:pt x="534317" y="267538"/>
                  </a:lnTo>
                  <a:close/>
                  <a:moveTo>
                    <a:pt x="449628" y="0"/>
                  </a:moveTo>
                  <a:lnTo>
                    <a:pt x="230694" y="119160"/>
                  </a:lnTo>
                  <a:lnTo>
                    <a:pt x="230694" y="162466"/>
                  </a:lnTo>
                  <a:lnTo>
                    <a:pt x="272097" y="162466"/>
                  </a:lnTo>
                  <a:lnTo>
                    <a:pt x="272097" y="251850"/>
                  </a:lnTo>
                  <a:lnTo>
                    <a:pt x="309810" y="251850"/>
                  </a:lnTo>
                  <a:lnTo>
                    <a:pt x="309810" y="162466"/>
                  </a:lnTo>
                  <a:lnTo>
                    <a:pt x="592776" y="162466"/>
                  </a:lnTo>
                  <a:lnTo>
                    <a:pt x="592776" y="403380"/>
                  </a:lnTo>
                  <a:lnTo>
                    <a:pt x="639160" y="403380"/>
                  </a:lnTo>
                  <a:lnTo>
                    <a:pt x="639160" y="162466"/>
                  </a:lnTo>
                  <a:lnTo>
                    <a:pt x="665158" y="162466"/>
                  </a:lnTo>
                  <a:lnTo>
                    <a:pt x="665158" y="119160"/>
                  </a:lnTo>
                  <a:close/>
                </a:path>
              </a:pathLst>
            </a:custGeom>
            <a:solidFill>
              <a:srgbClr val="28282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90234" tIns="152188" rIns="190234" bIns="1521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6995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81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1" name="TextBox 25"/>
            <p:cNvSpPr txBox="1"/>
            <p:nvPr/>
          </p:nvSpPr>
          <p:spPr>
            <a:xfrm>
              <a:off x="8159684" y="4195429"/>
              <a:ext cx="117496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05050"/>
                  </a:solidFill>
                  <a:latin typeface="Segoe UI"/>
                </a:rPr>
                <a:t>Azure SQL </a:t>
              </a:r>
              <a:br>
                <a:rPr lang="en-US" sz="800" dirty="0">
                  <a:solidFill>
                    <a:srgbClr val="505050"/>
                  </a:solidFill>
                  <a:latin typeface="Segoe UI"/>
                </a:rPr>
              </a:br>
              <a:r>
                <a:rPr lang="en-US" sz="800" dirty="0">
                  <a:solidFill>
                    <a:srgbClr val="505050"/>
                  </a:solidFill>
                  <a:latin typeface="Segoe UI"/>
                </a:rPr>
                <a:t>Data </a:t>
              </a:r>
              <a:r>
                <a:rPr lang="en-US" sz="800" dirty="0" smtClean="0">
                  <a:solidFill>
                    <a:srgbClr val="505050"/>
                  </a:solidFill>
                  <a:latin typeface="Segoe UI"/>
                </a:rPr>
                <a:t>Warehouse</a:t>
              </a:r>
              <a:endParaRPr lang="en-US" sz="800" dirty="0">
                <a:solidFill>
                  <a:srgbClr val="505050"/>
                </a:solidFill>
                <a:latin typeface="Segoe UI"/>
              </a:endParaRPr>
            </a:p>
          </p:txBody>
        </p:sp>
      </p:grpSp>
      <p:sp>
        <p:nvSpPr>
          <p:cNvPr id="982" name="TextBox 27"/>
          <p:cNvSpPr txBox="1"/>
          <p:nvPr/>
        </p:nvSpPr>
        <p:spPr>
          <a:xfrm>
            <a:off x="9218179" y="4250604"/>
            <a:ext cx="349099" cy="353432"/>
          </a:xfrm>
          <a:custGeom>
            <a:avLst/>
            <a:gdLst>
              <a:gd name="connsiteX0" fmla="*/ 2615664 w 3654515"/>
              <a:gd name="connsiteY0" fmla="*/ 2534931 h 4006207"/>
              <a:gd name="connsiteX1" fmla="*/ 1960582 w 3654515"/>
              <a:gd name="connsiteY1" fmla="*/ 3034209 h 4006207"/>
              <a:gd name="connsiteX2" fmla="*/ 1338741 w 3654515"/>
              <a:gd name="connsiteY2" fmla="*/ 3425023 h 4006207"/>
              <a:gd name="connsiteX3" fmla="*/ 1731746 w 3654515"/>
              <a:gd name="connsiteY3" fmla="*/ 3891938 h 4006207"/>
              <a:gd name="connsiteX4" fmla="*/ 1776343 w 3654515"/>
              <a:gd name="connsiteY4" fmla="*/ 3896192 h 4006207"/>
              <a:gd name="connsiteX5" fmla="*/ 1804775 w 3654515"/>
              <a:gd name="connsiteY5" fmla="*/ 3901622 h 4006207"/>
              <a:gd name="connsiteX6" fmla="*/ 3274309 w 3654515"/>
              <a:gd name="connsiteY6" fmla="*/ 3901622 h 4006207"/>
              <a:gd name="connsiteX7" fmla="*/ 3279764 w 3654515"/>
              <a:gd name="connsiteY7" fmla="*/ 3900582 h 4006207"/>
              <a:gd name="connsiteX8" fmla="*/ 3285213 w 3654515"/>
              <a:gd name="connsiteY8" fmla="*/ 3901622 h 4006207"/>
              <a:gd name="connsiteX9" fmla="*/ 3560897 w 3654515"/>
              <a:gd name="connsiteY9" fmla="*/ 3646315 h 4006207"/>
              <a:gd name="connsiteX10" fmla="*/ 3253200 w 3654515"/>
              <a:gd name="connsiteY10" fmla="*/ 3434254 h 4006207"/>
              <a:gd name="connsiteX11" fmla="*/ 3272188 w 3654515"/>
              <a:gd name="connsiteY11" fmla="*/ 3231989 h 4006207"/>
              <a:gd name="connsiteX12" fmla="*/ 2615664 w 3654515"/>
              <a:gd name="connsiteY12" fmla="*/ 2534931 h 4006207"/>
              <a:gd name="connsiteX13" fmla="*/ 2610633 w 3654515"/>
              <a:gd name="connsiteY13" fmla="*/ 2448880 h 4006207"/>
              <a:gd name="connsiteX14" fmla="*/ 3372712 w 3654515"/>
              <a:gd name="connsiteY14" fmla="*/ 3227544 h 4006207"/>
              <a:gd name="connsiteX15" fmla="*/ 3352240 w 3654515"/>
              <a:gd name="connsiteY15" fmla="*/ 3365886 h 4006207"/>
              <a:gd name="connsiteX16" fmla="*/ 3457751 w 3654515"/>
              <a:gd name="connsiteY16" fmla="*/ 3387188 h 4006207"/>
              <a:gd name="connsiteX17" fmla="*/ 3654515 w 3654515"/>
              <a:gd name="connsiteY17" fmla="*/ 3684038 h 4006207"/>
              <a:gd name="connsiteX18" fmla="*/ 3332349 w 3654515"/>
              <a:gd name="connsiteY18" fmla="*/ 4006204 h 4006207"/>
              <a:gd name="connsiteX19" fmla="*/ 3326473 w 3654515"/>
              <a:gd name="connsiteY19" fmla="*/ 4005021 h 4006207"/>
              <a:gd name="connsiteX20" fmla="*/ 3320592 w 3654515"/>
              <a:gd name="connsiteY20" fmla="*/ 4006207 h 4006207"/>
              <a:gd name="connsiteX21" fmla="*/ 1736561 w 3654515"/>
              <a:gd name="connsiteY21" fmla="*/ 4006204 h 4006207"/>
              <a:gd name="connsiteX22" fmla="*/ 1705914 w 3654515"/>
              <a:gd name="connsiteY22" fmla="*/ 4000020 h 4006207"/>
              <a:gd name="connsiteX23" fmla="*/ 1657844 w 3654515"/>
              <a:gd name="connsiteY23" fmla="*/ 3995171 h 4006207"/>
              <a:gd name="connsiteX24" fmla="*/ 1224216 w 3654515"/>
              <a:gd name="connsiteY24" fmla="*/ 3463131 h 4006207"/>
              <a:gd name="connsiteX25" fmla="*/ 1767292 w 3654515"/>
              <a:gd name="connsiteY25" fmla="*/ 2920055 h 4006207"/>
              <a:gd name="connsiteX26" fmla="*/ 1876738 w 3654515"/>
              <a:gd name="connsiteY26" fmla="*/ 2931089 h 4006207"/>
              <a:gd name="connsiteX27" fmla="*/ 1903868 w 3654515"/>
              <a:gd name="connsiteY27" fmla="*/ 2939508 h 4006207"/>
              <a:gd name="connsiteX28" fmla="*/ 1908440 w 3654515"/>
              <a:gd name="connsiteY28" fmla="*/ 2924453 h 4006207"/>
              <a:gd name="connsiteX29" fmla="*/ 2610633 w 3654515"/>
              <a:gd name="connsiteY29" fmla="*/ 2448880 h 4006207"/>
              <a:gd name="connsiteX30" fmla="*/ 1328895 w 3654515"/>
              <a:gd name="connsiteY30" fmla="*/ 1748195 h 4006207"/>
              <a:gd name="connsiteX31" fmla="*/ 1421457 w 3654515"/>
              <a:gd name="connsiteY31" fmla="*/ 1798955 h 4006207"/>
              <a:gd name="connsiteX32" fmla="*/ 1455297 w 3654515"/>
              <a:gd name="connsiteY32" fmla="*/ 1937798 h 4006207"/>
              <a:gd name="connsiteX33" fmla="*/ 1419466 w 3654515"/>
              <a:gd name="connsiteY33" fmla="*/ 2070171 h 4006207"/>
              <a:gd name="connsiteX34" fmla="*/ 1325411 w 3654515"/>
              <a:gd name="connsiteY34" fmla="*/ 2119438 h 4006207"/>
              <a:gd name="connsiteX35" fmla="*/ 1228620 w 3654515"/>
              <a:gd name="connsiteY35" fmla="*/ 2070668 h 4006207"/>
              <a:gd name="connsiteX36" fmla="*/ 1193038 w 3654515"/>
              <a:gd name="connsiteY36" fmla="*/ 1934812 h 4006207"/>
              <a:gd name="connsiteX37" fmla="*/ 1228869 w 3654515"/>
              <a:gd name="connsiteY37" fmla="*/ 1796964 h 4006207"/>
              <a:gd name="connsiteX38" fmla="*/ 1328895 w 3654515"/>
              <a:gd name="connsiteY38" fmla="*/ 1748195 h 4006207"/>
              <a:gd name="connsiteX39" fmla="*/ 1785481 w 3654515"/>
              <a:gd name="connsiteY39" fmla="*/ 1577006 h 4006207"/>
              <a:gd name="connsiteX40" fmla="*/ 1785481 w 3654515"/>
              <a:gd name="connsiteY40" fmla="*/ 2290627 h 4006207"/>
              <a:gd name="connsiteX41" fmla="*/ 2246299 w 3654515"/>
              <a:gd name="connsiteY41" fmla="*/ 2290627 h 4006207"/>
              <a:gd name="connsiteX42" fmla="*/ 2246299 w 3654515"/>
              <a:gd name="connsiteY42" fmla="*/ 2122423 h 4006207"/>
              <a:gd name="connsiteX43" fmla="*/ 2000463 w 3654515"/>
              <a:gd name="connsiteY43" fmla="*/ 2122423 h 4006207"/>
              <a:gd name="connsiteX44" fmla="*/ 2000463 w 3654515"/>
              <a:gd name="connsiteY44" fmla="*/ 1577006 h 4006207"/>
              <a:gd name="connsiteX45" fmla="*/ 1330885 w 3654515"/>
              <a:gd name="connsiteY45" fmla="*/ 1565062 h 4006207"/>
              <a:gd name="connsiteX46" fmla="*/ 1140785 w 3654515"/>
              <a:gd name="connsiteY46" fmla="*/ 1612587 h 4006207"/>
              <a:gd name="connsiteX47" fmla="*/ 1010900 w 3654515"/>
              <a:gd name="connsiteY47" fmla="*/ 1747200 h 4006207"/>
              <a:gd name="connsiteX48" fmla="*/ 964619 w 3654515"/>
              <a:gd name="connsiteY48" fmla="*/ 1943272 h 4006207"/>
              <a:gd name="connsiteX49" fmla="*/ 1010403 w 3654515"/>
              <a:gd name="connsiteY49" fmla="*/ 2129639 h 4006207"/>
              <a:gd name="connsiteX50" fmla="*/ 1138546 w 3654515"/>
              <a:gd name="connsiteY50" fmla="*/ 2257534 h 4006207"/>
              <a:gd name="connsiteX51" fmla="*/ 1321430 w 3654515"/>
              <a:gd name="connsiteY51" fmla="*/ 2303068 h 4006207"/>
              <a:gd name="connsiteX52" fmla="*/ 1404537 w 3654515"/>
              <a:gd name="connsiteY52" fmla="*/ 2294608 h 4006207"/>
              <a:gd name="connsiteX53" fmla="*/ 1495108 w 3654515"/>
              <a:gd name="connsiteY53" fmla="*/ 2386672 h 4006207"/>
              <a:gd name="connsiteX54" fmla="*/ 1764831 w 3654515"/>
              <a:gd name="connsiteY54" fmla="*/ 2386672 h 4006207"/>
              <a:gd name="connsiteX55" fmla="*/ 1576224 w 3654515"/>
              <a:gd name="connsiteY55" fmla="*/ 2204535 h 4006207"/>
              <a:gd name="connsiteX56" fmla="*/ 1683217 w 3654515"/>
              <a:gd name="connsiteY56" fmla="*/ 1931826 h 4006207"/>
              <a:gd name="connsiteX57" fmla="*/ 1639176 w 3654515"/>
              <a:gd name="connsiteY57" fmla="*/ 1740482 h 4006207"/>
              <a:gd name="connsiteX58" fmla="*/ 1514267 w 3654515"/>
              <a:gd name="connsiteY58" fmla="*/ 1610597 h 4006207"/>
              <a:gd name="connsiteX59" fmla="*/ 1330885 w 3654515"/>
              <a:gd name="connsiteY59" fmla="*/ 1565062 h 4006207"/>
              <a:gd name="connsiteX60" fmla="*/ 683674 w 3654515"/>
              <a:gd name="connsiteY60" fmla="*/ 1565062 h 4006207"/>
              <a:gd name="connsiteX61" fmla="*/ 472673 w 3654515"/>
              <a:gd name="connsiteY61" fmla="*/ 1627019 h 4006207"/>
              <a:gd name="connsiteX62" fmla="*/ 394045 w 3654515"/>
              <a:gd name="connsiteY62" fmla="*/ 1792485 h 4006207"/>
              <a:gd name="connsiteX63" fmla="*/ 566230 w 3654515"/>
              <a:gd name="connsiteY63" fmla="*/ 2006472 h 4006207"/>
              <a:gd name="connsiteX64" fmla="*/ 639135 w 3654515"/>
              <a:gd name="connsiteY64" fmla="*/ 2037824 h 4006207"/>
              <a:gd name="connsiteX65" fmla="*/ 668496 w 3654515"/>
              <a:gd name="connsiteY65" fmla="*/ 2062457 h 4006207"/>
              <a:gd name="connsiteX66" fmla="*/ 678200 w 3654515"/>
              <a:gd name="connsiteY66" fmla="*/ 2093062 h 4006207"/>
              <a:gd name="connsiteX67" fmla="*/ 658792 w 3654515"/>
              <a:gd name="connsiteY67" fmla="*/ 2130137 h 4006207"/>
              <a:gd name="connsiteX68" fmla="*/ 604051 w 3654515"/>
              <a:gd name="connsiteY68" fmla="*/ 2142827 h 4006207"/>
              <a:gd name="connsiteX69" fmla="*/ 503029 w 3654515"/>
              <a:gd name="connsiteY69" fmla="*/ 2122672 h 4006207"/>
              <a:gd name="connsiteX70" fmla="*/ 403998 w 3654515"/>
              <a:gd name="connsiteY70" fmla="*/ 2069673 h 4006207"/>
              <a:gd name="connsiteX71" fmla="*/ 403998 w 3654515"/>
              <a:gd name="connsiteY71" fmla="*/ 2265247 h 4006207"/>
              <a:gd name="connsiteX72" fmla="*/ 609027 w 3654515"/>
              <a:gd name="connsiteY72" fmla="*/ 2303068 h 4006207"/>
              <a:gd name="connsiteX73" fmla="*/ 774245 w 3654515"/>
              <a:gd name="connsiteY73" fmla="*/ 2277191 h 4006207"/>
              <a:gd name="connsiteX74" fmla="*/ 880990 w 3654515"/>
              <a:gd name="connsiteY74" fmla="*/ 2198563 h 4006207"/>
              <a:gd name="connsiteX75" fmla="*/ 919059 w 3654515"/>
              <a:gd name="connsiteY75" fmla="*/ 2074650 h 4006207"/>
              <a:gd name="connsiteX76" fmla="*/ 873027 w 3654515"/>
              <a:gd name="connsiteY76" fmla="*/ 1948248 h 4006207"/>
              <a:gd name="connsiteX77" fmla="*/ 716021 w 3654515"/>
              <a:gd name="connsiteY77" fmla="*/ 1850212 h 4006207"/>
              <a:gd name="connsiteX78" fmla="*/ 642121 w 3654515"/>
              <a:gd name="connsiteY78" fmla="*/ 1812142 h 4006207"/>
              <a:gd name="connsiteX79" fmla="*/ 624454 w 3654515"/>
              <a:gd name="connsiteY79" fmla="*/ 1775068 h 4006207"/>
              <a:gd name="connsiteX80" fmla="*/ 646350 w 3654515"/>
              <a:gd name="connsiteY80" fmla="*/ 1738242 h 4006207"/>
              <a:gd name="connsiteX81" fmla="*/ 704077 w 3654515"/>
              <a:gd name="connsiteY81" fmla="*/ 1724806 h 4006207"/>
              <a:gd name="connsiteX82" fmla="*/ 881239 w 3654515"/>
              <a:gd name="connsiteY82" fmla="*/ 1774073 h 4006207"/>
              <a:gd name="connsiteX83" fmla="*/ 881239 w 3654515"/>
              <a:gd name="connsiteY83" fmla="*/ 1592433 h 4006207"/>
              <a:gd name="connsiteX84" fmla="*/ 809329 w 3654515"/>
              <a:gd name="connsiteY84" fmla="*/ 1575513 h 4006207"/>
              <a:gd name="connsiteX85" fmla="*/ 752349 w 3654515"/>
              <a:gd name="connsiteY85" fmla="*/ 1568048 h 4006207"/>
              <a:gd name="connsiteX86" fmla="*/ 683674 w 3654515"/>
              <a:gd name="connsiteY86" fmla="*/ 1565062 h 4006207"/>
              <a:gd name="connsiteX87" fmla="*/ 1309044 w 3654515"/>
              <a:gd name="connsiteY87" fmla="*/ 196190 h 4006207"/>
              <a:gd name="connsiteX88" fmla="*/ 347062 w 3654515"/>
              <a:gd name="connsiteY88" fmla="*/ 500340 h 4006207"/>
              <a:gd name="connsiteX89" fmla="*/ 1309044 w 3654515"/>
              <a:gd name="connsiteY89" fmla="*/ 804488 h 4006207"/>
              <a:gd name="connsiteX90" fmla="*/ 2271029 w 3654515"/>
              <a:gd name="connsiteY90" fmla="*/ 500340 h 4006207"/>
              <a:gd name="connsiteX91" fmla="*/ 1309044 w 3654515"/>
              <a:gd name="connsiteY91" fmla="*/ 196190 h 4006207"/>
              <a:gd name="connsiteX92" fmla="*/ 1315224 w 3654515"/>
              <a:gd name="connsiteY92" fmla="*/ 0 h 4006207"/>
              <a:gd name="connsiteX93" fmla="*/ 2630444 w 3654515"/>
              <a:gd name="connsiteY93" fmla="*/ 588894 h 4006207"/>
              <a:gd name="connsiteX94" fmla="*/ 2636856 w 3654515"/>
              <a:gd name="connsiteY94" fmla="*/ 2379088 h 4006207"/>
              <a:gd name="connsiteX95" fmla="*/ 1860931 w 3654515"/>
              <a:gd name="connsiteY95" fmla="*/ 2847882 h 4006207"/>
              <a:gd name="connsiteX96" fmla="*/ 1167213 w 3654515"/>
              <a:gd name="connsiteY96" fmla="*/ 3297268 h 4006207"/>
              <a:gd name="connsiteX97" fmla="*/ 1144936 w 3654515"/>
              <a:gd name="connsiteY97" fmla="*/ 3503600 h 4006207"/>
              <a:gd name="connsiteX98" fmla="*/ 1050193 w 3654515"/>
              <a:gd name="connsiteY98" fmla="*/ 3520680 h 4006207"/>
              <a:gd name="connsiteX99" fmla="*/ 0 w 3654515"/>
              <a:gd name="connsiteY99" fmla="*/ 2943751 h 4006207"/>
              <a:gd name="connsiteX100" fmla="*/ 0 w 3654515"/>
              <a:gd name="connsiteY100" fmla="*/ 588894 h 4006207"/>
              <a:gd name="connsiteX101" fmla="*/ 1315224 w 3654515"/>
              <a:gd name="connsiteY101" fmla="*/ 0 h 400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654515" h="4006207">
                <a:moveTo>
                  <a:pt x="2615664" y="2534931"/>
                </a:moveTo>
                <a:cubicBezTo>
                  <a:pt x="2075168" y="2553950"/>
                  <a:pt x="1992068" y="3047282"/>
                  <a:pt x="1960582" y="3034209"/>
                </a:cubicBezTo>
                <a:cubicBezTo>
                  <a:pt x="1750630" y="2947045"/>
                  <a:pt x="1387344" y="3032852"/>
                  <a:pt x="1338741" y="3425023"/>
                </a:cubicBezTo>
                <a:cubicBezTo>
                  <a:pt x="1313406" y="3629467"/>
                  <a:pt x="1448733" y="3854175"/>
                  <a:pt x="1731746" y="3891938"/>
                </a:cubicBezTo>
                <a:lnTo>
                  <a:pt x="1776343" y="3896192"/>
                </a:lnTo>
                <a:lnTo>
                  <a:pt x="1804775" y="3901622"/>
                </a:lnTo>
                <a:lnTo>
                  <a:pt x="3274309" y="3901622"/>
                </a:lnTo>
                <a:lnTo>
                  <a:pt x="3279764" y="3900582"/>
                </a:lnTo>
                <a:lnTo>
                  <a:pt x="3285213" y="3901622"/>
                </a:lnTo>
                <a:cubicBezTo>
                  <a:pt x="3450282" y="3901622"/>
                  <a:pt x="3586162" y="3769274"/>
                  <a:pt x="3560897" y="3646315"/>
                </a:cubicBezTo>
                <a:cubicBezTo>
                  <a:pt x="3543701" y="3562623"/>
                  <a:pt x="3485290" y="3469652"/>
                  <a:pt x="3253200" y="3434254"/>
                </a:cubicBezTo>
                <a:cubicBezTo>
                  <a:pt x="3255079" y="3357929"/>
                  <a:pt x="3270309" y="3308317"/>
                  <a:pt x="3272188" y="3231989"/>
                </a:cubicBezTo>
                <a:cubicBezTo>
                  <a:pt x="3272188" y="2854587"/>
                  <a:pt x="3006128" y="2534931"/>
                  <a:pt x="2615664" y="2534931"/>
                </a:cubicBezTo>
                <a:close/>
                <a:moveTo>
                  <a:pt x="2610633" y="2448880"/>
                </a:moveTo>
                <a:cubicBezTo>
                  <a:pt x="3031516" y="2448880"/>
                  <a:pt x="3372712" y="2797500"/>
                  <a:pt x="3372712" y="3227544"/>
                </a:cubicBezTo>
                <a:lnTo>
                  <a:pt x="3352240" y="3365886"/>
                </a:lnTo>
                <a:lnTo>
                  <a:pt x="3457751" y="3387188"/>
                </a:lnTo>
                <a:cubicBezTo>
                  <a:pt x="3573383" y="3436096"/>
                  <a:pt x="3654515" y="3550593"/>
                  <a:pt x="3654515" y="3684038"/>
                </a:cubicBezTo>
                <a:cubicBezTo>
                  <a:pt x="3654515" y="3861967"/>
                  <a:pt x="3510277" y="4006204"/>
                  <a:pt x="3332349" y="4006204"/>
                </a:cubicBezTo>
                <a:lnTo>
                  <a:pt x="3326473" y="4005021"/>
                </a:lnTo>
                <a:lnTo>
                  <a:pt x="3320592" y="4006207"/>
                </a:lnTo>
                <a:lnTo>
                  <a:pt x="1736561" y="4006204"/>
                </a:lnTo>
                <a:lnTo>
                  <a:pt x="1705914" y="4000020"/>
                </a:lnTo>
                <a:lnTo>
                  <a:pt x="1657844" y="3995171"/>
                </a:lnTo>
                <a:cubicBezTo>
                  <a:pt x="1410373" y="3944532"/>
                  <a:pt x="1224216" y="3725571"/>
                  <a:pt x="1224216" y="3463131"/>
                </a:cubicBezTo>
                <a:cubicBezTo>
                  <a:pt x="1224216" y="3163198"/>
                  <a:pt x="1467359" y="2920055"/>
                  <a:pt x="1767292" y="2920055"/>
                </a:cubicBezTo>
                <a:cubicBezTo>
                  <a:pt x="1804783" y="2920055"/>
                  <a:pt x="1841387" y="2923852"/>
                  <a:pt x="1876738" y="2931089"/>
                </a:cubicBezTo>
                <a:lnTo>
                  <a:pt x="1903868" y="2939508"/>
                </a:lnTo>
                <a:lnTo>
                  <a:pt x="1908440" y="2924453"/>
                </a:lnTo>
                <a:cubicBezTo>
                  <a:pt x="2024131" y="2644980"/>
                  <a:pt x="2294968" y="2448880"/>
                  <a:pt x="2610633" y="2448880"/>
                </a:cubicBezTo>
                <a:close/>
                <a:moveTo>
                  <a:pt x="1328895" y="1748195"/>
                </a:moveTo>
                <a:cubicBezTo>
                  <a:pt x="1368043" y="1748195"/>
                  <a:pt x="1398897" y="1765115"/>
                  <a:pt x="1421457" y="1798955"/>
                </a:cubicBezTo>
                <a:cubicBezTo>
                  <a:pt x="1444017" y="1832795"/>
                  <a:pt x="1455297" y="1879076"/>
                  <a:pt x="1455297" y="1937798"/>
                </a:cubicBezTo>
                <a:cubicBezTo>
                  <a:pt x="1455297" y="1993202"/>
                  <a:pt x="1443353" y="2037326"/>
                  <a:pt x="1419466" y="2070171"/>
                </a:cubicBezTo>
                <a:cubicBezTo>
                  <a:pt x="1395579" y="2103015"/>
                  <a:pt x="1364228" y="2119438"/>
                  <a:pt x="1325411" y="2119438"/>
                </a:cubicBezTo>
                <a:cubicBezTo>
                  <a:pt x="1284605" y="2119438"/>
                  <a:pt x="1252341" y="2103181"/>
                  <a:pt x="1228620" y="2070668"/>
                </a:cubicBezTo>
                <a:cubicBezTo>
                  <a:pt x="1204899" y="2038156"/>
                  <a:pt x="1193038" y="1992870"/>
                  <a:pt x="1193038" y="1934812"/>
                </a:cubicBezTo>
                <a:cubicBezTo>
                  <a:pt x="1193038" y="1875426"/>
                  <a:pt x="1204981" y="1829477"/>
                  <a:pt x="1228869" y="1796964"/>
                </a:cubicBezTo>
                <a:cubicBezTo>
                  <a:pt x="1252755" y="1764451"/>
                  <a:pt x="1286097" y="1748195"/>
                  <a:pt x="1328895" y="1748195"/>
                </a:cubicBezTo>
                <a:close/>
                <a:moveTo>
                  <a:pt x="1785481" y="1577006"/>
                </a:moveTo>
                <a:lnTo>
                  <a:pt x="1785481" y="2290627"/>
                </a:lnTo>
                <a:lnTo>
                  <a:pt x="2246299" y="2290627"/>
                </a:lnTo>
                <a:lnTo>
                  <a:pt x="2246299" y="2122423"/>
                </a:lnTo>
                <a:lnTo>
                  <a:pt x="2000463" y="2122423"/>
                </a:lnTo>
                <a:lnTo>
                  <a:pt x="2000463" y="1577006"/>
                </a:lnTo>
                <a:close/>
                <a:moveTo>
                  <a:pt x="1330885" y="1565062"/>
                </a:moveTo>
                <a:cubicBezTo>
                  <a:pt x="1259888" y="1565062"/>
                  <a:pt x="1196522" y="1580904"/>
                  <a:pt x="1140785" y="1612587"/>
                </a:cubicBezTo>
                <a:cubicBezTo>
                  <a:pt x="1085049" y="1644270"/>
                  <a:pt x="1041754" y="1689141"/>
                  <a:pt x="1010900" y="1747200"/>
                </a:cubicBezTo>
                <a:cubicBezTo>
                  <a:pt x="980046" y="1805258"/>
                  <a:pt x="964619" y="1870616"/>
                  <a:pt x="964619" y="1943272"/>
                </a:cubicBezTo>
                <a:cubicBezTo>
                  <a:pt x="964619" y="2012610"/>
                  <a:pt x="979880" y="2074733"/>
                  <a:pt x="1010403" y="2129639"/>
                </a:cubicBezTo>
                <a:cubicBezTo>
                  <a:pt x="1040925" y="2184546"/>
                  <a:pt x="1083639" y="2227178"/>
                  <a:pt x="1138546" y="2257534"/>
                </a:cubicBezTo>
                <a:cubicBezTo>
                  <a:pt x="1193453" y="2287890"/>
                  <a:pt x="1254414" y="2303068"/>
                  <a:pt x="1321430" y="2303068"/>
                </a:cubicBezTo>
                <a:cubicBezTo>
                  <a:pt x="1350294" y="2303068"/>
                  <a:pt x="1377996" y="2300248"/>
                  <a:pt x="1404537" y="2294608"/>
                </a:cubicBezTo>
                <a:lnTo>
                  <a:pt x="1495108" y="2386672"/>
                </a:lnTo>
                <a:lnTo>
                  <a:pt x="1764831" y="2386672"/>
                </a:lnTo>
                <a:lnTo>
                  <a:pt x="1576224" y="2204535"/>
                </a:lnTo>
                <a:cubicBezTo>
                  <a:pt x="1647553" y="2133206"/>
                  <a:pt x="1683217" y="2042303"/>
                  <a:pt x="1683217" y="1931826"/>
                </a:cubicBezTo>
                <a:cubicBezTo>
                  <a:pt x="1683217" y="1860497"/>
                  <a:pt x="1668537" y="1796715"/>
                  <a:pt x="1639176" y="1740482"/>
                </a:cubicBezTo>
                <a:cubicBezTo>
                  <a:pt x="1609815" y="1684248"/>
                  <a:pt x="1568179" y="1640953"/>
                  <a:pt x="1514267" y="1610597"/>
                </a:cubicBezTo>
                <a:cubicBezTo>
                  <a:pt x="1460356" y="1580240"/>
                  <a:pt x="1399229" y="1565062"/>
                  <a:pt x="1330885" y="1565062"/>
                </a:cubicBezTo>
                <a:close/>
                <a:moveTo>
                  <a:pt x="683674" y="1565062"/>
                </a:moveTo>
                <a:cubicBezTo>
                  <a:pt x="595425" y="1565062"/>
                  <a:pt x="525091" y="1585714"/>
                  <a:pt x="472673" y="1627019"/>
                </a:cubicBezTo>
                <a:cubicBezTo>
                  <a:pt x="420254" y="1668323"/>
                  <a:pt x="394045" y="1723479"/>
                  <a:pt x="394045" y="1792485"/>
                </a:cubicBezTo>
                <a:cubicBezTo>
                  <a:pt x="394045" y="1891019"/>
                  <a:pt x="451440" y="1962348"/>
                  <a:pt x="566230" y="2006472"/>
                </a:cubicBezTo>
                <a:cubicBezTo>
                  <a:pt x="601728" y="2019743"/>
                  <a:pt x="626030" y="2030193"/>
                  <a:pt x="639135" y="2037824"/>
                </a:cubicBezTo>
                <a:cubicBezTo>
                  <a:pt x="652239" y="2045455"/>
                  <a:pt x="662026" y="2053666"/>
                  <a:pt x="668496" y="2062457"/>
                </a:cubicBezTo>
                <a:cubicBezTo>
                  <a:pt x="674965" y="2071249"/>
                  <a:pt x="678200" y="2081451"/>
                  <a:pt x="678200" y="2093062"/>
                </a:cubicBezTo>
                <a:cubicBezTo>
                  <a:pt x="678200" y="2109319"/>
                  <a:pt x="671730" y="2121677"/>
                  <a:pt x="658792" y="2130137"/>
                </a:cubicBezTo>
                <a:cubicBezTo>
                  <a:pt x="645853" y="2138597"/>
                  <a:pt x="627606" y="2142827"/>
                  <a:pt x="604051" y="2142827"/>
                </a:cubicBezTo>
                <a:cubicBezTo>
                  <a:pt x="572865" y="2142827"/>
                  <a:pt x="539191" y="2136109"/>
                  <a:pt x="503029" y="2122672"/>
                </a:cubicBezTo>
                <a:cubicBezTo>
                  <a:pt x="466867" y="2109236"/>
                  <a:pt x="433857" y="2091570"/>
                  <a:pt x="403998" y="2069673"/>
                </a:cubicBezTo>
                <a:lnTo>
                  <a:pt x="403998" y="2265247"/>
                </a:lnTo>
                <a:cubicBezTo>
                  <a:pt x="466037" y="2290461"/>
                  <a:pt x="534381" y="2303068"/>
                  <a:pt x="609027" y="2303068"/>
                </a:cubicBezTo>
                <a:cubicBezTo>
                  <a:pt x="673389" y="2303068"/>
                  <a:pt x="728462" y="2294442"/>
                  <a:pt x="774245" y="2277191"/>
                </a:cubicBezTo>
                <a:cubicBezTo>
                  <a:pt x="820028" y="2259939"/>
                  <a:pt x="855610" y="2233730"/>
                  <a:pt x="880990" y="2198563"/>
                </a:cubicBezTo>
                <a:cubicBezTo>
                  <a:pt x="906370" y="2163396"/>
                  <a:pt x="919059" y="2122092"/>
                  <a:pt x="919059" y="2074650"/>
                </a:cubicBezTo>
                <a:cubicBezTo>
                  <a:pt x="919059" y="2025881"/>
                  <a:pt x="903715" y="1983747"/>
                  <a:pt x="873027" y="1948248"/>
                </a:cubicBezTo>
                <a:cubicBezTo>
                  <a:pt x="842339" y="1912749"/>
                  <a:pt x="790004" y="1880071"/>
                  <a:pt x="716021" y="1850212"/>
                </a:cubicBezTo>
                <a:cubicBezTo>
                  <a:pt x="678532" y="1834619"/>
                  <a:pt x="653898" y="1821929"/>
                  <a:pt x="642121" y="1812142"/>
                </a:cubicBezTo>
                <a:cubicBezTo>
                  <a:pt x="630343" y="1802355"/>
                  <a:pt x="624454" y="1789997"/>
                  <a:pt x="624454" y="1775068"/>
                </a:cubicBezTo>
                <a:cubicBezTo>
                  <a:pt x="624454" y="1759475"/>
                  <a:pt x="631753" y="1747200"/>
                  <a:pt x="646350" y="1738242"/>
                </a:cubicBezTo>
                <a:cubicBezTo>
                  <a:pt x="660948" y="1729285"/>
                  <a:pt x="680190" y="1724806"/>
                  <a:pt x="704077" y="1724806"/>
                </a:cubicBezTo>
                <a:cubicBezTo>
                  <a:pt x="762136" y="1724806"/>
                  <a:pt x="821189" y="1741228"/>
                  <a:pt x="881239" y="1774073"/>
                </a:cubicBezTo>
                <a:lnTo>
                  <a:pt x="881239" y="1592433"/>
                </a:lnTo>
                <a:cubicBezTo>
                  <a:pt x="850385" y="1584139"/>
                  <a:pt x="826415" y="1578499"/>
                  <a:pt x="809329" y="1575513"/>
                </a:cubicBezTo>
                <a:cubicBezTo>
                  <a:pt x="792243" y="1572527"/>
                  <a:pt x="773250" y="1570039"/>
                  <a:pt x="752349" y="1568048"/>
                </a:cubicBezTo>
                <a:cubicBezTo>
                  <a:pt x="731448" y="1566057"/>
                  <a:pt x="708556" y="1565062"/>
                  <a:pt x="683674" y="1565062"/>
                </a:cubicBezTo>
                <a:close/>
                <a:moveTo>
                  <a:pt x="1309044" y="196190"/>
                </a:moveTo>
                <a:cubicBezTo>
                  <a:pt x="777755" y="196190"/>
                  <a:pt x="347062" y="332363"/>
                  <a:pt x="347062" y="500340"/>
                </a:cubicBezTo>
                <a:cubicBezTo>
                  <a:pt x="347062" y="668316"/>
                  <a:pt x="777755" y="804488"/>
                  <a:pt x="1309044" y="804488"/>
                </a:cubicBezTo>
                <a:cubicBezTo>
                  <a:pt x="1840335" y="804488"/>
                  <a:pt x="2271029" y="668316"/>
                  <a:pt x="2271029" y="500340"/>
                </a:cubicBezTo>
                <a:cubicBezTo>
                  <a:pt x="2271029" y="332363"/>
                  <a:pt x="1840335" y="196190"/>
                  <a:pt x="1309044" y="196190"/>
                </a:cubicBezTo>
                <a:close/>
                <a:moveTo>
                  <a:pt x="1315224" y="0"/>
                </a:moveTo>
                <a:cubicBezTo>
                  <a:pt x="2041487" y="0"/>
                  <a:pt x="2630444" y="263538"/>
                  <a:pt x="2630444" y="588894"/>
                </a:cubicBezTo>
                <a:cubicBezTo>
                  <a:pt x="2632582" y="1185624"/>
                  <a:pt x="2634718" y="1782357"/>
                  <a:pt x="2636856" y="2379088"/>
                </a:cubicBezTo>
                <a:cubicBezTo>
                  <a:pt x="2239277" y="2346543"/>
                  <a:pt x="1952849" y="2602556"/>
                  <a:pt x="1860931" y="2847882"/>
                </a:cubicBezTo>
                <a:cubicBezTo>
                  <a:pt x="1610647" y="2807470"/>
                  <a:pt x="1299367" y="2933621"/>
                  <a:pt x="1167213" y="3297268"/>
                </a:cubicBezTo>
                <a:cubicBezTo>
                  <a:pt x="1137653" y="3455719"/>
                  <a:pt x="1164439" y="3466365"/>
                  <a:pt x="1144936" y="3503600"/>
                </a:cubicBezTo>
                <a:cubicBezTo>
                  <a:pt x="1125433" y="3540836"/>
                  <a:pt x="1157653" y="3515663"/>
                  <a:pt x="1050193" y="3520680"/>
                </a:cubicBezTo>
                <a:cubicBezTo>
                  <a:pt x="450921" y="3465791"/>
                  <a:pt x="0" y="3228437"/>
                  <a:pt x="0" y="2943751"/>
                </a:cubicBezTo>
                <a:lnTo>
                  <a:pt x="0" y="588894"/>
                </a:lnTo>
                <a:cubicBezTo>
                  <a:pt x="0" y="263538"/>
                  <a:pt x="588957" y="0"/>
                  <a:pt x="1315224" y="0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  <a:effectLst/>
        </p:spPr>
        <p:txBody>
          <a:bodyPr rot="0" spcFirstLastPara="0" vert="horz" wrap="square" lIns="93260" tIns="46630" rIns="93260" bIns="4663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endParaRPr kumimoji="0" lang="en-US" sz="8159" b="0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983" name="Group 982"/>
          <p:cNvGrpSpPr/>
          <p:nvPr/>
        </p:nvGrpSpPr>
        <p:grpSpPr>
          <a:xfrm>
            <a:off x="10442262" y="3320987"/>
            <a:ext cx="345757" cy="277254"/>
            <a:chOff x="8859713" y="4240919"/>
            <a:chExt cx="345757" cy="277254"/>
          </a:xfrm>
        </p:grpSpPr>
        <p:grpSp>
          <p:nvGrpSpPr>
            <p:cNvPr id="984" name="Group 983"/>
            <p:cNvGrpSpPr/>
            <p:nvPr/>
          </p:nvGrpSpPr>
          <p:grpSpPr>
            <a:xfrm>
              <a:off x="8859713" y="4240919"/>
              <a:ext cx="345757" cy="236992"/>
              <a:chOff x="8859713" y="4240919"/>
              <a:chExt cx="345757" cy="236992"/>
            </a:xfrm>
          </p:grpSpPr>
          <p:sp>
            <p:nvSpPr>
              <p:cNvPr id="986" name="Freeform 21"/>
              <p:cNvSpPr>
                <a:spLocks noChangeAspect="1" noEditPoints="1"/>
              </p:cNvSpPr>
              <p:nvPr/>
            </p:nvSpPr>
            <p:spPr bwMode="black">
              <a:xfrm>
                <a:off x="8859713" y="4240919"/>
                <a:ext cx="345757" cy="215430"/>
              </a:xfrm>
              <a:custGeom>
                <a:avLst/>
                <a:gdLst>
                  <a:gd name="T0" fmla="*/ 1277 w 1355"/>
                  <a:gd name="T1" fmla="*/ 371 h 843"/>
                  <a:gd name="T2" fmla="*/ 1157 w 1355"/>
                  <a:gd name="T3" fmla="*/ 298 h 843"/>
                  <a:gd name="T4" fmla="*/ 1157 w 1355"/>
                  <a:gd name="T5" fmla="*/ 277 h 843"/>
                  <a:gd name="T6" fmla="*/ 1080 w 1355"/>
                  <a:gd name="T7" fmla="*/ 83 h 843"/>
                  <a:gd name="T8" fmla="*/ 888 w 1355"/>
                  <a:gd name="T9" fmla="*/ 0 h 843"/>
                  <a:gd name="T10" fmla="*/ 650 w 1355"/>
                  <a:gd name="T11" fmla="*/ 135 h 843"/>
                  <a:gd name="T12" fmla="*/ 544 w 1355"/>
                  <a:gd name="T13" fmla="*/ 114 h 843"/>
                  <a:gd name="T14" fmla="*/ 353 w 1355"/>
                  <a:gd name="T15" fmla="*/ 189 h 843"/>
                  <a:gd name="T16" fmla="*/ 287 w 1355"/>
                  <a:gd name="T17" fmla="*/ 287 h 843"/>
                  <a:gd name="T18" fmla="*/ 275 w 1355"/>
                  <a:gd name="T19" fmla="*/ 287 h 843"/>
                  <a:gd name="T20" fmla="*/ 82 w 1355"/>
                  <a:gd name="T21" fmla="*/ 370 h 843"/>
                  <a:gd name="T22" fmla="*/ 0 w 1355"/>
                  <a:gd name="T23" fmla="*/ 565 h 843"/>
                  <a:gd name="T24" fmla="*/ 82 w 1355"/>
                  <a:gd name="T25" fmla="*/ 760 h 843"/>
                  <a:gd name="T26" fmla="*/ 275 w 1355"/>
                  <a:gd name="T27" fmla="*/ 843 h 843"/>
                  <a:gd name="T28" fmla="*/ 1080 w 1355"/>
                  <a:gd name="T29" fmla="*/ 843 h 843"/>
                  <a:gd name="T30" fmla="*/ 1277 w 1355"/>
                  <a:gd name="T31" fmla="*/ 760 h 843"/>
                  <a:gd name="T32" fmla="*/ 1355 w 1355"/>
                  <a:gd name="T33" fmla="*/ 565 h 843"/>
                  <a:gd name="T34" fmla="*/ 1277 w 1355"/>
                  <a:gd name="T35" fmla="*/ 371 h 843"/>
                  <a:gd name="T36" fmla="*/ 1080 w 1355"/>
                  <a:gd name="T37" fmla="*/ 766 h 843"/>
                  <a:gd name="T38" fmla="*/ 275 w 1355"/>
                  <a:gd name="T39" fmla="*/ 766 h 843"/>
                  <a:gd name="T40" fmla="*/ 76 w 1355"/>
                  <a:gd name="T41" fmla="*/ 565 h 843"/>
                  <a:gd name="T42" fmla="*/ 275 w 1355"/>
                  <a:gd name="T43" fmla="*/ 364 h 843"/>
                  <a:gd name="T44" fmla="*/ 346 w 1355"/>
                  <a:gd name="T45" fmla="*/ 381 h 843"/>
                  <a:gd name="T46" fmla="*/ 544 w 1355"/>
                  <a:gd name="T47" fmla="*/ 191 h 843"/>
                  <a:gd name="T48" fmla="*/ 689 w 1355"/>
                  <a:gd name="T49" fmla="*/ 255 h 843"/>
                  <a:gd name="T50" fmla="*/ 888 w 1355"/>
                  <a:gd name="T51" fmla="*/ 77 h 843"/>
                  <a:gd name="T52" fmla="*/ 1080 w 1355"/>
                  <a:gd name="T53" fmla="*/ 277 h 843"/>
                  <a:gd name="T54" fmla="*/ 1064 w 1355"/>
                  <a:gd name="T55" fmla="*/ 370 h 843"/>
                  <a:gd name="T56" fmla="*/ 1080 w 1355"/>
                  <a:gd name="T57" fmla="*/ 364 h 843"/>
                  <a:gd name="T58" fmla="*/ 1278 w 1355"/>
                  <a:gd name="T59" fmla="*/ 565 h 843"/>
                  <a:gd name="T60" fmla="*/ 1080 w 1355"/>
                  <a:gd name="T61" fmla="*/ 766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55" h="843">
                    <a:moveTo>
                      <a:pt x="1277" y="371"/>
                    </a:moveTo>
                    <a:cubicBezTo>
                      <a:pt x="1242" y="335"/>
                      <a:pt x="1201" y="311"/>
                      <a:pt x="1157" y="298"/>
                    </a:cubicBezTo>
                    <a:cubicBezTo>
                      <a:pt x="1157" y="291"/>
                      <a:pt x="1157" y="285"/>
                      <a:pt x="1157" y="277"/>
                    </a:cubicBezTo>
                    <a:cubicBezTo>
                      <a:pt x="1157" y="205"/>
                      <a:pt x="1130" y="136"/>
                      <a:pt x="1080" y="83"/>
                    </a:cubicBezTo>
                    <a:cubicBezTo>
                      <a:pt x="1028" y="29"/>
                      <a:pt x="959" y="0"/>
                      <a:pt x="888" y="0"/>
                    </a:cubicBezTo>
                    <a:cubicBezTo>
                      <a:pt x="789" y="0"/>
                      <a:pt x="700" y="54"/>
                      <a:pt x="650" y="135"/>
                    </a:cubicBezTo>
                    <a:cubicBezTo>
                      <a:pt x="618" y="121"/>
                      <a:pt x="581" y="114"/>
                      <a:pt x="544" y="114"/>
                    </a:cubicBezTo>
                    <a:cubicBezTo>
                      <a:pt x="471" y="114"/>
                      <a:pt x="404" y="141"/>
                      <a:pt x="353" y="189"/>
                    </a:cubicBezTo>
                    <a:cubicBezTo>
                      <a:pt x="324" y="217"/>
                      <a:pt x="302" y="250"/>
                      <a:pt x="287" y="287"/>
                    </a:cubicBezTo>
                    <a:cubicBezTo>
                      <a:pt x="283" y="287"/>
                      <a:pt x="279" y="287"/>
                      <a:pt x="275" y="287"/>
                    </a:cubicBezTo>
                    <a:cubicBezTo>
                      <a:pt x="203" y="287"/>
                      <a:pt x="134" y="317"/>
                      <a:pt x="82" y="370"/>
                    </a:cubicBezTo>
                    <a:cubicBezTo>
                      <a:pt x="29" y="422"/>
                      <a:pt x="0" y="492"/>
                      <a:pt x="0" y="565"/>
                    </a:cubicBezTo>
                    <a:cubicBezTo>
                      <a:pt x="0" y="638"/>
                      <a:pt x="29" y="707"/>
                      <a:pt x="82" y="760"/>
                    </a:cubicBezTo>
                    <a:cubicBezTo>
                      <a:pt x="134" y="814"/>
                      <a:pt x="203" y="843"/>
                      <a:pt x="275" y="843"/>
                    </a:cubicBezTo>
                    <a:cubicBezTo>
                      <a:pt x="1080" y="843"/>
                      <a:pt x="1080" y="843"/>
                      <a:pt x="1080" y="843"/>
                    </a:cubicBezTo>
                    <a:cubicBezTo>
                      <a:pt x="1155" y="843"/>
                      <a:pt x="1224" y="814"/>
                      <a:pt x="1277" y="760"/>
                    </a:cubicBezTo>
                    <a:cubicBezTo>
                      <a:pt x="1327" y="707"/>
                      <a:pt x="1355" y="638"/>
                      <a:pt x="1355" y="565"/>
                    </a:cubicBezTo>
                    <a:cubicBezTo>
                      <a:pt x="1355" y="492"/>
                      <a:pt x="1327" y="422"/>
                      <a:pt x="1277" y="371"/>
                    </a:cubicBezTo>
                    <a:close/>
                    <a:moveTo>
                      <a:pt x="1080" y="766"/>
                    </a:moveTo>
                    <a:cubicBezTo>
                      <a:pt x="1080" y="766"/>
                      <a:pt x="437" y="766"/>
                      <a:pt x="275" y="766"/>
                    </a:cubicBezTo>
                    <a:cubicBezTo>
                      <a:pt x="167" y="766"/>
                      <a:pt x="76" y="674"/>
                      <a:pt x="76" y="565"/>
                    </a:cubicBezTo>
                    <a:cubicBezTo>
                      <a:pt x="76" y="457"/>
                      <a:pt x="167" y="364"/>
                      <a:pt x="275" y="364"/>
                    </a:cubicBezTo>
                    <a:cubicBezTo>
                      <a:pt x="302" y="364"/>
                      <a:pt x="324" y="370"/>
                      <a:pt x="346" y="381"/>
                    </a:cubicBezTo>
                    <a:cubicBezTo>
                      <a:pt x="351" y="272"/>
                      <a:pt x="437" y="191"/>
                      <a:pt x="544" y="191"/>
                    </a:cubicBezTo>
                    <a:cubicBezTo>
                      <a:pt x="603" y="191"/>
                      <a:pt x="650" y="213"/>
                      <a:pt x="689" y="255"/>
                    </a:cubicBezTo>
                    <a:cubicBezTo>
                      <a:pt x="699" y="158"/>
                      <a:pt x="785" y="77"/>
                      <a:pt x="888" y="77"/>
                    </a:cubicBezTo>
                    <a:cubicBezTo>
                      <a:pt x="994" y="77"/>
                      <a:pt x="1080" y="169"/>
                      <a:pt x="1080" y="277"/>
                    </a:cubicBezTo>
                    <a:cubicBezTo>
                      <a:pt x="1080" y="311"/>
                      <a:pt x="1075" y="343"/>
                      <a:pt x="1064" y="370"/>
                    </a:cubicBezTo>
                    <a:cubicBezTo>
                      <a:pt x="1069" y="364"/>
                      <a:pt x="1075" y="364"/>
                      <a:pt x="1080" y="364"/>
                    </a:cubicBezTo>
                    <a:cubicBezTo>
                      <a:pt x="1192" y="364"/>
                      <a:pt x="1278" y="457"/>
                      <a:pt x="1278" y="565"/>
                    </a:cubicBezTo>
                    <a:cubicBezTo>
                      <a:pt x="1278" y="674"/>
                      <a:pt x="1192" y="766"/>
                      <a:pt x="1080" y="76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89629" tIns="44815" rIns="89629" bIns="4481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7" name="Oval 986"/>
              <p:cNvSpPr/>
              <p:nvPr/>
            </p:nvSpPr>
            <p:spPr bwMode="auto">
              <a:xfrm>
                <a:off x="8959776" y="4415449"/>
                <a:ext cx="62462" cy="624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85" name="Block Arc 984"/>
            <p:cNvSpPr/>
            <p:nvPr/>
          </p:nvSpPr>
          <p:spPr bwMode="auto">
            <a:xfrm rot="3564871">
              <a:off x="8916932" y="4369610"/>
              <a:ext cx="148563" cy="148563"/>
            </a:xfrm>
            <a:prstGeom prst="blockArc">
              <a:avLst>
                <a:gd name="adj1" fmla="val 10800000"/>
                <a:gd name="adj2" fmla="val 3946355"/>
                <a:gd name="adj3" fmla="val 13976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88" name="Group 987"/>
          <p:cNvGrpSpPr/>
          <p:nvPr/>
        </p:nvGrpSpPr>
        <p:grpSpPr>
          <a:xfrm>
            <a:off x="10501457" y="2444494"/>
            <a:ext cx="275263" cy="271132"/>
            <a:chOff x="8342954" y="4714894"/>
            <a:chExt cx="275263" cy="271132"/>
          </a:xfrm>
        </p:grpSpPr>
        <p:grpSp>
          <p:nvGrpSpPr>
            <p:cNvPr id="989" name="Group 988"/>
            <p:cNvGrpSpPr/>
            <p:nvPr/>
          </p:nvGrpSpPr>
          <p:grpSpPr>
            <a:xfrm>
              <a:off x="8342954" y="4714894"/>
              <a:ext cx="275263" cy="271132"/>
              <a:chOff x="6746789" y="3838377"/>
              <a:chExt cx="971013" cy="956441"/>
            </a:xfrm>
            <a:solidFill>
              <a:schemeClr val="tx1"/>
            </a:solidFill>
          </p:grpSpPr>
          <p:sp>
            <p:nvSpPr>
              <p:cNvPr id="1000" name="Rectangle 999"/>
              <p:cNvSpPr/>
              <p:nvPr/>
            </p:nvSpPr>
            <p:spPr bwMode="auto">
              <a:xfrm>
                <a:off x="6746789" y="3838377"/>
                <a:ext cx="444308" cy="4443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1" name="Rectangle 1000"/>
              <p:cNvSpPr/>
              <p:nvPr/>
            </p:nvSpPr>
            <p:spPr bwMode="auto">
              <a:xfrm>
                <a:off x="7273494" y="3838377"/>
                <a:ext cx="444308" cy="4443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2" name="Rectangle 1001"/>
              <p:cNvSpPr/>
              <p:nvPr/>
            </p:nvSpPr>
            <p:spPr bwMode="auto">
              <a:xfrm>
                <a:off x="6746789" y="4350510"/>
                <a:ext cx="444308" cy="4443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3" name="Rectangle 1002"/>
              <p:cNvSpPr/>
              <p:nvPr/>
            </p:nvSpPr>
            <p:spPr bwMode="auto">
              <a:xfrm>
                <a:off x="7273494" y="4350510"/>
                <a:ext cx="444308" cy="4443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90" name="Group 989"/>
            <p:cNvGrpSpPr/>
            <p:nvPr/>
          </p:nvGrpSpPr>
          <p:grpSpPr>
            <a:xfrm>
              <a:off x="8382106" y="4790162"/>
              <a:ext cx="186511" cy="114768"/>
              <a:chOff x="4005484" y="5811957"/>
              <a:chExt cx="315300" cy="194017"/>
            </a:xfrm>
            <a:solidFill>
              <a:schemeClr val="bg1"/>
            </a:solidFill>
          </p:grpSpPr>
          <p:sp>
            <p:nvSpPr>
              <p:cNvPr id="991" name="Freeform 21"/>
              <p:cNvSpPr>
                <a:spLocks noChangeAspect="1" noEditPoints="1"/>
              </p:cNvSpPr>
              <p:nvPr/>
            </p:nvSpPr>
            <p:spPr bwMode="black">
              <a:xfrm>
                <a:off x="4007442" y="5811957"/>
                <a:ext cx="311386" cy="194014"/>
              </a:xfrm>
              <a:custGeom>
                <a:avLst/>
                <a:gdLst>
                  <a:gd name="T0" fmla="*/ 1277 w 1355"/>
                  <a:gd name="T1" fmla="*/ 371 h 843"/>
                  <a:gd name="T2" fmla="*/ 1157 w 1355"/>
                  <a:gd name="T3" fmla="*/ 298 h 843"/>
                  <a:gd name="T4" fmla="*/ 1157 w 1355"/>
                  <a:gd name="T5" fmla="*/ 277 h 843"/>
                  <a:gd name="T6" fmla="*/ 1080 w 1355"/>
                  <a:gd name="T7" fmla="*/ 83 h 843"/>
                  <a:gd name="T8" fmla="*/ 888 w 1355"/>
                  <a:gd name="T9" fmla="*/ 0 h 843"/>
                  <a:gd name="T10" fmla="*/ 650 w 1355"/>
                  <a:gd name="T11" fmla="*/ 135 h 843"/>
                  <a:gd name="T12" fmla="*/ 544 w 1355"/>
                  <a:gd name="T13" fmla="*/ 114 h 843"/>
                  <a:gd name="T14" fmla="*/ 353 w 1355"/>
                  <a:gd name="T15" fmla="*/ 189 h 843"/>
                  <a:gd name="T16" fmla="*/ 287 w 1355"/>
                  <a:gd name="T17" fmla="*/ 287 h 843"/>
                  <a:gd name="T18" fmla="*/ 275 w 1355"/>
                  <a:gd name="T19" fmla="*/ 287 h 843"/>
                  <a:gd name="T20" fmla="*/ 82 w 1355"/>
                  <a:gd name="T21" fmla="*/ 370 h 843"/>
                  <a:gd name="T22" fmla="*/ 0 w 1355"/>
                  <a:gd name="T23" fmla="*/ 565 h 843"/>
                  <a:gd name="T24" fmla="*/ 82 w 1355"/>
                  <a:gd name="T25" fmla="*/ 760 h 843"/>
                  <a:gd name="T26" fmla="*/ 275 w 1355"/>
                  <a:gd name="T27" fmla="*/ 843 h 843"/>
                  <a:gd name="T28" fmla="*/ 1080 w 1355"/>
                  <a:gd name="T29" fmla="*/ 843 h 843"/>
                  <a:gd name="T30" fmla="*/ 1277 w 1355"/>
                  <a:gd name="T31" fmla="*/ 760 h 843"/>
                  <a:gd name="T32" fmla="*/ 1355 w 1355"/>
                  <a:gd name="T33" fmla="*/ 565 h 843"/>
                  <a:gd name="T34" fmla="*/ 1277 w 1355"/>
                  <a:gd name="T35" fmla="*/ 371 h 843"/>
                  <a:gd name="T36" fmla="*/ 1080 w 1355"/>
                  <a:gd name="T37" fmla="*/ 766 h 843"/>
                  <a:gd name="T38" fmla="*/ 275 w 1355"/>
                  <a:gd name="T39" fmla="*/ 766 h 843"/>
                  <a:gd name="T40" fmla="*/ 76 w 1355"/>
                  <a:gd name="T41" fmla="*/ 565 h 843"/>
                  <a:gd name="T42" fmla="*/ 275 w 1355"/>
                  <a:gd name="T43" fmla="*/ 364 h 843"/>
                  <a:gd name="T44" fmla="*/ 346 w 1355"/>
                  <a:gd name="T45" fmla="*/ 381 h 843"/>
                  <a:gd name="T46" fmla="*/ 544 w 1355"/>
                  <a:gd name="T47" fmla="*/ 191 h 843"/>
                  <a:gd name="T48" fmla="*/ 689 w 1355"/>
                  <a:gd name="T49" fmla="*/ 255 h 843"/>
                  <a:gd name="T50" fmla="*/ 888 w 1355"/>
                  <a:gd name="T51" fmla="*/ 77 h 843"/>
                  <a:gd name="T52" fmla="*/ 1080 w 1355"/>
                  <a:gd name="T53" fmla="*/ 277 h 843"/>
                  <a:gd name="T54" fmla="*/ 1064 w 1355"/>
                  <a:gd name="T55" fmla="*/ 370 h 843"/>
                  <a:gd name="T56" fmla="*/ 1080 w 1355"/>
                  <a:gd name="T57" fmla="*/ 364 h 843"/>
                  <a:gd name="T58" fmla="*/ 1278 w 1355"/>
                  <a:gd name="T59" fmla="*/ 565 h 843"/>
                  <a:gd name="T60" fmla="*/ 1080 w 1355"/>
                  <a:gd name="T61" fmla="*/ 766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55" h="843">
                    <a:moveTo>
                      <a:pt x="1277" y="371"/>
                    </a:moveTo>
                    <a:cubicBezTo>
                      <a:pt x="1242" y="335"/>
                      <a:pt x="1201" y="311"/>
                      <a:pt x="1157" y="298"/>
                    </a:cubicBezTo>
                    <a:cubicBezTo>
                      <a:pt x="1157" y="291"/>
                      <a:pt x="1157" y="285"/>
                      <a:pt x="1157" y="277"/>
                    </a:cubicBezTo>
                    <a:cubicBezTo>
                      <a:pt x="1157" y="205"/>
                      <a:pt x="1130" y="136"/>
                      <a:pt x="1080" y="83"/>
                    </a:cubicBezTo>
                    <a:cubicBezTo>
                      <a:pt x="1028" y="29"/>
                      <a:pt x="959" y="0"/>
                      <a:pt x="888" y="0"/>
                    </a:cubicBezTo>
                    <a:cubicBezTo>
                      <a:pt x="789" y="0"/>
                      <a:pt x="700" y="54"/>
                      <a:pt x="650" y="135"/>
                    </a:cubicBezTo>
                    <a:cubicBezTo>
                      <a:pt x="618" y="121"/>
                      <a:pt x="581" y="114"/>
                      <a:pt x="544" y="114"/>
                    </a:cubicBezTo>
                    <a:cubicBezTo>
                      <a:pt x="471" y="114"/>
                      <a:pt x="404" y="141"/>
                      <a:pt x="353" y="189"/>
                    </a:cubicBezTo>
                    <a:cubicBezTo>
                      <a:pt x="324" y="217"/>
                      <a:pt x="302" y="250"/>
                      <a:pt x="287" y="287"/>
                    </a:cubicBezTo>
                    <a:cubicBezTo>
                      <a:pt x="283" y="287"/>
                      <a:pt x="279" y="287"/>
                      <a:pt x="275" y="287"/>
                    </a:cubicBezTo>
                    <a:cubicBezTo>
                      <a:pt x="203" y="287"/>
                      <a:pt x="134" y="317"/>
                      <a:pt x="82" y="370"/>
                    </a:cubicBezTo>
                    <a:cubicBezTo>
                      <a:pt x="29" y="422"/>
                      <a:pt x="0" y="492"/>
                      <a:pt x="0" y="565"/>
                    </a:cubicBezTo>
                    <a:cubicBezTo>
                      <a:pt x="0" y="638"/>
                      <a:pt x="29" y="707"/>
                      <a:pt x="82" y="760"/>
                    </a:cubicBezTo>
                    <a:cubicBezTo>
                      <a:pt x="134" y="814"/>
                      <a:pt x="203" y="843"/>
                      <a:pt x="275" y="843"/>
                    </a:cubicBezTo>
                    <a:cubicBezTo>
                      <a:pt x="1080" y="843"/>
                      <a:pt x="1080" y="843"/>
                      <a:pt x="1080" y="843"/>
                    </a:cubicBezTo>
                    <a:cubicBezTo>
                      <a:pt x="1155" y="843"/>
                      <a:pt x="1224" y="814"/>
                      <a:pt x="1277" y="760"/>
                    </a:cubicBezTo>
                    <a:cubicBezTo>
                      <a:pt x="1327" y="707"/>
                      <a:pt x="1355" y="638"/>
                      <a:pt x="1355" y="565"/>
                    </a:cubicBezTo>
                    <a:cubicBezTo>
                      <a:pt x="1355" y="492"/>
                      <a:pt x="1327" y="422"/>
                      <a:pt x="1277" y="371"/>
                    </a:cubicBezTo>
                    <a:close/>
                    <a:moveTo>
                      <a:pt x="1080" y="766"/>
                    </a:moveTo>
                    <a:cubicBezTo>
                      <a:pt x="1080" y="766"/>
                      <a:pt x="437" y="766"/>
                      <a:pt x="275" y="766"/>
                    </a:cubicBezTo>
                    <a:cubicBezTo>
                      <a:pt x="167" y="766"/>
                      <a:pt x="76" y="674"/>
                      <a:pt x="76" y="565"/>
                    </a:cubicBezTo>
                    <a:cubicBezTo>
                      <a:pt x="76" y="457"/>
                      <a:pt x="167" y="364"/>
                      <a:pt x="275" y="364"/>
                    </a:cubicBezTo>
                    <a:cubicBezTo>
                      <a:pt x="302" y="364"/>
                      <a:pt x="324" y="370"/>
                      <a:pt x="346" y="381"/>
                    </a:cubicBezTo>
                    <a:cubicBezTo>
                      <a:pt x="351" y="272"/>
                      <a:pt x="437" y="191"/>
                      <a:pt x="544" y="191"/>
                    </a:cubicBezTo>
                    <a:cubicBezTo>
                      <a:pt x="603" y="191"/>
                      <a:pt x="650" y="213"/>
                      <a:pt x="689" y="255"/>
                    </a:cubicBezTo>
                    <a:cubicBezTo>
                      <a:pt x="699" y="158"/>
                      <a:pt x="785" y="77"/>
                      <a:pt x="888" y="77"/>
                    </a:cubicBezTo>
                    <a:cubicBezTo>
                      <a:pt x="994" y="77"/>
                      <a:pt x="1080" y="169"/>
                      <a:pt x="1080" y="277"/>
                    </a:cubicBezTo>
                    <a:cubicBezTo>
                      <a:pt x="1080" y="311"/>
                      <a:pt x="1075" y="343"/>
                      <a:pt x="1064" y="370"/>
                    </a:cubicBezTo>
                    <a:cubicBezTo>
                      <a:pt x="1069" y="364"/>
                      <a:pt x="1075" y="364"/>
                      <a:pt x="1080" y="364"/>
                    </a:cubicBezTo>
                    <a:cubicBezTo>
                      <a:pt x="1192" y="364"/>
                      <a:pt x="1278" y="457"/>
                      <a:pt x="1278" y="565"/>
                    </a:cubicBezTo>
                    <a:cubicBezTo>
                      <a:pt x="1278" y="674"/>
                      <a:pt x="1192" y="766"/>
                      <a:pt x="1080" y="766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txBody>
              <a:bodyPr vert="horz" wrap="square" lIns="89629" tIns="44815" rIns="89629" bIns="4481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992" name="Group 991"/>
              <p:cNvGrpSpPr/>
              <p:nvPr/>
            </p:nvGrpSpPr>
            <p:grpSpPr>
              <a:xfrm>
                <a:off x="4005484" y="5811961"/>
                <a:ext cx="315300" cy="194013"/>
                <a:chOff x="5162540" y="3922860"/>
                <a:chExt cx="337921" cy="207933"/>
              </a:xfrm>
              <a:grpFill/>
            </p:grpSpPr>
            <p:sp>
              <p:nvSpPr>
                <p:cNvPr id="993" name="Freeform 21"/>
                <p:cNvSpPr>
                  <a:spLocks noChangeAspect="1" noEditPoints="1"/>
                </p:cNvSpPr>
                <p:nvPr/>
              </p:nvSpPr>
              <p:spPr bwMode="black">
                <a:xfrm>
                  <a:off x="5166738" y="3922860"/>
                  <a:ext cx="333723" cy="207932"/>
                </a:xfrm>
                <a:custGeom>
                  <a:avLst/>
                  <a:gdLst>
                    <a:gd name="T0" fmla="*/ 1277 w 1355"/>
                    <a:gd name="T1" fmla="*/ 371 h 843"/>
                    <a:gd name="T2" fmla="*/ 1157 w 1355"/>
                    <a:gd name="T3" fmla="*/ 298 h 843"/>
                    <a:gd name="T4" fmla="*/ 1157 w 1355"/>
                    <a:gd name="T5" fmla="*/ 277 h 843"/>
                    <a:gd name="T6" fmla="*/ 1080 w 1355"/>
                    <a:gd name="T7" fmla="*/ 83 h 843"/>
                    <a:gd name="T8" fmla="*/ 888 w 1355"/>
                    <a:gd name="T9" fmla="*/ 0 h 843"/>
                    <a:gd name="T10" fmla="*/ 650 w 1355"/>
                    <a:gd name="T11" fmla="*/ 135 h 843"/>
                    <a:gd name="T12" fmla="*/ 544 w 1355"/>
                    <a:gd name="T13" fmla="*/ 114 h 843"/>
                    <a:gd name="T14" fmla="*/ 353 w 1355"/>
                    <a:gd name="T15" fmla="*/ 189 h 843"/>
                    <a:gd name="T16" fmla="*/ 287 w 1355"/>
                    <a:gd name="T17" fmla="*/ 287 h 843"/>
                    <a:gd name="T18" fmla="*/ 275 w 1355"/>
                    <a:gd name="T19" fmla="*/ 287 h 843"/>
                    <a:gd name="T20" fmla="*/ 82 w 1355"/>
                    <a:gd name="T21" fmla="*/ 370 h 843"/>
                    <a:gd name="T22" fmla="*/ 0 w 1355"/>
                    <a:gd name="T23" fmla="*/ 565 h 843"/>
                    <a:gd name="T24" fmla="*/ 82 w 1355"/>
                    <a:gd name="T25" fmla="*/ 760 h 843"/>
                    <a:gd name="T26" fmla="*/ 275 w 1355"/>
                    <a:gd name="T27" fmla="*/ 843 h 843"/>
                    <a:gd name="T28" fmla="*/ 1080 w 1355"/>
                    <a:gd name="T29" fmla="*/ 843 h 843"/>
                    <a:gd name="T30" fmla="*/ 1277 w 1355"/>
                    <a:gd name="T31" fmla="*/ 760 h 843"/>
                    <a:gd name="T32" fmla="*/ 1355 w 1355"/>
                    <a:gd name="T33" fmla="*/ 565 h 843"/>
                    <a:gd name="T34" fmla="*/ 1277 w 1355"/>
                    <a:gd name="T35" fmla="*/ 371 h 843"/>
                    <a:gd name="T36" fmla="*/ 1080 w 1355"/>
                    <a:gd name="T37" fmla="*/ 766 h 843"/>
                    <a:gd name="T38" fmla="*/ 275 w 1355"/>
                    <a:gd name="T39" fmla="*/ 766 h 843"/>
                    <a:gd name="T40" fmla="*/ 76 w 1355"/>
                    <a:gd name="T41" fmla="*/ 565 h 843"/>
                    <a:gd name="T42" fmla="*/ 275 w 1355"/>
                    <a:gd name="T43" fmla="*/ 364 h 843"/>
                    <a:gd name="T44" fmla="*/ 346 w 1355"/>
                    <a:gd name="T45" fmla="*/ 381 h 843"/>
                    <a:gd name="T46" fmla="*/ 544 w 1355"/>
                    <a:gd name="T47" fmla="*/ 191 h 843"/>
                    <a:gd name="T48" fmla="*/ 689 w 1355"/>
                    <a:gd name="T49" fmla="*/ 255 h 843"/>
                    <a:gd name="T50" fmla="*/ 888 w 1355"/>
                    <a:gd name="T51" fmla="*/ 77 h 843"/>
                    <a:gd name="T52" fmla="*/ 1080 w 1355"/>
                    <a:gd name="T53" fmla="*/ 277 h 843"/>
                    <a:gd name="T54" fmla="*/ 1064 w 1355"/>
                    <a:gd name="T55" fmla="*/ 370 h 843"/>
                    <a:gd name="T56" fmla="*/ 1080 w 1355"/>
                    <a:gd name="T57" fmla="*/ 364 h 843"/>
                    <a:gd name="T58" fmla="*/ 1278 w 1355"/>
                    <a:gd name="T59" fmla="*/ 565 h 843"/>
                    <a:gd name="T60" fmla="*/ 1080 w 1355"/>
                    <a:gd name="T61" fmla="*/ 766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355" h="843">
                      <a:moveTo>
                        <a:pt x="1277" y="371"/>
                      </a:moveTo>
                      <a:cubicBezTo>
                        <a:pt x="1242" y="335"/>
                        <a:pt x="1201" y="311"/>
                        <a:pt x="1157" y="298"/>
                      </a:cubicBezTo>
                      <a:cubicBezTo>
                        <a:pt x="1157" y="291"/>
                        <a:pt x="1157" y="285"/>
                        <a:pt x="1157" y="277"/>
                      </a:cubicBezTo>
                      <a:cubicBezTo>
                        <a:pt x="1157" y="205"/>
                        <a:pt x="1130" y="136"/>
                        <a:pt x="1080" y="83"/>
                      </a:cubicBezTo>
                      <a:cubicBezTo>
                        <a:pt x="1028" y="29"/>
                        <a:pt x="959" y="0"/>
                        <a:pt x="888" y="0"/>
                      </a:cubicBezTo>
                      <a:cubicBezTo>
                        <a:pt x="789" y="0"/>
                        <a:pt x="700" y="54"/>
                        <a:pt x="650" y="135"/>
                      </a:cubicBezTo>
                      <a:cubicBezTo>
                        <a:pt x="618" y="121"/>
                        <a:pt x="581" y="114"/>
                        <a:pt x="544" y="114"/>
                      </a:cubicBezTo>
                      <a:cubicBezTo>
                        <a:pt x="471" y="114"/>
                        <a:pt x="404" y="141"/>
                        <a:pt x="353" y="189"/>
                      </a:cubicBezTo>
                      <a:cubicBezTo>
                        <a:pt x="324" y="217"/>
                        <a:pt x="302" y="250"/>
                        <a:pt x="287" y="287"/>
                      </a:cubicBezTo>
                      <a:cubicBezTo>
                        <a:pt x="283" y="287"/>
                        <a:pt x="279" y="287"/>
                        <a:pt x="275" y="287"/>
                      </a:cubicBezTo>
                      <a:cubicBezTo>
                        <a:pt x="203" y="287"/>
                        <a:pt x="134" y="317"/>
                        <a:pt x="82" y="370"/>
                      </a:cubicBezTo>
                      <a:cubicBezTo>
                        <a:pt x="29" y="422"/>
                        <a:pt x="0" y="492"/>
                        <a:pt x="0" y="565"/>
                      </a:cubicBezTo>
                      <a:cubicBezTo>
                        <a:pt x="0" y="638"/>
                        <a:pt x="29" y="707"/>
                        <a:pt x="82" y="760"/>
                      </a:cubicBezTo>
                      <a:cubicBezTo>
                        <a:pt x="134" y="814"/>
                        <a:pt x="203" y="843"/>
                        <a:pt x="275" y="843"/>
                      </a:cubicBezTo>
                      <a:cubicBezTo>
                        <a:pt x="1080" y="843"/>
                        <a:pt x="1080" y="843"/>
                        <a:pt x="1080" y="843"/>
                      </a:cubicBezTo>
                      <a:cubicBezTo>
                        <a:pt x="1155" y="843"/>
                        <a:pt x="1224" y="814"/>
                        <a:pt x="1277" y="760"/>
                      </a:cubicBezTo>
                      <a:cubicBezTo>
                        <a:pt x="1327" y="707"/>
                        <a:pt x="1355" y="638"/>
                        <a:pt x="1355" y="565"/>
                      </a:cubicBezTo>
                      <a:cubicBezTo>
                        <a:pt x="1355" y="492"/>
                        <a:pt x="1327" y="422"/>
                        <a:pt x="1277" y="371"/>
                      </a:cubicBezTo>
                      <a:close/>
                      <a:moveTo>
                        <a:pt x="1080" y="766"/>
                      </a:moveTo>
                      <a:cubicBezTo>
                        <a:pt x="1080" y="766"/>
                        <a:pt x="437" y="766"/>
                        <a:pt x="275" y="766"/>
                      </a:cubicBezTo>
                      <a:cubicBezTo>
                        <a:pt x="167" y="766"/>
                        <a:pt x="76" y="674"/>
                        <a:pt x="76" y="565"/>
                      </a:cubicBezTo>
                      <a:cubicBezTo>
                        <a:pt x="76" y="457"/>
                        <a:pt x="167" y="364"/>
                        <a:pt x="275" y="364"/>
                      </a:cubicBezTo>
                      <a:cubicBezTo>
                        <a:pt x="302" y="364"/>
                        <a:pt x="324" y="370"/>
                        <a:pt x="346" y="381"/>
                      </a:cubicBezTo>
                      <a:cubicBezTo>
                        <a:pt x="351" y="272"/>
                        <a:pt x="437" y="191"/>
                        <a:pt x="544" y="191"/>
                      </a:cubicBezTo>
                      <a:cubicBezTo>
                        <a:pt x="603" y="191"/>
                        <a:pt x="650" y="213"/>
                        <a:pt x="689" y="255"/>
                      </a:cubicBezTo>
                      <a:cubicBezTo>
                        <a:pt x="699" y="158"/>
                        <a:pt x="785" y="77"/>
                        <a:pt x="888" y="77"/>
                      </a:cubicBezTo>
                      <a:cubicBezTo>
                        <a:pt x="994" y="77"/>
                        <a:pt x="1080" y="169"/>
                        <a:pt x="1080" y="277"/>
                      </a:cubicBezTo>
                      <a:cubicBezTo>
                        <a:pt x="1080" y="311"/>
                        <a:pt x="1075" y="343"/>
                        <a:pt x="1064" y="370"/>
                      </a:cubicBezTo>
                      <a:cubicBezTo>
                        <a:pt x="1069" y="364"/>
                        <a:pt x="1075" y="364"/>
                        <a:pt x="1080" y="364"/>
                      </a:cubicBezTo>
                      <a:cubicBezTo>
                        <a:pt x="1192" y="364"/>
                        <a:pt x="1278" y="457"/>
                        <a:pt x="1278" y="565"/>
                      </a:cubicBezTo>
                      <a:cubicBezTo>
                        <a:pt x="1278" y="674"/>
                        <a:pt x="1192" y="766"/>
                        <a:pt x="1080" y="7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29" tIns="44815" rIns="89629" bIns="44815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/>
                <p:cNvSpPr/>
                <p:nvPr/>
              </p:nvSpPr>
              <p:spPr bwMode="auto">
                <a:xfrm>
                  <a:off x="5162540" y="3995755"/>
                  <a:ext cx="135038" cy="135038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95" name="Oval 994"/>
                <p:cNvSpPr/>
                <p:nvPr/>
              </p:nvSpPr>
              <p:spPr bwMode="auto">
                <a:xfrm>
                  <a:off x="5318410" y="3922860"/>
                  <a:ext cx="135038" cy="135038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96" name="Oval 995"/>
                <p:cNvSpPr/>
                <p:nvPr/>
              </p:nvSpPr>
              <p:spPr bwMode="auto">
                <a:xfrm>
                  <a:off x="5365423" y="3994184"/>
                  <a:ext cx="135038" cy="135038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97" name="Oval 996"/>
                <p:cNvSpPr/>
                <p:nvPr/>
              </p:nvSpPr>
              <p:spPr bwMode="auto">
                <a:xfrm>
                  <a:off x="5230059" y="3956069"/>
                  <a:ext cx="135038" cy="135038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98" name="Oval 997"/>
                <p:cNvSpPr/>
                <p:nvPr/>
              </p:nvSpPr>
              <p:spPr bwMode="auto">
                <a:xfrm>
                  <a:off x="5234257" y="3990379"/>
                  <a:ext cx="135038" cy="135038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99" name="Oval 998"/>
                <p:cNvSpPr/>
                <p:nvPr/>
              </p:nvSpPr>
              <p:spPr bwMode="auto">
                <a:xfrm>
                  <a:off x="5285353" y="3990379"/>
                  <a:ext cx="135038" cy="135038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pic>
        <p:nvPicPr>
          <p:cNvPr id="1004" name="Picture 100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2003269" y="5315724"/>
            <a:ext cx="581111" cy="324861"/>
          </a:xfrm>
          <a:prstGeom prst="rect">
            <a:avLst/>
          </a:prstGeom>
        </p:spPr>
      </p:pic>
      <p:grpSp>
        <p:nvGrpSpPr>
          <p:cNvPr id="1005" name="Group 1004"/>
          <p:cNvGrpSpPr/>
          <p:nvPr/>
        </p:nvGrpSpPr>
        <p:grpSpPr>
          <a:xfrm>
            <a:off x="2413609" y="1708400"/>
            <a:ext cx="959815" cy="363964"/>
            <a:chOff x="2398613" y="1825351"/>
            <a:chExt cx="959815" cy="363964"/>
          </a:xfrm>
        </p:grpSpPr>
        <p:sp>
          <p:nvSpPr>
            <p:cNvPr id="1006" name="Rectangle 1005"/>
            <p:cNvSpPr/>
            <p:nvPr/>
          </p:nvSpPr>
          <p:spPr bwMode="auto">
            <a:xfrm>
              <a:off x="2398613" y="1871362"/>
              <a:ext cx="914734" cy="317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7" name="Rectangle 1006"/>
            <p:cNvSpPr/>
            <p:nvPr/>
          </p:nvSpPr>
          <p:spPr bwMode="auto">
            <a:xfrm>
              <a:off x="2409440" y="1844896"/>
              <a:ext cx="914734" cy="317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08" name="Group 1007"/>
            <p:cNvGrpSpPr/>
            <p:nvPr/>
          </p:nvGrpSpPr>
          <p:grpSpPr>
            <a:xfrm>
              <a:off x="2428974" y="1825351"/>
              <a:ext cx="929454" cy="317953"/>
              <a:chOff x="1877044" y="3525470"/>
              <a:chExt cx="929454" cy="317953"/>
            </a:xfrm>
          </p:grpSpPr>
          <p:sp>
            <p:nvSpPr>
              <p:cNvPr id="1009" name="Rectangle 1008"/>
              <p:cNvSpPr/>
              <p:nvPr/>
            </p:nvSpPr>
            <p:spPr bwMode="auto">
              <a:xfrm>
                <a:off x="1877044" y="3525470"/>
                <a:ext cx="914734" cy="3179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10" name="Picture 1009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/>
              </a:blip>
              <a:stretch>
                <a:fillRect/>
              </a:stretch>
            </p:blipFill>
            <p:spPr>
              <a:xfrm>
                <a:off x="1930782" y="3574190"/>
                <a:ext cx="481604" cy="269233"/>
              </a:xfrm>
              <a:prstGeom prst="rect">
                <a:avLst/>
              </a:prstGeom>
            </p:spPr>
          </p:pic>
          <p:sp>
            <p:nvSpPr>
              <p:cNvPr id="1011" name="TextBox 1010"/>
              <p:cNvSpPr txBox="1"/>
              <p:nvPr/>
            </p:nvSpPr>
            <p:spPr>
              <a:xfrm>
                <a:off x="2329177" y="3632697"/>
                <a:ext cx="477321" cy="110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Pipeline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12" name="Straight Arrow Connector 1011"/>
          <p:cNvCxnSpPr>
            <a:cxnSpLocks/>
          </p:cNvCxnSpPr>
          <p:nvPr/>
        </p:nvCxnSpPr>
        <p:spPr>
          <a:xfrm>
            <a:off x="4023905" y="4089955"/>
            <a:ext cx="340534" cy="0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3" name="Group 1012"/>
          <p:cNvGrpSpPr/>
          <p:nvPr/>
        </p:nvGrpSpPr>
        <p:grpSpPr>
          <a:xfrm>
            <a:off x="1877006" y="1370053"/>
            <a:ext cx="362064" cy="325196"/>
            <a:chOff x="6863101" y="4047468"/>
            <a:chExt cx="518199" cy="465432"/>
          </a:xfrm>
          <a:solidFill>
            <a:schemeClr val="tx1"/>
          </a:solidFill>
        </p:grpSpPr>
        <p:sp>
          <p:nvSpPr>
            <p:cNvPr id="1014" name="Rectangle 1013"/>
            <p:cNvSpPr/>
            <p:nvPr/>
          </p:nvSpPr>
          <p:spPr bwMode="auto">
            <a:xfrm>
              <a:off x="6863101" y="4078224"/>
              <a:ext cx="162467" cy="43467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5" name="Right Triangle 1014"/>
            <p:cNvSpPr/>
            <p:nvPr/>
          </p:nvSpPr>
          <p:spPr bwMode="auto">
            <a:xfrm flipH="1">
              <a:off x="6916403" y="4153869"/>
              <a:ext cx="277824" cy="277825"/>
            </a:xfrm>
            <a:prstGeom prst="rtTriangl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6" name="Right Triangle 1015"/>
            <p:cNvSpPr/>
            <p:nvPr/>
          </p:nvSpPr>
          <p:spPr bwMode="auto">
            <a:xfrm flipH="1">
              <a:off x="7103476" y="4153869"/>
              <a:ext cx="277824" cy="277825"/>
            </a:xfrm>
            <a:prstGeom prst="rtTriangl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7" name="Rectangle 1016"/>
            <p:cNvSpPr/>
            <p:nvPr/>
          </p:nvSpPr>
          <p:spPr bwMode="auto">
            <a:xfrm>
              <a:off x="6896734" y="4352589"/>
              <a:ext cx="484565" cy="16031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8" name="Oval 1017"/>
            <p:cNvSpPr/>
            <p:nvPr/>
          </p:nvSpPr>
          <p:spPr bwMode="auto">
            <a:xfrm>
              <a:off x="6863101" y="4047468"/>
              <a:ext cx="162467" cy="45719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9" name="Rectangle 1018"/>
            <p:cNvSpPr/>
            <p:nvPr/>
          </p:nvSpPr>
          <p:spPr bwMode="auto">
            <a:xfrm>
              <a:off x="7025568" y="4383575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0" name="Rectangle 1019"/>
            <p:cNvSpPr/>
            <p:nvPr/>
          </p:nvSpPr>
          <p:spPr bwMode="auto">
            <a:xfrm>
              <a:off x="7103835" y="4383575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1" name="Rectangle 1020"/>
            <p:cNvSpPr/>
            <p:nvPr/>
          </p:nvSpPr>
          <p:spPr bwMode="auto">
            <a:xfrm>
              <a:off x="7182103" y="4383575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22" name="Group 1021"/>
          <p:cNvGrpSpPr/>
          <p:nvPr/>
        </p:nvGrpSpPr>
        <p:grpSpPr>
          <a:xfrm>
            <a:off x="462165" y="5162951"/>
            <a:ext cx="400330" cy="588901"/>
            <a:chOff x="713549" y="3931902"/>
            <a:chExt cx="355460" cy="588901"/>
          </a:xfrm>
        </p:grpSpPr>
        <p:sp>
          <p:nvSpPr>
            <p:cNvPr id="1023" name="Freeform 1022"/>
            <p:cNvSpPr>
              <a:spLocks noChangeAspect="1"/>
            </p:cNvSpPr>
            <p:nvPr/>
          </p:nvSpPr>
          <p:spPr bwMode="black">
            <a:xfrm>
              <a:off x="734306" y="3931902"/>
              <a:ext cx="313946" cy="202859"/>
            </a:xfrm>
            <a:custGeom>
              <a:avLst/>
              <a:gdLst>
                <a:gd name="connsiteX0" fmla="*/ 93529 w 794079"/>
                <a:gd name="connsiteY0" fmla="*/ 409985 h 512894"/>
                <a:gd name="connsiteX1" fmla="*/ 57350 w 794079"/>
                <a:gd name="connsiteY1" fmla="*/ 446163 h 512894"/>
                <a:gd name="connsiteX2" fmla="*/ 93529 w 794079"/>
                <a:gd name="connsiteY2" fmla="*/ 482342 h 512894"/>
                <a:gd name="connsiteX3" fmla="*/ 129707 w 794079"/>
                <a:gd name="connsiteY3" fmla="*/ 446163 h 512894"/>
                <a:gd name="connsiteX4" fmla="*/ 93529 w 794079"/>
                <a:gd name="connsiteY4" fmla="*/ 409985 h 512894"/>
                <a:gd name="connsiteX5" fmla="*/ 22935 w 794079"/>
                <a:gd name="connsiteY5" fmla="*/ 375286 h 512894"/>
                <a:gd name="connsiteX6" fmla="*/ 771144 w 794079"/>
                <a:gd name="connsiteY6" fmla="*/ 375286 h 512894"/>
                <a:gd name="connsiteX7" fmla="*/ 794079 w 794079"/>
                <a:gd name="connsiteY7" fmla="*/ 398221 h 512894"/>
                <a:gd name="connsiteX8" fmla="*/ 794079 w 794079"/>
                <a:gd name="connsiteY8" fmla="*/ 489959 h 512894"/>
                <a:gd name="connsiteX9" fmla="*/ 771144 w 794079"/>
                <a:gd name="connsiteY9" fmla="*/ 512894 h 512894"/>
                <a:gd name="connsiteX10" fmla="*/ 22935 w 794079"/>
                <a:gd name="connsiteY10" fmla="*/ 512894 h 512894"/>
                <a:gd name="connsiteX11" fmla="*/ 0 w 794079"/>
                <a:gd name="connsiteY11" fmla="*/ 489959 h 512894"/>
                <a:gd name="connsiteX12" fmla="*/ 0 w 794079"/>
                <a:gd name="connsiteY12" fmla="*/ 398221 h 512894"/>
                <a:gd name="connsiteX13" fmla="*/ 22935 w 794079"/>
                <a:gd name="connsiteY13" fmla="*/ 375286 h 512894"/>
                <a:gd name="connsiteX14" fmla="*/ 93529 w 794079"/>
                <a:gd name="connsiteY14" fmla="*/ 222341 h 512894"/>
                <a:gd name="connsiteX15" fmla="*/ 57350 w 794079"/>
                <a:gd name="connsiteY15" fmla="*/ 258520 h 512894"/>
                <a:gd name="connsiteX16" fmla="*/ 93529 w 794079"/>
                <a:gd name="connsiteY16" fmla="*/ 294699 h 512894"/>
                <a:gd name="connsiteX17" fmla="*/ 129707 w 794079"/>
                <a:gd name="connsiteY17" fmla="*/ 258520 h 512894"/>
                <a:gd name="connsiteX18" fmla="*/ 93529 w 794079"/>
                <a:gd name="connsiteY18" fmla="*/ 222341 h 512894"/>
                <a:gd name="connsiteX19" fmla="*/ 22935 w 794079"/>
                <a:gd name="connsiteY19" fmla="*/ 187643 h 512894"/>
                <a:gd name="connsiteX20" fmla="*/ 771144 w 794079"/>
                <a:gd name="connsiteY20" fmla="*/ 187643 h 512894"/>
                <a:gd name="connsiteX21" fmla="*/ 794079 w 794079"/>
                <a:gd name="connsiteY21" fmla="*/ 210578 h 512894"/>
                <a:gd name="connsiteX22" fmla="*/ 794079 w 794079"/>
                <a:gd name="connsiteY22" fmla="*/ 302316 h 512894"/>
                <a:gd name="connsiteX23" fmla="*/ 771144 w 794079"/>
                <a:gd name="connsiteY23" fmla="*/ 325251 h 512894"/>
                <a:gd name="connsiteX24" fmla="*/ 22935 w 794079"/>
                <a:gd name="connsiteY24" fmla="*/ 325251 h 512894"/>
                <a:gd name="connsiteX25" fmla="*/ 0 w 794079"/>
                <a:gd name="connsiteY25" fmla="*/ 302316 h 512894"/>
                <a:gd name="connsiteX26" fmla="*/ 0 w 794079"/>
                <a:gd name="connsiteY26" fmla="*/ 210578 h 512894"/>
                <a:gd name="connsiteX27" fmla="*/ 22935 w 794079"/>
                <a:gd name="connsiteY27" fmla="*/ 187643 h 512894"/>
                <a:gd name="connsiteX28" fmla="*/ 93529 w 794079"/>
                <a:gd name="connsiteY28" fmla="*/ 34698 h 512894"/>
                <a:gd name="connsiteX29" fmla="*/ 57350 w 794079"/>
                <a:gd name="connsiteY29" fmla="*/ 70877 h 512894"/>
                <a:gd name="connsiteX30" fmla="*/ 93529 w 794079"/>
                <a:gd name="connsiteY30" fmla="*/ 107056 h 512894"/>
                <a:gd name="connsiteX31" fmla="*/ 129707 w 794079"/>
                <a:gd name="connsiteY31" fmla="*/ 70877 h 512894"/>
                <a:gd name="connsiteX32" fmla="*/ 93529 w 794079"/>
                <a:gd name="connsiteY32" fmla="*/ 34698 h 512894"/>
                <a:gd name="connsiteX33" fmla="*/ 22935 w 794079"/>
                <a:gd name="connsiteY33" fmla="*/ 0 h 512894"/>
                <a:gd name="connsiteX34" fmla="*/ 771144 w 794079"/>
                <a:gd name="connsiteY34" fmla="*/ 0 h 512894"/>
                <a:gd name="connsiteX35" fmla="*/ 794079 w 794079"/>
                <a:gd name="connsiteY35" fmla="*/ 22935 h 512894"/>
                <a:gd name="connsiteX36" fmla="*/ 794079 w 794079"/>
                <a:gd name="connsiteY36" fmla="*/ 114673 h 512894"/>
                <a:gd name="connsiteX37" fmla="*/ 771144 w 794079"/>
                <a:gd name="connsiteY37" fmla="*/ 137608 h 512894"/>
                <a:gd name="connsiteX38" fmla="*/ 22935 w 794079"/>
                <a:gd name="connsiteY38" fmla="*/ 137608 h 512894"/>
                <a:gd name="connsiteX39" fmla="*/ 0 w 794079"/>
                <a:gd name="connsiteY39" fmla="*/ 114673 h 512894"/>
                <a:gd name="connsiteX40" fmla="*/ 0 w 794079"/>
                <a:gd name="connsiteY40" fmla="*/ 22935 h 512894"/>
                <a:gd name="connsiteX41" fmla="*/ 22935 w 794079"/>
                <a:gd name="connsiteY41" fmla="*/ 0 h 51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94079" h="512894">
                  <a:moveTo>
                    <a:pt x="93529" y="409985"/>
                  </a:moveTo>
                  <a:cubicBezTo>
                    <a:pt x="73548" y="409985"/>
                    <a:pt x="57350" y="426182"/>
                    <a:pt x="57350" y="446163"/>
                  </a:cubicBezTo>
                  <a:cubicBezTo>
                    <a:pt x="57350" y="466144"/>
                    <a:pt x="73548" y="482342"/>
                    <a:pt x="93529" y="482342"/>
                  </a:cubicBezTo>
                  <a:cubicBezTo>
                    <a:pt x="113510" y="482342"/>
                    <a:pt x="129707" y="466144"/>
                    <a:pt x="129707" y="446163"/>
                  </a:cubicBezTo>
                  <a:cubicBezTo>
                    <a:pt x="129707" y="426182"/>
                    <a:pt x="113510" y="409985"/>
                    <a:pt x="93529" y="409985"/>
                  </a:cubicBezTo>
                  <a:close/>
                  <a:moveTo>
                    <a:pt x="22935" y="375286"/>
                  </a:moveTo>
                  <a:lnTo>
                    <a:pt x="771144" y="375286"/>
                  </a:lnTo>
                  <a:cubicBezTo>
                    <a:pt x="783811" y="375286"/>
                    <a:pt x="794079" y="385555"/>
                    <a:pt x="794079" y="398221"/>
                  </a:cubicBezTo>
                  <a:lnTo>
                    <a:pt x="794079" y="489959"/>
                  </a:lnTo>
                  <a:cubicBezTo>
                    <a:pt x="794079" y="502626"/>
                    <a:pt x="783811" y="512894"/>
                    <a:pt x="771144" y="512894"/>
                  </a:cubicBezTo>
                  <a:lnTo>
                    <a:pt x="22935" y="512894"/>
                  </a:lnTo>
                  <a:cubicBezTo>
                    <a:pt x="10269" y="512894"/>
                    <a:pt x="0" y="502626"/>
                    <a:pt x="0" y="489959"/>
                  </a:cubicBezTo>
                  <a:lnTo>
                    <a:pt x="0" y="398221"/>
                  </a:lnTo>
                  <a:cubicBezTo>
                    <a:pt x="0" y="385555"/>
                    <a:pt x="10269" y="375286"/>
                    <a:pt x="22935" y="375286"/>
                  </a:cubicBezTo>
                  <a:close/>
                  <a:moveTo>
                    <a:pt x="93529" y="222341"/>
                  </a:moveTo>
                  <a:cubicBezTo>
                    <a:pt x="73548" y="222341"/>
                    <a:pt x="57350" y="238539"/>
                    <a:pt x="57350" y="258520"/>
                  </a:cubicBezTo>
                  <a:cubicBezTo>
                    <a:pt x="57350" y="278501"/>
                    <a:pt x="73548" y="294699"/>
                    <a:pt x="93529" y="294699"/>
                  </a:cubicBezTo>
                  <a:cubicBezTo>
                    <a:pt x="113510" y="294699"/>
                    <a:pt x="129707" y="278501"/>
                    <a:pt x="129707" y="258520"/>
                  </a:cubicBezTo>
                  <a:cubicBezTo>
                    <a:pt x="129707" y="238539"/>
                    <a:pt x="113510" y="222341"/>
                    <a:pt x="93529" y="222341"/>
                  </a:cubicBezTo>
                  <a:close/>
                  <a:moveTo>
                    <a:pt x="22935" y="187643"/>
                  </a:moveTo>
                  <a:lnTo>
                    <a:pt x="771144" y="187643"/>
                  </a:lnTo>
                  <a:cubicBezTo>
                    <a:pt x="783811" y="187643"/>
                    <a:pt x="794079" y="197911"/>
                    <a:pt x="794079" y="210578"/>
                  </a:cubicBezTo>
                  <a:lnTo>
                    <a:pt x="794079" y="302316"/>
                  </a:lnTo>
                  <a:cubicBezTo>
                    <a:pt x="794079" y="314982"/>
                    <a:pt x="783811" y="325251"/>
                    <a:pt x="771144" y="325251"/>
                  </a:cubicBezTo>
                  <a:lnTo>
                    <a:pt x="22935" y="325251"/>
                  </a:lnTo>
                  <a:cubicBezTo>
                    <a:pt x="10269" y="325251"/>
                    <a:pt x="0" y="314982"/>
                    <a:pt x="0" y="302316"/>
                  </a:cubicBezTo>
                  <a:lnTo>
                    <a:pt x="0" y="210578"/>
                  </a:lnTo>
                  <a:cubicBezTo>
                    <a:pt x="0" y="197911"/>
                    <a:pt x="10269" y="187643"/>
                    <a:pt x="22935" y="187643"/>
                  </a:cubicBezTo>
                  <a:close/>
                  <a:moveTo>
                    <a:pt x="93529" y="34698"/>
                  </a:moveTo>
                  <a:cubicBezTo>
                    <a:pt x="73548" y="34698"/>
                    <a:pt x="57350" y="50896"/>
                    <a:pt x="57350" y="70877"/>
                  </a:cubicBezTo>
                  <a:cubicBezTo>
                    <a:pt x="57350" y="90858"/>
                    <a:pt x="73548" y="107056"/>
                    <a:pt x="93529" y="107056"/>
                  </a:cubicBezTo>
                  <a:cubicBezTo>
                    <a:pt x="113510" y="107056"/>
                    <a:pt x="129707" y="90858"/>
                    <a:pt x="129707" y="70877"/>
                  </a:cubicBezTo>
                  <a:cubicBezTo>
                    <a:pt x="129707" y="50896"/>
                    <a:pt x="113510" y="34698"/>
                    <a:pt x="93529" y="34698"/>
                  </a:cubicBezTo>
                  <a:close/>
                  <a:moveTo>
                    <a:pt x="22935" y="0"/>
                  </a:moveTo>
                  <a:lnTo>
                    <a:pt x="771144" y="0"/>
                  </a:lnTo>
                  <a:cubicBezTo>
                    <a:pt x="783811" y="0"/>
                    <a:pt x="794079" y="10268"/>
                    <a:pt x="794079" y="22935"/>
                  </a:cubicBezTo>
                  <a:lnTo>
                    <a:pt x="794079" y="114673"/>
                  </a:lnTo>
                  <a:cubicBezTo>
                    <a:pt x="794079" y="127339"/>
                    <a:pt x="783811" y="137608"/>
                    <a:pt x="771144" y="137608"/>
                  </a:cubicBezTo>
                  <a:lnTo>
                    <a:pt x="22935" y="137608"/>
                  </a:lnTo>
                  <a:cubicBezTo>
                    <a:pt x="10269" y="137608"/>
                    <a:pt x="0" y="127339"/>
                    <a:pt x="0" y="114673"/>
                  </a:cubicBezTo>
                  <a:lnTo>
                    <a:pt x="0" y="22935"/>
                  </a:lnTo>
                  <a:cubicBezTo>
                    <a:pt x="0" y="10268"/>
                    <a:pt x="10269" y="0"/>
                    <a:pt x="2293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0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713549" y="4188404"/>
              <a:ext cx="355460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505050"/>
                  </a:solidFill>
                  <a:latin typeface="Segoe UI"/>
                </a:rPr>
                <a:t>APIs / Services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941872" y="4560050"/>
            <a:ext cx="355460" cy="577366"/>
            <a:chOff x="1382586" y="5075574"/>
            <a:chExt cx="355460" cy="577366"/>
          </a:xfrm>
        </p:grpSpPr>
        <p:sp>
          <p:nvSpPr>
            <p:cNvPr id="1027" name="Freeform 9"/>
            <p:cNvSpPr>
              <a:spLocks noEditPoints="1"/>
            </p:cNvSpPr>
            <p:nvPr/>
          </p:nvSpPr>
          <p:spPr bwMode="auto">
            <a:xfrm>
              <a:off x="1436565" y="5075574"/>
              <a:ext cx="251969" cy="320021"/>
            </a:xfrm>
            <a:custGeom>
              <a:avLst/>
              <a:gdLst>
                <a:gd name="T0" fmla="*/ 317 w 634"/>
                <a:gd name="T1" fmla="*/ 0 h 807"/>
                <a:gd name="T2" fmla="*/ 0 w 634"/>
                <a:gd name="T3" fmla="*/ 101 h 807"/>
                <a:gd name="T4" fmla="*/ 0 w 634"/>
                <a:gd name="T5" fmla="*/ 706 h 807"/>
                <a:gd name="T6" fmla="*/ 317 w 634"/>
                <a:gd name="T7" fmla="*/ 807 h 807"/>
                <a:gd name="T8" fmla="*/ 634 w 634"/>
                <a:gd name="T9" fmla="*/ 706 h 807"/>
                <a:gd name="T10" fmla="*/ 634 w 634"/>
                <a:gd name="T11" fmla="*/ 101 h 807"/>
                <a:gd name="T12" fmla="*/ 317 w 634"/>
                <a:gd name="T13" fmla="*/ 0 h 807"/>
                <a:gd name="T14" fmla="*/ 317 w 634"/>
                <a:gd name="T15" fmla="*/ 28 h 807"/>
                <a:gd name="T16" fmla="*/ 605 w 634"/>
                <a:gd name="T17" fmla="*/ 101 h 807"/>
                <a:gd name="T18" fmla="*/ 317 w 634"/>
                <a:gd name="T19" fmla="*/ 173 h 807"/>
                <a:gd name="T20" fmla="*/ 28 w 634"/>
                <a:gd name="T21" fmla="*/ 101 h 807"/>
                <a:gd name="T22" fmla="*/ 317 w 634"/>
                <a:gd name="T23" fmla="*/ 28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4" h="807">
                  <a:moveTo>
                    <a:pt x="317" y="0"/>
                  </a:moveTo>
                  <a:cubicBezTo>
                    <a:pt x="121" y="0"/>
                    <a:pt x="0" y="38"/>
                    <a:pt x="0" y="101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0" y="768"/>
                    <a:pt x="121" y="807"/>
                    <a:pt x="317" y="807"/>
                  </a:cubicBezTo>
                  <a:cubicBezTo>
                    <a:pt x="512" y="807"/>
                    <a:pt x="634" y="768"/>
                    <a:pt x="634" y="706"/>
                  </a:cubicBezTo>
                  <a:cubicBezTo>
                    <a:pt x="634" y="101"/>
                    <a:pt x="634" y="101"/>
                    <a:pt x="634" y="101"/>
                  </a:cubicBezTo>
                  <a:cubicBezTo>
                    <a:pt x="634" y="38"/>
                    <a:pt x="512" y="0"/>
                    <a:pt x="317" y="0"/>
                  </a:cubicBezTo>
                  <a:close/>
                  <a:moveTo>
                    <a:pt x="317" y="28"/>
                  </a:moveTo>
                  <a:cubicBezTo>
                    <a:pt x="526" y="28"/>
                    <a:pt x="605" y="73"/>
                    <a:pt x="605" y="101"/>
                  </a:cubicBezTo>
                  <a:cubicBezTo>
                    <a:pt x="605" y="128"/>
                    <a:pt x="526" y="173"/>
                    <a:pt x="317" y="173"/>
                  </a:cubicBezTo>
                  <a:cubicBezTo>
                    <a:pt x="107" y="173"/>
                    <a:pt x="28" y="128"/>
                    <a:pt x="28" y="101"/>
                  </a:cubicBezTo>
                  <a:cubicBezTo>
                    <a:pt x="28" y="73"/>
                    <a:pt x="107" y="28"/>
                    <a:pt x="317" y="2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TextBox 1027"/>
            <p:cNvSpPr txBox="1"/>
            <p:nvPr/>
          </p:nvSpPr>
          <p:spPr>
            <a:xfrm>
              <a:off x="1382586" y="5431341"/>
              <a:ext cx="35546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Master Data</a:t>
              </a:r>
            </a:p>
          </p:txBody>
        </p:sp>
      </p:grpSp>
      <p:sp>
        <p:nvSpPr>
          <p:cNvPr id="1029" name="TextBox 1028"/>
          <p:cNvSpPr txBox="1"/>
          <p:nvPr/>
        </p:nvSpPr>
        <p:spPr>
          <a:xfrm>
            <a:off x="460216" y="4926466"/>
            <a:ext cx="35546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RDBMS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30" name="Group 1029"/>
          <p:cNvGrpSpPr/>
          <p:nvPr/>
        </p:nvGrpSpPr>
        <p:grpSpPr>
          <a:xfrm>
            <a:off x="953185" y="5197920"/>
            <a:ext cx="355460" cy="436021"/>
            <a:chOff x="663566" y="5958706"/>
            <a:chExt cx="355460" cy="436021"/>
          </a:xfrm>
        </p:grpSpPr>
        <p:sp>
          <p:nvSpPr>
            <p:cNvPr id="1031" name="Freeform 30"/>
            <p:cNvSpPr>
              <a:spLocks noEditPoints="1"/>
            </p:cNvSpPr>
            <p:nvPr/>
          </p:nvSpPr>
          <p:spPr bwMode="auto">
            <a:xfrm>
              <a:off x="745701" y="5958706"/>
              <a:ext cx="191191" cy="286310"/>
            </a:xfrm>
            <a:custGeom>
              <a:avLst/>
              <a:gdLst>
                <a:gd name="T0" fmla="*/ 57 w 290"/>
                <a:gd name="T1" fmla="*/ 95 h 369"/>
                <a:gd name="T2" fmla="*/ 222 w 290"/>
                <a:gd name="T3" fmla="*/ 95 h 369"/>
                <a:gd name="T4" fmla="*/ 222 w 290"/>
                <a:gd name="T5" fmla="*/ 108 h 369"/>
                <a:gd name="T6" fmla="*/ 57 w 290"/>
                <a:gd name="T7" fmla="*/ 108 h 369"/>
                <a:gd name="T8" fmla="*/ 57 w 290"/>
                <a:gd name="T9" fmla="*/ 95 h 369"/>
                <a:gd name="T10" fmla="*/ 57 w 290"/>
                <a:gd name="T11" fmla="*/ 150 h 369"/>
                <a:gd name="T12" fmla="*/ 222 w 290"/>
                <a:gd name="T13" fmla="*/ 150 h 369"/>
                <a:gd name="T14" fmla="*/ 222 w 290"/>
                <a:gd name="T15" fmla="*/ 139 h 369"/>
                <a:gd name="T16" fmla="*/ 57 w 290"/>
                <a:gd name="T17" fmla="*/ 139 h 369"/>
                <a:gd name="T18" fmla="*/ 57 w 290"/>
                <a:gd name="T19" fmla="*/ 150 h 369"/>
                <a:gd name="T20" fmla="*/ 57 w 290"/>
                <a:gd name="T21" fmla="*/ 194 h 369"/>
                <a:gd name="T22" fmla="*/ 222 w 290"/>
                <a:gd name="T23" fmla="*/ 194 h 369"/>
                <a:gd name="T24" fmla="*/ 222 w 290"/>
                <a:gd name="T25" fmla="*/ 181 h 369"/>
                <a:gd name="T26" fmla="*/ 57 w 290"/>
                <a:gd name="T27" fmla="*/ 181 h 369"/>
                <a:gd name="T28" fmla="*/ 57 w 290"/>
                <a:gd name="T29" fmla="*/ 194 h 369"/>
                <a:gd name="T30" fmla="*/ 57 w 290"/>
                <a:gd name="T31" fmla="*/ 236 h 369"/>
                <a:gd name="T32" fmla="*/ 222 w 290"/>
                <a:gd name="T33" fmla="*/ 236 h 369"/>
                <a:gd name="T34" fmla="*/ 222 w 290"/>
                <a:gd name="T35" fmla="*/ 223 h 369"/>
                <a:gd name="T36" fmla="*/ 57 w 290"/>
                <a:gd name="T37" fmla="*/ 223 h 369"/>
                <a:gd name="T38" fmla="*/ 57 w 290"/>
                <a:gd name="T39" fmla="*/ 236 h 369"/>
                <a:gd name="T40" fmla="*/ 290 w 290"/>
                <a:gd name="T41" fmla="*/ 90 h 369"/>
                <a:gd name="T42" fmla="*/ 290 w 290"/>
                <a:gd name="T43" fmla="*/ 369 h 369"/>
                <a:gd name="T44" fmla="*/ 0 w 290"/>
                <a:gd name="T45" fmla="*/ 369 h 369"/>
                <a:gd name="T46" fmla="*/ 0 w 290"/>
                <a:gd name="T47" fmla="*/ 1 h 369"/>
                <a:gd name="T48" fmla="*/ 216 w 290"/>
                <a:gd name="T49" fmla="*/ 1 h 369"/>
                <a:gd name="T50" fmla="*/ 216 w 290"/>
                <a:gd name="T51" fmla="*/ 0 h 369"/>
                <a:gd name="T52" fmla="*/ 290 w 290"/>
                <a:gd name="T53" fmla="*/ 90 h 369"/>
                <a:gd name="T54" fmla="*/ 271 w 290"/>
                <a:gd name="T55" fmla="*/ 79 h 369"/>
                <a:gd name="T56" fmla="*/ 214 w 290"/>
                <a:gd name="T57" fmla="*/ 79 h 369"/>
                <a:gd name="T58" fmla="*/ 216 w 290"/>
                <a:gd name="T59" fmla="*/ 21 h 369"/>
                <a:gd name="T60" fmla="*/ 20 w 290"/>
                <a:gd name="T61" fmla="*/ 21 h 369"/>
                <a:gd name="T62" fmla="*/ 20 w 290"/>
                <a:gd name="T63" fmla="*/ 349 h 369"/>
                <a:gd name="T64" fmla="*/ 271 w 290"/>
                <a:gd name="T65" fmla="*/ 349 h 369"/>
                <a:gd name="T66" fmla="*/ 271 w 290"/>
                <a:gd name="T67" fmla="*/ 7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0" h="369">
                  <a:moveTo>
                    <a:pt x="57" y="95"/>
                  </a:moveTo>
                  <a:lnTo>
                    <a:pt x="222" y="95"/>
                  </a:lnTo>
                  <a:lnTo>
                    <a:pt x="222" y="108"/>
                  </a:lnTo>
                  <a:lnTo>
                    <a:pt x="57" y="108"/>
                  </a:lnTo>
                  <a:lnTo>
                    <a:pt x="57" y="95"/>
                  </a:lnTo>
                  <a:close/>
                  <a:moveTo>
                    <a:pt x="57" y="150"/>
                  </a:moveTo>
                  <a:lnTo>
                    <a:pt x="222" y="150"/>
                  </a:lnTo>
                  <a:lnTo>
                    <a:pt x="222" y="139"/>
                  </a:lnTo>
                  <a:lnTo>
                    <a:pt x="57" y="139"/>
                  </a:lnTo>
                  <a:lnTo>
                    <a:pt x="57" y="150"/>
                  </a:lnTo>
                  <a:close/>
                  <a:moveTo>
                    <a:pt x="57" y="194"/>
                  </a:moveTo>
                  <a:lnTo>
                    <a:pt x="222" y="194"/>
                  </a:lnTo>
                  <a:lnTo>
                    <a:pt x="222" y="181"/>
                  </a:lnTo>
                  <a:lnTo>
                    <a:pt x="57" y="181"/>
                  </a:lnTo>
                  <a:lnTo>
                    <a:pt x="57" y="194"/>
                  </a:lnTo>
                  <a:close/>
                  <a:moveTo>
                    <a:pt x="57" y="236"/>
                  </a:moveTo>
                  <a:lnTo>
                    <a:pt x="222" y="236"/>
                  </a:lnTo>
                  <a:lnTo>
                    <a:pt x="222" y="223"/>
                  </a:lnTo>
                  <a:lnTo>
                    <a:pt x="57" y="223"/>
                  </a:lnTo>
                  <a:lnTo>
                    <a:pt x="57" y="236"/>
                  </a:lnTo>
                  <a:close/>
                  <a:moveTo>
                    <a:pt x="290" y="90"/>
                  </a:moveTo>
                  <a:lnTo>
                    <a:pt x="290" y="369"/>
                  </a:lnTo>
                  <a:lnTo>
                    <a:pt x="0" y="369"/>
                  </a:lnTo>
                  <a:lnTo>
                    <a:pt x="0" y="1"/>
                  </a:lnTo>
                  <a:lnTo>
                    <a:pt x="216" y="1"/>
                  </a:lnTo>
                  <a:lnTo>
                    <a:pt x="216" y="0"/>
                  </a:lnTo>
                  <a:lnTo>
                    <a:pt x="290" y="90"/>
                  </a:lnTo>
                  <a:close/>
                  <a:moveTo>
                    <a:pt x="271" y="79"/>
                  </a:moveTo>
                  <a:lnTo>
                    <a:pt x="214" y="79"/>
                  </a:lnTo>
                  <a:lnTo>
                    <a:pt x="216" y="21"/>
                  </a:lnTo>
                  <a:lnTo>
                    <a:pt x="20" y="21"/>
                  </a:lnTo>
                  <a:lnTo>
                    <a:pt x="20" y="349"/>
                  </a:lnTo>
                  <a:lnTo>
                    <a:pt x="271" y="349"/>
                  </a:lnTo>
                  <a:lnTo>
                    <a:pt x="271" y="7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003"/>
              <a:endParaRPr lang="en-US" sz="1667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1032" name="TextBox 1031"/>
            <p:cNvSpPr txBox="1"/>
            <p:nvPr/>
          </p:nvSpPr>
          <p:spPr>
            <a:xfrm>
              <a:off x="663566" y="6283927"/>
              <a:ext cx="355460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33" name="Rectangle 1032"/>
          <p:cNvSpPr/>
          <p:nvPr/>
        </p:nvSpPr>
        <p:spPr>
          <a:xfrm rot="5400000" flipV="1">
            <a:off x="-234264" y="6049683"/>
            <a:ext cx="805055" cy="26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800" b="1" dirty="0">
                <a:solidFill>
                  <a:srgbClr val="505050"/>
                </a:solidFill>
                <a:latin typeface="Segoe UI"/>
              </a:rPr>
              <a:t>Telemetry</a:t>
            </a:r>
          </a:p>
        </p:txBody>
      </p:sp>
      <p:sp>
        <p:nvSpPr>
          <p:cNvPr id="1034" name="Left Brace 1033"/>
          <p:cNvSpPr/>
          <p:nvPr/>
        </p:nvSpPr>
        <p:spPr>
          <a:xfrm>
            <a:off x="279376" y="5739368"/>
            <a:ext cx="108195" cy="816293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b="1" kern="0">
              <a:gradFill>
                <a:gsLst>
                  <a:gs pos="1250">
                    <a:srgbClr val="161616"/>
                  </a:gs>
                  <a:gs pos="100000">
                    <a:srgbClr val="161616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035" name="Group 1034"/>
          <p:cNvGrpSpPr/>
          <p:nvPr/>
        </p:nvGrpSpPr>
        <p:grpSpPr>
          <a:xfrm>
            <a:off x="421258" y="5867776"/>
            <a:ext cx="799856" cy="540012"/>
            <a:chOff x="485808" y="3531289"/>
            <a:chExt cx="799856" cy="540012"/>
          </a:xfrm>
        </p:grpSpPr>
        <p:pic>
          <p:nvPicPr>
            <p:cNvPr id="1036" name="Picture 10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808" y="3531289"/>
              <a:ext cx="495099" cy="235255"/>
            </a:xfrm>
            <a:prstGeom prst="rect">
              <a:avLst/>
            </a:prstGeom>
          </p:spPr>
        </p:pic>
        <p:pic>
          <p:nvPicPr>
            <p:cNvPr id="1037" name="Picture 10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187" y="3683668"/>
              <a:ext cx="495099" cy="235255"/>
            </a:xfrm>
            <a:prstGeom prst="rect">
              <a:avLst/>
            </a:prstGeom>
          </p:spPr>
        </p:pic>
        <p:pic>
          <p:nvPicPr>
            <p:cNvPr id="1038" name="Picture 10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565" y="3836046"/>
              <a:ext cx="495099" cy="235255"/>
            </a:xfrm>
            <a:prstGeom prst="rect">
              <a:avLst/>
            </a:prstGeom>
          </p:spPr>
        </p:pic>
      </p:grpSp>
      <p:sp>
        <p:nvSpPr>
          <p:cNvPr id="1039" name="Left Brace 1038"/>
          <p:cNvSpPr/>
          <p:nvPr/>
        </p:nvSpPr>
        <p:spPr>
          <a:xfrm>
            <a:off x="246831" y="4517625"/>
            <a:ext cx="178895" cy="1122960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b="1" kern="0">
              <a:gradFill>
                <a:gsLst>
                  <a:gs pos="1250">
                    <a:srgbClr val="161616"/>
                  </a:gs>
                  <a:gs pos="100000">
                    <a:srgbClr val="161616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1040" name="Picture 103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0393" y="4541898"/>
            <a:ext cx="424675" cy="344129"/>
          </a:xfrm>
          <a:prstGeom prst="rect">
            <a:avLst/>
          </a:prstGeom>
        </p:spPr>
      </p:pic>
      <p:sp>
        <p:nvSpPr>
          <p:cNvPr id="1041" name="TextBox 1040"/>
          <p:cNvSpPr txBox="1"/>
          <p:nvPr/>
        </p:nvSpPr>
        <p:spPr>
          <a:xfrm>
            <a:off x="85980" y="4451369"/>
            <a:ext cx="221599" cy="122921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solidFill>
                  <a:srgbClr val="505050"/>
                </a:solidFill>
                <a:latin typeface="Segoe UI"/>
              </a:rPr>
              <a:t>Kantar Bus/Dept.  </a:t>
            </a:r>
            <a:r>
              <a:rPr lang="en-US" sz="800" b="1" dirty="0">
                <a:solidFill>
                  <a:srgbClr val="505050"/>
                </a:solidFill>
                <a:latin typeface="Segoe UI"/>
              </a:rPr>
              <a:t>Data Source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cxnSp>
        <p:nvCxnSpPr>
          <p:cNvPr id="1042" name="Straight Arrow Connector 1041"/>
          <p:cNvCxnSpPr>
            <a:cxnSpLocks/>
          </p:cNvCxnSpPr>
          <p:nvPr/>
        </p:nvCxnSpPr>
        <p:spPr>
          <a:xfrm>
            <a:off x="1280718" y="5460891"/>
            <a:ext cx="70980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43" name="Freeform 1042"/>
          <p:cNvSpPr>
            <a:spLocks noChangeAspect="1"/>
          </p:cNvSpPr>
          <p:nvPr/>
        </p:nvSpPr>
        <p:spPr bwMode="auto">
          <a:xfrm rot="5280000">
            <a:off x="2087446" y="5772849"/>
            <a:ext cx="229062" cy="291268"/>
          </a:xfrm>
          <a:custGeom>
            <a:avLst/>
            <a:gdLst>
              <a:gd name="connsiteX0" fmla="*/ 1704966 w 2556145"/>
              <a:gd name="connsiteY0" fmla="*/ 3221586 h 3250307"/>
              <a:gd name="connsiteX1" fmla="*/ 1719326 w 2556145"/>
              <a:gd name="connsiteY1" fmla="*/ 2810357 h 3250307"/>
              <a:gd name="connsiteX2" fmla="*/ 2130556 w 2556145"/>
              <a:gd name="connsiteY2" fmla="*/ 2824717 h 3250307"/>
              <a:gd name="connsiteX3" fmla="*/ 2144916 w 2556145"/>
              <a:gd name="connsiteY3" fmla="*/ 2413488 h 3250307"/>
              <a:gd name="connsiteX4" fmla="*/ 2556145 w 2556145"/>
              <a:gd name="connsiteY4" fmla="*/ 2427849 h 3250307"/>
              <a:gd name="connsiteX5" fmla="*/ 2527424 w 2556145"/>
              <a:gd name="connsiteY5" fmla="*/ 3250307 h 3250307"/>
              <a:gd name="connsiteX6" fmla="*/ 297522 w 2556145"/>
              <a:gd name="connsiteY6" fmla="*/ 1966692 h 3250307"/>
              <a:gd name="connsiteX7" fmla="*/ 542806 w 2556145"/>
              <a:gd name="connsiteY7" fmla="*/ 1737961 h 3250307"/>
              <a:gd name="connsiteX8" fmla="*/ 634409 w 2556145"/>
              <a:gd name="connsiteY8" fmla="*/ 1759807 h 3250307"/>
              <a:gd name="connsiteX9" fmla="*/ 675730 w 2556145"/>
              <a:gd name="connsiteY9" fmla="*/ 1789816 h 3250307"/>
              <a:gd name="connsiteX10" fmla="*/ 932915 w 2556145"/>
              <a:gd name="connsiteY10" fmla="*/ 1504183 h 3250307"/>
              <a:gd name="connsiteX11" fmla="*/ 882766 w 2556145"/>
              <a:gd name="connsiteY11" fmla="*/ 1474652 h 3250307"/>
              <a:gd name="connsiteX12" fmla="*/ 740661 w 2556145"/>
              <a:gd name="connsiteY12" fmla="*/ 1183285 h 3250307"/>
              <a:gd name="connsiteX13" fmla="*/ 1097679 w 2556145"/>
              <a:gd name="connsiteY13" fmla="*/ 850360 h 3250307"/>
              <a:gd name="connsiteX14" fmla="*/ 1378424 w 2556145"/>
              <a:gd name="connsiteY14" fmla="*/ 1012444 h 3250307"/>
              <a:gd name="connsiteX15" fmla="*/ 1388475 w 2556145"/>
              <a:gd name="connsiteY15" fmla="*/ 1032609 h 3250307"/>
              <a:gd name="connsiteX16" fmla="*/ 1627124 w 2556145"/>
              <a:gd name="connsiteY16" fmla="*/ 877628 h 3250307"/>
              <a:gd name="connsiteX17" fmla="*/ 1612998 w 2556145"/>
              <a:gd name="connsiteY17" fmla="*/ 849286 h 3250307"/>
              <a:gd name="connsiteX18" fmla="*/ 1597594 w 2556145"/>
              <a:gd name="connsiteY18" fmla="*/ 756381 h 3250307"/>
              <a:gd name="connsiteX19" fmla="*/ 1842878 w 2556145"/>
              <a:gd name="connsiteY19" fmla="*/ 527650 h 3250307"/>
              <a:gd name="connsiteX20" fmla="*/ 2071609 w 2556145"/>
              <a:gd name="connsiteY20" fmla="*/ 772934 h 3250307"/>
              <a:gd name="connsiteX21" fmla="*/ 1826325 w 2556145"/>
              <a:gd name="connsiteY21" fmla="*/ 1001665 h 3250307"/>
              <a:gd name="connsiteX22" fmla="*/ 1661160 w 2556145"/>
              <a:gd name="connsiteY22" fmla="*/ 926395 h 3250307"/>
              <a:gd name="connsiteX23" fmla="*/ 1652778 w 2556145"/>
              <a:gd name="connsiteY23" fmla="*/ 915482 h 3250307"/>
              <a:gd name="connsiteX24" fmla="*/ 1408687 w 2556145"/>
              <a:gd name="connsiteY24" fmla="*/ 1073997 h 3250307"/>
              <a:gd name="connsiteX25" fmla="*/ 1426024 w 2556145"/>
              <a:gd name="connsiteY25" fmla="*/ 1137610 h 3250307"/>
              <a:gd name="connsiteX26" fmla="*/ 1430605 w 2556145"/>
              <a:gd name="connsiteY26" fmla="*/ 1207378 h 3250307"/>
              <a:gd name="connsiteX27" fmla="*/ 1344167 w 2556145"/>
              <a:gd name="connsiteY27" fmla="*/ 1424062 h 3250307"/>
              <a:gd name="connsiteX28" fmla="*/ 1305485 w 2556145"/>
              <a:gd name="connsiteY28" fmla="*/ 1455257 h 3250307"/>
              <a:gd name="connsiteX29" fmla="*/ 1636897 w 2556145"/>
              <a:gd name="connsiteY29" fmla="*/ 1798444 h 3250307"/>
              <a:gd name="connsiteX30" fmla="*/ 1666484 w 2556145"/>
              <a:gd name="connsiteY30" fmla="*/ 1779965 h 3250307"/>
              <a:gd name="connsiteX31" fmla="*/ 1737903 w 2556145"/>
              <a:gd name="connsiteY31" fmla="*/ 1768123 h 3250307"/>
              <a:gd name="connsiteX32" fmla="*/ 1913738 w 2556145"/>
              <a:gd name="connsiteY32" fmla="*/ 1956684 h 3250307"/>
              <a:gd name="connsiteX33" fmla="*/ 1725178 w 2556145"/>
              <a:gd name="connsiteY33" fmla="*/ 2132519 h 3250307"/>
              <a:gd name="connsiteX34" fmla="*/ 1549343 w 2556145"/>
              <a:gd name="connsiteY34" fmla="*/ 1943959 h 3250307"/>
              <a:gd name="connsiteX35" fmla="*/ 1566137 w 2556145"/>
              <a:gd name="connsiteY35" fmla="*/ 1873539 h 3250307"/>
              <a:gd name="connsiteX36" fmla="*/ 1600357 w 2556145"/>
              <a:gd name="connsiteY36" fmla="*/ 1826421 h 3250307"/>
              <a:gd name="connsiteX37" fmla="*/ 1269754 w 2556145"/>
              <a:gd name="connsiteY37" fmla="*/ 1484072 h 3250307"/>
              <a:gd name="connsiteX38" fmla="*/ 1254211 w 2556145"/>
              <a:gd name="connsiteY38" fmla="*/ 1496607 h 3250307"/>
              <a:gd name="connsiteX39" fmla="*/ 1143355 w 2556145"/>
              <a:gd name="connsiteY39" fmla="*/ 1535723 h 3250307"/>
              <a:gd name="connsiteX40" fmla="*/ 1139752 w 2556145"/>
              <a:gd name="connsiteY40" fmla="*/ 1535959 h 3250307"/>
              <a:gd name="connsiteX41" fmla="*/ 1139752 w 2556145"/>
              <a:gd name="connsiteY41" fmla="*/ 2625193 h 3250307"/>
              <a:gd name="connsiteX42" fmla="*/ 1206000 w 2556145"/>
              <a:gd name="connsiteY42" fmla="*/ 2640992 h 3250307"/>
              <a:gd name="connsiteX43" fmla="*/ 1318225 w 2556145"/>
              <a:gd name="connsiteY43" fmla="*/ 2823853 h 3250307"/>
              <a:gd name="connsiteX44" fmla="*/ 1117485 w 2556145"/>
              <a:gd name="connsiteY44" fmla="*/ 3011046 h 3250307"/>
              <a:gd name="connsiteX45" fmla="*/ 930291 w 2556145"/>
              <a:gd name="connsiteY45" fmla="*/ 2810306 h 3250307"/>
              <a:gd name="connsiteX46" fmla="*/ 1054999 w 2556145"/>
              <a:gd name="connsiteY46" fmla="*/ 2635719 h 3250307"/>
              <a:gd name="connsiteX47" fmla="*/ 1094033 w 2556145"/>
              <a:gd name="connsiteY47" fmla="*/ 2629247 h 3250307"/>
              <a:gd name="connsiteX48" fmla="*/ 1094033 w 2556145"/>
              <a:gd name="connsiteY48" fmla="*/ 1538961 h 3250307"/>
              <a:gd name="connsiteX49" fmla="*/ 1073586 w 2556145"/>
              <a:gd name="connsiteY49" fmla="*/ 1540303 h 3250307"/>
              <a:gd name="connsiteX50" fmla="*/ 1004307 w 2556145"/>
              <a:gd name="connsiteY50" fmla="*/ 1530867 h 3250307"/>
              <a:gd name="connsiteX51" fmla="*/ 978517 w 2556145"/>
              <a:gd name="connsiteY51" fmla="*/ 1521863 h 3250307"/>
              <a:gd name="connsiteX52" fmla="*/ 711745 w 2556145"/>
              <a:gd name="connsiteY52" fmla="*/ 1818144 h 3250307"/>
              <a:gd name="connsiteX53" fmla="*/ 735687 w 2556145"/>
              <a:gd name="connsiteY53" fmla="*/ 1849318 h 3250307"/>
              <a:gd name="connsiteX54" fmla="*/ 771537 w 2556145"/>
              <a:gd name="connsiteY54" fmla="*/ 1983245 h 3250307"/>
              <a:gd name="connsiteX55" fmla="*/ 526253 w 2556145"/>
              <a:gd name="connsiteY55" fmla="*/ 2211976 h 3250307"/>
              <a:gd name="connsiteX56" fmla="*/ 297522 w 2556145"/>
              <a:gd name="connsiteY56" fmla="*/ 1966692 h 3250307"/>
              <a:gd name="connsiteX57" fmla="*/ 0 w 2556145"/>
              <a:gd name="connsiteY57" fmla="*/ 822458 h 3250307"/>
              <a:gd name="connsiteX58" fmla="*/ 28720 w 2556145"/>
              <a:gd name="connsiteY58" fmla="*/ 0 h 3250307"/>
              <a:gd name="connsiteX59" fmla="*/ 851179 w 2556145"/>
              <a:gd name="connsiteY59" fmla="*/ 28721 h 3250307"/>
              <a:gd name="connsiteX60" fmla="*/ 836819 w 2556145"/>
              <a:gd name="connsiteY60" fmla="*/ 439950 h 3250307"/>
              <a:gd name="connsiteX61" fmla="*/ 425589 w 2556145"/>
              <a:gd name="connsiteY61" fmla="*/ 425590 h 3250307"/>
              <a:gd name="connsiteX62" fmla="*/ 411229 w 2556145"/>
              <a:gd name="connsiteY62" fmla="*/ 836819 h 325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556145" h="3250307">
                <a:moveTo>
                  <a:pt x="1704966" y="3221586"/>
                </a:moveTo>
                <a:lnTo>
                  <a:pt x="1719326" y="2810357"/>
                </a:lnTo>
                <a:lnTo>
                  <a:pt x="2130556" y="2824717"/>
                </a:lnTo>
                <a:lnTo>
                  <a:pt x="2144916" y="2413488"/>
                </a:lnTo>
                <a:lnTo>
                  <a:pt x="2556145" y="2427849"/>
                </a:lnTo>
                <a:lnTo>
                  <a:pt x="2527424" y="3250307"/>
                </a:lnTo>
                <a:close/>
                <a:moveTo>
                  <a:pt x="297522" y="1966692"/>
                </a:moveTo>
                <a:cubicBezTo>
                  <a:pt x="302093" y="1835797"/>
                  <a:pt x="411910" y="1733390"/>
                  <a:pt x="542806" y="1737961"/>
                </a:cubicBezTo>
                <a:cubicBezTo>
                  <a:pt x="575529" y="1739104"/>
                  <a:pt x="606473" y="1746824"/>
                  <a:pt x="634409" y="1759807"/>
                </a:cubicBezTo>
                <a:lnTo>
                  <a:pt x="675730" y="1789816"/>
                </a:lnTo>
                <a:lnTo>
                  <a:pt x="932915" y="1504183"/>
                </a:lnTo>
                <a:lnTo>
                  <a:pt x="882766" y="1474652"/>
                </a:lnTo>
                <a:cubicBezTo>
                  <a:pt x="793168" y="1409454"/>
                  <a:pt x="736503" y="1302362"/>
                  <a:pt x="740661" y="1183285"/>
                </a:cubicBezTo>
                <a:cubicBezTo>
                  <a:pt x="747314" y="992762"/>
                  <a:pt x="907157" y="843707"/>
                  <a:pt x="1097679" y="850360"/>
                </a:cubicBezTo>
                <a:cubicBezTo>
                  <a:pt x="1216756" y="854518"/>
                  <a:pt x="1319635" y="918516"/>
                  <a:pt x="1378424" y="1012444"/>
                </a:cubicBezTo>
                <a:lnTo>
                  <a:pt x="1388475" y="1032609"/>
                </a:lnTo>
                <a:lnTo>
                  <a:pt x="1627124" y="877628"/>
                </a:lnTo>
                <a:lnTo>
                  <a:pt x="1612998" y="849286"/>
                </a:lnTo>
                <a:cubicBezTo>
                  <a:pt x="1601994" y="820512"/>
                  <a:pt x="1596451" y="789105"/>
                  <a:pt x="1597594" y="756381"/>
                </a:cubicBezTo>
                <a:cubicBezTo>
                  <a:pt x="1602165" y="625486"/>
                  <a:pt x="1711983" y="523079"/>
                  <a:pt x="1842878" y="527650"/>
                </a:cubicBezTo>
                <a:cubicBezTo>
                  <a:pt x="1973773" y="532221"/>
                  <a:pt x="2076180" y="642039"/>
                  <a:pt x="2071609" y="772934"/>
                </a:cubicBezTo>
                <a:cubicBezTo>
                  <a:pt x="2067038" y="903830"/>
                  <a:pt x="1957220" y="1006236"/>
                  <a:pt x="1826325" y="1001665"/>
                </a:cubicBezTo>
                <a:cubicBezTo>
                  <a:pt x="1760877" y="999380"/>
                  <a:pt x="1702552" y="970783"/>
                  <a:pt x="1661160" y="926395"/>
                </a:cubicBezTo>
                <a:lnTo>
                  <a:pt x="1652778" y="915482"/>
                </a:lnTo>
                <a:lnTo>
                  <a:pt x="1408687" y="1073997"/>
                </a:lnTo>
                <a:lnTo>
                  <a:pt x="1426024" y="1137610"/>
                </a:lnTo>
                <a:cubicBezTo>
                  <a:pt x="1429835" y="1160227"/>
                  <a:pt x="1431436" y="1183563"/>
                  <a:pt x="1430605" y="1207378"/>
                </a:cubicBezTo>
                <a:cubicBezTo>
                  <a:pt x="1427694" y="1290732"/>
                  <a:pt x="1395462" y="1366149"/>
                  <a:pt x="1344167" y="1424062"/>
                </a:cubicBezTo>
                <a:lnTo>
                  <a:pt x="1305485" y="1455257"/>
                </a:lnTo>
                <a:lnTo>
                  <a:pt x="1636897" y="1798444"/>
                </a:lnTo>
                <a:lnTo>
                  <a:pt x="1666484" y="1779965"/>
                </a:lnTo>
                <a:cubicBezTo>
                  <a:pt x="1688603" y="1771506"/>
                  <a:pt x="1712747" y="1767245"/>
                  <a:pt x="1737903" y="1768123"/>
                </a:cubicBezTo>
                <a:cubicBezTo>
                  <a:pt x="1838528" y="1771637"/>
                  <a:pt x="1917252" y="1856059"/>
                  <a:pt x="1913738" y="1956684"/>
                </a:cubicBezTo>
                <a:cubicBezTo>
                  <a:pt x="1910225" y="2057309"/>
                  <a:pt x="1825803" y="2136033"/>
                  <a:pt x="1725178" y="2132519"/>
                </a:cubicBezTo>
                <a:cubicBezTo>
                  <a:pt x="1624553" y="2129005"/>
                  <a:pt x="1545829" y="2044584"/>
                  <a:pt x="1549343" y="1943959"/>
                </a:cubicBezTo>
                <a:cubicBezTo>
                  <a:pt x="1550221" y="1918803"/>
                  <a:pt x="1556156" y="1895015"/>
                  <a:pt x="1566137" y="1873539"/>
                </a:cubicBezTo>
                <a:lnTo>
                  <a:pt x="1600357" y="1826421"/>
                </a:lnTo>
                <a:lnTo>
                  <a:pt x="1269754" y="1484072"/>
                </a:lnTo>
                <a:lnTo>
                  <a:pt x="1254211" y="1496607"/>
                </a:lnTo>
                <a:cubicBezTo>
                  <a:pt x="1220315" y="1515616"/>
                  <a:pt x="1182935" y="1529053"/>
                  <a:pt x="1143355" y="1535723"/>
                </a:cubicBezTo>
                <a:lnTo>
                  <a:pt x="1139752" y="1535959"/>
                </a:lnTo>
                <a:lnTo>
                  <a:pt x="1139752" y="2625193"/>
                </a:lnTo>
                <a:lnTo>
                  <a:pt x="1206000" y="2640992"/>
                </a:lnTo>
                <a:cubicBezTo>
                  <a:pt x="1274589" y="2672869"/>
                  <a:pt x="1321031" y="2743509"/>
                  <a:pt x="1318225" y="2823853"/>
                </a:cubicBezTo>
                <a:cubicBezTo>
                  <a:pt x="1314484" y="2930978"/>
                  <a:pt x="1224609" y="3014787"/>
                  <a:pt x="1117485" y="3011046"/>
                </a:cubicBezTo>
                <a:cubicBezTo>
                  <a:pt x="1010360" y="3007305"/>
                  <a:pt x="926551" y="2917431"/>
                  <a:pt x="930291" y="2810306"/>
                </a:cubicBezTo>
                <a:cubicBezTo>
                  <a:pt x="933097" y="2729963"/>
                  <a:pt x="984353" y="2662734"/>
                  <a:pt x="1054999" y="2635719"/>
                </a:cubicBezTo>
                <a:lnTo>
                  <a:pt x="1094033" y="2629247"/>
                </a:lnTo>
                <a:lnTo>
                  <a:pt x="1094033" y="1538961"/>
                </a:lnTo>
                <a:lnTo>
                  <a:pt x="1073586" y="1540303"/>
                </a:lnTo>
                <a:cubicBezTo>
                  <a:pt x="1049771" y="1539472"/>
                  <a:pt x="1026603" y="1536246"/>
                  <a:pt x="1004307" y="1530867"/>
                </a:cubicBezTo>
                <a:lnTo>
                  <a:pt x="978517" y="1521863"/>
                </a:lnTo>
                <a:lnTo>
                  <a:pt x="711745" y="1818144"/>
                </a:lnTo>
                <a:lnTo>
                  <a:pt x="735687" y="1849318"/>
                </a:lnTo>
                <a:cubicBezTo>
                  <a:pt x="759921" y="1888037"/>
                  <a:pt x="773251" y="1934159"/>
                  <a:pt x="771537" y="1983245"/>
                </a:cubicBezTo>
                <a:cubicBezTo>
                  <a:pt x="766966" y="2114140"/>
                  <a:pt x="657148" y="2216547"/>
                  <a:pt x="526253" y="2211976"/>
                </a:cubicBezTo>
                <a:cubicBezTo>
                  <a:pt x="395357" y="2207405"/>
                  <a:pt x="292951" y="2097587"/>
                  <a:pt x="297522" y="1966692"/>
                </a:cubicBezTo>
                <a:close/>
                <a:moveTo>
                  <a:pt x="0" y="822458"/>
                </a:moveTo>
                <a:lnTo>
                  <a:pt x="28720" y="0"/>
                </a:lnTo>
                <a:lnTo>
                  <a:pt x="851179" y="28721"/>
                </a:lnTo>
                <a:lnTo>
                  <a:pt x="836819" y="439950"/>
                </a:lnTo>
                <a:lnTo>
                  <a:pt x="425589" y="425590"/>
                </a:lnTo>
                <a:lnTo>
                  <a:pt x="411229" y="836819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dirty="0">
              <a:gradFill>
                <a:gsLst>
                  <a:gs pos="5417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"/>
            </a:endParaRPr>
          </a:p>
        </p:txBody>
      </p:sp>
      <p:cxnSp>
        <p:nvCxnSpPr>
          <p:cNvPr id="1044" name="Straight Arrow Connector 1043"/>
          <p:cNvCxnSpPr>
            <a:cxnSpLocks/>
          </p:cNvCxnSpPr>
          <p:nvPr/>
        </p:nvCxnSpPr>
        <p:spPr>
          <a:xfrm>
            <a:off x="1305627" y="5855991"/>
            <a:ext cx="60967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Freeform 9"/>
          <p:cNvSpPr>
            <a:spLocks noChangeAspect="1" noEditPoints="1"/>
          </p:cNvSpPr>
          <p:nvPr/>
        </p:nvSpPr>
        <p:spPr bwMode="black">
          <a:xfrm>
            <a:off x="2781226" y="5721372"/>
            <a:ext cx="348903" cy="283014"/>
          </a:xfrm>
          <a:custGeom>
            <a:avLst/>
            <a:gdLst>
              <a:gd name="T0" fmla="*/ 600 w 1107"/>
              <a:gd name="T1" fmla="*/ 625 h 897"/>
              <a:gd name="T2" fmla="*/ 649 w 1107"/>
              <a:gd name="T3" fmla="*/ 567 h 897"/>
              <a:gd name="T4" fmla="*/ 727 w 1107"/>
              <a:gd name="T5" fmla="*/ 482 h 897"/>
              <a:gd name="T6" fmla="*/ 601 w 1107"/>
              <a:gd name="T7" fmla="*/ 434 h 897"/>
              <a:gd name="T8" fmla="*/ 628 w 1107"/>
              <a:gd name="T9" fmla="*/ 305 h 897"/>
              <a:gd name="T10" fmla="*/ 547 w 1107"/>
              <a:gd name="T11" fmla="*/ 240 h 897"/>
              <a:gd name="T12" fmla="*/ 427 w 1107"/>
              <a:gd name="T13" fmla="*/ 287 h 897"/>
              <a:gd name="T14" fmla="*/ 368 w 1107"/>
              <a:gd name="T15" fmla="*/ 170 h 897"/>
              <a:gd name="T16" fmla="*/ 285 w 1107"/>
              <a:gd name="T17" fmla="*/ 263 h 897"/>
              <a:gd name="T18" fmla="*/ 241 w 1107"/>
              <a:gd name="T19" fmla="*/ 313 h 897"/>
              <a:gd name="T20" fmla="*/ 139 w 1107"/>
              <a:gd name="T21" fmla="*/ 281 h 897"/>
              <a:gd name="T22" fmla="*/ 79 w 1107"/>
              <a:gd name="T23" fmla="*/ 355 h 897"/>
              <a:gd name="T24" fmla="*/ 132 w 1107"/>
              <a:gd name="T25" fmla="*/ 446 h 897"/>
              <a:gd name="T26" fmla="*/ 83 w 1107"/>
              <a:gd name="T27" fmla="*/ 505 h 897"/>
              <a:gd name="T28" fmla="*/ 5 w 1107"/>
              <a:gd name="T29" fmla="*/ 590 h 897"/>
              <a:gd name="T30" fmla="*/ 132 w 1107"/>
              <a:gd name="T31" fmla="*/ 638 h 897"/>
              <a:gd name="T32" fmla="*/ 145 w 1107"/>
              <a:gd name="T33" fmla="*/ 669 h 897"/>
              <a:gd name="T34" fmla="*/ 110 w 1107"/>
              <a:gd name="T35" fmla="*/ 793 h 897"/>
              <a:gd name="T36" fmla="*/ 230 w 1107"/>
              <a:gd name="T37" fmla="*/ 781 h 897"/>
              <a:gd name="T38" fmla="*/ 306 w 1107"/>
              <a:gd name="T39" fmla="*/ 785 h 897"/>
              <a:gd name="T40" fmla="*/ 346 w 1107"/>
              <a:gd name="T41" fmla="*/ 878 h 897"/>
              <a:gd name="T42" fmla="*/ 440 w 1107"/>
              <a:gd name="T43" fmla="*/ 872 h 897"/>
              <a:gd name="T44" fmla="*/ 466 w 1107"/>
              <a:gd name="T45" fmla="*/ 764 h 897"/>
              <a:gd name="T46" fmla="*/ 539 w 1107"/>
              <a:gd name="T47" fmla="*/ 755 h 897"/>
              <a:gd name="T48" fmla="*/ 659 w 1107"/>
              <a:gd name="T49" fmla="*/ 743 h 897"/>
              <a:gd name="T50" fmla="*/ 263 w 1107"/>
              <a:gd name="T51" fmla="*/ 452 h 897"/>
              <a:gd name="T52" fmla="*/ 281 w 1107"/>
              <a:gd name="T53" fmla="*/ 633 h 897"/>
              <a:gd name="T54" fmla="*/ 1002 w 1107"/>
              <a:gd name="T55" fmla="*/ 332 h 897"/>
              <a:gd name="T56" fmla="*/ 1043 w 1107"/>
              <a:gd name="T57" fmla="*/ 304 h 897"/>
              <a:gd name="T58" fmla="*/ 1107 w 1107"/>
              <a:gd name="T59" fmla="*/ 266 h 897"/>
              <a:gd name="T60" fmla="*/ 1037 w 1107"/>
              <a:gd name="T61" fmla="*/ 213 h 897"/>
              <a:gd name="T62" fmla="*/ 1077 w 1107"/>
              <a:gd name="T63" fmla="*/ 138 h 897"/>
              <a:gd name="T64" fmla="*/ 1038 w 1107"/>
              <a:gd name="T65" fmla="*/ 83 h 897"/>
              <a:gd name="T66" fmla="*/ 956 w 1107"/>
              <a:gd name="T67" fmla="*/ 91 h 897"/>
              <a:gd name="T68" fmla="*/ 940 w 1107"/>
              <a:gd name="T69" fmla="*/ 7 h 897"/>
              <a:gd name="T70" fmla="*/ 872 w 1107"/>
              <a:gd name="T71" fmla="*/ 50 h 897"/>
              <a:gd name="T72" fmla="*/ 836 w 1107"/>
              <a:gd name="T73" fmla="*/ 74 h 897"/>
              <a:gd name="T74" fmla="*/ 778 w 1107"/>
              <a:gd name="T75" fmla="*/ 35 h 897"/>
              <a:gd name="T76" fmla="*/ 728 w 1107"/>
              <a:gd name="T77" fmla="*/ 70 h 897"/>
              <a:gd name="T78" fmla="*/ 744 w 1107"/>
              <a:gd name="T79" fmla="*/ 136 h 897"/>
              <a:gd name="T80" fmla="*/ 703 w 1107"/>
              <a:gd name="T81" fmla="*/ 164 h 897"/>
              <a:gd name="T82" fmla="*/ 640 w 1107"/>
              <a:gd name="T83" fmla="*/ 203 h 897"/>
              <a:gd name="T84" fmla="*/ 710 w 1107"/>
              <a:gd name="T85" fmla="*/ 255 h 897"/>
              <a:gd name="T86" fmla="*/ 712 w 1107"/>
              <a:gd name="T87" fmla="*/ 277 h 897"/>
              <a:gd name="T88" fmla="*/ 668 w 1107"/>
              <a:gd name="T89" fmla="*/ 347 h 897"/>
              <a:gd name="T90" fmla="*/ 745 w 1107"/>
              <a:gd name="T91" fmla="*/ 361 h 897"/>
              <a:gd name="T92" fmla="*/ 791 w 1107"/>
              <a:gd name="T93" fmla="*/ 377 h 897"/>
              <a:gd name="T94" fmla="*/ 799 w 1107"/>
              <a:gd name="T95" fmla="*/ 443 h 897"/>
              <a:gd name="T96" fmla="*/ 859 w 1107"/>
              <a:gd name="T97" fmla="*/ 456 h 897"/>
              <a:gd name="T98" fmla="*/ 894 w 1107"/>
              <a:gd name="T99" fmla="*/ 393 h 897"/>
              <a:gd name="T100" fmla="*/ 941 w 1107"/>
              <a:gd name="T101" fmla="*/ 401 h 897"/>
              <a:gd name="T102" fmla="*/ 1018 w 1107"/>
              <a:gd name="T103" fmla="*/ 415 h 897"/>
              <a:gd name="T104" fmla="*/ 825 w 1107"/>
              <a:gd name="T105" fmla="*/ 164 h 897"/>
              <a:gd name="T106" fmla="*/ 803 w 1107"/>
              <a:gd name="T107" fmla="*/ 27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7" h="897">
                <a:moveTo>
                  <a:pt x="654" y="716"/>
                </a:moveTo>
                <a:cubicBezTo>
                  <a:pt x="616" y="670"/>
                  <a:pt x="616" y="670"/>
                  <a:pt x="616" y="670"/>
                </a:cubicBezTo>
                <a:cubicBezTo>
                  <a:pt x="593" y="654"/>
                  <a:pt x="603" y="638"/>
                  <a:pt x="600" y="625"/>
                </a:cubicBezTo>
                <a:cubicBezTo>
                  <a:pt x="600" y="625"/>
                  <a:pt x="600" y="625"/>
                  <a:pt x="600" y="625"/>
                </a:cubicBezTo>
                <a:cubicBezTo>
                  <a:pt x="605" y="617"/>
                  <a:pt x="611" y="609"/>
                  <a:pt x="608" y="596"/>
                </a:cubicBezTo>
                <a:cubicBezTo>
                  <a:pt x="618" y="580"/>
                  <a:pt x="623" y="572"/>
                  <a:pt x="649" y="567"/>
                </a:cubicBezTo>
                <a:cubicBezTo>
                  <a:pt x="715" y="553"/>
                  <a:pt x="715" y="553"/>
                  <a:pt x="715" y="553"/>
                </a:cubicBezTo>
                <a:cubicBezTo>
                  <a:pt x="728" y="550"/>
                  <a:pt x="733" y="542"/>
                  <a:pt x="730" y="529"/>
                </a:cubicBezTo>
                <a:cubicBezTo>
                  <a:pt x="727" y="482"/>
                  <a:pt x="727" y="482"/>
                  <a:pt x="727" y="482"/>
                </a:cubicBezTo>
                <a:cubicBezTo>
                  <a:pt x="724" y="469"/>
                  <a:pt x="717" y="463"/>
                  <a:pt x="701" y="453"/>
                </a:cubicBezTo>
                <a:cubicBezTo>
                  <a:pt x="641" y="459"/>
                  <a:pt x="641" y="459"/>
                  <a:pt x="641" y="459"/>
                </a:cubicBezTo>
                <a:cubicBezTo>
                  <a:pt x="620" y="457"/>
                  <a:pt x="604" y="447"/>
                  <a:pt x="601" y="434"/>
                </a:cubicBezTo>
                <a:cubicBezTo>
                  <a:pt x="598" y="421"/>
                  <a:pt x="590" y="416"/>
                  <a:pt x="580" y="397"/>
                </a:cubicBezTo>
                <a:cubicBezTo>
                  <a:pt x="577" y="384"/>
                  <a:pt x="574" y="371"/>
                  <a:pt x="584" y="355"/>
                </a:cubicBezTo>
                <a:cubicBezTo>
                  <a:pt x="628" y="305"/>
                  <a:pt x="628" y="305"/>
                  <a:pt x="628" y="305"/>
                </a:cubicBezTo>
                <a:cubicBezTo>
                  <a:pt x="634" y="297"/>
                  <a:pt x="631" y="284"/>
                  <a:pt x="623" y="279"/>
                </a:cubicBezTo>
                <a:cubicBezTo>
                  <a:pt x="581" y="240"/>
                  <a:pt x="581" y="240"/>
                  <a:pt x="581" y="240"/>
                </a:cubicBezTo>
                <a:cubicBezTo>
                  <a:pt x="573" y="235"/>
                  <a:pt x="560" y="238"/>
                  <a:pt x="547" y="240"/>
                </a:cubicBezTo>
                <a:cubicBezTo>
                  <a:pt x="503" y="291"/>
                  <a:pt x="503" y="291"/>
                  <a:pt x="503" y="291"/>
                </a:cubicBezTo>
                <a:cubicBezTo>
                  <a:pt x="484" y="302"/>
                  <a:pt x="471" y="304"/>
                  <a:pt x="463" y="299"/>
                </a:cubicBezTo>
                <a:cubicBezTo>
                  <a:pt x="456" y="294"/>
                  <a:pt x="435" y="292"/>
                  <a:pt x="427" y="287"/>
                </a:cubicBezTo>
                <a:cubicBezTo>
                  <a:pt x="419" y="282"/>
                  <a:pt x="403" y="271"/>
                  <a:pt x="400" y="258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384" y="180"/>
                  <a:pt x="368" y="170"/>
                  <a:pt x="368" y="170"/>
                </a:cubicBezTo>
                <a:cubicBezTo>
                  <a:pt x="308" y="176"/>
                  <a:pt x="308" y="176"/>
                  <a:pt x="308" y="176"/>
                </a:cubicBezTo>
                <a:cubicBezTo>
                  <a:pt x="308" y="176"/>
                  <a:pt x="289" y="187"/>
                  <a:pt x="292" y="200"/>
                </a:cubicBezTo>
                <a:cubicBezTo>
                  <a:pt x="285" y="263"/>
                  <a:pt x="285" y="263"/>
                  <a:pt x="285" y="263"/>
                </a:cubicBezTo>
                <a:cubicBezTo>
                  <a:pt x="291" y="289"/>
                  <a:pt x="277" y="292"/>
                  <a:pt x="272" y="300"/>
                </a:cubicBezTo>
                <a:cubicBezTo>
                  <a:pt x="272" y="300"/>
                  <a:pt x="272" y="300"/>
                  <a:pt x="267" y="308"/>
                </a:cubicBezTo>
                <a:cubicBezTo>
                  <a:pt x="259" y="302"/>
                  <a:pt x="246" y="305"/>
                  <a:pt x="241" y="313"/>
                </a:cubicBezTo>
                <a:cubicBezTo>
                  <a:pt x="236" y="321"/>
                  <a:pt x="236" y="321"/>
                  <a:pt x="236" y="321"/>
                </a:cubicBezTo>
                <a:cubicBezTo>
                  <a:pt x="223" y="324"/>
                  <a:pt x="210" y="327"/>
                  <a:pt x="194" y="317"/>
                </a:cubicBezTo>
                <a:cubicBezTo>
                  <a:pt x="139" y="281"/>
                  <a:pt x="139" y="281"/>
                  <a:pt x="139" y="281"/>
                </a:cubicBezTo>
                <a:cubicBezTo>
                  <a:pt x="131" y="276"/>
                  <a:pt x="110" y="273"/>
                  <a:pt x="104" y="281"/>
                </a:cubicBezTo>
                <a:cubicBezTo>
                  <a:pt x="79" y="321"/>
                  <a:pt x="79" y="321"/>
                  <a:pt x="79" y="321"/>
                </a:cubicBezTo>
                <a:cubicBezTo>
                  <a:pt x="66" y="324"/>
                  <a:pt x="68" y="337"/>
                  <a:pt x="79" y="355"/>
                </a:cubicBezTo>
                <a:cubicBezTo>
                  <a:pt x="121" y="394"/>
                  <a:pt x="121" y="394"/>
                  <a:pt x="121" y="394"/>
                </a:cubicBezTo>
                <a:cubicBezTo>
                  <a:pt x="140" y="417"/>
                  <a:pt x="135" y="425"/>
                  <a:pt x="132" y="446"/>
                </a:cubicBezTo>
                <a:cubicBezTo>
                  <a:pt x="132" y="446"/>
                  <a:pt x="132" y="446"/>
                  <a:pt x="132" y="446"/>
                </a:cubicBezTo>
                <a:cubicBezTo>
                  <a:pt x="127" y="454"/>
                  <a:pt x="122" y="462"/>
                  <a:pt x="117" y="470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20" y="483"/>
                  <a:pt x="109" y="499"/>
                  <a:pt x="83" y="505"/>
                </a:cubicBezTo>
                <a:cubicBezTo>
                  <a:pt x="23" y="511"/>
                  <a:pt x="23" y="511"/>
                  <a:pt x="23" y="511"/>
                </a:cubicBezTo>
                <a:cubicBezTo>
                  <a:pt x="10" y="514"/>
                  <a:pt x="0" y="529"/>
                  <a:pt x="2" y="543"/>
                </a:cubicBezTo>
                <a:cubicBezTo>
                  <a:pt x="5" y="590"/>
                  <a:pt x="5" y="590"/>
                  <a:pt x="5" y="590"/>
                </a:cubicBezTo>
                <a:cubicBezTo>
                  <a:pt x="8" y="603"/>
                  <a:pt x="16" y="608"/>
                  <a:pt x="37" y="610"/>
                </a:cubicBezTo>
                <a:cubicBezTo>
                  <a:pt x="92" y="612"/>
                  <a:pt x="92" y="612"/>
                  <a:pt x="92" y="612"/>
                </a:cubicBezTo>
                <a:cubicBezTo>
                  <a:pt x="113" y="614"/>
                  <a:pt x="129" y="625"/>
                  <a:pt x="132" y="638"/>
                </a:cubicBezTo>
                <a:cubicBezTo>
                  <a:pt x="132" y="638"/>
                  <a:pt x="132" y="638"/>
                  <a:pt x="132" y="638"/>
                </a:cubicBezTo>
                <a:cubicBezTo>
                  <a:pt x="140" y="643"/>
                  <a:pt x="142" y="656"/>
                  <a:pt x="150" y="661"/>
                </a:cubicBezTo>
                <a:cubicBezTo>
                  <a:pt x="145" y="669"/>
                  <a:pt x="145" y="669"/>
                  <a:pt x="145" y="669"/>
                </a:cubicBezTo>
                <a:cubicBezTo>
                  <a:pt x="153" y="674"/>
                  <a:pt x="156" y="687"/>
                  <a:pt x="140" y="711"/>
                </a:cubicBezTo>
                <a:cubicBezTo>
                  <a:pt x="109" y="759"/>
                  <a:pt x="109" y="759"/>
                  <a:pt x="109" y="759"/>
                </a:cubicBezTo>
                <a:cubicBezTo>
                  <a:pt x="99" y="775"/>
                  <a:pt x="102" y="788"/>
                  <a:pt x="110" y="793"/>
                </a:cubicBezTo>
                <a:cubicBezTo>
                  <a:pt x="152" y="832"/>
                  <a:pt x="152" y="832"/>
                  <a:pt x="152" y="832"/>
                </a:cubicBezTo>
                <a:cubicBezTo>
                  <a:pt x="160" y="837"/>
                  <a:pt x="173" y="834"/>
                  <a:pt x="178" y="826"/>
                </a:cubicBezTo>
                <a:cubicBezTo>
                  <a:pt x="230" y="781"/>
                  <a:pt x="230" y="781"/>
                  <a:pt x="230" y="781"/>
                </a:cubicBezTo>
                <a:cubicBezTo>
                  <a:pt x="248" y="770"/>
                  <a:pt x="261" y="767"/>
                  <a:pt x="269" y="772"/>
                </a:cubicBezTo>
                <a:cubicBezTo>
                  <a:pt x="269" y="772"/>
                  <a:pt x="269" y="772"/>
                  <a:pt x="269" y="772"/>
                </a:cubicBezTo>
                <a:cubicBezTo>
                  <a:pt x="282" y="769"/>
                  <a:pt x="298" y="779"/>
                  <a:pt x="306" y="785"/>
                </a:cubicBezTo>
                <a:cubicBezTo>
                  <a:pt x="306" y="785"/>
                  <a:pt x="306" y="785"/>
                  <a:pt x="306" y="785"/>
                </a:cubicBezTo>
                <a:cubicBezTo>
                  <a:pt x="319" y="782"/>
                  <a:pt x="327" y="787"/>
                  <a:pt x="332" y="813"/>
                </a:cubicBezTo>
                <a:cubicBezTo>
                  <a:pt x="346" y="878"/>
                  <a:pt x="346" y="878"/>
                  <a:pt x="346" y="878"/>
                </a:cubicBezTo>
                <a:cubicBezTo>
                  <a:pt x="349" y="892"/>
                  <a:pt x="357" y="897"/>
                  <a:pt x="370" y="894"/>
                </a:cubicBezTo>
                <a:cubicBezTo>
                  <a:pt x="425" y="896"/>
                  <a:pt x="425" y="896"/>
                  <a:pt x="425" y="896"/>
                </a:cubicBezTo>
                <a:cubicBezTo>
                  <a:pt x="430" y="888"/>
                  <a:pt x="443" y="885"/>
                  <a:pt x="440" y="872"/>
                </a:cubicBezTo>
                <a:cubicBezTo>
                  <a:pt x="440" y="804"/>
                  <a:pt x="440" y="804"/>
                  <a:pt x="440" y="804"/>
                </a:cubicBezTo>
                <a:cubicBezTo>
                  <a:pt x="442" y="783"/>
                  <a:pt x="460" y="772"/>
                  <a:pt x="466" y="764"/>
                </a:cubicBezTo>
                <a:cubicBezTo>
                  <a:pt x="466" y="764"/>
                  <a:pt x="466" y="764"/>
                  <a:pt x="466" y="764"/>
                </a:cubicBezTo>
                <a:cubicBezTo>
                  <a:pt x="479" y="761"/>
                  <a:pt x="492" y="758"/>
                  <a:pt x="497" y="750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510" y="747"/>
                  <a:pt x="523" y="745"/>
                  <a:pt x="539" y="755"/>
                </a:cubicBezTo>
                <a:cubicBezTo>
                  <a:pt x="594" y="791"/>
                  <a:pt x="594" y="791"/>
                  <a:pt x="594" y="791"/>
                </a:cubicBezTo>
                <a:cubicBezTo>
                  <a:pt x="602" y="796"/>
                  <a:pt x="623" y="798"/>
                  <a:pt x="628" y="790"/>
                </a:cubicBezTo>
                <a:cubicBezTo>
                  <a:pt x="659" y="743"/>
                  <a:pt x="659" y="743"/>
                  <a:pt x="659" y="743"/>
                </a:cubicBezTo>
                <a:cubicBezTo>
                  <a:pt x="659" y="743"/>
                  <a:pt x="669" y="727"/>
                  <a:pt x="654" y="716"/>
                </a:cubicBezTo>
                <a:close/>
                <a:moveTo>
                  <a:pt x="281" y="633"/>
                </a:moveTo>
                <a:cubicBezTo>
                  <a:pt x="223" y="584"/>
                  <a:pt x="219" y="502"/>
                  <a:pt x="263" y="452"/>
                </a:cubicBezTo>
                <a:cubicBezTo>
                  <a:pt x="313" y="393"/>
                  <a:pt x="399" y="382"/>
                  <a:pt x="457" y="431"/>
                </a:cubicBezTo>
                <a:cubicBezTo>
                  <a:pt x="507" y="475"/>
                  <a:pt x="518" y="561"/>
                  <a:pt x="469" y="619"/>
                </a:cubicBezTo>
                <a:cubicBezTo>
                  <a:pt x="420" y="678"/>
                  <a:pt x="339" y="682"/>
                  <a:pt x="281" y="633"/>
                </a:cubicBezTo>
                <a:close/>
                <a:moveTo>
                  <a:pt x="1019" y="398"/>
                </a:moveTo>
                <a:cubicBezTo>
                  <a:pt x="1004" y="362"/>
                  <a:pt x="1004" y="362"/>
                  <a:pt x="1004" y="362"/>
                </a:cubicBezTo>
                <a:cubicBezTo>
                  <a:pt x="992" y="348"/>
                  <a:pt x="1002" y="340"/>
                  <a:pt x="1002" y="332"/>
                </a:cubicBezTo>
                <a:cubicBezTo>
                  <a:pt x="1002" y="332"/>
                  <a:pt x="1002" y="332"/>
                  <a:pt x="1002" y="332"/>
                </a:cubicBezTo>
                <a:cubicBezTo>
                  <a:pt x="1007" y="328"/>
                  <a:pt x="1011" y="324"/>
                  <a:pt x="1012" y="315"/>
                </a:cubicBezTo>
                <a:cubicBezTo>
                  <a:pt x="1021" y="307"/>
                  <a:pt x="1026" y="303"/>
                  <a:pt x="1043" y="304"/>
                </a:cubicBezTo>
                <a:cubicBezTo>
                  <a:pt x="1086" y="307"/>
                  <a:pt x="1086" y="307"/>
                  <a:pt x="1086" y="307"/>
                </a:cubicBezTo>
                <a:cubicBezTo>
                  <a:pt x="1095" y="308"/>
                  <a:pt x="1099" y="304"/>
                  <a:pt x="1100" y="295"/>
                </a:cubicBezTo>
                <a:cubicBezTo>
                  <a:pt x="1107" y="266"/>
                  <a:pt x="1107" y="266"/>
                  <a:pt x="1107" y="266"/>
                </a:cubicBezTo>
                <a:cubicBezTo>
                  <a:pt x="1107" y="257"/>
                  <a:pt x="1103" y="252"/>
                  <a:pt x="1095" y="243"/>
                </a:cubicBezTo>
                <a:cubicBezTo>
                  <a:pt x="1057" y="236"/>
                  <a:pt x="1057" y="236"/>
                  <a:pt x="1057" y="236"/>
                </a:cubicBezTo>
                <a:cubicBezTo>
                  <a:pt x="1044" y="231"/>
                  <a:pt x="1036" y="222"/>
                  <a:pt x="1037" y="213"/>
                </a:cubicBezTo>
                <a:cubicBezTo>
                  <a:pt x="1038" y="205"/>
                  <a:pt x="1034" y="200"/>
                  <a:pt x="1030" y="187"/>
                </a:cubicBezTo>
                <a:cubicBezTo>
                  <a:pt x="1031" y="178"/>
                  <a:pt x="1032" y="170"/>
                  <a:pt x="1041" y="162"/>
                </a:cubicBezTo>
                <a:cubicBezTo>
                  <a:pt x="1077" y="138"/>
                  <a:pt x="1077" y="138"/>
                  <a:pt x="1077" y="138"/>
                </a:cubicBezTo>
                <a:cubicBezTo>
                  <a:pt x="1082" y="134"/>
                  <a:pt x="1083" y="126"/>
                  <a:pt x="1079" y="121"/>
                </a:cubicBezTo>
                <a:cubicBezTo>
                  <a:pt x="1059" y="89"/>
                  <a:pt x="1059" y="89"/>
                  <a:pt x="1059" y="89"/>
                </a:cubicBezTo>
                <a:cubicBezTo>
                  <a:pt x="1055" y="85"/>
                  <a:pt x="1047" y="84"/>
                  <a:pt x="1038" y="83"/>
                </a:cubicBezTo>
                <a:cubicBezTo>
                  <a:pt x="1002" y="107"/>
                  <a:pt x="1002" y="107"/>
                  <a:pt x="1002" y="107"/>
                </a:cubicBezTo>
                <a:cubicBezTo>
                  <a:pt x="989" y="110"/>
                  <a:pt x="980" y="110"/>
                  <a:pt x="976" y="105"/>
                </a:cubicBezTo>
                <a:cubicBezTo>
                  <a:pt x="972" y="100"/>
                  <a:pt x="960" y="95"/>
                  <a:pt x="956" y="91"/>
                </a:cubicBezTo>
                <a:cubicBezTo>
                  <a:pt x="952" y="86"/>
                  <a:pt x="944" y="77"/>
                  <a:pt x="944" y="68"/>
                </a:cubicBezTo>
                <a:cubicBezTo>
                  <a:pt x="948" y="25"/>
                  <a:pt x="948" y="25"/>
                  <a:pt x="948" y="25"/>
                </a:cubicBezTo>
                <a:cubicBezTo>
                  <a:pt x="948" y="17"/>
                  <a:pt x="940" y="7"/>
                  <a:pt x="940" y="7"/>
                </a:cubicBezTo>
                <a:cubicBezTo>
                  <a:pt x="902" y="0"/>
                  <a:pt x="902" y="0"/>
                  <a:pt x="902" y="0"/>
                </a:cubicBezTo>
                <a:cubicBezTo>
                  <a:pt x="902" y="0"/>
                  <a:pt x="889" y="4"/>
                  <a:pt x="888" y="12"/>
                </a:cubicBezTo>
                <a:cubicBezTo>
                  <a:pt x="872" y="50"/>
                  <a:pt x="872" y="50"/>
                  <a:pt x="872" y="50"/>
                </a:cubicBezTo>
                <a:cubicBezTo>
                  <a:pt x="871" y="67"/>
                  <a:pt x="862" y="67"/>
                  <a:pt x="858" y="71"/>
                </a:cubicBezTo>
                <a:cubicBezTo>
                  <a:pt x="858" y="71"/>
                  <a:pt x="858" y="71"/>
                  <a:pt x="853" y="75"/>
                </a:cubicBezTo>
                <a:cubicBezTo>
                  <a:pt x="849" y="70"/>
                  <a:pt x="840" y="70"/>
                  <a:pt x="836" y="74"/>
                </a:cubicBezTo>
                <a:cubicBezTo>
                  <a:pt x="831" y="78"/>
                  <a:pt x="831" y="78"/>
                  <a:pt x="831" y="78"/>
                </a:cubicBezTo>
                <a:cubicBezTo>
                  <a:pt x="822" y="77"/>
                  <a:pt x="814" y="76"/>
                  <a:pt x="806" y="67"/>
                </a:cubicBezTo>
                <a:cubicBezTo>
                  <a:pt x="778" y="35"/>
                  <a:pt x="778" y="35"/>
                  <a:pt x="778" y="35"/>
                </a:cubicBezTo>
                <a:cubicBezTo>
                  <a:pt x="774" y="30"/>
                  <a:pt x="762" y="25"/>
                  <a:pt x="757" y="29"/>
                </a:cubicBezTo>
                <a:cubicBezTo>
                  <a:pt x="734" y="49"/>
                  <a:pt x="734" y="49"/>
                  <a:pt x="734" y="49"/>
                </a:cubicBezTo>
                <a:cubicBezTo>
                  <a:pt x="725" y="49"/>
                  <a:pt x="725" y="57"/>
                  <a:pt x="728" y="70"/>
                </a:cubicBezTo>
                <a:cubicBezTo>
                  <a:pt x="747" y="102"/>
                  <a:pt x="747" y="102"/>
                  <a:pt x="747" y="102"/>
                </a:cubicBezTo>
                <a:cubicBezTo>
                  <a:pt x="754" y="120"/>
                  <a:pt x="750" y="124"/>
                  <a:pt x="744" y="136"/>
                </a:cubicBezTo>
                <a:cubicBezTo>
                  <a:pt x="744" y="136"/>
                  <a:pt x="744" y="136"/>
                  <a:pt x="744" y="136"/>
                </a:cubicBezTo>
                <a:cubicBezTo>
                  <a:pt x="740" y="140"/>
                  <a:pt x="735" y="144"/>
                  <a:pt x="731" y="148"/>
                </a:cubicBezTo>
                <a:cubicBezTo>
                  <a:pt x="731" y="148"/>
                  <a:pt x="731" y="148"/>
                  <a:pt x="731" y="148"/>
                </a:cubicBezTo>
                <a:cubicBezTo>
                  <a:pt x="730" y="157"/>
                  <a:pt x="721" y="165"/>
                  <a:pt x="703" y="164"/>
                </a:cubicBezTo>
                <a:cubicBezTo>
                  <a:pt x="665" y="157"/>
                  <a:pt x="665" y="157"/>
                  <a:pt x="665" y="157"/>
                </a:cubicBezTo>
                <a:cubicBezTo>
                  <a:pt x="656" y="156"/>
                  <a:pt x="647" y="164"/>
                  <a:pt x="647" y="173"/>
                </a:cubicBezTo>
                <a:cubicBezTo>
                  <a:pt x="640" y="203"/>
                  <a:pt x="640" y="203"/>
                  <a:pt x="640" y="203"/>
                </a:cubicBezTo>
                <a:cubicBezTo>
                  <a:pt x="639" y="211"/>
                  <a:pt x="643" y="216"/>
                  <a:pt x="656" y="221"/>
                </a:cubicBezTo>
                <a:cubicBezTo>
                  <a:pt x="690" y="232"/>
                  <a:pt x="690" y="232"/>
                  <a:pt x="690" y="232"/>
                </a:cubicBezTo>
                <a:cubicBezTo>
                  <a:pt x="702" y="237"/>
                  <a:pt x="710" y="246"/>
                  <a:pt x="710" y="255"/>
                </a:cubicBezTo>
                <a:cubicBezTo>
                  <a:pt x="710" y="255"/>
                  <a:pt x="710" y="255"/>
                  <a:pt x="710" y="255"/>
                </a:cubicBezTo>
                <a:cubicBezTo>
                  <a:pt x="714" y="260"/>
                  <a:pt x="713" y="268"/>
                  <a:pt x="717" y="273"/>
                </a:cubicBezTo>
                <a:cubicBezTo>
                  <a:pt x="712" y="277"/>
                  <a:pt x="712" y="277"/>
                  <a:pt x="712" y="277"/>
                </a:cubicBezTo>
                <a:cubicBezTo>
                  <a:pt x="716" y="281"/>
                  <a:pt x="716" y="290"/>
                  <a:pt x="702" y="302"/>
                </a:cubicBezTo>
                <a:cubicBezTo>
                  <a:pt x="674" y="326"/>
                  <a:pt x="674" y="326"/>
                  <a:pt x="674" y="326"/>
                </a:cubicBezTo>
                <a:cubicBezTo>
                  <a:pt x="665" y="334"/>
                  <a:pt x="664" y="343"/>
                  <a:pt x="668" y="347"/>
                </a:cubicBezTo>
                <a:cubicBezTo>
                  <a:pt x="687" y="379"/>
                  <a:pt x="687" y="379"/>
                  <a:pt x="687" y="379"/>
                </a:cubicBezTo>
                <a:cubicBezTo>
                  <a:pt x="691" y="383"/>
                  <a:pt x="700" y="384"/>
                  <a:pt x="704" y="380"/>
                </a:cubicBezTo>
                <a:cubicBezTo>
                  <a:pt x="745" y="361"/>
                  <a:pt x="745" y="361"/>
                  <a:pt x="745" y="361"/>
                </a:cubicBezTo>
                <a:cubicBezTo>
                  <a:pt x="758" y="358"/>
                  <a:pt x="767" y="358"/>
                  <a:pt x="771" y="363"/>
                </a:cubicBezTo>
                <a:cubicBezTo>
                  <a:pt x="771" y="363"/>
                  <a:pt x="771" y="363"/>
                  <a:pt x="771" y="363"/>
                </a:cubicBezTo>
                <a:cubicBezTo>
                  <a:pt x="779" y="364"/>
                  <a:pt x="787" y="373"/>
                  <a:pt x="791" y="377"/>
                </a:cubicBezTo>
                <a:cubicBezTo>
                  <a:pt x="791" y="377"/>
                  <a:pt x="791" y="377"/>
                  <a:pt x="791" y="377"/>
                </a:cubicBezTo>
                <a:cubicBezTo>
                  <a:pt x="800" y="378"/>
                  <a:pt x="804" y="383"/>
                  <a:pt x="802" y="400"/>
                </a:cubicBezTo>
                <a:cubicBezTo>
                  <a:pt x="799" y="443"/>
                  <a:pt x="799" y="443"/>
                  <a:pt x="799" y="443"/>
                </a:cubicBezTo>
                <a:cubicBezTo>
                  <a:pt x="798" y="451"/>
                  <a:pt x="802" y="456"/>
                  <a:pt x="811" y="457"/>
                </a:cubicBezTo>
                <a:cubicBezTo>
                  <a:pt x="845" y="468"/>
                  <a:pt x="845" y="468"/>
                  <a:pt x="845" y="468"/>
                </a:cubicBezTo>
                <a:cubicBezTo>
                  <a:pt x="849" y="464"/>
                  <a:pt x="858" y="464"/>
                  <a:pt x="859" y="456"/>
                </a:cubicBezTo>
                <a:cubicBezTo>
                  <a:pt x="871" y="413"/>
                  <a:pt x="871" y="413"/>
                  <a:pt x="871" y="413"/>
                </a:cubicBezTo>
                <a:cubicBezTo>
                  <a:pt x="876" y="401"/>
                  <a:pt x="889" y="397"/>
                  <a:pt x="894" y="393"/>
                </a:cubicBezTo>
                <a:cubicBezTo>
                  <a:pt x="894" y="393"/>
                  <a:pt x="894" y="393"/>
                  <a:pt x="894" y="393"/>
                </a:cubicBezTo>
                <a:cubicBezTo>
                  <a:pt x="902" y="394"/>
                  <a:pt x="911" y="395"/>
                  <a:pt x="916" y="391"/>
                </a:cubicBezTo>
                <a:cubicBezTo>
                  <a:pt x="916" y="391"/>
                  <a:pt x="916" y="391"/>
                  <a:pt x="916" y="391"/>
                </a:cubicBezTo>
                <a:cubicBezTo>
                  <a:pt x="924" y="391"/>
                  <a:pt x="933" y="392"/>
                  <a:pt x="941" y="401"/>
                </a:cubicBezTo>
                <a:cubicBezTo>
                  <a:pt x="969" y="433"/>
                  <a:pt x="969" y="433"/>
                  <a:pt x="969" y="433"/>
                </a:cubicBezTo>
                <a:cubicBezTo>
                  <a:pt x="973" y="438"/>
                  <a:pt x="985" y="443"/>
                  <a:pt x="990" y="439"/>
                </a:cubicBezTo>
                <a:cubicBezTo>
                  <a:pt x="1018" y="415"/>
                  <a:pt x="1018" y="415"/>
                  <a:pt x="1018" y="415"/>
                </a:cubicBezTo>
                <a:cubicBezTo>
                  <a:pt x="1018" y="415"/>
                  <a:pt x="1027" y="407"/>
                  <a:pt x="1019" y="398"/>
                </a:cubicBezTo>
                <a:close/>
                <a:moveTo>
                  <a:pt x="803" y="279"/>
                </a:moveTo>
                <a:cubicBezTo>
                  <a:pt x="776" y="238"/>
                  <a:pt x="788" y="187"/>
                  <a:pt x="825" y="164"/>
                </a:cubicBezTo>
                <a:cubicBezTo>
                  <a:pt x="866" y="136"/>
                  <a:pt x="921" y="144"/>
                  <a:pt x="948" y="185"/>
                </a:cubicBezTo>
                <a:cubicBezTo>
                  <a:pt x="972" y="221"/>
                  <a:pt x="963" y="277"/>
                  <a:pt x="922" y="304"/>
                </a:cubicBezTo>
                <a:cubicBezTo>
                  <a:pt x="881" y="332"/>
                  <a:pt x="830" y="320"/>
                  <a:pt x="803" y="2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29" tIns="44815" rIns="89629" bIns="4481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46" name="Straight Arrow Connector 1045"/>
          <p:cNvCxnSpPr>
            <a:cxnSpLocks/>
          </p:cNvCxnSpPr>
          <p:nvPr/>
        </p:nvCxnSpPr>
        <p:spPr>
          <a:xfrm flipV="1">
            <a:off x="2374602" y="5876137"/>
            <a:ext cx="324413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7" name="Group 1046"/>
          <p:cNvGrpSpPr/>
          <p:nvPr/>
        </p:nvGrpSpPr>
        <p:grpSpPr>
          <a:xfrm>
            <a:off x="3462486" y="5291684"/>
            <a:ext cx="346283" cy="298520"/>
            <a:chOff x="4783196" y="3595360"/>
            <a:chExt cx="496743" cy="428227"/>
          </a:xfrm>
        </p:grpSpPr>
        <p:sp>
          <p:nvSpPr>
            <p:cNvPr id="1048" name="Hexagon 1047"/>
            <p:cNvSpPr/>
            <p:nvPr/>
          </p:nvSpPr>
          <p:spPr bwMode="auto">
            <a:xfrm>
              <a:off x="4783196" y="3595360"/>
              <a:ext cx="496743" cy="428227"/>
            </a:xfrm>
            <a:prstGeom prst="hexagon">
              <a:avLst/>
            </a:prstGeom>
            <a:ln w="2667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049" name="Group 1048"/>
            <p:cNvGrpSpPr/>
            <p:nvPr/>
          </p:nvGrpSpPr>
          <p:grpSpPr>
            <a:xfrm>
              <a:off x="4844161" y="3683589"/>
              <a:ext cx="374691" cy="273140"/>
              <a:chOff x="4604634" y="4851349"/>
              <a:chExt cx="383610" cy="279642"/>
            </a:xfrm>
          </p:grpSpPr>
          <p:sp>
            <p:nvSpPr>
              <p:cNvPr id="1050" name="TextBox 1049"/>
              <p:cNvSpPr txBox="1"/>
              <p:nvPr/>
            </p:nvSpPr>
            <p:spPr>
              <a:xfrm>
                <a:off x="4604634" y="4921697"/>
                <a:ext cx="383610" cy="1597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10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01</a:t>
                </a:r>
              </a:p>
            </p:txBody>
          </p:sp>
          <p:sp>
            <p:nvSpPr>
              <p:cNvPr id="1051" name="Freeform 102"/>
              <p:cNvSpPr>
                <a:spLocks noEditPoints="1"/>
              </p:cNvSpPr>
              <p:nvPr/>
            </p:nvSpPr>
            <p:spPr bwMode="auto">
              <a:xfrm>
                <a:off x="4679308" y="4851349"/>
                <a:ext cx="226065" cy="279642"/>
              </a:xfrm>
              <a:custGeom>
                <a:avLst/>
                <a:gdLst>
                  <a:gd name="T0" fmla="*/ 537 w 1270"/>
                  <a:gd name="T1" fmla="*/ 0 h 1576"/>
                  <a:gd name="T2" fmla="*/ 1139 w 1270"/>
                  <a:gd name="T3" fmla="*/ 0 h 1576"/>
                  <a:gd name="T4" fmla="*/ 1270 w 1270"/>
                  <a:gd name="T5" fmla="*/ 198 h 1576"/>
                  <a:gd name="T6" fmla="*/ 1270 w 1270"/>
                  <a:gd name="T7" fmla="*/ 606 h 1576"/>
                  <a:gd name="T8" fmla="*/ 1270 w 1270"/>
                  <a:gd name="T9" fmla="*/ 1393 h 1576"/>
                  <a:gd name="T10" fmla="*/ 1088 w 1270"/>
                  <a:gd name="T11" fmla="*/ 1576 h 1576"/>
                  <a:gd name="T12" fmla="*/ 182 w 1270"/>
                  <a:gd name="T13" fmla="*/ 1576 h 1576"/>
                  <a:gd name="T14" fmla="*/ 130 w 1270"/>
                  <a:gd name="T15" fmla="*/ 1571 h 1576"/>
                  <a:gd name="T16" fmla="*/ 1 w 1270"/>
                  <a:gd name="T17" fmla="*/ 1389 h 1576"/>
                  <a:gd name="T18" fmla="*/ 0 w 1270"/>
                  <a:gd name="T19" fmla="*/ 602 h 1576"/>
                  <a:gd name="T20" fmla="*/ 25 w 1270"/>
                  <a:gd name="T21" fmla="*/ 539 h 1576"/>
                  <a:gd name="T22" fmla="*/ 537 w 1270"/>
                  <a:gd name="T23" fmla="*/ 0 h 1576"/>
                  <a:gd name="T24" fmla="*/ 1131 w 1270"/>
                  <a:gd name="T25" fmla="*/ 787 h 1576"/>
                  <a:gd name="T26" fmla="*/ 1131 w 1270"/>
                  <a:gd name="T27" fmla="*/ 191 h 1576"/>
                  <a:gd name="T28" fmla="*/ 1079 w 1270"/>
                  <a:gd name="T29" fmla="*/ 137 h 1576"/>
                  <a:gd name="T30" fmla="*/ 591 w 1270"/>
                  <a:gd name="T31" fmla="*/ 137 h 1576"/>
                  <a:gd name="T32" fmla="*/ 551 w 1270"/>
                  <a:gd name="T33" fmla="*/ 176 h 1576"/>
                  <a:gd name="T34" fmla="*/ 545 w 1270"/>
                  <a:gd name="T35" fmla="*/ 415 h 1576"/>
                  <a:gd name="T36" fmla="*/ 385 w 1270"/>
                  <a:gd name="T37" fmla="*/ 593 h 1576"/>
                  <a:gd name="T38" fmla="*/ 180 w 1270"/>
                  <a:gd name="T39" fmla="*/ 591 h 1576"/>
                  <a:gd name="T40" fmla="*/ 140 w 1270"/>
                  <a:gd name="T41" fmla="*/ 631 h 1576"/>
                  <a:gd name="T42" fmla="*/ 140 w 1270"/>
                  <a:gd name="T43" fmla="*/ 1377 h 1576"/>
                  <a:gd name="T44" fmla="*/ 198 w 1270"/>
                  <a:gd name="T45" fmla="*/ 1436 h 1576"/>
                  <a:gd name="T46" fmla="*/ 1071 w 1270"/>
                  <a:gd name="T47" fmla="*/ 1436 h 1576"/>
                  <a:gd name="T48" fmla="*/ 1131 w 1270"/>
                  <a:gd name="T49" fmla="*/ 1376 h 1576"/>
                  <a:gd name="T50" fmla="*/ 1131 w 1270"/>
                  <a:gd name="T51" fmla="*/ 787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0" h="1576">
                    <a:moveTo>
                      <a:pt x="537" y="0"/>
                    </a:moveTo>
                    <a:cubicBezTo>
                      <a:pt x="738" y="0"/>
                      <a:pt x="938" y="0"/>
                      <a:pt x="1139" y="0"/>
                    </a:cubicBezTo>
                    <a:cubicBezTo>
                      <a:pt x="1238" y="41"/>
                      <a:pt x="1270" y="89"/>
                      <a:pt x="1270" y="198"/>
                    </a:cubicBezTo>
                    <a:cubicBezTo>
                      <a:pt x="1270" y="334"/>
                      <a:pt x="1270" y="470"/>
                      <a:pt x="1270" y="606"/>
                    </a:cubicBezTo>
                    <a:cubicBezTo>
                      <a:pt x="1270" y="869"/>
                      <a:pt x="1270" y="1131"/>
                      <a:pt x="1270" y="1393"/>
                    </a:cubicBezTo>
                    <a:cubicBezTo>
                      <a:pt x="1270" y="1506"/>
                      <a:pt x="1200" y="1576"/>
                      <a:pt x="1088" y="1576"/>
                    </a:cubicBezTo>
                    <a:cubicBezTo>
                      <a:pt x="786" y="1576"/>
                      <a:pt x="484" y="1576"/>
                      <a:pt x="182" y="1576"/>
                    </a:cubicBezTo>
                    <a:cubicBezTo>
                      <a:pt x="165" y="1576"/>
                      <a:pt x="147" y="1576"/>
                      <a:pt x="130" y="1571"/>
                    </a:cubicBezTo>
                    <a:cubicBezTo>
                      <a:pt x="49" y="1550"/>
                      <a:pt x="1" y="1484"/>
                      <a:pt x="1" y="1389"/>
                    </a:cubicBezTo>
                    <a:cubicBezTo>
                      <a:pt x="1" y="1126"/>
                      <a:pt x="1" y="864"/>
                      <a:pt x="0" y="602"/>
                    </a:cubicBezTo>
                    <a:cubicBezTo>
                      <a:pt x="0" y="577"/>
                      <a:pt x="8" y="558"/>
                      <a:pt x="25" y="539"/>
                    </a:cubicBezTo>
                    <a:cubicBezTo>
                      <a:pt x="196" y="360"/>
                      <a:pt x="366" y="180"/>
                      <a:pt x="537" y="0"/>
                    </a:cubicBezTo>
                    <a:close/>
                    <a:moveTo>
                      <a:pt x="1131" y="787"/>
                    </a:moveTo>
                    <a:cubicBezTo>
                      <a:pt x="1131" y="588"/>
                      <a:pt x="1131" y="389"/>
                      <a:pt x="1131" y="191"/>
                    </a:cubicBezTo>
                    <a:cubicBezTo>
                      <a:pt x="1131" y="147"/>
                      <a:pt x="1121" y="137"/>
                      <a:pt x="1079" y="137"/>
                    </a:cubicBezTo>
                    <a:cubicBezTo>
                      <a:pt x="916" y="137"/>
                      <a:pt x="753" y="137"/>
                      <a:pt x="591" y="137"/>
                    </a:cubicBezTo>
                    <a:cubicBezTo>
                      <a:pt x="562" y="136"/>
                      <a:pt x="551" y="146"/>
                      <a:pt x="551" y="176"/>
                    </a:cubicBezTo>
                    <a:cubicBezTo>
                      <a:pt x="550" y="256"/>
                      <a:pt x="547" y="335"/>
                      <a:pt x="545" y="415"/>
                    </a:cubicBezTo>
                    <a:cubicBezTo>
                      <a:pt x="542" y="509"/>
                      <a:pt x="479" y="580"/>
                      <a:pt x="385" y="593"/>
                    </a:cubicBezTo>
                    <a:cubicBezTo>
                      <a:pt x="317" y="602"/>
                      <a:pt x="249" y="588"/>
                      <a:pt x="180" y="591"/>
                    </a:cubicBezTo>
                    <a:cubicBezTo>
                      <a:pt x="142" y="593"/>
                      <a:pt x="140" y="593"/>
                      <a:pt x="140" y="631"/>
                    </a:cubicBezTo>
                    <a:cubicBezTo>
                      <a:pt x="140" y="880"/>
                      <a:pt x="140" y="1128"/>
                      <a:pt x="140" y="1377"/>
                    </a:cubicBezTo>
                    <a:cubicBezTo>
                      <a:pt x="140" y="1428"/>
                      <a:pt x="148" y="1436"/>
                      <a:pt x="198" y="1436"/>
                    </a:cubicBezTo>
                    <a:cubicBezTo>
                      <a:pt x="489" y="1436"/>
                      <a:pt x="780" y="1436"/>
                      <a:pt x="1071" y="1436"/>
                    </a:cubicBezTo>
                    <a:cubicBezTo>
                      <a:pt x="1124" y="1436"/>
                      <a:pt x="1131" y="1429"/>
                      <a:pt x="1131" y="1376"/>
                    </a:cubicBezTo>
                    <a:cubicBezTo>
                      <a:pt x="1131" y="1180"/>
                      <a:pt x="1131" y="983"/>
                      <a:pt x="1131" y="7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52" name="Group 1051"/>
          <p:cNvGrpSpPr/>
          <p:nvPr/>
        </p:nvGrpSpPr>
        <p:grpSpPr>
          <a:xfrm>
            <a:off x="3497193" y="5815577"/>
            <a:ext cx="264776" cy="328560"/>
            <a:chOff x="7469196" y="2376386"/>
            <a:chExt cx="449697" cy="558028"/>
          </a:xfrm>
        </p:grpSpPr>
        <p:sp>
          <p:nvSpPr>
            <p:cNvPr id="1053" name="Freeform 79"/>
            <p:cNvSpPr>
              <a:spLocks noEditPoints="1"/>
            </p:cNvSpPr>
            <p:nvPr/>
          </p:nvSpPr>
          <p:spPr bwMode="black">
            <a:xfrm>
              <a:off x="7469196" y="2376386"/>
              <a:ext cx="449697" cy="558028"/>
            </a:xfrm>
            <a:custGeom>
              <a:avLst/>
              <a:gdLst>
                <a:gd name="T0" fmla="*/ 277 w 277"/>
                <a:gd name="T1" fmla="*/ 171 h 344"/>
                <a:gd name="T2" fmla="*/ 277 w 277"/>
                <a:gd name="T3" fmla="*/ 251 h 344"/>
                <a:gd name="T4" fmla="*/ 274 w 277"/>
                <a:gd name="T5" fmla="*/ 258 h 344"/>
                <a:gd name="T6" fmla="*/ 251 w 277"/>
                <a:gd name="T7" fmla="*/ 280 h 344"/>
                <a:gd name="T8" fmla="*/ 251 w 277"/>
                <a:gd name="T9" fmla="*/ 295 h 344"/>
                <a:gd name="T10" fmla="*/ 248 w 277"/>
                <a:gd name="T11" fmla="*/ 302 h 344"/>
                <a:gd name="T12" fmla="*/ 241 w 277"/>
                <a:gd name="T13" fmla="*/ 305 h 344"/>
                <a:gd name="T14" fmla="*/ 10 w 277"/>
                <a:gd name="T15" fmla="*/ 305 h 344"/>
                <a:gd name="T16" fmla="*/ 3 w 277"/>
                <a:gd name="T17" fmla="*/ 302 h 344"/>
                <a:gd name="T18" fmla="*/ 0 w 277"/>
                <a:gd name="T19" fmla="*/ 295 h 344"/>
                <a:gd name="T20" fmla="*/ 0 w 277"/>
                <a:gd name="T21" fmla="*/ 9 h 344"/>
                <a:gd name="T22" fmla="*/ 3 w 277"/>
                <a:gd name="T23" fmla="*/ 2 h 344"/>
                <a:gd name="T24" fmla="*/ 10 w 277"/>
                <a:gd name="T25" fmla="*/ 0 h 344"/>
                <a:gd name="T26" fmla="*/ 241 w 277"/>
                <a:gd name="T27" fmla="*/ 0 h 344"/>
                <a:gd name="T28" fmla="*/ 248 w 277"/>
                <a:gd name="T29" fmla="*/ 2 h 344"/>
                <a:gd name="T30" fmla="*/ 251 w 277"/>
                <a:gd name="T31" fmla="*/ 9 h 344"/>
                <a:gd name="T32" fmla="*/ 251 w 277"/>
                <a:gd name="T33" fmla="*/ 143 h 344"/>
                <a:gd name="T34" fmla="*/ 274 w 277"/>
                <a:gd name="T35" fmla="*/ 164 h 344"/>
                <a:gd name="T36" fmla="*/ 277 w 277"/>
                <a:gd name="T37" fmla="*/ 171 h 344"/>
                <a:gd name="T38" fmla="*/ 3 w 277"/>
                <a:gd name="T39" fmla="*/ 2 h 344"/>
                <a:gd name="T40" fmla="*/ 0 w 277"/>
                <a:gd name="T41" fmla="*/ 9 h 344"/>
                <a:gd name="T42" fmla="*/ 0 w 277"/>
                <a:gd name="T43" fmla="*/ 295 h 344"/>
                <a:gd name="T44" fmla="*/ 3 w 277"/>
                <a:gd name="T45" fmla="*/ 302 h 344"/>
                <a:gd name="T46" fmla="*/ 10 w 277"/>
                <a:gd name="T47" fmla="*/ 305 h 344"/>
                <a:gd name="T48" fmla="*/ 199 w 277"/>
                <a:gd name="T49" fmla="*/ 305 h 344"/>
                <a:gd name="T50" fmla="*/ 199 w 277"/>
                <a:gd name="T51" fmla="*/ 191 h 344"/>
                <a:gd name="T52" fmla="*/ 216 w 277"/>
                <a:gd name="T53" fmla="*/ 171 h 344"/>
                <a:gd name="T54" fmla="*/ 222 w 277"/>
                <a:gd name="T55" fmla="*/ 155 h 344"/>
                <a:gd name="T56" fmla="*/ 222 w 277"/>
                <a:gd name="T57" fmla="*/ 56 h 344"/>
                <a:gd name="T58" fmla="*/ 202 w 277"/>
                <a:gd name="T59" fmla="*/ 32 h 344"/>
                <a:gd name="T60" fmla="*/ 31 w 277"/>
                <a:gd name="T61" fmla="*/ 0 h 344"/>
                <a:gd name="T62" fmla="*/ 10 w 277"/>
                <a:gd name="T63" fmla="*/ 0 h 344"/>
                <a:gd name="T64" fmla="*/ 3 w 277"/>
                <a:gd name="T65" fmla="*/ 2 h 344"/>
                <a:gd name="T66" fmla="*/ 200 w 277"/>
                <a:gd name="T67" fmla="*/ 47 h 344"/>
                <a:gd name="T68" fmla="*/ 11 w 277"/>
                <a:gd name="T69" fmla="*/ 11 h 344"/>
                <a:gd name="T70" fmla="*/ 4 w 277"/>
                <a:gd name="T71" fmla="*/ 13 h 344"/>
                <a:gd name="T72" fmla="*/ 0 w 277"/>
                <a:gd name="T73" fmla="*/ 20 h 344"/>
                <a:gd name="T74" fmla="*/ 0 w 277"/>
                <a:gd name="T75" fmla="*/ 302 h 344"/>
                <a:gd name="T76" fmla="*/ 8 w 277"/>
                <a:gd name="T77" fmla="*/ 311 h 344"/>
                <a:gd name="T78" fmla="*/ 173 w 277"/>
                <a:gd name="T79" fmla="*/ 343 h 344"/>
                <a:gd name="T80" fmla="*/ 181 w 277"/>
                <a:gd name="T81" fmla="*/ 341 h 344"/>
                <a:gd name="T82" fmla="*/ 184 w 277"/>
                <a:gd name="T83" fmla="*/ 334 h 344"/>
                <a:gd name="T84" fmla="*/ 184 w 277"/>
                <a:gd name="T85" fmla="*/ 185 h 344"/>
                <a:gd name="T86" fmla="*/ 205 w 277"/>
                <a:gd name="T87" fmla="*/ 161 h 344"/>
                <a:gd name="T88" fmla="*/ 207 w 277"/>
                <a:gd name="T89" fmla="*/ 155 h 344"/>
                <a:gd name="T90" fmla="*/ 207 w 277"/>
                <a:gd name="T91" fmla="*/ 56 h 344"/>
                <a:gd name="T92" fmla="*/ 200 w 277"/>
                <a:gd name="T93" fmla="*/ 4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7" h="344">
                  <a:moveTo>
                    <a:pt x="277" y="171"/>
                  </a:moveTo>
                  <a:cubicBezTo>
                    <a:pt x="277" y="251"/>
                    <a:pt x="277" y="251"/>
                    <a:pt x="277" y="251"/>
                  </a:cubicBezTo>
                  <a:cubicBezTo>
                    <a:pt x="277" y="254"/>
                    <a:pt x="276" y="256"/>
                    <a:pt x="274" y="258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1" y="295"/>
                    <a:pt x="251" y="295"/>
                    <a:pt x="251" y="295"/>
                  </a:cubicBezTo>
                  <a:cubicBezTo>
                    <a:pt x="251" y="298"/>
                    <a:pt x="250" y="300"/>
                    <a:pt x="248" y="302"/>
                  </a:cubicBezTo>
                  <a:cubicBezTo>
                    <a:pt x="246" y="304"/>
                    <a:pt x="244" y="305"/>
                    <a:pt x="241" y="305"/>
                  </a:cubicBezTo>
                  <a:cubicBezTo>
                    <a:pt x="10" y="305"/>
                    <a:pt x="10" y="305"/>
                    <a:pt x="10" y="305"/>
                  </a:cubicBezTo>
                  <a:cubicBezTo>
                    <a:pt x="7" y="305"/>
                    <a:pt x="5" y="304"/>
                    <a:pt x="3" y="302"/>
                  </a:cubicBezTo>
                  <a:cubicBezTo>
                    <a:pt x="1" y="300"/>
                    <a:pt x="0" y="298"/>
                    <a:pt x="0" y="29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4" y="0"/>
                    <a:pt x="246" y="1"/>
                    <a:pt x="248" y="2"/>
                  </a:cubicBezTo>
                  <a:cubicBezTo>
                    <a:pt x="250" y="4"/>
                    <a:pt x="251" y="6"/>
                    <a:pt x="251" y="9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6" y="166"/>
                    <a:pt x="277" y="169"/>
                    <a:pt x="277" y="171"/>
                  </a:cubicBezTo>
                  <a:close/>
                  <a:moveTo>
                    <a:pt x="3" y="2"/>
                  </a:moveTo>
                  <a:cubicBezTo>
                    <a:pt x="1" y="4"/>
                    <a:pt x="0" y="6"/>
                    <a:pt x="0" y="9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8"/>
                    <a:pt x="1" y="300"/>
                    <a:pt x="3" y="302"/>
                  </a:cubicBezTo>
                  <a:cubicBezTo>
                    <a:pt x="5" y="304"/>
                    <a:pt x="7" y="305"/>
                    <a:pt x="10" y="305"/>
                  </a:cubicBezTo>
                  <a:cubicBezTo>
                    <a:pt x="199" y="305"/>
                    <a:pt x="199" y="305"/>
                    <a:pt x="199" y="30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204" y="185"/>
                    <a:pt x="216" y="171"/>
                    <a:pt x="216" y="171"/>
                  </a:cubicBezTo>
                  <a:cubicBezTo>
                    <a:pt x="220" y="166"/>
                    <a:pt x="222" y="161"/>
                    <a:pt x="222" y="1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2" y="44"/>
                    <a:pt x="214" y="35"/>
                    <a:pt x="202" y="3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2"/>
                  </a:cubicBezTo>
                  <a:close/>
                  <a:moveTo>
                    <a:pt x="200" y="47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9" y="10"/>
                    <a:pt x="6" y="11"/>
                    <a:pt x="4" y="13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7"/>
                    <a:pt x="4" y="311"/>
                    <a:pt x="8" y="311"/>
                  </a:cubicBezTo>
                  <a:cubicBezTo>
                    <a:pt x="173" y="343"/>
                    <a:pt x="173" y="343"/>
                    <a:pt x="173" y="343"/>
                  </a:cubicBezTo>
                  <a:cubicBezTo>
                    <a:pt x="176" y="344"/>
                    <a:pt x="179" y="343"/>
                    <a:pt x="181" y="341"/>
                  </a:cubicBezTo>
                  <a:cubicBezTo>
                    <a:pt x="183" y="339"/>
                    <a:pt x="184" y="337"/>
                    <a:pt x="184" y="334"/>
                  </a:cubicBezTo>
                  <a:cubicBezTo>
                    <a:pt x="184" y="185"/>
                    <a:pt x="184" y="185"/>
                    <a:pt x="184" y="185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6" y="159"/>
                    <a:pt x="207" y="157"/>
                    <a:pt x="207" y="155"/>
                  </a:cubicBezTo>
                  <a:cubicBezTo>
                    <a:pt x="207" y="56"/>
                    <a:pt x="207" y="56"/>
                    <a:pt x="207" y="56"/>
                  </a:cubicBezTo>
                  <a:cubicBezTo>
                    <a:pt x="207" y="51"/>
                    <a:pt x="204" y="48"/>
                    <a:pt x="200" y="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70"/>
            <p:cNvSpPr>
              <a:spLocks noChangeAspect="1"/>
            </p:cNvSpPr>
            <p:nvPr/>
          </p:nvSpPr>
          <p:spPr bwMode="black">
            <a:xfrm>
              <a:off x="7548648" y="2550088"/>
              <a:ext cx="173126" cy="249928"/>
            </a:xfrm>
            <a:custGeom>
              <a:avLst/>
              <a:gdLst>
                <a:gd name="T0" fmla="*/ 73 w 110"/>
                <a:gd name="T1" fmla="*/ 6 h 144"/>
                <a:gd name="T2" fmla="*/ 70 w 110"/>
                <a:gd name="T3" fmla="*/ 0 h 144"/>
                <a:gd name="T4" fmla="*/ 12 w 110"/>
                <a:gd name="T5" fmla="*/ 0 h 144"/>
                <a:gd name="T6" fmla="*/ 6 w 110"/>
                <a:gd name="T7" fmla="*/ 6 h 144"/>
                <a:gd name="T8" fmla="*/ 0 w 110"/>
                <a:gd name="T9" fmla="*/ 69 h 144"/>
                <a:gd name="T10" fmla="*/ 5 w 110"/>
                <a:gd name="T11" fmla="*/ 75 h 144"/>
                <a:gd name="T12" fmla="*/ 40 w 110"/>
                <a:gd name="T13" fmla="*/ 75 h 144"/>
                <a:gd name="T14" fmla="*/ 16 w 110"/>
                <a:gd name="T15" fmla="*/ 136 h 144"/>
                <a:gd name="T16" fmla="*/ 21 w 110"/>
                <a:gd name="T17" fmla="*/ 140 h 144"/>
                <a:gd name="T18" fmla="*/ 108 w 110"/>
                <a:gd name="T19" fmla="*/ 57 h 144"/>
                <a:gd name="T20" fmla="*/ 107 w 110"/>
                <a:gd name="T21" fmla="*/ 53 h 144"/>
                <a:gd name="T22" fmla="*/ 54 w 110"/>
                <a:gd name="T23" fmla="*/ 53 h 144"/>
                <a:gd name="T24" fmla="*/ 73 w 110"/>
                <a:gd name="T25" fmla="*/ 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4">
                  <a:moveTo>
                    <a:pt x="73" y="6"/>
                  </a:moveTo>
                  <a:cubicBezTo>
                    <a:pt x="75" y="2"/>
                    <a:pt x="73" y="0"/>
                    <a:pt x="7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3"/>
                    <a:pt x="6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2" y="75"/>
                    <a:pt x="5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4" y="143"/>
                    <a:pt x="16" y="144"/>
                    <a:pt x="21" y="140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0" y="54"/>
                    <a:pt x="110" y="53"/>
                    <a:pt x="107" y="53"/>
                  </a:cubicBezTo>
                  <a:cubicBezTo>
                    <a:pt x="54" y="53"/>
                    <a:pt x="54" y="53"/>
                    <a:pt x="54" y="53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32" tIns="74426" rIns="93032" bIns="74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7434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55" name="Group 1054"/>
          <p:cNvGrpSpPr/>
          <p:nvPr/>
        </p:nvGrpSpPr>
        <p:grpSpPr>
          <a:xfrm>
            <a:off x="4778637" y="5834287"/>
            <a:ext cx="285300" cy="285300"/>
            <a:chOff x="6548081" y="3270894"/>
            <a:chExt cx="428708" cy="428708"/>
          </a:xfrm>
        </p:grpSpPr>
        <p:sp>
          <p:nvSpPr>
            <p:cNvPr id="1056" name="Freeform 70"/>
            <p:cNvSpPr>
              <a:spLocks noChangeAspect="1"/>
            </p:cNvSpPr>
            <p:nvPr/>
          </p:nvSpPr>
          <p:spPr bwMode="black">
            <a:xfrm>
              <a:off x="6694700" y="3379158"/>
              <a:ext cx="173126" cy="249928"/>
            </a:xfrm>
            <a:custGeom>
              <a:avLst/>
              <a:gdLst>
                <a:gd name="T0" fmla="*/ 73 w 110"/>
                <a:gd name="T1" fmla="*/ 6 h 144"/>
                <a:gd name="T2" fmla="*/ 70 w 110"/>
                <a:gd name="T3" fmla="*/ 0 h 144"/>
                <a:gd name="T4" fmla="*/ 12 w 110"/>
                <a:gd name="T5" fmla="*/ 0 h 144"/>
                <a:gd name="T6" fmla="*/ 6 w 110"/>
                <a:gd name="T7" fmla="*/ 6 h 144"/>
                <a:gd name="T8" fmla="*/ 0 w 110"/>
                <a:gd name="T9" fmla="*/ 69 h 144"/>
                <a:gd name="T10" fmla="*/ 5 w 110"/>
                <a:gd name="T11" fmla="*/ 75 h 144"/>
                <a:gd name="T12" fmla="*/ 40 w 110"/>
                <a:gd name="T13" fmla="*/ 75 h 144"/>
                <a:gd name="T14" fmla="*/ 16 w 110"/>
                <a:gd name="T15" fmla="*/ 136 h 144"/>
                <a:gd name="T16" fmla="*/ 21 w 110"/>
                <a:gd name="T17" fmla="*/ 140 h 144"/>
                <a:gd name="T18" fmla="*/ 108 w 110"/>
                <a:gd name="T19" fmla="*/ 57 h 144"/>
                <a:gd name="T20" fmla="*/ 107 w 110"/>
                <a:gd name="T21" fmla="*/ 53 h 144"/>
                <a:gd name="T22" fmla="*/ 54 w 110"/>
                <a:gd name="T23" fmla="*/ 53 h 144"/>
                <a:gd name="T24" fmla="*/ 73 w 110"/>
                <a:gd name="T25" fmla="*/ 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4">
                  <a:moveTo>
                    <a:pt x="73" y="6"/>
                  </a:moveTo>
                  <a:cubicBezTo>
                    <a:pt x="75" y="2"/>
                    <a:pt x="73" y="0"/>
                    <a:pt x="7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3"/>
                    <a:pt x="6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2" y="75"/>
                    <a:pt x="5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4" y="143"/>
                    <a:pt x="16" y="144"/>
                    <a:pt x="21" y="140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0" y="54"/>
                    <a:pt x="110" y="53"/>
                    <a:pt x="107" y="53"/>
                  </a:cubicBezTo>
                  <a:cubicBezTo>
                    <a:pt x="54" y="53"/>
                    <a:pt x="54" y="53"/>
                    <a:pt x="54" y="53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32" tIns="74426" rIns="93032" bIns="74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7434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7" name="Rounded Rectangle 1056"/>
            <p:cNvSpPr/>
            <p:nvPr/>
          </p:nvSpPr>
          <p:spPr bwMode="auto">
            <a:xfrm>
              <a:off x="6548081" y="3270894"/>
              <a:ext cx="428708" cy="428708"/>
            </a:xfrm>
            <a:prstGeom prst="roundRect">
              <a:avLst>
                <a:gd name="adj" fmla="val 11901"/>
              </a:avLst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58" name="TextBox 1057"/>
          <p:cNvSpPr txBox="1"/>
          <p:nvPr/>
        </p:nvSpPr>
        <p:spPr>
          <a:xfrm>
            <a:off x="3785383" y="5854952"/>
            <a:ext cx="883608" cy="221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Lake Storage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(Encryption at Rest)</a:t>
            </a:r>
          </a:p>
        </p:txBody>
      </p:sp>
      <p:sp>
        <p:nvSpPr>
          <p:cNvPr id="1059" name="TextBox 1058"/>
          <p:cNvSpPr txBox="1"/>
          <p:nvPr/>
        </p:nvSpPr>
        <p:spPr>
          <a:xfrm>
            <a:off x="5184712" y="5893725"/>
            <a:ext cx="883608" cy="11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Lake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Analytics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60" name="Straight Arrow Connector 1059"/>
          <p:cNvCxnSpPr>
            <a:cxnSpLocks/>
          </p:cNvCxnSpPr>
          <p:nvPr/>
        </p:nvCxnSpPr>
        <p:spPr>
          <a:xfrm flipV="1">
            <a:off x="2551336" y="5438543"/>
            <a:ext cx="610934" cy="1083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61" name="Freeform 1060"/>
          <p:cNvSpPr/>
          <p:nvPr/>
        </p:nvSpPr>
        <p:spPr bwMode="auto">
          <a:xfrm flipH="1">
            <a:off x="6604050" y="5336218"/>
            <a:ext cx="267177" cy="282739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>
              <a:gradFill>
                <a:gsLst>
                  <a:gs pos="100000">
                    <a:srgbClr val="161616"/>
                  </a:gs>
                  <a:gs pos="0">
                    <a:srgbClr val="161616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62" name="Straight Arrow Connector 1061"/>
          <p:cNvCxnSpPr>
            <a:cxnSpLocks/>
          </p:cNvCxnSpPr>
          <p:nvPr/>
        </p:nvCxnSpPr>
        <p:spPr>
          <a:xfrm flipV="1">
            <a:off x="6366503" y="5414279"/>
            <a:ext cx="223133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3" name="Straight Arrow Connector 1062"/>
          <p:cNvCxnSpPr>
            <a:cxnSpLocks/>
          </p:cNvCxnSpPr>
          <p:nvPr/>
        </p:nvCxnSpPr>
        <p:spPr>
          <a:xfrm flipH="1">
            <a:off x="6341350" y="5511976"/>
            <a:ext cx="208813" cy="33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64" name="Picture 1063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4">
            <a:clrChange>
              <a:clrFrom>
                <a:srgbClr val="89C402"/>
              </a:clrFrom>
              <a:clrTo>
                <a:srgbClr val="89C402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4762511" y="5246298"/>
            <a:ext cx="361220" cy="349037"/>
          </a:xfrm>
          <a:prstGeom prst="rect">
            <a:avLst/>
          </a:prstGeom>
          <a:solidFill>
            <a:srgbClr val="747AF8"/>
          </a:solidFill>
        </p:spPr>
      </p:pic>
      <p:cxnSp>
        <p:nvCxnSpPr>
          <p:cNvPr id="1065" name="Straight Arrow Connector 1064"/>
          <p:cNvCxnSpPr>
            <a:cxnSpLocks/>
          </p:cNvCxnSpPr>
          <p:nvPr/>
        </p:nvCxnSpPr>
        <p:spPr>
          <a:xfrm flipV="1">
            <a:off x="6385913" y="5959873"/>
            <a:ext cx="223133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/>
          <p:cNvCxnSpPr>
            <a:cxnSpLocks/>
          </p:cNvCxnSpPr>
          <p:nvPr/>
        </p:nvCxnSpPr>
        <p:spPr>
          <a:xfrm flipH="1">
            <a:off x="6360760" y="6057570"/>
            <a:ext cx="208813" cy="33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Freeform 15"/>
          <p:cNvSpPr>
            <a:spLocks noEditPoints="1"/>
          </p:cNvSpPr>
          <p:nvPr/>
        </p:nvSpPr>
        <p:spPr bwMode="black">
          <a:xfrm>
            <a:off x="8495938" y="3311222"/>
            <a:ext cx="294837" cy="268869"/>
          </a:xfrm>
          <a:custGeom>
            <a:avLst/>
            <a:gdLst>
              <a:gd name="T0" fmla="*/ 436 w 2416"/>
              <a:gd name="T1" fmla="*/ 708 h 2209"/>
              <a:gd name="T2" fmla="*/ 524 w 2416"/>
              <a:gd name="T3" fmla="*/ 768 h 2209"/>
              <a:gd name="T4" fmla="*/ 883 w 2416"/>
              <a:gd name="T5" fmla="*/ 698 h 2209"/>
              <a:gd name="T6" fmla="*/ 1293 w 2416"/>
              <a:gd name="T7" fmla="*/ 707 h 2209"/>
              <a:gd name="T8" fmla="*/ 1449 w 2416"/>
              <a:gd name="T9" fmla="*/ 702 h 2209"/>
              <a:gd name="T10" fmla="*/ 1429 w 2416"/>
              <a:gd name="T11" fmla="*/ 399 h 2209"/>
              <a:gd name="T12" fmla="*/ 1317 w 2416"/>
              <a:gd name="T13" fmla="*/ 124 h 2209"/>
              <a:gd name="T14" fmla="*/ 1101 w 2416"/>
              <a:gd name="T15" fmla="*/ 21 h 2209"/>
              <a:gd name="T16" fmla="*/ 536 w 2416"/>
              <a:gd name="T17" fmla="*/ 250 h 2209"/>
              <a:gd name="T18" fmla="*/ 353 w 2416"/>
              <a:gd name="T19" fmla="*/ 433 h 2209"/>
              <a:gd name="T20" fmla="*/ 387 w 2416"/>
              <a:gd name="T21" fmla="*/ 530 h 2209"/>
              <a:gd name="T22" fmla="*/ 450 w 2416"/>
              <a:gd name="T23" fmla="*/ 1207 h 2209"/>
              <a:gd name="T24" fmla="*/ 617 w 2416"/>
              <a:gd name="T25" fmla="*/ 1272 h 2209"/>
              <a:gd name="T26" fmla="*/ 689 w 2416"/>
              <a:gd name="T27" fmla="*/ 1270 h 2209"/>
              <a:gd name="T28" fmla="*/ 653 w 2416"/>
              <a:gd name="T29" fmla="*/ 1190 h 2209"/>
              <a:gd name="T30" fmla="*/ 626 w 2416"/>
              <a:gd name="T31" fmla="*/ 1126 h 2209"/>
              <a:gd name="T32" fmla="*/ 553 w 2416"/>
              <a:gd name="T33" fmla="*/ 1010 h 2209"/>
              <a:gd name="T34" fmla="*/ 386 w 2416"/>
              <a:gd name="T35" fmla="*/ 755 h 2209"/>
              <a:gd name="T36" fmla="*/ 209 w 2416"/>
              <a:gd name="T37" fmla="*/ 573 h 2209"/>
              <a:gd name="T38" fmla="*/ 48 w 2416"/>
              <a:gd name="T39" fmla="*/ 787 h 2209"/>
              <a:gd name="T40" fmla="*/ 121 w 2416"/>
              <a:gd name="T41" fmla="*/ 1190 h 2209"/>
              <a:gd name="T42" fmla="*/ 355 w 2416"/>
              <a:gd name="T43" fmla="*/ 1178 h 2209"/>
              <a:gd name="T44" fmla="*/ 2011 w 2416"/>
              <a:gd name="T45" fmla="*/ 189 h 2209"/>
              <a:gd name="T46" fmla="*/ 1470 w 2416"/>
              <a:gd name="T47" fmla="*/ 25 h 2209"/>
              <a:gd name="T48" fmla="*/ 1383 w 2416"/>
              <a:gd name="T49" fmla="*/ 196 h 2209"/>
              <a:gd name="T50" fmla="*/ 1533 w 2416"/>
              <a:gd name="T51" fmla="*/ 610 h 2209"/>
              <a:gd name="T52" fmla="*/ 1588 w 2416"/>
              <a:gd name="T53" fmla="*/ 803 h 2209"/>
              <a:gd name="T54" fmla="*/ 1722 w 2416"/>
              <a:gd name="T55" fmla="*/ 938 h 2209"/>
              <a:gd name="T56" fmla="*/ 1907 w 2416"/>
              <a:gd name="T57" fmla="*/ 1240 h 2209"/>
              <a:gd name="T58" fmla="*/ 2277 w 2416"/>
              <a:gd name="T59" fmla="*/ 1135 h 2209"/>
              <a:gd name="T60" fmla="*/ 2323 w 2416"/>
              <a:gd name="T61" fmla="*/ 506 h 2209"/>
              <a:gd name="T62" fmla="*/ 1781 w 2416"/>
              <a:gd name="T63" fmla="*/ 1200 h 2209"/>
              <a:gd name="T64" fmla="*/ 1773 w 2416"/>
              <a:gd name="T65" fmla="*/ 1172 h 2209"/>
              <a:gd name="T66" fmla="*/ 1585 w 2416"/>
              <a:gd name="T67" fmla="*/ 862 h 2209"/>
              <a:gd name="T68" fmla="*/ 1317 w 2416"/>
              <a:gd name="T69" fmla="*/ 747 h 2209"/>
              <a:gd name="T70" fmla="*/ 907 w 2416"/>
              <a:gd name="T71" fmla="*/ 739 h 2209"/>
              <a:gd name="T72" fmla="*/ 489 w 2416"/>
              <a:gd name="T73" fmla="*/ 831 h 2209"/>
              <a:gd name="T74" fmla="*/ 627 w 2416"/>
              <a:gd name="T75" fmla="*/ 1004 h 2209"/>
              <a:gd name="T76" fmla="*/ 704 w 2416"/>
              <a:gd name="T77" fmla="*/ 1182 h 2209"/>
              <a:gd name="T78" fmla="*/ 704 w 2416"/>
              <a:gd name="T79" fmla="*/ 1183 h 2209"/>
              <a:gd name="T80" fmla="*/ 871 w 2416"/>
              <a:gd name="T81" fmla="*/ 1334 h 2209"/>
              <a:gd name="T82" fmla="*/ 1184 w 2416"/>
              <a:gd name="T83" fmla="*/ 1421 h 2209"/>
              <a:gd name="T84" fmla="*/ 1422 w 2416"/>
              <a:gd name="T85" fmla="*/ 1539 h 2209"/>
              <a:gd name="T86" fmla="*/ 1716 w 2416"/>
              <a:gd name="T87" fmla="*/ 1526 h 2209"/>
              <a:gd name="T88" fmla="*/ 1811 w 2416"/>
              <a:gd name="T89" fmla="*/ 1387 h 2209"/>
              <a:gd name="T90" fmla="*/ 1809 w 2416"/>
              <a:gd name="T91" fmla="*/ 1295 h 2209"/>
              <a:gd name="T92" fmla="*/ 1173 w 2416"/>
              <a:gd name="T93" fmla="*/ 1486 h 2209"/>
              <a:gd name="T94" fmla="*/ 1044 w 2416"/>
              <a:gd name="T95" fmla="*/ 1466 h 2209"/>
              <a:gd name="T96" fmla="*/ 984 w 2416"/>
              <a:gd name="T97" fmla="*/ 1573 h 2209"/>
              <a:gd name="T98" fmla="*/ 809 w 2416"/>
              <a:gd name="T99" fmla="*/ 1794 h 2209"/>
              <a:gd name="T100" fmla="*/ 752 w 2416"/>
              <a:gd name="T101" fmla="*/ 2011 h 2209"/>
              <a:gd name="T102" fmla="*/ 778 w 2416"/>
              <a:gd name="T103" fmla="*/ 2150 h 2209"/>
              <a:gd name="T104" fmla="*/ 880 w 2416"/>
              <a:gd name="T105" fmla="*/ 2177 h 2209"/>
              <a:gd name="T106" fmla="*/ 1012 w 2416"/>
              <a:gd name="T107" fmla="*/ 2005 h 2209"/>
              <a:gd name="T108" fmla="*/ 1226 w 2416"/>
              <a:gd name="T109" fmla="*/ 1733 h 2209"/>
              <a:gd name="T110" fmla="*/ 1245 w 2416"/>
              <a:gd name="T111" fmla="*/ 1541 h 2209"/>
              <a:gd name="T112" fmla="*/ 797 w 2416"/>
              <a:gd name="T113" fmla="*/ 1718 h 2209"/>
              <a:gd name="T114" fmla="*/ 977 w 2416"/>
              <a:gd name="T115" fmla="*/ 1520 h 2209"/>
              <a:gd name="T116" fmla="*/ 831 w 2416"/>
              <a:gd name="T117" fmla="*/ 1386 h 2209"/>
              <a:gd name="T118" fmla="*/ 584 w 2416"/>
              <a:gd name="T119" fmla="*/ 1299 h 2209"/>
              <a:gd name="T120" fmla="*/ 222 w 2416"/>
              <a:gd name="T121" fmla="*/ 1510 h 2209"/>
              <a:gd name="T122" fmla="*/ 569 w 2416"/>
              <a:gd name="T123" fmla="*/ 1809 h 2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16" h="2209">
                <a:moveTo>
                  <a:pt x="387" y="530"/>
                </a:moveTo>
                <a:cubicBezTo>
                  <a:pt x="412" y="587"/>
                  <a:pt x="412" y="651"/>
                  <a:pt x="436" y="708"/>
                </a:cubicBezTo>
                <a:cubicBezTo>
                  <a:pt x="445" y="729"/>
                  <a:pt x="445" y="729"/>
                  <a:pt x="445" y="729"/>
                </a:cubicBezTo>
                <a:cubicBezTo>
                  <a:pt x="454" y="752"/>
                  <a:pt x="490" y="770"/>
                  <a:pt x="524" y="768"/>
                </a:cubicBezTo>
                <a:cubicBezTo>
                  <a:pt x="524" y="768"/>
                  <a:pt x="524" y="768"/>
                  <a:pt x="553" y="767"/>
                </a:cubicBezTo>
                <a:cubicBezTo>
                  <a:pt x="666" y="760"/>
                  <a:pt x="772" y="718"/>
                  <a:pt x="883" y="698"/>
                </a:cubicBezTo>
                <a:cubicBezTo>
                  <a:pt x="954" y="685"/>
                  <a:pt x="1003" y="722"/>
                  <a:pt x="1070" y="733"/>
                </a:cubicBezTo>
                <a:cubicBezTo>
                  <a:pt x="1146" y="746"/>
                  <a:pt x="1215" y="702"/>
                  <a:pt x="1293" y="707"/>
                </a:cubicBezTo>
                <a:cubicBezTo>
                  <a:pt x="1348" y="710"/>
                  <a:pt x="1362" y="715"/>
                  <a:pt x="1362" y="715"/>
                </a:cubicBezTo>
                <a:cubicBezTo>
                  <a:pt x="1391" y="726"/>
                  <a:pt x="1424" y="722"/>
                  <a:pt x="1449" y="702"/>
                </a:cubicBezTo>
                <a:cubicBezTo>
                  <a:pt x="1478" y="678"/>
                  <a:pt x="1478" y="646"/>
                  <a:pt x="1477" y="611"/>
                </a:cubicBezTo>
                <a:cubicBezTo>
                  <a:pt x="1474" y="540"/>
                  <a:pt x="1468" y="462"/>
                  <a:pt x="1429" y="399"/>
                </a:cubicBezTo>
                <a:cubicBezTo>
                  <a:pt x="1401" y="353"/>
                  <a:pt x="1374" y="306"/>
                  <a:pt x="1351" y="256"/>
                </a:cubicBezTo>
                <a:cubicBezTo>
                  <a:pt x="1332" y="215"/>
                  <a:pt x="1322" y="170"/>
                  <a:pt x="1317" y="124"/>
                </a:cubicBezTo>
                <a:cubicBezTo>
                  <a:pt x="1312" y="92"/>
                  <a:pt x="1317" y="40"/>
                  <a:pt x="1281" y="23"/>
                </a:cubicBezTo>
                <a:cubicBezTo>
                  <a:pt x="1229" y="0"/>
                  <a:pt x="1155" y="13"/>
                  <a:pt x="1101" y="21"/>
                </a:cubicBezTo>
                <a:cubicBezTo>
                  <a:pt x="972" y="38"/>
                  <a:pt x="844" y="76"/>
                  <a:pt x="727" y="134"/>
                </a:cubicBezTo>
                <a:cubicBezTo>
                  <a:pt x="660" y="167"/>
                  <a:pt x="596" y="206"/>
                  <a:pt x="536" y="250"/>
                </a:cubicBezTo>
                <a:cubicBezTo>
                  <a:pt x="488" y="285"/>
                  <a:pt x="440" y="319"/>
                  <a:pt x="399" y="362"/>
                </a:cubicBezTo>
                <a:cubicBezTo>
                  <a:pt x="380" y="382"/>
                  <a:pt x="359" y="405"/>
                  <a:pt x="353" y="433"/>
                </a:cubicBezTo>
                <a:cubicBezTo>
                  <a:pt x="346" y="467"/>
                  <a:pt x="367" y="492"/>
                  <a:pt x="381" y="520"/>
                </a:cubicBezTo>
                <a:cubicBezTo>
                  <a:pt x="383" y="523"/>
                  <a:pt x="385" y="527"/>
                  <a:pt x="387" y="530"/>
                </a:cubicBezTo>
                <a:close/>
                <a:moveTo>
                  <a:pt x="355" y="1178"/>
                </a:moveTo>
                <a:cubicBezTo>
                  <a:pt x="385" y="1181"/>
                  <a:pt x="417" y="1193"/>
                  <a:pt x="450" y="1207"/>
                </a:cubicBezTo>
                <a:cubicBezTo>
                  <a:pt x="487" y="1223"/>
                  <a:pt x="524" y="1242"/>
                  <a:pt x="558" y="1255"/>
                </a:cubicBezTo>
                <a:cubicBezTo>
                  <a:pt x="577" y="1263"/>
                  <a:pt x="598" y="1267"/>
                  <a:pt x="617" y="1272"/>
                </a:cubicBezTo>
                <a:cubicBezTo>
                  <a:pt x="635" y="1276"/>
                  <a:pt x="647" y="1281"/>
                  <a:pt x="665" y="1278"/>
                </a:cubicBezTo>
                <a:cubicBezTo>
                  <a:pt x="673" y="1276"/>
                  <a:pt x="684" y="1277"/>
                  <a:pt x="689" y="1270"/>
                </a:cubicBezTo>
                <a:cubicBezTo>
                  <a:pt x="701" y="1256"/>
                  <a:pt x="690" y="1228"/>
                  <a:pt x="680" y="1218"/>
                </a:cubicBezTo>
                <a:cubicBezTo>
                  <a:pt x="670" y="1209"/>
                  <a:pt x="661" y="1200"/>
                  <a:pt x="653" y="1190"/>
                </a:cubicBezTo>
                <a:cubicBezTo>
                  <a:pt x="648" y="1184"/>
                  <a:pt x="643" y="1177"/>
                  <a:pt x="640" y="1169"/>
                </a:cubicBezTo>
                <a:cubicBezTo>
                  <a:pt x="634" y="1156"/>
                  <a:pt x="627" y="1141"/>
                  <a:pt x="626" y="1126"/>
                </a:cubicBezTo>
                <a:cubicBezTo>
                  <a:pt x="625" y="1110"/>
                  <a:pt x="624" y="1097"/>
                  <a:pt x="619" y="1082"/>
                </a:cubicBezTo>
                <a:cubicBezTo>
                  <a:pt x="607" y="1051"/>
                  <a:pt x="583" y="1023"/>
                  <a:pt x="553" y="1010"/>
                </a:cubicBezTo>
                <a:cubicBezTo>
                  <a:pt x="553" y="1010"/>
                  <a:pt x="521" y="997"/>
                  <a:pt x="479" y="944"/>
                </a:cubicBezTo>
                <a:cubicBezTo>
                  <a:pt x="450" y="907"/>
                  <a:pt x="395" y="775"/>
                  <a:pt x="386" y="755"/>
                </a:cubicBezTo>
                <a:cubicBezTo>
                  <a:pt x="364" y="704"/>
                  <a:pt x="374" y="643"/>
                  <a:pt x="356" y="592"/>
                </a:cubicBezTo>
                <a:cubicBezTo>
                  <a:pt x="333" y="526"/>
                  <a:pt x="256" y="534"/>
                  <a:pt x="209" y="573"/>
                </a:cubicBezTo>
                <a:cubicBezTo>
                  <a:pt x="209" y="573"/>
                  <a:pt x="194" y="586"/>
                  <a:pt x="138" y="637"/>
                </a:cubicBezTo>
                <a:cubicBezTo>
                  <a:pt x="94" y="677"/>
                  <a:pt x="73" y="735"/>
                  <a:pt x="48" y="787"/>
                </a:cubicBezTo>
                <a:cubicBezTo>
                  <a:pt x="6" y="879"/>
                  <a:pt x="0" y="959"/>
                  <a:pt x="1" y="1058"/>
                </a:cubicBezTo>
                <a:cubicBezTo>
                  <a:pt x="2" y="1136"/>
                  <a:pt x="54" y="1160"/>
                  <a:pt x="121" y="1190"/>
                </a:cubicBezTo>
                <a:cubicBezTo>
                  <a:pt x="121" y="1190"/>
                  <a:pt x="132" y="1194"/>
                  <a:pt x="176" y="1197"/>
                </a:cubicBezTo>
                <a:cubicBezTo>
                  <a:pt x="235" y="1201"/>
                  <a:pt x="297" y="1172"/>
                  <a:pt x="355" y="1178"/>
                </a:cubicBezTo>
                <a:close/>
                <a:moveTo>
                  <a:pt x="2323" y="506"/>
                </a:moveTo>
                <a:cubicBezTo>
                  <a:pt x="2249" y="371"/>
                  <a:pt x="2134" y="255"/>
                  <a:pt x="2011" y="189"/>
                </a:cubicBezTo>
                <a:cubicBezTo>
                  <a:pt x="1900" y="130"/>
                  <a:pt x="1747" y="56"/>
                  <a:pt x="1622" y="40"/>
                </a:cubicBezTo>
                <a:cubicBezTo>
                  <a:pt x="1540" y="30"/>
                  <a:pt x="1470" y="25"/>
                  <a:pt x="1470" y="25"/>
                </a:cubicBezTo>
                <a:cubicBezTo>
                  <a:pt x="1417" y="21"/>
                  <a:pt x="1369" y="61"/>
                  <a:pt x="1364" y="114"/>
                </a:cubicBezTo>
                <a:cubicBezTo>
                  <a:pt x="1364" y="114"/>
                  <a:pt x="1362" y="137"/>
                  <a:pt x="1383" y="196"/>
                </a:cubicBezTo>
                <a:cubicBezTo>
                  <a:pt x="1409" y="267"/>
                  <a:pt x="1445" y="333"/>
                  <a:pt x="1485" y="398"/>
                </a:cubicBezTo>
                <a:cubicBezTo>
                  <a:pt x="1524" y="460"/>
                  <a:pt x="1530" y="538"/>
                  <a:pt x="1533" y="610"/>
                </a:cubicBezTo>
                <a:cubicBezTo>
                  <a:pt x="1535" y="657"/>
                  <a:pt x="1535" y="657"/>
                  <a:pt x="1535" y="657"/>
                </a:cubicBezTo>
                <a:cubicBezTo>
                  <a:pt x="1520" y="707"/>
                  <a:pt x="1544" y="773"/>
                  <a:pt x="1588" y="803"/>
                </a:cubicBezTo>
                <a:cubicBezTo>
                  <a:pt x="1588" y="803"/>
                  <a:pt x="1613" y="820"/>
                  <a:pt x="1644" y="848"/>
                </a:cubicBezTo>
                <a:cubicBezTo>
                  <a:pt x="1669" y="872"/>
                  <a:pt x="1698" y="902"/>
                  <a:pt x="1722" y="938"/>
                </a:cubicBezTo>
                <a:cubicBezTo>
                  <a:pt x="1755" y="989"/>
                  <a:pt x="1775" y="1050"/>
                  <a:pt x="1797" y="1107"/>
                </a:cubicBezTo>
                <a:cubicBezTo>
                  <a:pt x="1822" y="1173"/>
                  <a:pt x="1827" y="1230"/>
                  <a:pt x="1907" y="1240"/>
                </a:cubicBezTo>
                <a:cubicBezTo>
                  <a:pt x="1980" y="1250"/>
                  <a:pt x="2041" y="1287"/>
                  <a:pt x="2115" y="1256"/>
                </a:cubicBezTo>
                <a:cubicBezTo>
                  <a:pt x="2175" y="1230"/>
                  <a:pt x="2231" y="1180"/>
                  <a:pt x="2277" y="1135"/>
                </a:cubicBezTo>
                <a:cubicBezTo>
                  <a:pt x="2362" y="1050"/>
                  <a:pt x="2402" y="950"/>
                  <a:pt x="2409" y="847"/>
                </a:cubicBezTo>
                <a:cubicBezTo>
                  <a:pt x="2416" y="732"/>
                  <a:pt x="2383" y="613"/>
                  <a:pt x="2323" y="506"/>
                </a:cubicBezTo>
                <a:close/>
                <a:moveTo>
                  <a:pt x="1809" y="1295"/>
                </a:moveTo>
                <a:cubicBezTo>
                  <a:pt x="1803" y="1263"/>
                  <a:pt x="1789" y="1231"/>
                  <a:pt x="1781" y="1200"/>
                </a:cubicBezTo>
                <a:cubicBezTo>
                  <a:pt x="1781" y="1200"/>
                  <a:pt x="1781" y="1200"/>
                  <a:pt x="1774" y="1177"/>
                </a:cubicBezTo>
                <a:cubicBezTo>
                  <a:pt x="1774" y="1176"/>
                  <a:pt x="1773" y="1174"/>
                  <a:pt x="1773" y="1172"/>
                </a:cubicBezTo>
                <a:cubicBezTo>
                  <a:pt x="1752" y="1100"/>
                  <a:pt x="1731" y="1044"/>
                  <a:pt x="1689" y="980"/>
                </a:cubicBezTo>
                <a:cubicBezTo>
                  <a:pt x="1661" y="936"/>
                  <a:pt x="1625" y="896"/>
                  <a:pt x="1585" y="862"/>
                </a:cubicBezTo>
                <a:cubicBezTo>
                  <a:pt x="1552" y="833"/>
                  <a:pt x="1515" y="809"/>
                  <a:pt x="1476" y="790"/>
                </a:cubicBezTo>
                <a:cubicBezTo>
                  <a:pt x="1426" y="766"/>
                  <a:pt x="1372" y="751"/>
                  <a:pt x="1317" y="747"/>
                </a:cubicBezTo>
                <a:cubicBezTo>
                  <a:pt x="1239" y="743"/>
                  <a:pt x="1170" y="787"/>
                  <a:pt x="1094" y="774"/>
                </a:cubicBezTo>
                <a:cubicBezTo>
                  <a:pt x="1027" y="762"/>
                  <a:pt x="978" y="726"/>
                  <a:pt x="907" y="739"/>
                </a:cubicBezTo>
                <a:cubicBezTo>
                  <a:pt x="796" y="758"/>
                  <a:pt x="690" y="801"/>
                  <a:pt x="577" y="807"/>
                </a:cubicBezTo>
                <a:cubicBezTo>
                  <a:pt x="548" y="809"/>
                  <a:pt x="488" y="788"/>
                  <a:pt x="489" y="831"/>
                </a:cubicBezTo>
                <a:cubicBezTo>
                  <a:pt x="489" y="859"/>
                  <a:pt x="535" y="915"/>
                  <a:pt x="553" y="938"/>
                </a:cubicBezTo>
                <a:cubicBezTo>
                  <a:pt x="595" y="991"/>
                  <a:pt x="627" y="1004"/>
                  <a:pt x="627" y="1004"/>
                </a:cubicBezTo>
                <a:cubicBezTo>
                  <a:pt x="676" y="1025"/>
                  <a:pt x="709" y="1085"/>
                  <a:pt x="700" y="1137"/>
                </a:cubicBezTo>
                <a:cubicBezTo>
                  <a:pt x="700" y="1137"/>
                  <a:pt x="699" y="1143"/>
                  <a:pt x="704" y="1182"/>
                </a:cubicBezTo>
                <a:cubicBezTo>
                  <a:pt x="704" y="1182"/>
                  <a:pt x="704" y="1183"/>
                  <a:pt x="704" y="1183"/>
                </a:cubicBezTo>
                <a:cubicBezTo>
                  <a:pt x="704" y="1183"/>
                  <a:pt x="704" y="1183"/>
                  <a:pt x="704" y="1183"/>
                </a:cubicBezTo>
                <a:cubicBezTo>
                  <a:pt x="707" y="1209"/>
                  <a:pt x="734" y="1224"/>
                  <a:pt x="753" y="1238"/>
                </a:cubicBezTo>
                <a:cubicBezTo>
                  <a:pt x="796" y="1269"/>
                  <a:pt x="821" y="1312"/>
                  <a:pt x="871" y="1334"/>
                </a:cubicBezTo>
                <a:cubicBezTo>
                  <a:pt x="921" y="1356"/>
                  <a:pt x="975" y="1374"/>
                  <a:pt x="1030" y="1384"/>
                </a:cubicBezTo>
                <a:cubicBezTo>
                  <a:pt x="1079" y="1393"/>
                  <a:pt x="1143" y="1388"/>
                  <a:pt x="1184" y="1421"/>
                </a:cubicBezTo>
                <a:cubicBezTo>
                  <a:pt x="1223" y="1453"/>
                  <a:pt x="1247" y="1484"/>
                  <a:pt x="1295" y="1503"/>
                </a:cubicBezTo>
                <a:cubicBezTo>
                  <a:pt x="1335" y="1518"/>
                  <a:pt x="1380" y="1527"/>
                  <a:pt x="1422" y="1539"/>
                </a:cubicBezTo>
                <a:cubicBezTo>
                  <a:pt x="1463" y="1552"/>
                  <a:pt x="1502" y="1574"/>
                  <a:pt x="1545" y="1579"/>
                </a:cubicBezTo>
                <a:cubicBezTo>
                  <a:pt x="1608" y="1586"/>
                  <a:pt x="1668" y="1566"/>
                  <a:pt x="1716" y="1526"/>
                </a:cubicBezTo>
                <a:cubicBezTo>
                  <a:pt x="1739" y="1506"/>
                  <a:pt x="1759" y="1483"/>
                  <a:pt x="1775" y="1458"/>
                </a:cubicBezTo>
                <a:cubicBezTo>
                  <a:pt x="1790" y="1436"/>
                  <a:pt x="1806" y="1413"/>
                  <a:pt x="1811" y="1387"/>
                </a:cubicBezTo>
                <a:cubicBezTo>
                  <a:pt x="1816" y="1367"/>
                  <a:pt x="1814" y="1341"/>
                  <a:pt x="1812" y="1320"/>
                </a:cubicBezTo>
                <a:cubicBezTo>
                  <a:pt x="1812" y="1312"/>
                  <a:pt x="1810" y="1304"/>
                  <a:pt x="1809" y="1295"/>
                </a:cubicBezTo>
                <a:close/>
                <a:moveTo>
                  <a:pt x="1174" y="1487"/>
                </a:moveTo>
                <a:cubicBezTo>
                  <a:pt x="1173" y="1486"/>
                  <a:pt x="1173" y="1486"/>
                  <a:pt x="1173" y="1486"/>
                </a:cubicBezTo>
                <a:cubicBezTo>
                  <a:pt x="1149" y="1474"/>
                  <a:pt x="1132" y="1463"/>
                  <a:pt x="1105" y="1460"/>
                </a:cubicBezTo>
                <a:cubicBezTo>
                  <a:pt x="1086" y="1457"/>
                  <a:pt x="1058" y="1447"/>
                  <a:pt x="1044" y="1466"/>
                </a:cubicBezTo>
                <a:cubicBezTo>
                  <a:pt x="1035" y="1479"/>
                  <a:pt x="1028" y="1493"/>
                  <a:pt x="1021" y="1506"/>
                </a:cubicBezTo>
                <a:cubicBezTo>
                  <a:pt x="1009" y="1528"/>
                  <a:pt x="998" y="1552"/>
                  <a:pt x="984" y="1573"/>
                </a:cubicBezTo>
                <a:cubicBezTo>
                  <a:pt x="956" y="1616"/>
                  <a:pt x="925" y="1656"/>
                  <a:pt x="892" y="1695"/>
                </a:cubicBezTo>
                <a:cubicBezTo>
                  <a:pt x="866" y="1726"/>
                  <a:pt x="825" y="1756"/>
                  <a:pt x="809" y="1794"/>
                </a:cubicBezTo>
                <a:cubicBezTo>
                  <a:pt x="793" y="1830"/>
                  <a:pt x="802" y="1871"/>
                  <a:pt x="789" y="1907"/>
                </a:cubicBezTo>
                <a:cubicBezTo>
                  <a:pt x="776" y="1941"/>
                  <a:pt x="762" y="1975"/>
                  <a:pt x="752" y="2011"/>
                </a:cubicBezTo>
                <a:cubicBezTo>
                  <a:pt x="743" y="2043"/>
                  <a:pt x="720" y="2102"/>
                  <a:pt x="735" y="2135"/>
                </a:cubicBezTo>
                <a:cubicBezTo>
                  <a:pt x="746" y="2160"/>
                  <a:pt x="754" y="2153"/>
                  <a:pt x="778" y="2150"/>
                </a:cubicBezTo>
                <a:cubicBezTo>
                  <a:pt x="811" y="2145"/>
                  <a:pt x="847" y="2145"/>
                  <a:pt x="872" y="2170"/>
                </a:cubicBezTo>
                <a:cubicBezTo>
                  <a:pt x="880" y="2177"/>
                  <a:pt x="880" y="2177"/>
                  <a:pt x="880" y="2177"/>
                </a:cubicBezTo>
                <a:cubicBezTo>
                  <a:pt x="895" y="2209"/>
                  <a:pt x="926" y="2196"/>
                  <a:pt x="948" y="2148"/>
                </a:cubicBezTo>
                <a:cubicBezTo>
                  <a:pt x="948" y="2148"/>
                  <a:pt x="979" y="2082"/>
                  <a:pt x="1012" y="2005"/>
                </a:cubicBezTo>
                <a:cubicBezTo>
                  <a:pt x="1044" y="1930"/>
                  <a:pt x="1099" y="1861"/>
                  <a:pt x="1154" y="1801"/>
                </a:cubicBezTo>
                <a:cubicBezTo>
                  <a:pt x="1177" y="1776"/>
                  <a:pt x="1206" y="1761"/>
                  <a:pt x="1226" y="1733"/>
                </a:cubicBezTo>
                <a:cubicBezTo>
                  <a:pt x="1248" y="1702"/>
                  <a:pt x="1265" y="1664"/>
                  <a:pt x="1267" y="1625"/>
                </a:cubicBezTo>
                <a:cubicBezTo>
                  <a:pt x="1269" y="1596"/>
                  <a:pt x="1263" y="1564"/>
                  <a:pt x="1245" y="1541"/>
                </a:cubicBezTo>
                <a:cubicBezTo>
                  <a:pt x="1226" y="1515"/>
                  <a:pt x="1202" y="1501"/>
                  <a:pt x="1174" y="1487"/>
                </a:cubicBezTo>
                <a:close/>
                <a:moveTo>
                  <a:pt x="797" y="1718"/>
                </a:moveTo>
                <a:cubicBezTo>
                  <a:pt x="838" y="1673"/>
                  <a:pt x="878" y="1628"/>
                  <a:pt x="919" y="1583"/>
                </a:cubicBezTo>
                <a:cubicBezTo>
                  <a:pt x="935" y="1566"/>
                  <a:pt x="962" y="1543"/>
                  <a:pt x="977" y="1520"/>
                </a:cubicBezTo>
                <a:cubicBezTo>
                  <a:pt x="981" y="1515"/>
                  <a:pt x="984" y="1510"/>
                  <a:pt x="986" y="1504"/>
                </a:cubicBezTo>
                <a:cubicBezTo>
                  <a:pt x="1012" y="1431"/>
                  <a:pt x="881" y="1406"/>
                  <a:pt x="831" y="1386"/>
                </a:cubicBezTo>
                <a:cubicBezTo>
                  <a:pt x="782" y="1366"/>
                  <a:pt x="699" y="1338"/>
                  <a:pt x="649" y="1322"/>
                </a:cubicBezTo>
                <a:cubicBezTo>
                  <a:pt x="649" y="1322"/>
                  <a:pt x="623" y="1314"/>
                  <a:pt x="584" y="1299"/>
                </a:cubicBezTo>
                <a:cubicBezTo>
                  <a:pt x="473" y="1257"/>
                  <a:pt x="194" y="1132"/>
                  <a:pt x="183" y="1346"/>
                </a:cubicBezTo>
                <a:cubicBezTo>
                  <a:pt x="180" y="1402"/>
                  <a:pt x="206" y="1458"/>
                  <a:pt x="222" y="1510"/>
                </a:cubicBezTo>
                <a:cubicBezTo>
                  <a:pt x="253" y="1611"/>
                  <a:pt x="320" y="1720"/>
                  <a:pt x="409" y="1779"/>
                </a:cubicBezTo>
                <a:cubicBezTo>
                  <a:pt x="458" y="1811"/>
                  <a:pt x="512" y="1813"/>
                  <a:pt x="569" y="1809"/>
                </a:cubicBezTo>
                <a:cubicBezTo>
                  <a:pt x="666" y="1800"/>
                  <a:pt x="729" y="1795"/>
                  <a:pt x="797" y="17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68" name="TextBox 25"/>
          <p:cNvSpPr txBox="1"/>
          <p:nvPr/>
        </p:nvSpPr>
        <p:spPr>
          <a:xfrm>
            <a:off x="3787124" y="5333164"/>
            <a:ext cx="856693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Azure </a:t>
            </a: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Storage</a:t>
            </a: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069" name="TextBox 25"/>
          <p:cNvSpPr txBox="1"/>
          <p:nvPr/>
        </p:nvSpPr>
        <p:spPr>
          <a:xfrm>
            <a:off x="5048496" y="5336976"/>
            <a:ext cx="108780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05050"/>
                </a:solidFill>
                <a:latin typeface="Segoe UI"/>
              </a:rPr>
              <a:t>HDI  Custom </a:t>
            </a: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ETL</a:t>
            </a:r>
          </a:p>
        </p:txBody>
      </p:sp>
      <p:cxnSp>
        <p:nvCxnSpPr>
          <p:cNvPr id="1070" name="Elbow Connector 1069"/>
          <p:cNvCxnSpPr/>
          <p:nvPr/>
        </p:nvCxnSpPr>
        <p:spPr bwMode="auto">
          <a:xfrm rot="5400000" flipH="1" flipV="1">
            <a:off x="12876" y="3471013"/>
            <a:ext cx="3572011" cy="39689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dashDot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071" name="Elbow Connector 1070"/>
          <p:cNvCxnSpPr/>
          <p:nvPr/>
        </p:nvCxnSpPr>
        <p:spPr bwMode="auto">
          <a:xfrm rot="5400000" flipH="1" flipV="1">
            <a:off x="4696280" y="3520821"/>
            <a:ext cx="2488603" cy="890663"/>
          </a:xfrm>
          <a:prstGeom prst="bentConnector3">
            <a:avLst>
              <a:gd name="adj1" fmla="val 27604"/>
            </a:avLst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dashDot"/>
            <a:miter lim="800000"/>
            <a:headEnd type="none" w="sm" len="sm"/>
            <a:tailEnd type="triangle"/>
          </a:ln>
          <a:effectLst/>
        </p:spPr>
      </p:cxnSp>
      <p:cxnSp>
        <p:nvCxnSpPr>
          <p:cNvPr id="1072" name="Elbow Connector 1071"/>
          <p:cNvCxnSpPr>
            <a:stCxn id="854" idx="2"/>
            <a:endCxn id="843" idx="2"/>
          </p:cNvCxnSpPr>
          <p:nvPr/>
        </p:nvCxnSpPr>
        <p:spPr bwMode="auto">
          <a:xfrm rot="5400000" flipH="1" flipV="1">
            <a:off x="4237281" y="5392383"/>
            <a:ext cx="1442576" cy="260231"/>
          </a:xfrm>
          <a:prstGeom prst="bentConnector5">
            <a:avLst>
              <a:gd name="adj1" fmla="val -7999"/>
              <a:gd name="adj2" fmla="val -629803"/>
              <a:gd name="adj3" fmla="val 77246"/>
            </a:avLst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dashDot"/>
            <a:miter lim="800000"/>
            <a:headEnd type="none" w="sm" len="sm"/>
            <a:tailEnd type="triangle"/>
          </a:ln>
          <a:effectLst/>
        </p:spPr>
      </p:cxnSp>
      <p:sp>
        <p:nvSpPr>
          <p:cNvPr id="1073" name="Freeform 1072"/>
          <p:cNvSpPr/>
          <p:nvPr/>
        </p:nvSpPr>
        <p:spPr bwMode="auto">
          <a:xfrm flipH="1">
            <a:off x="6599925" y="5841929"/>
            <a:ext cx="267177" cy="282739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>
              <a:gradFill>
                <a:gsLst>
                  <a:gs pos="100000">
                    <a:srgbClr val="161616"/>
                  </a:gs>
                  <a:gs pos="0">
                    <a:srgbClr val="161616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74" name="Group 1073"/>
          <p:cNvGrpSpPr/>
          <p:nvPr/>
        </p:nvGrpSpPr>
        <p:grpSpPr>
          <a:xfrm>
            <a:off x="2041768" y="6197422"/>
            <a:ext cx="1354983" cy="356753"/>
            <a:chOff x="4007494" y="1788367"/>
            <a:chExt cx="1354983" cy="356753"/>
          </a:xfrm>
        </p:grpSpPr>
        <p:grpSp>
          <p:nvGrpSpPr>
            <p:cNvPr id="1075" name="Group 1074"/>
            <p:cNvGrpSpPr/>
            <p:nvPr/>
          </p:nvGrpSpPr>
          <p:grpSpPr>
            <a:xfrm>
              <a:off x="4007494" y="1788367"/>
              <a:ext cx="345757" cy="215430"/>
              <a:chOff x="4678003" y="3396719"/>
              <a:chExt cx="537715" cy="335033"/>
            </a:xfrm>
          </p:grpSpPr>
          <p:sp>
            <p:nvSpPr>
              <p:cNvPr id="1077" name="Freeform 21"/>
              <p:cNvSpPr>
                <a:spLocks noChangeAspect="1" noEditPoints="1"/>
              </p:cNvSpPr>
              <p:nvPr/>
            </p:nvSpPr>
            <p:spPr bwMode="black">
              <a:xfrm>
                <a:off x="4678003" y="3396719"/>
                <a:ext cx="537715" cy="335033"/>
              </a:xfrm>
              <a:custGeom>
                <a:avLst/>
                <a:gdLst>
                  <a:gd name="T0" fmla="*/ 1277 w 1355"/>
                  <a:gd name="T1" fmla="*/ 371 h 843"/>
                  <a:gd name="T2" fmla="*/ 1157 w 1355"/>
                  <a:gd name="T3" fmla="*/ 298 h 843"/>
                  <a:gd name="T4" fmla="*/ 1157 w 1355"/>
                  <a:gd name="T5" fmla="*/ 277 h 843"/>
                  <a:gd name="T6" fmla="*/ 1080 w 1355"/>
                  <a:gd name="T7" fmla="*/ 83 h 843"/>
                  <a:gd name="T8" fmla="*/ 888 w 1355"/>
                  <a:gd name="T9" fmla="*/ 0 h 843"/>
                  <a:gd name="T10" fmla="*/ 650 w 1355"/>
                  <a:gd name="T11" fmla="*/ 135 h 843"/>
                  <a:gd name="T12" fmla="*/ 544 w 1355"/>
                  <a:gd name="T13" fmla="*/ 114 h 843"/>
                  <a:gd name="T14" fmla="*/ 353 w 1355"/>
                  <a:gd name="T15" fmla="*/ 189 h 843"/>
                  <a:gd name="T16" fmla="*/ 287 w 1355"/>
                  <a:gd name="T17" fmla="*/ 287 h 843"/>
                  <a:gd name="T18" fmla="*/ 275 w 1355"/>
                  <a:gd name="T19" fmla="*/ 287 h 843"/>
                  <a:gd name="T20" fmla="*/ 82 w 1355"/>
                  <a:gd name="T21" fmla="*/ 370 h 843"/>
                  <a:gd name="T22" fmla="*/ 0 w 1355"/>
                  <a:gd name="T23" fmla="*/ 565 h 843"/>
                  <a:gd name="T24" fmla="*/ 82 w 1355"/>
                  <a:gd name="T25" fmla="*/ 760 h 843"/>
                  <a:gd name="T26" fmla="*/ 275 w 1355"/>
                  <a:gd name="T27" fmla="*/ 843 h 843"/>
                  <a:gd name="T28" fmla="*/ 1080 w 1355"/>
                  <a:gd name="T29" fmla="*/ 843 h 843"/>
                  <a:gd name="T30" fmla="*/ 1277 w 1355"/>
                  <a:gd name="T31" fmla="*/ 760 h 843"/>
                  <a:gd name="T32" fmla="*/ 1355 w 1355"/>
                  <a:gd name="T33" fmla="*/ 565 h 843"/>
                  <a:gd name="T34" fmla="*/ 1277 w 1355"/>
                  <a:gd name="T35" fmla="*/ 371 h 843"/>
                  <a:gd name="T36" fmla="*/ 1080 w 1355"/>
                  <a:gd name="T37" fmla="*/ 766 h 843"/>
                  <a:gd name="T38" fmla="*/ 275 w 1355"/>
                  <a:gd name="T39" fmla="*/ 766 h 843"/>
                  <a:gd name="T40" fmla="*/ 76 w 1355"/>
                  <a:gd name="T41" fmla="*/ 565 h 843"/>
                  <a:gd name="T42" fmla="*/ 275 w 1355"/>
                  <a:gd name="T43" fmla="*/ 364 h 843"/>
                  <a:gd name="T44" fmla="*/ 346 w 1355"/>
                  <a:gd name="T45" fmla="*/ 381 h 843"/>
                  <a:gd name="T46" fmla="*/ 544 w 1355"/>
                  <a:gd name="T47" fmla="*/ 191 h 843"/>
                  <a:gd name="T48" fmla="*/ 689 w 1355"/>
                  <a:gd name="T49" fmla="*/ 255 h 843"/>
                  <a:gd name="T50" fmla="*/ 888 w 1355"/>
                  <a:gd name="T51" fmla="*/ 77 h 843"/>
                  <a:gd name="T52" fmla="*/ 1080 w 1355"/>
                  <a:gd name="T53" fmla="*/ 277 h 843"/>
                  <a:gd name="T54" fmla="*/ 1064 w 1355"/>
                  <a:gd name="T55" fmla="*/ 370 h 843"/>
                  <a:gd name="T56" fmla="*/ 1080 w 1355"/>
                  <a:gd name="T57" fmla="*/ 364 h 843"/>
                  <a:gd name="T58" fmla="*/ 1278 w 1355"/>
                  <a:gd name="T59" fmla="*/ 565 h 843"/>
                  <a:gd name="T60" fmla="*/ 1080 w 1355"/>
                  <a:gd name="T61" fmla="*/ 766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55" h="843">
                    <a:moveTo>
                      <a:pt x="1277" y="371"/>
                    </a:moveTo>
                    <a:cubicBezTo>
                      <a:pt x="1242" y="335"/>
                      <a:pt x="1201" y="311"/>
                      <a:pt x="1157" y="298"/>
                    </a:cubicBezTo>
                    <a:cubicBezTo>
                      <a:pt x="1157" y="291"/>
                      <a:pt x="1157" y="285"/>
                      <a:pt x="1157" y="277"/>
                    </a:cubicBezTo>
                    <a:cubicBezTo>
                      <a:pt x="1157" y="205"/>
                      <a:pt x="1130" y="136"/>
                      <a:pt x="1080" y="83"/>
                    </a:cubicBezTo>
                    <a:cubicBezTo>
                      <a:pt x="1028" y="29"/>
                      <a:pt x="959" y="0"/>
                      <a:pt x="888" y="0"/>
                    </a:cubicBezTo>
                    <a:cubicBezTo>
                      <a:pt x="789" y="0"/>
                      <a:pt x="700" y="54"/>
                      <a:pt x="650" y="135"/>
                    </a:cubicBezTo>
                    <a:cubicBezTo>
                      <a:pt x="618" y="121"/>
                      <a:pt x="581" y="114"/>
                      <a:pt x="544" y="114"/>
                    </a:cubicBezTo>
                    <a:cubicBezTo>
                      <a:pt x="471" y="114"/>
                      <a:pt x="404" y="141"/>
                      <a:pt x="353" y="189"/>
                    </a:cubicBezTo>
                    <a:cubicBezTo>
                      <a:pt x="324" y="217"/>
                      <a:pt x="302" y="250"/>
                      <a:pt x="287" y="287"/>
                    </a:cubicBezTo>
                    <a:cubicBezTo>
                      <a:pt x="283" y="287"/>
                      <a:pt x="279" y="287"/>
                      <a:pt x="275" y="287"/>
                    </a:cubicBezTo>
                    <a:cubicBezTo>
                      <a:pt x="203" y="287"/>
                      <a:pt x="134" y="317"/>
                      <a:pt x="82" y="370"/>
                    </a:cubicBezTo>
                    <a:cubicBezTo>
                      <a:pt x="29" y="422"/>
                      <a:pt x="0" y="492"/>
                      <a:pt x="0" y="565"/>
                    </a:cubicBezTo>
                    <a:cubicBezTo>
                      <a:pt x="0" y="638"/>
                      <a:pt x="29" y="707"/>
                      <a:pt x="82" y="760"/>
                    </a:cubicBezTo>
                    <a:cubicBezTo>
                      <a:pt x="134" y="814"/>
                      <a:pt x="203" y="843"/>
                      <a:pt x="275" y="843"/>
                    </a:cubicBezTo>
                    <a:cubicBezTo>
                      <a:pt x="1080" y="843"/>
                      <a:pt x="1080" y="843"/>
                      <a:pt x="1080" y="843"/>
                    </a:cubicBezTo>
                    <a:cubicBezTo>
                      <a:pt x="1155" y="843"/>
                      <a:pt x="1224" y="814"/>
                      <a:pt x="1277" y="760"/>
                    </a:cubicBezTo>
                    <a:cubicBezTo>
                      <a:pt x="1327" y="707"/>
                      <a:pt x="1355" y="638"/>
                      <a:pt x="1355" y="565"/>
                    </a:cubicBezTo>
                    <a:cubicBezTo>
                      <a:pt x="1355" y="492"/>
                      <a:pt x="1327" y="422"/>
                      <a:pt x="1277" y="371"/>
                    </a:cubicBezTo>
                    <a:close/>
                    <a:moveTo>
                      <a:pt x="1080" y="766"/>
                    </a:moveTo>
                    <a:cubicBezTo>
                      <a:pt x="1080" y="766"/>
                      <a:pt x="437" y="766"/>
                      <a:pt x="275" y="766"/>
                    </a:cubicBezTo>
                    <a:cubicBezTo>
                      <a:pt x="167" y="766"/>
                      <a:pt x="76" y="674"/>
                      <a:pt x="76" y="565"/>
                    </a:cubicBezTo>
                    <a:cubicBezTo>
                      <a:pt x="76" y="457"/>
                      <a:pt x="167" y="364"/>
                      <a:pt x="275" y="364"/>
                    </a:cubicBezTo>
                    <a:cubicBezTo>
                      <a:pt x="302" y="364"/>
                      <a:pt x="324" y="370"/>
                      <a:pt x="346" y="381"/>
                    </a:cubicBezTo>
                    <a:cubicBezTo>
                      <a:pt x="351" y="272"/>
                      <a:pt x="437" y="191"/>
                      <a:pt x="544" y="191"/>
                    </a:cubicBezTo>
                    <a:cubicBezTo>
                      <a:pt x="603" y="191"/>
                      <a:pt x="650" y="213"/>
                      <a:pt x="689" y="255"/>
                    </a:cubicBezTo>
                    <a:cubicBezTo>
                      <a:pt x="699" y="158"/>
                      <a:pt x="785" y="77"/>
                      <a:pt x="888" y="77"/>
                    </a:cubicBezTo>
                    <a:cubicBezTo>
                      <a:pt x="994" y="77"/>
                      <a:pt x="1080" y="169"/>
                      <a:pt x="1080" y="277"/>
                    </a:cubicBezTo>
                    <a:cubicBezTo>
                      <a:pt x="1080" y="311"/>
                      <a:pt x="1075" y="343"/>
                      <a:pt x="1064" y="370"/>
                    </a:cubicBezTo>
                    <a:cubicBezTo>
                      <a:pt x="1069" y="364"/>
                      <a:pt x="1075" y="364"/>
                      <a:pt x="1080" y="364"/>
                    </a:cubicBezTo>
                    <a:cubicBezTo>
                      <a:pt x="1192" y="364"/>
                      <a:pt x="1278" y="457"/>
                      <a:pt x="1278" y="565"/>
                    </a:cubicBezTo>
                    <a:cubicBezTo>
                      <a:pt x="1278" y="674"/>
                      <a:pt x="1192" y="766"/>
                      <a:pt x="1080" y="76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89629" tIns="44815" rIns="89629" bIns="4481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78" name="Right Arrow 1077"/>
              <p:cNvSpPr/>
              <p:nvPr/>
            </p:nvSpPr>
            <p:spPr bwMode="auto">
              <a:xfrm>
                <a:off x="4705580" y="3571110"/>
                <a:ext cx="395809" cy="93987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076" name="TextBox 1075"/>
            <p:cNvSpPr txBox="1"/>
            <p:nvPr/>
          </p:nvSpPr>
          <p:spPr>
            <a:xfrm>
              <a:off x="4029233" y="2034320"/>
              <a:ext cx="1333244" cy="1108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individual</a:t>
              </a:r>
              <a:r>
                <a:rPr kumimoji="0" lang="en-US" sz="800" b="0" i="0" u="none" strike="noStrike" kern="1200" cap="none" spc="0" normalizeH="0" noProof="0" dirty="0" smtClean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subscription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79" name="Group 1078"/>
          <p:cNvGrpSpPr/>
          <p:nvPr/>
        </p:nvGrpSpPr>
        <p:grpSpPr>
          <a:xfrm>
            <a:off x="1897037" y="4630451"/>
            <a:ext cx="1148008" cy="345974"/>
            <a:chOff x="4007494" y="1788367"/>
            <a:chExt cx="1494638" cy="356753"/>
          </a:xfrm>
        </p:grpSpPr>
        <p:grpSp>
          <p:nvGrpSpPr>
            <p:cNvPr id="1080" name="Group 1079"/>
            <p:cNvGrpSpPr/>
            <p:nvPr/>
          </p:nvGrpSpPr>
          <p:grpSpPr>
            <a:xfrm>
              <a:off x="4007494" y="1788367"/>
              <a:ext cx="345757" cy="215430"/>
              <a:chOff x="4678003" y="3396719"/>
              <a:chExt cx="537715" cy="335033"/>
            </a:xfrm>
          </p:grpSpPr>
          <p:sp>
            <p:nvSpPr>
              <p:cNvPr id="1082" name="Freeform 21"/>
              <p:cNvSpPr>
                <a:spLocks noChangeAspect="1" noEditPoints="1"/>
              </p:cNvSpPr>
              <p:nvPr/>
            </p:nvSpPr>
            <p:spPr bwMode="black">
              <a:xfrm>
                <a:off x="4678003" y="3396719"/>
                <a:ext cx="537715" cy="335033"/>
              </a:xfrm>
              <a:custGeom>
                <a:avLst/>
                <a:gdLst>
                  <a:gd name="T0" fmla="*/ 1277 w 1355"/>
                  <a:gd name="T1" fmla="*/ 371 h 843"/>
                  <a:gd name="T2" fmla="*/ 1157 w 1355"/>
                  <a:gd name="T3" fmla="*/ 298 h 843"/>
                  <a:gd name="T4" fmla="*/ 1157 w 1355"/>
                  <a:gd name="T5" fmla="*/ 277 h 843"/>
                  <a:gd name="T6" fmla="*/ 1080 w 1355"/>
                  <a:gd name="T7" fmla="*/ 83 h 843"/>
                  <a:gd name="T8" fmla="*/ 888 w 1355"/>
                  <a:gd name="T9" fmla="*/ 0 h 843"/>
                  <a:gd name="T10" fmla="*/ 650 w 1355"/>
                  <a:gd name="T11" fmla="*/ 135 h 843"/>
                  <a:gd name="T12" fmla="*/ 544 w 1355"/>
                  <a:gd name="T13" fmla="*/ 114 h 843"/>
                  <a:gd name="T14" fmla="*/ 353 w 1355"/>
                  <a:gd name="T15" fmla="*/ 189 h 843"/>
                  <a:gd name="T16" fmla="*/ 287 w 1355"/>
                  <a:gd name="T17" fmla="*/ 287 h 843"/>
                  <a:gd name="T18" fmla="*/ 275 w 1355"/>
                  <a:gd name="T19" fmla="*/ 287 h 843"/>
                  <a:gd name="T20" fmla="*/ 82 w 1355"/>
                  <a:gd name="T21" fmla="*/ 370 h 843"/>
                  <a:gd name="T22" fmla="*/ 0 w 1355"/>
                  <a:gd name="T23" fmla="*/ 565 h 843"/>
                  <a:gd name="T24" fmla="*/ 82 w 1355"/>
                  <a:gd name="T25" fmla="*/ 760 h 843"/>
                  <a:gd name="T26" fmla="*/ 275 w 1355"/>
                  <a:gd name="T27" fmla="*/ 843 h 843"/>
                  <a:gd name="T28" fmla="*/ 1080 w 1355"/>
                  <a:gd name="T29" fmla="*/ 843 h 843"/>
                  <a:gd name="T30" fmla="*/ 1277 w 1355"/>
                  <a:gd name="T31" fmla="*/ 760 h 843"/>
                  <a:gd name="T32" fmla="*/ 1355 w 1355"/>
                  <a:gd name="T33" fmla="*/ 565 h 843"/>
                  <a:gd name="T34" fmla="*/ 1277 w 1355"/>
                  <a:gd name="T35" fmla="*/ 371 h 843"/>
                  <a:gd name="T36" fmla="*/ 1080 w 1355"/>
                  <a:gd name="T37" fmla="*/ 766 h 843"/>
                  <a:gd name="T38" fmla="*/ 275 w 1355"/>
                  <a:gd name="T39" fmla="*/ 766 h 843"/>
                  <a:gd name="T40" fmla="*/ 76 w 1355"/>
                  <a:gd name="T41" fmla="*/ 565 h 843"/>
                  <a:gd name="T42" fmla="*/ 275 w 1355"/>
                  <a:gd name="T43" fmla="*/ 364 h 843"/>
                  <a:gd name="T44" fmla="*/ 346 w 1355"/>
                  <a:gd name="T45" fmla="*/ 381 h 843"/>
                  <a:gd name="T46" fmla="*/ 544 w 1355"/>
                  <a:gd name="T47" fmla="*/ 191 h 843"/>
                  <a:gd name="T48" fmla="*/ 689 w 1355"/>
                  <a:gd name="T49" fmla="*/ 255 h 843"/>
                  <a:gd name="T50" fmla="*/ 888 w 1355"/>
                  <a:gd name="T51" fmla="*/ 77 h 843"/>
                  <a:gd name="T52" fmla="*/ 1080 w 1355"/>
                  <a:gd name="T53" fmla="*/ 277 h 843"/>
                  <a:gd name="T54" fmla="*/ 1064 w 1355"/>
                  <a:gd name="T55" fmla="*/ 370 h 843"/>
                  <a:gd name="T56" fmla="*/ 1080 w 1355"/>
                  <a:gd name="T57" fmla="*/ 364 h 843"/>
                  <a:gd name="T58" fmla="*/ 1278 w 1355"/>
                  <a:gd name="T59" fmla="*/ 565 h 843"/>
                  <a:gd name="T60" fmla="*/ 1080 w 1355"/>
                  <a:gd name="T61" fmla="*/ 766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55" h="843">
                    <a:moveTo>
                      <a:pt x="1277" y="371"/>
                    </a:moveTo>
                    <a:cubicBezTo>
                      <a:pt x="1242" y="335"/>
                      <a:pt x="1201" y="311"/>
                      <a:pt x="1157" y="298"/>
                    </a:cubicBezTo>
                    <a:cubicBezTo>
                      <a:pt x="1157" y="291"/>
                      <a:pt x="1157" y="285"/>
                      <a:pt x="1157" y="277"/>
                    </a:cubicBezTo>
                    <a:cubicBezTo>
                      <a:pt x="1157" y="205"/>
                      <a:pt x="1130" y="136"/>
                      <a:pt x="1080" y="83"/>
                    </a:cubicBezTo>
                    <a:cubicBezTo>
                      <a:pt x="1028" y="29"/>
                      <a:pt x="959" y="0"/>
                      <a:pt x="888" y="0"/>
                    </a:cubicBezTo>
                    <a:cubicBezTo>
                      <a:pt x="789" y="0"/>
                      <a:pt x="700" y="54"/>
                      <a:pt x="650" y="135"/>
                    </a:cubicBezTo>
                    <a:cubicBezTo>
                      <a:pt x="618" y="121"/>
                      <a:pt x="581" y="114"/>
                      <a:pt x="544" y="114"/>
                    </a:cubicBezTo>
                    <a:cubicBezTo>
                      <a:pt x="471" y="114"/>
                      <a:pt x="404" y="141"/>
                      <a:pt x="353" y="189"/>
                    </a:cubicBezTo>
                    <a:cubicBezTo>
                      <a:pt x="324" y="217"/>
                      <a:pt x="302" y="250"/>
                      <a:pt x="287" y="287"/>
                    </a:cubicBezTo>
                    <a:cubicBezTo>
                      <a:pt x="283" y="287"/>
                      <a:pt x="279" y="287"/>
                      <a:pt x="275" y="287"/>
                    </a:cubicBezTo>
                    <a:cubicBezTo>
                      <a:pt x="203" y="287"/>
                      <a:pt x="134" y="317"/>
                      <a:pt x="82" y="370"/>
                    </a:cubicBezTo>
                    <a:cubicBezTo>
                      <a:pt x="29" y="422"/>
                      <a:pt x="0" y="492"/>
                      <a:pt x="0" y="565"/>
                    </a:cubicBezTo>
                    <a:cubicBezTo>
                      <a:pt x="0" y="638"/>
                      <a:pt x="29" y="707"/>
                      <a:pt x="82" y="760"/>
                    </a:cubicBezTo>
                    <a:cubicBezTo>
                      <a:pt x="134" y="814"/>
                      <a:pt x="203" y="843"/>
                      <a:pt x="275" y="843"/>
                    </a:cubicBezTo>
                    <a:cubicBezTo>
                      <a:pt x="1080" y="843"/>
                      <a:pt x="1080" y="843"/>
                      <a:pt x="1080" y="843"/>
                    </a:cubicBezTo>
                    <a:cubicBezTo>
                      <a:pt x="1155" y="843"/>
                      <a:pt x="1224" y="814"/>
                      <a:pt x="1277" y="760"/>
                    </a:cubicBezTo>
                    <a:cubicBezTo>
                      <a:pt x="1327" y="707"/>
                      <a:pt x="1355" y="638"/>
                      <a:pt x="1355" y="565"/>
                    </a:cubicBezTo>
                    <a:cubicBezTo>
                      <a:pt x="1355" y="492"/>
                      <a:pt x="1327" y="422"/>
                      <a:pt x="1277" y="371"/>
                    </a:cubicBezTo>
                    <a:close/>
                    <a:moveTo>
                      <a:pt x="1080" y="766"/>
                    </a:moveTo>
                    <a:cubicBezTo>
                      <a:pt x="1080" y="766"/>
                      <a:pt x="437" y="766"/>
                      <a:pt x="275" y="766"/>
                    </a:cubicBezTo>
                    <a:cubicBezTo>
                      <a:pt x="167" y="766"/>
                      <a:pt x="76" y="674"/>
                      <a:pt x="76" y="565"/>
                    </a:cubicBezTo>
                    <a:cubicBezTo>
                      <a:pt x="76" y="457"/>
                      <a:pt x="167" y="364"/>
                      <a:pt x="275" y="364"/>
                    </a:cubicBezTo>
                    <a:cubicBezTo>
                      <a:pt x="302" y="364"/>
                      <a:pt x="324" y="370"/>
                      <a:pt x="346" y="381"/>
                    </a:cubicBezTo>
                    <a:cubicBezTo>
                      <a:pt x="351" y="272"/>
                      <a:pt x="437" y="191"/>
                      <a:pt x="544" y="191"/>
                    </a:cubicBezTo>
                    <a:cubicBezTo>
                      <a:pt x="603" y="191"/>
                      <a:pt x="650" y="213"/>
                      <a:pt x="689" y="255"/>
                    </a:cubicBezTo>
                    <a:cubicBezTo>
                      <a:pt x="699" y="158"/>
                      <a:pt x="785" y="77"/>
                      <a:pt x="888" y="77"/>
                    </a:cubicBezTo>
                    <a:cubicBezTo>
                      <a:pt x="994" y="77"/>
                      <a:pt x="1080" y="169"/>
                      <a:pt x="1080" y="277"/>
                    </a:cubicBezTo>
                    <a:cubicBezTo>
                      <a:pt x="1080" y="311"/>
                      <a:pt x="1075" y="343"/>
                      <a:pt x="1064" y="370"/>
                    </a:cubicBezTo>
                    <a:cubicBezTo>
                      <a:pt x="1069" y="364"/>
                      <a:pt x="1075" y="364"/>
                      <a:pt x="1080" y="364"/>
                    </a:cubicBezTo>
                    <a:cubicBezTo>
                      <a:pt x="1192" y="364"/>
                      <a:pt x="1278" y="457"/>
                      <a:pt x="1278" y="565"/>
                    </a:cubicBezTo>
                    <a:cubicBezTo>
                      <a:pt x="1278" y="674"/>
                      <a:pt x="1192" y="766"/>
                      <a:pt x="1080" y="76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89629" tIns="44815" rIns="89629" bIns="4481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83" name="Right Arrow 1082"/>
              <p:cNvSpPr/>
              <p:nvPr/>
            </p:nvSpPr>
            <p:spPr bwMode="auto">
              <a:xfrm>
                <a:off x="4705580" y="3571110"/>
                <a:ext cx="395809" cy="93987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081" name="TextBox 1080"/>
            <p:cNvSpPr txBox="1"/>
            <p:nvPr/>
          </p:nvSpPr>
          <p:spPr>
            <a:xfrm>
              <a:off x="4052677" y="2034320"/>
              <a:ext cx="1449455" cy="1108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main</a:t>
              </a:r>
              <a:r>
                <a:rPr kumimoji="0" lang="en-US" sz="800" b="0" i="0" u="none" strike="noStrike" kern="1200" cap="none" spc="0" normalizeH="0" noProof="0" dirty="0" smtClean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subscription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84" name="TextBox 25"/>
          <p:cNvSpPr txBox="1"/>
          <p:nvPr/>
        </p:nvSpPr>
        <p:spPr>
          <a:xfrm>
            <a:off x="7219210" y="4809941"/>
            <a:ext cx="1214208" cy="2031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Azure Active Directory</a:t>
            </a:r>
            <a:endParaRPr lang="en-US" sz="800" dirty="0">
              <a:solidFill>
                <a:srgbClr val="505050"/>
              </a:solidFill>
              <a:latin typeface="Segoe UI"/>
            </a:endParaRPr>
          </a:p>
        </p:txBody>
      </p:sp>
      <p:grpSp>
        <p:nvGrpSpPr>
          <p:cNvPr id="1085" name="Group 1084"/>
          <p:cNvGrpSpPr/>
          <p:nvPr/>
        </p:nvGrpSpPr>
        <p:grpSpPr>
          <a:xfrm>
            <a:off x="7033634" y="4749203"/>
            <a:ext cx="267541" cy="258477"/>
            <a:chOff x="8321040" y="876186"/>
            <a:chExt cx="653061" cy="630936"/>
          </a:xfrm>
          <a:solidFill>
            <a:schemeClr val="tx1"/>
          </a:solidFill>
        </p:grpSpPr>
        <p:sp>
          <p:nvSpPr>
            <p:cNvPr id="1086" name="Oval 1085"/>
            <p:cNvSpPr/>
            <p:nvPr/>
          </p:nvSpPr>
          <p:spPr bwMode="auto">
            <a:xfrm>
              <a:off x="8321040" y="1189176"/>
              <a:ext cx="173736" cy="1737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7" name="Oval 1086"/>
            <p:cNvSpPr/>
            <p:nvPr/>
          </p:nvSpPr>
          <p:spPr bwMode="auto">
            <a:xfrm>
              <a:off x="8800365" y="1189176"/>
              <a:ext cx="173736" cy="1737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8" name="Oval 1087"/>
            <p:cNvSpPr/>
            <p:nvPr/>
          </p:nvSpPr>
          <p:spPr bwMode="auto">
            <a:xfrm>
              <a:off x="8559805" y="1333386"/>
              <a:ext cx="173736" cy="1737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9" name="Oval 1088"/>
            <p:cNvSpPr/>
            <p:nvPr/>
          </p:nvSpPr>
          <p:spPr bwMode="auto">
            <a:xfrm>
              <a:off x="8559805" y="876186"/>
              <a:ext cx="173736" cy="17373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90" name="Straight Connector 1089"/>
            <p:cNvCxnSpPr>
              <a:endCxn id="1087" idx="5"/>
            </p:cNvCxnSpPr>
            <p:nvPr/>
          </p:nvCxnSpPr>
          <p:spPr>
            <a:xfrm>
              <a:off x="8585200" y="898525"/>
              <a:ext cx="363458" cy="4389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/>
            <p:cNvCxnSpPr>
              <a:stCxn id="1089" idx="7"/>
              <a:endCxn id="1086" idx="3"/>
            </p:cNvCxnSpPr>
            <p:nvPr/>
          </p:nvCxnSpPr>
          <p:spPr>
            <a:xfrm flipH="1">
              <a:off x="8346483" y="901629"/>
              <a:ext cx="361615" cy="43584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/>
            <p:cNvCxnSpPr>
              <a:stCxn id="1089" idx="0"/>
              <a:endCxn id="1088" idx="0"/>
            </p:cNvCxnSpPr>
            <p:nvPr/>
          </p:nvCxnSpPr>
          <p:spPr>
            <a:xfrm>
              <a:off x="8646673" y="876186"/>
              <a:ext cx="0" cy="4572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/>
            <p:cNvCxnSpPr>
              <a:stCxn id="1087" idx="7"/>
              <a:endCxn id="1088" idx="3"/>
            </p:cNvCxnSpPr>
            <p:nvPr/>
          </p:nvCxnSpPr>
          <p:spPr>
            <a:xfrm flipH="1">
              <a:off x="8585248" y="1214619"/>
              <a:ext cx="363410" cy="2670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/>
            <p:cNvCxnSpPr>
              <a:endCxn id="1088" idx="5"/>
            </p:cNvCxnSpPr>
            <p:nvPr/>
          </p:nvCxnSpPr>
          <p:spPr>
            <a:xfrm>
              <a:off x="8346483" y="1214619"/>
              <a:ext cx="361615" cy="2670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5" name="Group 1094"/>
          <p:cNvGrpSpPr/>
          <p:nvPr/>
        </p:nvGrpSpPr>
        <p:grpSpPr>
          <a:xfrm>
            <a:off x="8445091" y="1438643"/>
            <a:ext cx="345684" cy="298003"/>
            <a:chOff x="4817213" y="2757981"/>
            <a:chExt cx="496743" cy="428227"/>
          </a:xfrm>
        </p:grpSpPr>
        <p:sp>
          <p:nvSpPr>
            <p:cNvPr id="1096" name="Freeform 70"/>
            <p:cNvSpPr>
              <a:spLocks noChangeAspect="1"/>
            </p:cNvSpPr>
            <p:nvPr/>
          </p:nvSpPr>
          <p:spPr bwMode="black">
            <a:xfrm>
              <a:off x="4995497" y="2868196"/>
              <a:ext cx="173126" cy="249928"/>
            </a:xfrm>
            <a:custGeom>
              <a:avLst/>
              <a:gdLst>
                <a:gd name="T0" fmla="*/ 73 w 110"/>
                <a:gd name="T1" fmla="*/ 6 h 144"/>
                <a:gd name="T2" fmla="*/ 70 w 110"/>
                <a:gd name="T3" fmla="*/ 0 h 144"/>
                <a:gd name="T4" fmla="*/ 12 w 110"/>
                <a:gd name="T5" fmla="*/ 0 h 144"/>
                <a:gd name="T6" fmla="*/ 6 w 110"/>
                <a:gd name="T7" fmla="*/ 6 h 144"/>
                <a:gd name="T8" fmla="*/ 0 w 110"/>
                <a:gd name="T9" fmla="*/ 69 h 144"/>
                <a:gd name="T10" fmla="*/ 5 w 110"/>
                <a:gd name="T11" fmla="*/ 75 h 144"/>
                <a:gd name="T12" fmla="*/ 40 w 110"/>
                <a:gd name="T13" fmla="*/ 75 h 144"/>
                <a:gd name="T14" fmla="*/ 16 w 110"/>
                <a:gd name="T15" fmla="*/ 136 h 144"/>
                <a:gd name="T16" fmla="*/ 21 w 110"/>
                <a:gd name="T17" fmla="*/ 140 h 144"/>
                <a:gd name="T18" fmla="*/ 108 w 110"/>
                <a:gd name="T19" fmla="*/ 57 h 144"/>
                <a:gd name="T20" fmla="*/ 107 w 110"/>
                <a:gd name="T21" fmla="*/ 53 h 144"/>
                <a:gd name="T22" fmla="*/ 54 w 110"/>
                <a:gd name="T23" fmla="*/ 53 h 144"/>
                <a:gd name="T24" fmla="*/ 73 w 110"/>
                <a:gd name="T25" fmla="*/ 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4">
                  <a:moveTo>
                    <a:pt x="73" y="6"/>
                  </a:moveTo>
                  <a:cubicBezTo>
                    <a:pt x="75" y="2"/>
                    <a:pt x="73" y="0"/>
                    <a:pt x="7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3"/>
                    <a:pt x="6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2" y="75"/>
                    <a:pt x="5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4" y="143"/>
                    <a:pt x="16" y="144"/>
                    <a:pt x="21" y="140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0" y="54"/>
                    <a:pt x="110" y="53"/>
                    <a:pt x="107" y="53"/>
                  </a:cubicBezTo>
                  <a:cubicBezTo>
                    <a:pt x="54" y="53"/>
                    <a:pt x="54" y="53"/>
                    <a:pt x="54" y="53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32" tIns="74426" rIns="93032" bIns="74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7434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7" name="Hexagon 1096"/>
            <p:cNvSpPr/>
            <p:nvPr/>
          </p:nvSpPr>
          <p:spPr bwMode="auto">
            <a:xfrm>
              <a:off x="4817213" y="2757981"/>
              <a:ext cx="496743" cy="428227"/>
            </a:xfrm>
            <a:prstGeom prst="hexagon">
              <a:avLst/>
            </a:prstGeom>
            <a:ln w="2667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1098" name="Straight Arrow Connector 1097"/>
          <p:cNvCxnSpPr>
            <a:cxnSpLocks/>
          </p:cNvCxnSpPr>
          <p:nvPr/>
        </p:nvCxnSpPr>
        <p:spPr>
          <a:xfrm>
            <a:off x="7873653" y="2485609"/>
            <a:ext cx="457200" cy="0"/>
          </a:xfrm>
          <a:prstGeom prst="straightConnector1">
            <a:avLst/>
          </a:prstGeom>
          <a:noFill/>
          <a:ln w="12700" cap="flat" cmpd="sng" algn="ctr">
            <a:solidFill>
              <a:srgbClr val="00BCF2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099" name="TextBox 1098"/>
          <p:cNvSpPr txBox="1"/>
          <p:nvPr/>
        </p:nvSpPr>
        <p:spPr>
          <a:xfrm>
            <a:off x="9090617" y="4617773"/>
            <a:ext cx="54201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SQL DB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0" name="Freeform 190"/>
          <p:cNvSpPr>
            <a:spLocks noEditPoints="1"/>
          </p:cNvSpPr>
          <p:nvPr/>
        </p:nvSpPr>
        <p:spPr bwMode="auto">
          <a:xfrm>
            <a:off x="9690968" y="4246873"/>
            <a:ext cx="206495" cy="321007"/>
          </a:xfrm>
          <a:custGeom>
            <a:avLst/>
            <a:gdLst>
              <a:gd name="T0" fmla="*/ 210 w 421"/>
              <a:gd name="T1" fmla="*/ 0 h 547"/>
              <a:gd name="T2" fmla="*/ 0 w 421"/>
              <a:gd name="T3" fmla="*/ 81 h 547"/>
              <a:gd name="T4" fmla="*/ 0 w 421"/>
              <a:gd name="T5" fmla="*/ 465 h 547"/>
              <a:gd name="T6" fmla="*/ 210 w 421"/>
              <a:gd name="T7" fmla="*/ 547 h 547"/>
              <a:gd name="T8" fmla="*/ 421 w 421"/>
              <a:gd name="T9" fmla="*/ 466 h 547"/>
              <a:gd name="T10" fmla="*/ 421 w 421"/>
              <a:gd name="T11" fmla="*/ 83 h 547"/>
              <a:gd name="T12" fmla="*/ 210 w 421"/>
              <a:gd name="T13" fmla="*/ 0 h 547"/>
              <a:gd name="T14" fmla="*/ 4 w 421"/>
              <a:gd name="T15" fmla="*/ 482 h 547"/>
              <a:gd name="T16" fmla="*/ 4 w 421"/>
              <a:gd name="T17" fmla="*/ 477 h 547"/>
              <a:gd name="T18" fmla="*/ 4 w 421"/>
              <a:gd name="T19" fmla="*/ 482 h 547"/>
              <a:gd name="T20" fmla="*/ 149 w 421"/>
              <a:gd name="T21" fmla="*/ 243 h 547"/>
              <a:gd name="T22" fmla="*/ 129 w 421"/>
              <a:gd name="T23" fmla="*/ 254 h 547"/>
              <a:gd name="T24" fmla="*/ 129 w 421"/>
              <a:gd name="T25" fmla="*/ 284 h 547"/>
              <a:gd name="T26" fmla="*/ 110 w 421"/>
              <a:gd name="T27" fmla="*/ 324 h 547"/>
              <a:gd name="T28" fmla="*/ 110 w 421"/>
              <a:gd name="T29" fmla="*/ 326 h 547"/>
              <a:gd name="T30" fmla="*/ 129 w 421"/>
              <a:gd name="T31" fmla="*/ 376 h 547"/>
              <a:gd name="T32" fmla="*/ 129 w 421"/>
              <a:gd name="T33" fmla="*/ 410 h 547"/>
              <a:gd name="T34" fmla="*/ 134 w 421"/>
              <a:gd name="T35" fmla="*/ 426 h 547"/>
              <a:gd name="T36" fmla="*/ 149 w 421"/>
              <a:gd name="T37" fmla="*/ 430 h 547"/>
              <a:gd name="T38" fmla="*/ 149 w 421"/>
              <a:gd name="T39" fmla="*/ 460 h 547"/>
              <a:gd name="T40" fmla="*/ 103 w 421"/>
              <a:gd name="T41" fmla="*/ 448 h 547"/>
              <a:gd name="T42" fmla="*/ 89 w 421"/>
              <a:gd name="T43" fmla="*/ 402 h 547"/>
              <a:gd name="T44" fmla="*/ 89 w 421"/>
              <a:gd name="T45" fmla="*/ 365 h 547"/>
              <a:gd name="T46" fmla="*/ 68 w 421"/>
              <a:gd name="T47" fmla="*/ 345 h 547"/>
              <a:gd name="T48" fmla="*/ 68 w 421"/>
              <a:gd name="T49" fmla="*/ 306 h 547"/>
              <a:gd name="T50" fmla="*/ 89 w 421"/>
              <a:gd name="T51" fmla="*/ 289 h 547"/>
              <a:gd name="T52" fmla="*/ 89 w 421"/>
              <a:gd name="T53" fmla="*/ 259 h 547"/>
              <a:gd name="T54" fmla="*/ 103 w 421"/>
              <a:gd name="T55" fmla="*/ 222 h 547"/>
              <a:gd name="T56" fmla="*/ 149 w 421"/>
              <a:gd name="T57" fmla="*/ 211 h 547"/>
              <a:gd name="T58" fmla="*/ 149 w 421"/>
              <a:gd name="T59" fmla="*/ 243 h 547"/>
              <a:gd name="T60" fmla="*/ 357 w 421"/>
              <a:gd name="T61" fmla="*/ 315 h 547"/>
              <a:gd name="T62" fmla="*/ 357 w 421"/>
              <a:gd name="T63" fmla="*/ 346 h 547"/>
              <a:gd name="T64" fmla="*/ 336 w 421"/>
              <a:gd name="T65" fmla="*/ 366 h 547"/>
              <a:gd name="T66" fmla="*/ 336 w 421"/>
              <a:gd name="T67" fmla="*/ 402 h 547"/>
              <a:gd name="T68" fmla="*/ 322 w 421"/>
              <a:gd name="T69" fmla="*/ 449 h 547"/>
              <a:gd name="T70" fmla="*/ 274 w 421"/>
              <a:gd name="T71" fmla="*/ 462 h 547"/>
              <a:gd name="T72" fmla="*/ 274 w 421"/>
              <a:gd name="T73" fmla="*/ 432 h 547"/>
              <a:gd name="T74" fmla="*/ 290 w 421"/>
              <a:gd name="T75" fmla="*/ 427 h 547"/>
              <a:gd name="T76" fmla="*/ 294 w 421"/>
              <a:gd name="T77" fmla="*/ 412 h 547"/>
              <a:gd name="T78" fmla="*/ 294 w 421"/>
              <a:gd name="T79" fmla="*/ 377 h 547"/>
              <a:gd name="T80" fmla="*/ 315 w 421"/>
              <a:gd name="T81" fmla="*/ 328 h 547"/>
              <a:gd name="T82" fmla="*/ 315 w 421"/>
              <a:gd name="T83" fmla="*/ 326 h 547"/>
              <a:gd name="T84" fmla="*/ 294 w 421"/>
              <a:gd name="T85" fmla="*/ 284 h 547"/>
              <a:gd name="T86" fmla="*/ 294 w 421"/>
              <a:gd name="T87" fmla="*/ 256 h 547"/>
              <a:gd name="T88" fmla="*/ 274 w 421"/>
              <a:gd name="T89" fmla="*/ 245 h 547"/>
              <a:gd name="T90" fmla="*/ 274 w 421"/>
              <a:gd name="T91" fmla="*/ 212 h 547"/>
              <a:gd name="T92" fmla="*/ 321 w 421"/>
              <a:gd name="T93" fmla="*/ 223 h 547"/>
              <a:gd name="T94" fmla="*/ 336 w 421"/>
              <a:gd name="T95" fmla="*/ 261 h 547"/>
              <a:gd name="T96" fmla="*/ 336 w 421"/>
              <a:gd name="T97" fmla="*/ 290 h 547"/>
              <a:gd name="T98" fmla="*/ 357 w 421"/>
              <a:gd name="T99" fmla="*/ 306 h 547"/>
              <a:gd name="T100" fmla="*/ 357 w 421"/>
              <a:gd name="T101" fmla="*/ 315 h 547"/>
              <a:gd name="T102" fmla="*/ 210 w 421"/>
              <a:gd name="T103" fmla="*/ 119 h 547"/>
              <a:gd name="T104" fmla="*/ 61 w 421"/>
              <a:gd name="T105" fmla="*/ 74 h 547"/>
              <a:gd name="T106" fmla="*/ 210 w 421"/>
              <a:gd name="T107" fmla="*/ 28 h 547"/>
              <a:gd name="T108" fmla="*/ 360 w 421"/>
              <a:gd name="T109" fmla="*/ 74 h 547"/>
              <a:gd name="T110" fmla="*/ 210 w 421"/>
              <a:gd name="T111" fmla="*/ 119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21" h="547">
                <a:moveTo>
                  <a:pt x="210" y="0"/>
                </a:moveTo>
                <a:cubicBezTo>
                  <a:pt x="93" y="0"/>
                  <a:pt x="0" y="39"/>
                  <a:pt x="0" y="81"/>
                </a:cubicBezTo>
                <a:lnTo>
                  <a:pt x="0" y="465"/>
                </a:lnTo>
                <a:cubicBezTo>
                  <a:pt x="0" y="507"/>
                  <a:pt x="95" y="547"/>
                  <a:pt x="210" y="547"/>
                </a:cubicBezTo>
                <a:cubicBezTo>
                  <a:pt x="327" y="547"/>
                  <a:pt x="421" y="510"/>
                  <a:pt x="421" y="466"/>
                </a:cubicBezTo>
                <a:lnTo>
                  <a:pt x="421" y="83"/>
                </a:lnTo>
                <a:cubicBezTo>
                  <a:pt x="421" y="41"/>
                  <a:pt x="325" y="0"/>
                  <a:pt x="210" y="0"/>
                </a:cubicBezTo>
                <a:close/>
                <a:moveTo>
                  <a:pt x="4" y="482"/>
                </a:moveTo>
                <a:lnTo>
                  <a:pt x="4" y="477"/>
                </a:lnTo>
                <a:cubicBezTo>
                  <a:pt x="4" y="479"/>
                  <a:pt x="4" y="480"/>
                  <a:pt x="4" y="482"/>
                </a:cubicBezTo>
                <a:close/>
                <a:moveTo>
                  <a:pt x="149" y="243"/>
                </a:moveTo>
                <a:cubicBezTo>
                  <a:pt x="135" y="243"/>
                  <a:pt x="129" y="239"/>
                  <a:pt x="129" y="254"/>
                </a:cubicBezTo>
                <a:lnTo>
                  <a:pt x="129" y="284"/>
                </a:lnTo>
                <a:cubicBezTo>
                  <a:pt x="129" y="306"/>
                  <a:pt x="126" y="320"/>
                  <a:pt x="110" y="324"/>
                </a:cubicBezTo>
                <a:lnTo>
                  <a:pt x="110" y="326"/>
                </a:lnTo>
                <a:cubicBezTo>
                  <a:pt x="126" y="332"/>
                  <a:pt x="129" y="349"/>
                  <a:pt x="129" y="376"/>
                </a:cubicBezTo>
                <a:lnTo>
                  <a:pt x="129" y="410"/>
                </a:lnTo>
                <a:cubicBezTo>
                  <a:pt x="129" y="421"/>
                  <a:pt x="131" y="421"/>
                  <a:pt x="134" y="426"/>
                </a:cubicBezTo>
                <a:cubicBezTo>
                  <a:pt x="137" y="430"/>
                  <a:pt x="142" y="430"/>
                  <a:pt x="149" y="430"/>
                </a:cubicBezTo>
                <a:lnTo>
                  <a:pt x="149" y="460"/>
                </a:lnTo>
                <a:cubicBezTo>
                  <a:pt x="128" y="460"/>
                  <a:pt x="112" y="455"/>
                  <a:pt x="103" y="448"/>
                </a:cubicBezTo>
                <a:cubicBezTo>
                  <a:pt x="93" y="440"/>
                  <a:pt x="89" y="424"/>
                  <a:pt x="89" y="402"/>
                </a:cubicBezTo>
                <a:lnTo>
                  <a:pt x="89" y="365"/>
                </a:lnTo>
                <a:cubicBezTo>
                  <a:pt x="89" y="345"/>
                  <a:pt x="81" y="345"/>
                  <a:pt x="68" y="345"/>
                </a:cubicBezTo>
                <a:lnTo>
                  <a:pt x="68" y="306"/>
                </a:lnTo>
                <a:cubicBezTo>
                  <a:pt x="82" y="306"/>
                  <a:pt x="89" y="306"/>
                  <a:pt x="89" y="289"/>
                </a:cubicBezTo>
                <a:lnTo>
                  <a:pt x="89" y="259"/>
                </a:lnTo>
                <a:cubicBezTo>
                  <a:pt x="89" y="240"/>
                  <a:pt x="93" y="228"/>
                  <a:pt x="103" y="222"/>
                </a:cubicBezTo>
                <a:cubicBezTo>
                  <a:pt x="112" y="214"/>
                  <a:pt x="128" y="211"/>
                  <a:pt x="149" y="211"/>
                </a:cubicBezTo>
                <a:lnTo>
                  <a:pt x="149" y="243"/>
                </a:lnTo>
                <a:close/>
                <a:moveTo>
                  <a:pt x="357" y="315"/>
                </a:moveTo>
                <a:lnTo>
                  <a:pt x="357" y="346"/>
                </a:lnTo>
                <a:cubicBezTo>
                  <a:pt x="343" y="346"/>
                  <a:pt x="336" y="346"/>
                  <a:pt x="336" y="366"/>
                </a:cubicBezTo>
                <a:lnTo>
                  <a:pt x="336" y="402"/>
                </a:lnTo>
                <a:cubicBezTo>
                  <a:pt x="336" y="424"/>
                  <a:pt x="332" y="440"/>
                  <a:pt x="322" y="449"/>
                </a:cubicBezTo>
                <a:cubicBezTo>
                  <a:pt x="313" y="457"/>
                  <a:pt x="297" y="462"/>
                  <a:pt x="274" y="462"/>
                </a:cubicBezTo>
                <a:lnTo>
                  <a:pt x="274" y="432"/>
                </a:lnTo>
                <a:cubicBezTo>
                  <a:pt x="280" y="432"/>
                  <a:pt x="286" y="430"/>
                  <a:pt x="290" y="427"/>
                </a:cubicBezTo>
                <a:cubicBezTo>
                  <a:pt x="293" y="423"/>
                  <a:pt x="294" y="423"/>
                  <a:pt x="294" y="412"/>
                </a:cubicBezTo>
                <a:lnTo>
                  <a:pt x="294" y="377"/>
                </a:lnTo>
                <a:cubicBezTo>
                  <a:pt x="294" y="351"/>
                  <a:pt x="299" y="335"/>
                  <a:pt x="315" y="328"/>
                </a:cubicBezTo>
                <a:lnTo>
                  <a:pt x="315" y="326"/>
                </a:lnTo>
                <a:cubicBezTo>
                  <a:pt x="299" y="321"/>
                  <a:pt x="294" y="307"/>
                  <a:pt x="294" y="284"/>
                </a:cubicBezTo>
                <a:lnTo>
                  <a:pt x="294" y="256"/>
                </a:lnTo>
                <a:cubicBezTo>
                  <a:pt x="294" y="240"/>
                  <a:pt x="286" y="245"/>
                  <a:pt x="274" y="245"/>
                </a:cubicBezTo>
                <a:lnTo>
                  <a:pt x="274" y="212"/>
                </a:lnTo>
                <a:cubicBezTo>
                  <a:pt x="296" y="212"/>
                  <a:pt x="311" y="217"/>
                  <a:pt x="321" y="223"/>
                </a:cubicBezTo>
                <a:cubicBezTo>
                  <a:pt x="330" y="231"/>
                  <a:pt x="336" y="243"/>
                  <a:pt x="336" y="261"/>
                </a:cubicBezTo>
                <a:lnTo>
                  <a:pt x="336" y="290"/>
                </a:lnTo>
                <a:cubicBezTo>
                  <a:pt x="336" y="307"/>
                  <a:pt x="343" y="306"/>
                  <a:pt x="357" y="306"/>
                </a:cubicBezTo>
                <a:lnTo>
                  <a:pt x="357" y="315"/>
                </a:lnTo>
                <a:close/>
                <a:moveTo>
                  <a:pt x="210" y="119"/>
                </a:moveTo>
                <a:cubicBezTo>
                  <a:pt x="128" y="119"/>
                  <a:pt x="61" y="98"/>
                  <a:pt x="61" y="74"/>
                </a:cubicBezTo>
                <a:cubicBezTo>
                  <a:pt x="61" y="49"/>
                  <a:pt x="128" y="28"/>
                  <a:pt x="210" y="28"/>
                </a:cubicBezTo>
                <a:cubicBezTo>
                  <a:pt x="293" y="28"/>
                  <a:pt x="360" y="49"/>
                  <a:pt x="360" y="74"/>
                </a:cubicBezTo>
                <a:cubicBezTo>
                  <a:pt x="360" y="100"/>
                  <a:pt x="293" y="119"/>
                  <a:pt x="210" y="1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896386">
              <a:defRPr/>
            </a:pPr>
            <a:endParaRPr lang="en-US" sz="1765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101" name="TextBox 1100"/>
          <p:cNvSpPr txBox="1"/>
          <p:nvPr/>
        </p:nvSpPr>
        <p:spPr>
          <a:xfrm>
            <a:off x="9532822" y="4716006"/>
            <a:ext cx="556257" cy="2243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Document DB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102" name="Elbow Connector 1101"/>
          <p:cNvCxnSpPr>
            <a:stCxn id="840" idx="3"/>
            <a:endCxn id="842" idx="1"/>
          </p:cNvCxnSpPr>
          <p:nvPr/>
        </p:nvCxnSpPr>
        <p:spPr bwMode="auto">
          <a:xfrm flipV="1">
            <a:off x="7777768" y="4008407"/>
            <a:ext cx="553085" cy="1824506"/>
          </a:xfrm>
          <a:prstGeom prst="bentConnector3">
            <a:avLst>
              <a:gd name="adj1" fmla="val 35870"/>
            </a:avLst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dashDot"/>
            <a:miter lim="800000"/>
            <a:headEnd type="triangle" w="med" len="med"/>
            <a:tailEnd type="triangle" w="med" len="med"/>
          </a:ln>
          <a:effectLst/>
        </p:spPr>
      </p:cxnSp>
      <p:grpSp>
        <p:nvGrpSpPr>
          <p:cNvPr id="1103" name="Group 1102"/>
          <p:cNvGrpSpPr/>
          <p:nvPr/>
        </p:nvGrpSpPr>
        <p:grpSpPr>
          <a:xfrm>
            <a:off x="11131378" y="1859316"/>
            <a:ext cx="426504" cy="444171"/>
            <a:chOff x="11472827" y="4545788"/>
            <a:chExt cx="280728" cy="284825"/>
          </a:xfrm>
        </p:grpSpPr>
        <p:sp>
          <p:nvSpPr>
            <p:cNvPr id="1104" name="Rounded Rectangle 1103"/>
            <p:cNvSpPr/>
            <p:nvPr/>
          </p:nvSpPr>
          <p:spPr bwMode="auto">
            <a:xfrm>
              <a:off x="11472827" y="4699141"/>
              <a:ext cx="35603" cy="806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>
                <a:lnSpc>
                  <a:spcPct val="90000"/>
                </a:lnSpc>
                <a:defRPr/>
              </a:pPr>
              <a:endParaRPr lang="en-US" sz="1961" b="1" dirty="0">
                <a:solidFill>
                  <a:prstClr val="white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5" name="Rounded Rectangle 1104"/>
            <p:cNvSpPr/>
            <p:nvPr/>
          </p:nvSpPr>
          <p:spPr bwMode="auto">
            <a:xfrm>
              <a:off x="11527518" y="4680314"/>
              <a:ext cx="35603" cy="1111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>
                <a:lnSpc>
                  <a:spcPct val="90000"/>
                </a:lnSpc>
                <a:defRPr/>
              </a:pPr>
              <a:endParaRPr lang="en-US" sz="1961" b="1" dirty="0">
                <a:solidFill>
                  <a:prstClr val="white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6" name="Rounded Rectangle 1105"/>
            <p:cNvSpPr/>
            <p:nvPr/>
          </p:nvSpPr>
          <p:spPr bwMode="auto">
            <a:xfrm>
              <a:off x="11581398" y="4660852"/>
              <a:ext cx="35603" cy="1511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>
                <a:lnSpc>
                  <a:spcPct val="90000"/>
                </a:lnSpc>
                <a:defRPr/>
              </a:pPr>
              <a:endParaRPr lang="en-US" sz="1961" b="1" dirty="0">
                <a:solidFill>
                  <a:prstClr val="white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7" name="Rounded Rectangle 1106"/>
            <p:cNvSpPr/>
            <p:nvPr/>
          </p:nvSpPr>
          <p:spPr bwMode="auto">
            <a:xfrm>
              <a:off x="11637498" y="4643936"/>
              <a:ext cx="35603" cy="1866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>
                <a:lnSpc>
                  <a:spcPct val="90000"/>
                </a:lnSpc>
                <a:defRPr/>
              </a:pPr>
              <a:endParaRPr lang="en-US" sz="1961" b="1" dirty="0">
                <a:solidFill>
                  <a:prstClr val="white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8" name="Freeform 1107"/>
            <p:cNvSpPr/>
            <p:nvPr/>
          </p:nvSpPr>
          <p:spPr bwMode="auto">
            <a:xfrm>
              <a:off x="11487149" y="4545788"/>
              <a:ext cx="266406" cy="257746"/>
            </a:xfrm>
            <a:custGeom>
              <a:avLst/>
              <a:gdLst>
                <a:gd name="connsiteX0" fmla="*/ 0 w 1136625"/>
                <a:gd name="connsiteY0" fmla="*/ 528239 h 1114767"/>
                <a:gd name="connsiteX1" fmla="*/ 0 w 1136625"/>
                <a:gd name="connsiteY1" fmla="*/ 105648 h 1114767"/>
                <a:gd name="connsiteX2" fmla="*/ 204010 w 1136625"/>
                <a:gd name="connsiteY2" fmla="*/ 0 h 1114767"/>
                <a:gd name="connsiteX3" fmla="*/ 983618 w 1136625"/>
                <a:gd name="connsiteY3" fmla="*/ 247726 h 1114767"/>
                <a:gd name="connsiteX4" fmla="*/ 1136625 w 1136625"/>
                <a:gd name="connsiteY4" fmla="*/ 429877 h 1114767"/>
                <a:gd name="connsiteX5" fmla="*/ 1136625 w 1136625"/>
                <a:gd name="connsiteY5" fmla="*/ 958116 h 1114767"/>
                <a:gd name="connsiteX6" fmla="*/ 987261 w 1136625"/>
                <a:gd name="connsiteY6" fmla="*/ 1114767 h 1114767"/>
                <a:gd name="connsiteX7" fmla="*/ 881613 w 1136625"/>
                <a:gd name="connsiteY7" fmla="*/ 1052835 h 1114767"/>
                <a:gd name="connsiteX0" fmla="*/ 0 w 1136625"/>
                <a:gd name="connsiteY0" fmla="*/ 542295 h 1128823"/>
                <a:gd name="connsiteX1" fmla="*/ 0 w 1136625"/>
                <a:gd name="connsiteY1" fmla="*/ 119704 h 1128823"/>
                <a:gd name="connsiteX2" fmla="*/ 204010 w 1136625"/>
                <a:gd name="connsiteY2" fmla="*/ 14056 h 1128823"/>
                <a:gd name="connsiteX3" fmla="*/ 983618 w 1136625"/>
                <a:gd name="connsiteY3" fmla="*/ 261782 h 1128823"/>
                <a:gd name="connsiteX4" fmla="*/ 1136625 w 1136625"/>
                <a:gd name="connsiteY4" fmla="*/ 443933 h 1128823"/>
                <a:gd name="connsiteX5" fmla="*/ 1136625 w 1136625"/>
                <a:gd name="connsiteY5" fmla="*/ 972172 h 1128823"/>
                <a:gd name="connsiteX6" fmla="*/ 987261 w 1136625"/>
                <a:gd name="connsiteY6" fmla="*/ 1128823 h 1128823"/>
                <a:gd name="connsiteX7" fmla="*/ 881613 w 1136625"/>
                <a:gd name="connsiteY7" fmla="*/ 1066891 h 1128823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7407" h="1141164">
                  <a:moveTo>
                    <a:pt x="10" y="546990"/>
                  </a:moveTo>
                  <a:lnTo>
                    <a:pt x="10" y="124399"/>
                  </a:lnTo>
                  <a:cubicBezTo>
                    <a:pt x="-1205" y="41823"/>
                    <a:pt x="103230" y="-37108"/>
                    <a:pt x="204020" y="18751"/>
                  </a:cubicBezTo>
                  <a:lnTo>
                    <a:pt x="983628" y="266477"/>
                  </a:lnTo>
                  <a:cubicBezTo>
                    <a:pt x="1100205" y="312622"/>
                    <a:pt x="1143921" y="380625"/>
                    <a:pt x="1136635" y="448628"/>
                  </a:cubicBezTo>
                  <a:cubicBezTo>
                    <a:pt x="1136635" y="624708"/>
                    <a:pt x="1131778" y="877291"/>
                    <a:pt x="1136635" y="976867"/>
                  </a:cubicBezTo>
                  <a:cubicBezTo>
                    <a:pt x="1141492" y="1076443"/>
                    <a:pt x="1088062" y="1168734"/>
                    <a:pt x="987271" y="1133518"/>
                  </a:cubicBezTo>
                  <a:lnTo>
                    <a:pt x="881623" y="1071586"/>
                  </a:lnTo>
                </a:path>
              </a:pathLst>
            </a:custGeom>
            <a:noFill/>
            <a:ln w="12700" cap="rnd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386">
                <a:defRPr/>
              </a:pPr>
              <a:endParaRPr lang="en-US" sz="1765" dirty="0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1109" name="Group 1108"/>
          <p:cNvGrpSpPr/>
          <p:nvPr/>
        </p:nvGrpSpPr>
        <p:grpSpPr>
          <a:xfrm>
            <a:off x="10418838" y="4084900"/>
            <a:ext cx="445310" cy="373510"/>
            <a:chOff x="3314482" y="-4918414"/>
            <a:chExt cx="508000" cy="4508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10" name="Freeform 196"/>
            <p:cNvSpPr>
              <a:spLocks noEditPoints="1"/>
            </p:cNvSpPr>
            <p:nvPr/>
          </p:nvSpPr>
          <p:spPr bwMode="auto">
            <a:xfrm>
              <a:off x="3314482" y="-4918414"/>
              <a:ext cx="508000" cy="450850"/>
            </a:xfrm>
            <a:custGeom>
              <a:avLst/>
              <a:gdLst>
                <a:gd name="T0" fmla="*/ 502 w 684"/>
                <a:gd name="T1" fmla="*/ 511 h 605"/>
                <a:gd name="T2" fmla="*/ 342 w 684"/>
                <a:gd name="T3" fmla="*/ 566 h 605"/>
                <a:gd name="T4" fmla="*/ 133 w 684"/>
                <a:gd name="T5" fmla="*/ 462 h 605"/>
                <a:gd name="T6" fmla="*/ 182 w 684"/>
                <a:gd name="T7" fmla="*/ 93 h 605"/>
                <a:gd name="T8" fmla="*/ 342 w 684"/>
                <a:gd name="T9" fmla="*/ 39 h 605"/>
                <a:gd name="T10" fmla="*/ 551 w 684"/>
                <a:gd name="T11" fmla="*/ 142 h 605"/>
                <a:gd name="T12" fmla="*/ 502 w 684"/>
                <a:gd name="T13" fmla="*/ 511 h 605"/>
                <a:gd name="T14" fmla="*/ 582 w 684"/>
                <a:gd name="T15" fmla="*/ 118 h 605"/>
                <a:gd name="T16" fmla="*/ 342 w 684"/>
                <a:gd name="T17" fmla="*/ 0 h 605"/>
                <a:gd name="T18" fmla="*/ 158 w 684"/>
                <a:gd name="T19" fmla="*/ 62 h 605"/>
                <a:gd name="T20" fmla="*/ 102 w 684"/>
                <a:gd name="T21" fmla="*/ 486 h 605"/>
                <a:gd name="T22" fmla="*/ 342 w 684"/>
                <a:gd name="T23" fmla="*/ 605 h 605"/>
                <a:gd name="T24" fmla="*/ 526 w 684"/>
                <a:gd name="T25" fmla="*/ 543 h 605"/>
                <a:gd name="T26" fmla="*/ 582 w 684"/>
                <a:gd name="T27" fmla="*/ 11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4" h="605">
                  <a:moveTo>
                    <a:pt x="502" y="511"/>
                  </a:moveTo>
                  <a:cubicBezTo>
                    <a:pt x="454" y="548"/>
                    <a:pt x="398" y="566"/>
                    <a:pt x="342" y="566"/>
                  </a:cubicBezTo>
                  <a:cubicBezTo>
                    <a:pt x="263" y="566"/>
                    <a:pt x="185" y="530"/>
                    <a:pt x="133" y="462"/>
                  </a:cubicBezTo>
                  <a:cubicBezTo>
                    <a:pt x="44" y="347"/>
                    <a:pt x="66" y="182"/>
                    <a:pt x="182" y="93"/>
                  </a:cubicBezTo>
                  <a:cubicBezTo>
                    <a:pt x="230" y="57"/>
                    <a:pt x="286" y="39"/>
                    <a:pt x="342" y="39"/>
                  </a:cubicBezTo>
                  <a:cubicBezTo>
                    <a:pt x="421" y="39"/>
                    <a:pt x="499" y="75"/>
                    <a:pt x="551" y="142"/>
                  </a:cubicBezTo>
                  <a:cubicBezTo>
                    <a:pt x="639" y="258"/>
                    <a:pt x="617" y="423"/>
                    <a:pt x="502" y="511"/>
                  </a:cubicBezTo>
                  <a:close/>
                  <a:moveTo>
                    <a:pt x="582" y="118"/>
                  </a:moveTo>
                  <a:cubicBezTo>
                    <a:pt x="523" y="40"/>
                    <a:pt x="433" y="0"/>
                    <a:pt x="342" y="0"/>
                  </a:cubicBezTo>
                  <a:cubicBezTo>
                    <a:pt x="278" y="0"/>
                    <a:pt x="213" y="20"/>
                    <a:pt x="158" y="62"/>
                  </a:cubicBezTo>
                  <a:cubicBezTo>
                    <a:pt x="25" y="164"/>
                    <a:pt x="0" y="354"/>
                    <a:pt x="102" y="486"/>
                  </a:cubicBezTo>
                  <a:cubicBezTo>
                    <a:pt x="161" y="564"/>
                    <a:pt x="251" y="605"/>
                    <a:pt x="342" y="605"/>
                  </a:cubicBezTo>
                  <a:cubicBezTo>
                    <a:pt x="406" y="605"/>
                    <a:pt x="471" y="585"/>
                    <a:pt x="526" y="543"/>
                  </a:cubicBezTo>
                  <a:cubicBezTo>
                    <a:pt x="658" y="441"/>
                    <a:pt x="684" y="251"/>
                    <a:pt x="582" y="11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>
                <a:solidFill>
                  <a:prstClr val="black"/>
                </a:solidFill>
                <a:latin typeface="Segoe UI"/>
              </a:endParaRPr>
            </a:p>
          </p:txBody>
        </p:sp>
        <p:grpSp>
          <p:nvGrpSpPr>
            <p:cNvPr id="1111" name="Group 1110"/>
            <p:cNvGrpSpPr/>
            <p:nvPr/>
          </p:nvGrpSpPr>
          <p:grpSpPr>
            <a:xfrm>
              <a:off x="3395444" y="-4880314"/>
              <a:ext cx="363537" cy="342900"/>
              <a:chOff x="3395444" y="-4880314"/>
              <a:chExt cx="363537" cy="342900"/>
            </a:xfrm>
            <a:grpFill/>
          </p:grpSpPr>
          <p:sp>
            <p:nvSpPr>
              <p:cNvPr id="1112" name="Freeform 197"/>
              <p:cNvSpPr>
                <a:spLocks/>
              </p:cNvSpPr>
              <p:nvPr/>
            </p:nvSpPr>
            <p:spPr bwMode="auto">
              <a:xfrm>
                <a:off x="3408144" y="-4689814"/>
                <a:ext cx="58737" cy="149225"/>
              </a:xfrm>
              <a:custGeom>
                <a:avLst/>
                <a:gdLst>
                  <a:gd name="T0" fmla="*/ 79 w 79"/>
                  <a:gd name="T1" fmla="*/ 50 h 200"/>
                  <a:gd name="T2" fmla="*/ 36 w 79"/>
                  <a:gd name="T3" fmla="*/ 0 h 200"/>
                  <a:gd name="T4" fmla="*/ 0 w 79"/>
                  <a:gd name="T5" fmla="*/ 147 h 200"/>
                  <a:gd name="T6" fmla="*/ 5 w 79"/>
                  <a:gd name="T7" fmla="*/ 157 h 200"/>
                  <a:gd name="T8" fmla="*/ 49 w 79"/>
                  <a:gd name="T9" fmla="*/ 200 h 200"/>
                  <a:gd name="T10" fmla="*/ 79 w 79"/>
                  <a:gd name="T11" fmla="*/ 5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200">
                    <a:moveTo>
                      <a:pt x="79" y="50"/>
                    </a:moveTo>
                    <a:cubicBezTo>
                      <a:pt x="62" y="33"/>
                      <a:pt x="48" y="16"/>
                      <a:pt x="36" y="0"/>
                    </a:cubicBezTo>
                    <a:cubicBezTo>
                      <a:pt x="11" y="52"/>
                      <a:pt x="2" y="105"/>
                      <a:pt x="0" y="147"/>
                    </a:cubicBezTo>
                    <a:cubicBezTo>
                      <a:pt x="2" y="150"/>
                      <a:pt x="2" y="153"/>
                      <a:pt x="5" y="157"/>
                    </a:cubicBezTo>
                    <a:cubicBezTo>
                      <a:pt x="18" y="173"/>
                      <a:pt x="33" y="188"/>
                      <a:pt x="49" y="200"/>
                    </a:cubicBezTo>
                    <a:cubicBezTo>
                      <a:pt x="46" y="166"/>
                      <a:pt x="50" y="109"/>
                      <a:pt x="79" y="50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113" name="Freeform 198"/>
              <p:cNvSpPr>
                <a:spLocks/>
              </p:cNvSpPr>
              <p:nvPr/>
            </p:nvSpPr>
            <p:spPr bwMode="auto">
              <a:xfrm>
                <a:off x="3454182" y="-4802526"/>
                <a:ext cx="119062" cy="119063"/>
              </a:xfrm>
              <a:custGeom>
                <a:avLst/>
                <a:gdLst>
                  <a:gd name="T0" fmla="*/ 109 w 159"/>
                  <a:gd name="T1" fmla="*/ 0 h 160"/>
                  <a:gd name="T2" fmla="*/ 36 w 159"/>
                  <a:gd name="T3" fmla="*/ 63 h 160"/>
                  <a:gd name="T4" fmla="*/ 0 w 159"/>
                  <a:gd name="T5" fmla="*/ 107 h 160"/>
                  <a:gd name="T6" fmla="*/ 42 w 159"/>
                  <a:gd name="T7" fmla="*/ 160 h 160"/>
                  <a:gd name="T8" fmla="*/ 90 w 159"/>
                  <a:gd name="T9" fmla="*/ 105 h 160"/>
                  <a:gd name="T10" fmla="*/ 159 w 159"/>
                  <a:gd name="T11" fmla="*/ 49 h 160"/>
                  <a:gd name="T12" fmla="*/ 109 w 159"/>
                  <a:gd name="T13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60">
                    <a:moveTo>
                      <a:pt x="109" y="0"/>
                    </a:moveTo>
                    <a:cubicBezTo>
                      <a:pt x="85" y="16"/>
                      <a:pt x="60" y="37"/>
                      <a:pt x="36" y="63"/>
                    </a:cubicBezTo>
                    <a:cubicBezTo>
                      <a:pt x="22" y="77"/>
                      <a:pt x="11" y="92"/>
                      <a:pt x="0" y="107"/>
                    </a:cubicBezTo>
                    <a:cubicBezTo>
                      <a:pt x="11" y="124"/>
                      <a:pt x="25" y="141"/>
                      <a:pt x="42" y="160"/>
                    </a:cubicBezTo>
                    <a:cubicBezTo>
                      <a:pt x="55" y="141"/>
                      <a:pt x="71" y="123"/>
                      <a:pt x="90" y="105"/>
                    </a:cubicBezTo>
                    <a:cubicBezTo>
                      <a:pt x="115" y="82"/>
                      <a:pt x="137" y="64"/>
                      <a:pt x="159" y="49"/>
                    </a:cubicBezTo>
                    <a:cubicBezTo>
                      <a:pt x="141" y="33"/>
                      <a:pt x="124" y="17"/>
                      <a:pt x="109" y="0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114" name="Freeform 199"/>
              <p:cNvSpPr>
                <a:spLocks/>
              </p:cNvSpPr>
              <p:nvPr/>
            </p:nvSpPr>
            <p:spPr bwMode="auto">
              <a:xfrm>
                <a:off x="3562132" y="-4848564"/>
                <a:ext cx="158750" cy="66675"/>
              </a:xfrm>
              <a:custGeom>
                <a:avLst/>
                <a:gdLst>
                  <a:gd name="T0" fmla="*/ 214 w 214"/>
                  <a:gd name="T1" fmla="*/ 46 h 90"/>
                  <a:gd name="T2" fmla="*/ 176 w 214"/>
                  <a:gd name="T3" fmla="*/ 7 h 90"/>
                  <a:gd name="T4" fmla="*/ 0 w 214"/>
                  <a:gd name="T5" fmla="*/ 39 h 90"/>
                  <a:gd name="T6" fmla="*/ 49 w 214"/>
                  <a:gd name="T7" fmla="*/ 90 h 90"/>
                  <a:gd name="T8" fmla="*/ 214 w 214"/>
                  <a:gd name="T9" fmla="*/ 4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90">
                    <a:moveTo>
                      <a:pt x="214" y="46"/>
                    </a:moveTo>
                    <a:cubicBezTo>
                      <a:pt x="203" y="31"/>
                      <a:pt x="190" y="18"/>
                      <a:pt x="176" y="7"/>
                    </a:cubicBezTo>
                    <a:cubicBezTo>
                      <a:pt x="136" y="0"/>
                      <a:pt x="72" y="1"/>
                      <a:pt x="0" y="39"/>
                    </a:cubicBezTo>
                    <a:cubicBezTo>
                      <a:pt x="17" y="57"/>
                      <a:pt x="33" y="74"/>
                      <a:pt x="49" y="90"/>
                    </a:cubicBezTo>
                    <a:cubicBezTo>
                      <a:pt x="146" y="38"/>
                      <a:pt x="214" y="46"/>
                      <a:pt x="214" y="46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115" name="Freeform 200"/>
              <p:cNvSpPr>
                <a:spLocks/>
              </p:cNvSpPr>
              <p:nvPr/>
            </p:nvSpPr>
            <p:spPr bwMode="auto">
              <a:xfrm>
                <a:off x="3401794" y="-4829514"/>
                <a:ext cx="52387" cy="139700"/>
              </a:xfrm>
              <a:custGeom>
                <a:avLst/>
                <a:gdLst>
                  <a:gd name="T0" fmla="*/ 46 w 72"/>
                  <a:gd name="T1" fmla="*/ 189 h 189"/>
                  <a:gd name="T2" fmla="*/ 72 w 72"/>
                  <a:gd name="T3" fmla="*/ 145 h 189"/>
                  <a:gd name="T4" fmla="*/ 37 w 72"/>
                  <a:gd name="T5" fmla="*/ 0 h 189"/>
                  <a:gd name="T6" fmla="*/ 9 w 72"/>
                  <a:gd name="T7" fmla="*/ 34 h 189"/>
                  <a:gd name="T8" fmla="*/ 46 w 72"/>
                  <a:gd name="T9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89">
                    <a:moveTo>
                      <a:pt x="46" y="189"/>
                    </a:moveTo>
                    <a:cubicBezTo>
                      <a:pt x="54" y="174"/>
                      <a:pt x="62" y="160"/>
                      <a:pt x="72" y="145"/>
                    </a:cubicBezTo>
                    <a:cubicBezTo>
                      <a:pt x="31" y="79"/>
                      <a:pt x="33" y="25"/>
                      <a:pt x="37" y="0"/>
                    </a:cubicBezTo>
                    <a:cubicBezTo>
                      <a:pt x="27" y="11"/>
                      <a:pt x="17" y="22"/>
                      <a:pt x="9" y="34"/>
                    </a:cubicBezTo>
                    <a:cubicBezTo>
                      <a:pt x="1" y="68"/>
                      <a:pt x="0" y="123"/>
                      <a:pt x="46" y="189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116" name="Freeform 201"/>
              <p:cNvSpPr>
                <a:spLocks/>
              </p:cNvSpPr>
              <p:nvPr/>
            </p:nvSpPr>
            <p:spPr bwMode="auto">
              <a:xfrm>
                <a:off x="3466882" y="-4683464"/>
                <a:ext cx="263525" cy="130175"/>
              </a:xfrm>
              <a:custGeom>
                <a:avLst/>
                <a:gdLst>
                  <a:gd name="T0" fmla="*/ 75 w 355"/>
                  <a:gd name="T1" fmla="*/ 45 h 175"/>
                  <a:gd name="T2" fmla="*/ 25 w 355"/>
                  <a:gd name="T3" fmla="*/ 0 h 175"/>
                  <a:gd name="T4" fmla="*/ 0 w 355"/>
                  <a:gd name="T5" fmla="*/ 41 h 175"/>
                  <a:gd name="T6" fmla="*/ 46 w 355"/>
                  <a:gd name="T7" fmla="*/ 82 h 175"/>
                  <a:gd name="T8" fmla="*/ 321 w 355"/>
                  <a:gd name="T9" fmla="*/ 175 h 175"/>
                  <a:gd name="T10" fmla="*/ 355 w 355"/>
                  <a:gd name="T11" fmla="*/ 134 h 175"/>
                  <a:gd name="T12" fmla="*/ 75 w 355"/>
                  <a:gd name="T13" fmla="*/ 4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5" h="175">
                    <a:moveTo>
                      <a:pt x="75" y="45"/>
                    </a:moveTo>
                    <a:cubicBezTo>
                      <a:pt x="56" y="30"/>
                      <a:pt x="39" y="14"/>
                      <a:pt x="25" y="0"/>
                    </a:cubicBezTo>
                    <a:cubicBezTo>
                      <a:pt x="15" y="13"/>
                      <a:pt x="7" y="27"/>
                      <a:pt x="0" y="41"/>
                    </a:cubicBezTo>
                    <a:cubicBezTo>
                      <a:pt x="13" y="55"/>
                      <a:pt x="28" y="68"/>
                      <a:pt x="46" y="82"/>
                    </a:cubicBezTo>
                    <a:cubicBezTo>
                      <a:pt x="154" y="167"/>
                      <a:pt x="261" y="175"/>
                      <a:pt x="321" y="175"/>
                    </a:cubicBezTo>
                    <a:cubicBezTo>
                      <a:pt x="325" y="175"/>
                      <a:pt x="344" y="150"/>
                      <a:pt x="355" y="134"/>
                    </a:cubicBezTo>
                    <a:cubicBezTo>
                      <a:pt x="328" y="140"/>
                      <a:pt x="213" y="154"/>
                      <a:pt x="75" y="45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117" name="Freeform 202"/>
              <p:cNvSpPr>
                <a:spLocks/>
              </p:cNvSpPr>
              <p:nvPr/>
            </p:nvSpPr>
            <p:spPr bwMode="auto">
              <a:xfrm>
                <a:off x="3435132" y="-4721564"/>
                <a:ext cx="50800" cy="69850"/>
              </a:xfrm>
              <a:custGeom>
                <a:avLst/>
                <a:gdLst>
                  <a:gd name="T0" fmla="*/ 0 w 68"/>
                  <a:gd name="T1" fmla="*/ 44 h 94"/>
                  <a:gd name="T2" fmla="*/ 43 w 68"/>
                  <a:gd name="T3" fmla="*/ 94 h 94"/>
                  <a:gd name="T4" fmla="*/ 68 w 68"/>
                  <a:gd name="T5" fmla="*/ 53 h 94"/>
                  <a:gd name="T6" fmla="*/ 26 w 68"/>
                  <a:gd name="T7" fmla="*/ 0 h 94"/>
                  <a:gd name="T8" fmla="*/ 0 w 68"/>
                  <a:gd name="T9" fmla="*/ 4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94">
                    <a:moveTo>
                      <a:pt x="0" y="44"/>
                    </a:moveTo>
                    <a:cubicBezTo>
                      <a:pt x="12" y="60"/>
                      <a:pt x="26" y="77"/>
                      <a:pt x="43" y="94"/>
                    </a:cubicBezTo>
                    <a:cubicBezTo>
                      <a:pt x="50" y="80"/>
                      <a:pt x="58" y="66"/>
                      <a:pt x="68" y="53"/>
                    </a:cubicBezTo>
                    <a:cubicBezTo>
                      <a:pt x="51" y="34"/>
                      <a:pt x="37" y="17"/>
                      <a:pt x="26" y="0"/>
                    </a:cubicBezTo>
                    <a:cubicBezTo>
                      <a:pt x="16" y="15"/>
                      <a:pt x="8" y="29"/>
                      <a:pt x="0" y="44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118" name="Freeform 203"/>
              <p:cNvSpPr>
                <a:spLocks/>
              </p:cNvSpPr>
              <p:nvPr/>
            </p:nvSpPr>
            <p:spPr bwMode="auto">
              <a:xfrm>
                <a:off x="3573244" y="-4781889"/>
                <a:ext cx="185737" cy="157163"/>
              </a:xfrm>
              <a:custGeom>
                <a:avLst/>
                <a:gdLst>
                  <a:gd name="T0" fmla="*/ 0 w 251"/>
                  <a:gd name="T1" fmla="*/ 22 h 211"/>
                  <a:gd name="T2" fmla="*/ 244 w 251"/>
                  <a:gd name="T3" fmla="*/ 211 h 211"/>
                  <a:gd name="T4" fmla="*/ 251 w 251"/>
                  <a:gd name="T5" fmla="*/ 188 h 211"/>
                  <a:gd name="T6" fmla="*/ 36 w 251"/>
                  <a:gd name="T7" fmla="*/ 0 h 211"/>
                  <a:gd name="T8" fmla="*/ 0 w 251"/>
                  <a:gd name="T9" fmla="*/ 22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211">
                    <a:moveTo>
                      <a:pt x="0" y="22"/>
                    </a:moveTo>
                    <a:cubicBezTo>
                      <a:pt x="98" y="113"/>
                      <a:pt x="215" y="190"/>
                      <a:pt x="244" y="211"/>
                    </a:cubicBezTo>
                    <a:cubicBezTo>
                      <a:pt x="247" y="203"/>
                      <a:pt x="249" y="196"/>
                      <a:pt x="251" y="188"/>
                    </a:cubicBezTo>
                    <a:cubicBezTo>
                      <a:pt x="220" y="165"/>
                      <a:pt x="136" y="99"/>
                      <a:pt x="36" y="0"/>
                    </a:cubicBezTo>
                    <a:cubicBezTo>
                      <a:pt x="24" y="6"/>
                      <a:pt x="12" y="14"/>
                      <a:pt x="0" y="22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119" name="Freeform 204"/>
              <p:cNvSpPr>
                <a:spLocks/>
              </p:cNvSpPr>
              <p:nvPr/>
            </p:nvSpPr>
            <p:spPr bwMode="auto">
              <a:xfrm>
                <a:off x="3482757" y="-4880314"/>
                <a:ext cx="79375" cy="77788"/>
              </a:xfrm>
              <a:custGeom>
                <a:avLst/>
                <a:gdLst>
                  <a:gd name="T0" fmla="*/ 108 w 108"/>
                  <a:gd name="T1" fmla="*/ 81 h 105"/>
                  <a:gd name="T2" fmla="*/ 34 w 108"/>
                  <a:gd name="T3" fmla="*/ 0 h 105"/>
                  <a:gd name="T4" fmla="*/ 0 w 108"/>
                  <a:gd name="T5" fmla="*/ 14 h 105"/>
                  <a:gd name="T6" fmla="*/ 71 w 108"/>
                  <a:gd name="T7" fmla="*/ 105 h 105"/>
                  <a:gd name="T8" fmla="*/ 108 w 108"/>
                  <a:gd name="T9" fmla="*/ 8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5">
                    <a:moveTo>
                      <a:pt x="108" y="81"/>
                    </a:moveTo>
                    <a:cubicBezTo>
                      <a:pt x="84" y="56"/>
                      <a:pt x="59" y="29"/>
                      <a:pt x="34" y="0"/>
                    </a:cubicBezTo>
                    <a:cubicBezTo>
                      <a:pt x="22" y="4"/>
                      <a:pt x="11" y="9"/>
                      <a:pt x="0" y="14"/>
                    </a:cubicBezTo>
                    <a:cubicBezTo>
                      <a:pt x="18" y="45"/>
                      <a:pt x="43" y="75"/>
                      <a:pt x="71" y="105"/>
                    </a:cubicBezTo>
                    <a:cubicBezTo>
                      <a:pt x="83" y="96"/>
                      <a:pt x="96" y="88"/>
                      <a:pt x="108" y="81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120" name="Freeform 205"/>
              <p:cNvSpPr>
                <a:spLocks/>
              </p:cNvSpPr>
              <p:nvPr/>
            </p:nvSpPr>
            <p:spPr bwMode="auto">
              <a:xfrm>
                <a:off x="3533557" y="-4819989"/>
                <a:ext cx="66675" cy="55563"/>
              </a:xfrm>
              <a:custGeom>
                <a:avLst/>
                <a:gdLst>
                  <a:gd name="T0" fmla="*/ 41 w 90"/>
                  <a:gd name="T1" fmla="*/ 0 h 75"/>
                  <a:gd name="T2" fmla="*/ 0 w 90"/>
                  <a:gd name="T3" fmla="*/ 25 h 75"/>
                  <a:gd name="T4" fmla="*/ 49 w 90"/>
                  <a:gd name="T5" fmla="*/ 75 h 75"/>
                  <a:gd name="T6" fmla="*/ 90 w 90"/>
                  <a:gd name="T7" fmla="*/ 50 h 75"/>
                  <a:gd name="T8" fmla="*/ 41 w 90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5">
                    <a:moveTo>
                      <a:pt x="41" y="0"/>
                    </a:moveTo>
                    <a:cubicBezTo>
                      <a:pt x="28" y="6"/>
                      <a:pt x="12" y="16"/>
                      <a:pt x="0" y="25"/>
                    </a:cubicBezTo>
                    <a:cubicBezTo>
                      <a:pt x="15" y="42"/>
                      <a:pt x="31" y="59"/>
                      <a:pt x="49" y="75"/>
                    </a:cubicBezTo>
                    <a:cubicBezTo>
                      <a:pt x="62" y="67"/>
                      <a:pt x="78" y="56"/>
                      <a:pt x="90" y="50"/>
                    </a:cubicBezTo>
                    <a:cubicBezTo>
                      <a:pt x="74" y="34"/>
                      <a:pt x="57" y="18"/>
                      <a:pt x="41" y="0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121" name="Freeform 206"/>
              <p:cNvSpPr>
                <a:spLocks/>
              </p:cNvSpPr>
              <p:nvPr/>
            </p:nvSpPr>
            <p:spPr bwMode="auto">
              <a:xfrm>
                <a:off x="3533557" y="-4821576"/>
                <a:ext cx="66675" cy="58738"/>
              </a:xfrm>
              <a:custGeom>
                <a:avLst/>
                <a:gdLst>
                  <a:gd name="T0" fmla="*/ 36 w 90"/>
                  <a:gd name="T1" fmla="*/ 0 h 79"/>
                  <a:gd name="T2" fmla="*/ 0 w 90"/>
                  <a:gd name="T3" fmla="*/ 24 h 79"/>
                  <a:gd name="T4" fmla="*/ 55 w 90"/>
                  <a:gd name="T5" fmla="*/ 79 h 79"/>
                  <a:gd name="T6" fmla="*/ 90 w 90"/>
                  <a:gd name="T7" fmla="*/ 56 h 79"/>
                  <a:gd name="T8" fmla="*/ 36 w 90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9">
                    <a:moveTo>
                      <a:pt x="36" y="0"/>
                    </a:moveTo>
                    <a:cubicBezTo>
                      <a:pt x="24" y="7"/>
                      <a:pt x="12" y="15"/>
                      <a:pt x="0" y="24"/>
                    </a:cubicBezTo>
                    <a:cubicBezTo>
                      <a:pt x="15" y="41"/>
                      <a:pt x="38" y="63"/>
                      <a:pt x="55" y="79"/>
                    </a:cubicBezTo>
                    <a:cubicBezTo>
                      <a:pt x="68" y="71"/>
                      <a:pt x="78" y="62"/>
                      <a:pt x="90" y="56"/>
                    </a:cubicBezTo>
                    <a:cubicBezTo>
                      <a:pt x="74" y="40"/>
                      <a:pt x="53" y="18"/>
                      <a:pt x="36" y="0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122" name="Freeform 207"/>
              <p:cNvSpPr>
                <a:spLocks/>
              </p:cNvSpPr>
              <p:nvPr/>
            </p:nvSpPr>
            <p:spPr bwMode="auto">
              <a:xfrm>
                <a:off x="3638332" y="-4732676"/>
                <a:ext cx="93662" cy="95250"/>
              </a:xfrm>
              <a:custGeom>
                <a:avLst/>
                <a:gdLst>
                  <a:gd name="T0" fmla="*/ 29 w 127"/>
                  <a:gd name="T1" fmla="*/ 19 h 128"/>
                  <a:gd name="T2" fmla="*/ 18 w 127"/>
                  <a:gd name="T3" fmla="*/ 98 h 128"/>
                  <a:gd name="T4" fmla="*/ 98 w 127"/>
                  <a:gd name="T5" fmla="*/ 109 h 128"/>
                  <a:gd name="T6" fmla="*/ 108 w 127"/>
                  <a:gd name="T7" fmla="*/ 30 h 128"/>
                  <a:gd name="T8" fmla="*/ 29 w 127"/>
                  <a:gd name="T9" fmla="*/ 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8">
                    <a:moveTo>
                      <a:pt x="29" y="19"/>
                    </a:moveTo>
                    <a:cubicBezTo>
                      <a:pt x="4" y="38"/>
                      <a:pt x="0" y="74"/>
                      <a:pt x="18" y="98"/>
                    </a:cubicBezTo>
                    <a:cubicBezTo>
                      <a:pt x="38" y="123"/>
                      <a:pt x="73" y="128"/>
                      <a:pt x="98" y="109"/>
                    </a:cubicBezTo>
                    <a:cubicBezTo>
                      <a:pt x="123" y="90"/>
                      <a:pt x="127" y="55"/>
                      <a:pt x="108" y="30"/>
                    </a:cubicBezTo>
                    <a:cubicBezTo>
                      <a:pt x="89" y="5"/>
                      <a:pt x="54" y="0"/>
                      <a:pt x="29" y="19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123" name="Freeform 208"/>
              <p:cNvSpPr>
                <a:spLocks/>
              </p:cNvSpPr>
              <p:nvPr/>
            </p:nvSpPr>
            <p:spPr bwMode="auto">
              <a:xfrm>
                <a:off x="3552607" y="-4626314"/>
                <a:ext cx="87312" cy="88900"/>
              </a:xfrm>
              <a:custGeom>
                <a:avLst/>
                <a:gdLst>
                  <a:gd name="T0" fmla="*/ 27 w 118"/>
                  <a:gd name="T1" fmla="*/ 18 h 118"/>
                  <a:gd name="T2" fmla="*/ 18 w 118"/>
                  <a:gd name="T3" fmla="*/ 91 h 118"/>
                  <a:gd name="T4" fmla="*/ 91 w 118"/>
                  <a:gd name="T5" fmla="*/ 101 h 118"/>
                  <a:gd name="T6" fmla="*/ 101 w 118"/>
                  <a:gd name="T7" fmla="*/ 27 h 118"/>
                  <a:gd name="T8" fmla="*/ 27 w 118"/>
                  <a:gd name="T9" fmla="*/ 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18">
                    <a:moveTo>
                      <a:pt x="27" y="18"/>
                    </a:moveTo>
                    <a:cubicBezTo>
                      <a:pt x="5" y="35"/>
                      <a:pt x="0" y="68"/>
                      <a:pt x="18" y="91"/>
                    </a:cubicBezTo>
                    <a:cubicBezTo>
                      <a:pt x="35" y="114"/>
                      <a:pt x="68" y="118"/>
                      <a:pt x="91" y="101"/>
                    </a:cubicBezTo>
                    <a:cubicBezTo>
                      <a:pt x="114" y="83"/>
                      <a:pt x="118" y="50"/>
                      <a:pt x="101" y="27"/>
                    </a:cubicBezTo>
                    <a:cubicBezTo>
                      <a:pt x="83" y="4"/>
                      <a:pt x="50" y="0"/>
                      <a:pt x="27" y="18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124" name="Freeform 209"/>
              <p:cNvSpPr>
                <a:spLocks/>
              </p:cNvSpPr>
              <p:nvPr/>
            </p:nvSpPr>
            <p:spPr bwMode="auto">
              <a:xfrm>
                <a:off x="3395444" y="-4756489"/>
                <a:ext cx="133350" cy="133350"/>
              </a:xfrm>
              <a:custGeom>
                <a:avLst/>
                <a:gdLst>
                  <a:gd name="T0" fmla="*/ 41 w 179"/>
                  <a:gd name="T1" fmla="*/ 27 h 180"/>
                  <a:gd name="T2" fmla="*/ 26 w 179"/>
                  <a:gd name="T3" fmla="*/ 138 h 180"/>
                  <a:gd name="T4" fmla="*/ 138 w 179"/>
                  <a:gd name="T5" fmla="*/ 153 h 180"/>
                  <a:gd name="T6" fmla="*/ 153 w 179"/>
                  <a:gd name="T7" fmla="*/ 41 h 180"/>
                  <a:gd name="T8" fmla="*/ 41 w 179"/>
                  <a:gd name="T9" fmla="*/ 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80">
                    <a:moveTo>
                      <a:pt x="41" y="27"/>
                    </a:moveTo>
                    <a:cubicBezTo>
                      <a:pt x="6" y="53"/>
                      <a:pt x="0" y="103"/>
                      <a:pt x="26" y="138"/>
                    </a:cubicBezTo>
                    <a:cubicBezTo>
                      <a:pt x="53" y="173"/>
                      <a:pt x="103" y="180"/>
                      <a:pt x="138" y="153"/>
                    </a:cubicBezTo>
                    <a:cubicBezTo>
                      <a:pt x="173" y="126"/>
                      <a:pt x="179" y="76"/>
                      <a:pt x="153" y="41"/>
                    </a:cubicBezTo>
                    <a:cubicBezTo>
                      <a:pt x="126" y="7"/>
                      <a:pt x="76" y="0"/>
                      <a:pt x="41" y="27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cxnSp>
        <p:nvCxnSpPr>
          <p:cNvPr id="1125" name="Straight Arrow Connector 1124"/>
          <p:cNvCxnSpPr>
            <a:cxnSpLocks/>
          </p:cNvCxnSpPr>
          <p:nvPr/>
        </p:nvCxnSpPr>
        <p:spPr>
          <a:xfrm flipV="1">
            <a:off x="10221054" y="3467095"/>
            <a:ext cx="229211" cy="5435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126" name="Straight Arrow Connector 1125"/>
          <p:cNvCxnSpPr>
            <a:cxnSpLocks/>
          </p:cNvCxnSpPr>
          <p:nvPr/>
        </p:nvCxnSpPr>
        <p:spPr>
          <a:xfrm flipV="1">
            <a:off x="10232990" y="4284240"/>
            <a:ext cx="229211" cy="5435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127" name="Straight Arrow Connector 1126"/>
          <p:cNvCxnSpPr>
            <a:cxnSpLocks/>
          </p:cNvCxnSpPr>
          <p:nvPr/>
        </p:nvCxnSpPr>
        <p:spPr>
          <a:xfrm>
            <a:off x="10704726" y="5414970"/>
            <a:ext cx="356825" cy="0"/>
          </a:xfrm>
          <a:prstGeom prst="straightConnector1">
            <a:avLst/>
          </a:prstGeom>
          <a:ln w="12700">
            <a:solidFill>
              <a:srgbClr val="FC740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Arrow Connector 1127"/>
          <p:cNvCxnSpPr>
            <a:cxnSpLocks/>
          </p:cNvCxnSpPr>
          <p:nvPr/>
        </p:nvCxnSpPr>
        <p:spPr>
          <a:xfrm flipV="1">
            <a:off x="10740792" y="5519372"/>
            <a:ext cx="31520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29" name="TextBox 1128"/>
          <p:cNvSpPr txBox="1"/>
          <p:nvPr/>
        </p:nvSpPr>
        <p:spPr>
          <a:xfrm>
            <a:off x="10954369" y="5359011"/>
            <a:ext cx="1119109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Streaming Data /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Real time Data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130" name="Straight Arrow Connector 1129"/>
          <p:cNvCxnSpPr>
            <a:cxnSpLocks/>
          </p:cNvCxnSpPr>
          <p:nvPr/>
        </p:nvCxnSpPr>
        <p:spPr>
          <a:xfrm flipV="1">
            <a:off x="10720931" y="5763008"/>
            <a:ext cx="324413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Arrow Connector 1130"/>
          <p:cNvCxnSpPr>
            <a:cxnSpLocks/>
          </p:cNvCxnSpPr>
          <p:nvPr/>
        </p:nvCxnSpPr>
        <p:spPr>
          <a:xfrm>
            <a:off x="10721603" y="5895720"/>
            <a:ext cx="343501" cy="0"/>
          </a:xfrm>
          <a:prstGeom prst="straightConnector1">
            <a:avLst/>
          </a:prstGeom>
          <a:noFill/>
          <a:ln w="12700" cap="flat" cmpd="sng" algn="ctr">
            <a:solidFill>
              <a:srgbClr val="00BCF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132" name="TextBox 1131"/>
          <p:cNvSpPr txBox="1"/>
          <p:nvPr/>
        </p:nvSpPr>
        <p:spPr>
          <a:xfrm>
            <a:off x="11009618" y="5763008"/>
            <a:ext cx="860247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Cold path Data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133" name="Elbow Connector 1132"/>
          <p:cNvCxnSpPr/>
          <p:nvPr/>
        </p:nvCxnSpPr>
        <p:spPr bwMode="auto">
          <a:xfrm flipV="1">
            <a:off x="10745753" y="6057819"/>
            <a:ext cx="270434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dashDot"/>
            <a:miter lim="800000"/>
            <a:headEnd type="none" w="sm" len="sm"/>
            <a:tailEnd type="triangle"/>
          </a:ln>
          <a:effectLst/>
        </p:spPr>
      </p:cxnSp>
      <p:sp>
        <p:nvSpPr>
          <p:cNvPr id="1134" name="TextBox 1133"/>
          <p:cNvSpPr txBox="1"/>
          <p:nvPr/>
        </p:nvSpPr>
        <p:spPr>
          <a:xfrm>
            <a:off x="10988232" y="6019482"/>
            <a:ext cx="1286599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link btw subscription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5" name="Rectangle 1134"/>
          <p:cNvSpPr/>
          <p:nvPr/>
        </p:nvSpPr>
        <p:spPr bwMode="auto">
          <a:xfrm>
            <a:off x="10919761" y="2700020"/>
            <a:ext cx="1076808" cy="1917753"/>
          </a:xfrm>
          <a:prstGeom prst="rect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6" name="TextBox 1135"/>
          <p:cNvSpPr txBox="1"/>
          <p:nvPr/>
        </p:nvSpPr>
        <p:spPr>
          <a:xfrm>
            <a:off x="11321617" y="2797377"/>
            <a:ext cx="464083" cy="158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  <a:defRPr/>
            </a:pPr>
            <a:r>
              <a:rPr lang="en-US" sz="1029" kern="0" dirty="0">
                <a:solidFill>
                  <a:srgbClr val="505050"/>
                </a:solidFill>
                <a:latin typeface="Segoe UI"/>
                <a:cs typeface="Segoe UI Semilight" panose="020B0402040204020203" pitchFamily="34" charset="0"/>
              </a:rPr>
              <a:t>Web</a:t>
            </a:r>
          </a:p>
        </p:txBody>
      </p:sp>
      <p:sp>
        <p:nvSpPr>
          <p:cNvPr id="1137" name="TextBox 1136"/>
          <p:cNvSpPr txBox="1"/>
          <p:nvPr/>
        </p:nvSpPr>
        <p:spPr>
          <a:xfrm>
            <a:off x="11321617" y="3336204"/>
            <a:ext cx="464083" cy="158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  <a:defRPr/>
            </a:pPr>
            <a:r>
              <a:rPr lang="en-US" sz="1029" kern="0" dirty="0">
                <a:solidFill>
                  <a:srgbClr val="505050"/>
                </a:solidFill>
                <a:latin typeface="Segoe UI"/>
                <a:cs typeface="Segoe UI Semilight" panose="020B0402040204020203" pitchFamily="34" charset="0"/>
              </a:rPr>
              <a:t>Mobile</a:t>
            </a:r>
          </a:p>
        </p:txBody>
      </p:sp>
      <p:sp>
        <p:nvSpPr>
          <p:cNvPr id="1138" name="TextBox 1137"/>
          <p:cNvSpPr txBox="1"/>
          <p:nvPr/>
        </p:nvSpPr>
        <p:spPr>
          <a:xfrm>
            <a:off x="11321617" y="3865968"/>
            <a:ext cx="464083" cy="158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  <a:defRPr/>
            </a:pPr>
            <a:r>
              <a:rPr lang="en-US" sz="1029" kern="0" dirty="0">
                <a:solidFill>
                  <a:srgbClr val="505050"/>
                </a:solidFill>
                <a:latin typeface="Segoe UI"/>
                <a:cs typeface="Segoe UI Semilight" panose="020B0402040204020203" pitchFamily="34" charset="0"/>
              </a:rPr>
              <a:t>Bots</a:t>
            </a:r>
          </a:p>
        </p:txBody>
      </p:sp>
      <p:sp>
        <p:nvSpPr>
          <p:cNvPr id="1139" name="Freeform 1138"/>
          <p:cNvSpPr>
            <a:spLocks noChangeArrowheads="1"/>
          </p:cNvSpPr>
          <p:nvPr/>
        </p:nvSpPr>
        <p:spPr bwMode="auto">
          <a:xfrm>
            <a:off x="11022586" y="2795795"/>
            <a:ext cx="183999" cy="183999"/>
          </a:xfrm>
          <a:custGeom>
            <a:avLst/>
            <a:gdLst>
              <a:gd name="connsiteX0" fmla="*/ 2240514 w 3214688"/>
              <a:gd name="connsiteY0" fmla="*/ 2452692 h 3214688"/>
              <a:gd name="connsiteX1" fmla="*/ 2164154 w 3214688"/>
              <a:gd name="connsiteY1" fmla="*/ 2577661 h 3214688"/>
              <a:gd name="connsiteX2" fmla="*/ 2066550 w 3214688"/>
              <a:gd name="connsiteY2" fmla="*/ 2716118 h 3214688"/>
              <a:gd name="connsiteX3" fmla="*/ 1754615 w 3214688"/>
              <a:gd name="connsiteY3" fmla="*/ 3074168 h 3214688"/>
              <a:gd name="connsiteX4" fmla="*/ 1740871 w 3214688"/>
              <a:gd name="connsiteY4" fmla="*/ 3087292 h 3214688"/>
              <a:gd name="connsiteX5" fmla="*/ 1759187 w 3214688"/>
              <a:gd name="connsiteY5" fmla="*/ 3086367 h 3214688"/>
              <a:gd name="connsiteX6" fmla="*/ 2552008 w 3214688"/>
              <a:gd name="connsiteY6" fmla="*/ 2754731 h 3214688"/>
              <a:gd name="connsiteX7" fmla="*/ 2647815 w 3214688"/>
              <a:gd name="connsiteY7" fmla="*/ 2667609 h 3214688"/>
              <a:gd name="connsiteX8" fmla="*/ 2533366 w 3214688"/>
              <a:gd name="connsiteY8" fmla="*/ 2587696 h 3214688"/>
              <a:gd name="connsiteX9" fmla="*/ 2342448 w 3214688"/>
              <a:gd name="connsiteY9" fmla="*/ 2491033 h 3214688"/>
              <a:gd name="connsiteX10" fmla="*/ 974642 w 3214688"/>
              <a:gd name="connsiteY10" fmla="*/ 2452516 h 3214688"/>
              <a:gd name="connsiteX11" fmla="*/ 872242 w 3214688"/>
              <a:gd name="connsiteY11" fmla="*/ 2491033 h 3214688"/>
              <a:gd name="connsiteX12" fmla="*/ 681324 w 3214688"/>
              <a:gd name="connsiteY12" fmla="*/ 2587696 h 3214688"/>
              <a:gd name="connsiteX13" fmla="*/ 566873 w 3214688"/>
              <a:gd name="connsiteY13" fmla="*/ 2667611 h 3214688"/>
              <a:gd name="connsiteX14" fmla="*/ 662678 w 3214688"/>
              <a:gd name="connsiteY14" fmla="*/ 2754731 h 3214688"/>
              <a:gd name="connsiteX15" fmla="*/ 1455500 w 3214688"/>
              <a:gd name="connsiteY15" fmla="*/ 3086367 h 3214688"/>
              <a:gd name="connsiteX16" fmla="*/ 1473960 w 3214688"/>
              <a:gd name="connsiteY16" fmla="*/ 3087299 h 3214688"/>
              <a:gd name="connsiteX17" fmla="*/ 1460208 w 3214688"/>
              <a:gd name="connsiteY17" fmla="*/ 3074168 h 3214688"/>
              <a:gd name="connsiteX18" fmla="*/ 1148273 w 3214688"/>
              <a:gd name="connsiteY18" fmla="*/ 2716118 h 3214688"/>
              <a:gd name="connsiteX19" fmla="*/ 1050800 w 3214688"/>
              <a:gd name="connsiteY19" fmla="*/ 2577661 h 3214688"/>
              <a:gd name="connsiteX20" fmla="*/ 1668463 w 3214688"/>
              <a:gd name="connsiteY20" fmla="*/ 2349078 h 3214688"/>
              <a:gd name="connsiteX21" fmla="*/ 1668463 w 3214688"/>
              <a:gd name="connsiteY21" fmla="*/ 2987045 h 3214688"/>
              <a:gd name="connsiteX22" fmla="*/ 1686282 w 3214688"/>
              <a:gd name="connsiteY22" fmla="*/ 2969732 h 3214688"/>
              <a:gd name="connsiteX23" fmla="*/ 2047573 w 3214688"/>
              <a:gd name="connsiteY23" fmla="*/ 2532767 h 3214688"/>
              <a:gd name="connsiteX24" fmla="*/ 2118389 w 3214688"/>
              <a:gd name="connsiteY24" fmla="*/ 2414793 h 3214688"/>
              <a:gd name="connsiteX25" fmla="*/ 2062644 w 3214688"/>
              <a:gd name="connsiteY25" fmla="*/ 2398957 h 3214688"/>
              <a:gd name="connsiteX26" fmla="*/ 1838838 w 3214688"/>
              <a:gd name="connsiteY26" fmla="*/ 2359062 h 3214688"/>
              <a:gd name="connsiteX27" fmla="*/ 1546226 w 3214688"/>
              <a:gd name="connsiteY27" fmla="*/ 2349078 h 3214688"/>
              <a:gd name="connsiteX28" fmla="*/ 1375851 w 3214688"/>
              <a:gd name="connsiteY28" fmla="*/ 2359062 h 3214688"/>
              <a:gd name="connsiteX29" fmla="*/ 1152046 w 3214688"/>
              <a:gd name="connsiteY29" fmla="*/ 2398957 h 3214688"/>
              <a:gd name="connsiteX30" fmla="*/ 1097994 w 3214688"/>
              <a:gd name="connsiteY30" fmla="*/ 2414312 h 3214688"/>
              <a:gd name="connsiteX31" fmla="*/ 1168773 w 3214688"/>
              <a:gd name="connsiteY31" fmla="*/ 2532767 h 3214688"/>
              <a:gd name="connsiteX32" fmla="*/ 1528675 w 3214688"/>
              <a:gd name="connsiteY32" fmla="*/ 2969732 h 3214688"/>
              <a:gd name="connsiteX33" fmla="*/ 1546226 w 3214688"/>
              <a:gd name="connsiteY33" fmla="*/ 2986822 h 3214688"/>
              <a:gd name="connsiteX34" fmla="*/ 2486262 w 3214688"/>
              <a:gd name="connsiteY34" fmla="*/ 1668463 h 3214688"/>
              <a:gd name="connsiteX35" fmla="*/ 2482389 w 3214688"/>
              <a:gd name="connsiteY35" fmla="*/ 1744921 h 3214688"/>
              <a:gd name="connsiteX36" fmla="*/ 2321876 w 3214688"/>
              <a:gd name="connsiteY36" fmla="*/ 2298467 h 3214688"/>
              <a:gd name="connsiteX37" fmla="*/ 2297383 w 3214688"/>
              <a:gd name="connsiteY37" fmla="*/ 2345664 h 3214688"/>
              <a:gd name="connsiteX38" fmla="*/ 2392218 w 3214688"/>
              <a:gd name="connsiteY38" fmla="*/ 2381629 h 3214688"/>
              <a:gd name="connsiteX39" fmla="*/ 2596737 w 3214688"/>
              <a:gd name="connsiteY39" fmla="*/ 2485449 h 3214688"/>
              <a:gd name="connsiteX40" fmla="*/ 2730520 w 3214688"/>
              <a:gd name="connsiteY40" fmla="*/ 2578412 h 3214688"/>
              <a:gd name="connsiteX41" fmla="*/ 2753323 w 3214688"/>
              <a:gd name="connsiteY41" fmla="*/ 2553309 h 3214688"/>
              <a:gd name="connsiteX42" fmla="*/ 3084782 w 3214688"/>
              <a:gd name="connsiteY42" fmla="*/ 1760063 h 3214688"/>
              <a:gd name="connsiteX43" fmla="*/ 3089405 w 3214688"/>
              <a:gd name="connsiteY43" fmla="*/ 1668463 h 3214688"/>
              <a:gd name="connsiteX44" fmla="*/ 1668463 w 3214688"/>
              <a:gd name="connsiteY44" fmla="*/ 1668463 h 3214688"/>
              <a:gd name="connsiteX45" fmla="*/ 1668463 w 3214688"/>
              <a:gd name="connsiteY45" fmla="*/ 2227749 h 3214688"/>
              <a:gd name="connsiteX46" fmla="*/ 1854174 w 3214688"/>
              <a:gd name="connsiteY46" fmla="*/ 2238874 h 3214688"/>
              <a:gd name="connsiteX47" fmla="*/ 2093075 w 3214688"/>
              <a:gd name="connsiteY47" fmla="*/ 2282190 h 3214688"/>
              <a:gd name="connsiteX48" fmla="*/ 2180461 w 3214688"/>
              <a:gd name="connsiteY48" fmla="*/ 2307322 h 3214688"/>
              <a:gd name="connsiteX49" fmla="*/ 2223231 w 3214688"/>
              <a:gd name="connsiteY49" fmla="*/ 2220775 h 3214688"/>
              <a:gd name="connsiteX50" fmla="*/ 2360202 w 3214688"/>
              <a:gd name="connsiteY50" fmla="*/ 1739141 h 3214688"/>
              <a:gd name="connsiteX51" fmla="*/ 2363915 w 3214688"/>
              <a:gd name="connsiteY51" fmla="*/ 1668463 h 3214688"/>
              <a:gd name="connsiteX52" fmla="*/ 853934 w 3214688"/>
              <a:gd name="connsiteY52" fmla="*/ 1668463 h 3214688"/>
              <a:gd name="connsiteX53" fmla="*/ 857628 w 3214688"/>
              <a:gd name="connsiteY53" fmla="*/ 1739141 h 3214688"/>
              <a:gd name="connsiteX54" fmla="*/ 993929 w 3214688"/>
              <a:gd name="connsiteY54" fmla="*/ 2220775 h 3214688"/>
              <a:gd name="connsiteX55" fmla="*/ 1036215 w 3214688"/>
              <a:gd name="connsiteY55" fmla="*/ 2306750 h 3214688"/>
              <a:gd name="connsiteX56" fmla="*/ 1121614 w 3214688"/>
              <a:gd name="connsiteY56" fmla="*/ 2282190 h 3214688"/>
              <a:gd name="connsiteX57" fmla="*/ 1360516 w 3214688"/>
              <a:gd name="connsiteY57" fmla="*/ 2238874 h 3214688"/>
              <a:gd name="connsiteX58" fmla="*/ 1546226 w 3214688"/>
              <a:gd name="connsiteY58" fmla="*/ 2227749 h 3214688"/>
              <a:gd name="connsiteX59" fmla="*/ 1546226 w 3214688"/>
              <a:gd name="connsiteY59" fmla="*/ 1668463 h 3214688"/>
              <a:gd name="connsiteX60" fmla="*/ 125282 w 3214688"/>
              <a:gd name="connsiteY60" fmla="*/ 1668463 h 3214688"/>
              <a:gd name="connsiteX61" fmla="*/ 129905 w 3214688"/>
              <a:gd name="connsiteY61" fmla="*/ 1760063 h 3214688"/>
              <a:gd name="connsiteX62" fmla="*/ 461363 w 3214688"/>
              <a:gd name="connsiteY62" fmla="*/ 2553309 h 3214688"/>
              <a:gd name="connsiteX63" fmla="*/ 484168 w 3214688"/>
              <a:gd name="connsiteY63" fmla="*/ 2578414 h 3214688"/>
              <a:gd name="connsiteX64" fmla="*/ 617953 w 3214688"/>
              <a:gd name="connsiteY64" fmla="*/ 2485449 h 3214688"/>
              <a:gd name="connsiteX65" fmla="*/ 822472 w 3214688"/>
              <a:gd name="connsiteY65" fmla="*/ 2381629 h 3214688"/>
              <a:gd name="connsiteX66" fmla="*/ 918086 w 3214688"/>
              <a:gd name="connsiteY66" fmla="*/ 2345368 h 3214688"/>
              <a:gd name="connsiteX67" fmla="*/ 893910 w 3214688"/>
              <a:gd name="connsiteY67" fmla="*/ 2298467 h 3214688"/>
              <a:gd name="connsiteX68" fmla="*/ 735344 w 3214688"/>
              <a:gd name="connsiteY68" fmla="*/ 1744921 h 3214688"/>
              <a:gd name="connsiteX69" fmla="*/ 731546 w 3214688"/>
              <a:gd name="connsiteY69" fmla="*/ 1668463 h 3214688"/>
              <a:gd name="connsiteX70" fmla="*/ 1036436 w 3214688"/>
              <a:gd name="connsiteY70" fmla="*/ 911460 h 3214688"/>
              <a:gd name="connsiteX71" fmla="*/ 993929 w 3214688"/>
              <a:gd name="connsiteY71" fmla="*/ 998077 h 3214688"/>
              <a:gd name="connsiteX72" fmla="*/ 857628 w 3214688"/>
              <a:gd name="connsiteY72" fmla="*/ 1481228 h 3214688"/>
              <a:gd name="connsiteX73" fmla="*/ 854245 w 3214688"/>
              <a:gd name="connsiteY73" fmla="*/ 1546225 h 3214688"/>
              <a:gd name="connsiteX74" fmla="*/ 1546226 w 3214688"/>
              <a:gd name="connsiteY74" fmla="*/ 1546225 h 3214688"/>
              <a:gd name="connsiteX75" fmla="*/ 1546226 w 3214688"/>
              <a:gd name="connsiteY75" fmla="*/ 990118 h 3214688"/>
              <a:gd name="connsiteX76" fmla="*/ 1360255 w 3214688"/>
              <a:gd name="connsiteY76" fmla="*/ 978989 h 3214688"/>
              <a:gd name="connsiteX77" fmla="*/ 1120814 w 3214688"/>
              <a:gd name="connsiteY77" fmla="*/ 935673 h 3214688"/>
              <a:gd name="connsiteX78" fmla="*/ 2180241 w 3214688"/>
              <a:gd name="connsiteY78" fmla="*/ 910890 h 3214688"/>
              <a:gd name="connsiteX79" fmla="*/ 2093876 w 3214688"/>
              <a:gd name="connsiteY79" fmla="*/ 935673 h 3214688"/>
              <a:gd name="connsiteX80" fmla="*/ 1854434 w 3214688"/>
              <a:gd name="connsiteY80" fmla="*/ 978989 h 3214688"/>
              <a:gd name="connsiteX81" fmla="*/ 1668463 w 3214688"/>
              <a:gd name="connsiteY81" fmla="*/ 990118 h 3214688"/>
              <a:gd name="connsiteX82" fmla="*/ 1668463 w 3214688"/>
              <a:gd name="connsiteY82" fmla="*/ 1546225 h 3214688"/>
              <a:gd name="connsiteX83" fmla="*/ 2363603 w 3214688"/>
              <a:gd name="connsiteY83" fmla="*/ 1546225 h 3214688"/>
              <a:gd name="connsiteX84" fmla="*/ 2360202 w 3214688"/>
              <a:gd name="connsiteY84" fmla="*/ 1481228 h 3214688"/>
              <a:gd name="connsiteX85" fmla="*/ 2223231 w 3214688"/>
              <a:gd name="connsiteY85" fmla="*/ 998077 h 3214688"/>
              <a:gd name="connsiteX86" fmla="*/ 2731519 w 3214688"/>
              <a:gd name="connsiteY86" fmla="*/ 638964 h 3214688"/>
              <a:gd name="connsiteX87" fmla="*/ 2597865 w 3214688"/>
              <a:gd name="connsiteY87" fmla="*/ 732415 h 3214688"/>
              <a:gd name="connsiteX88" fmla="*/ 2393553 w 3214688"/>
              <a:gd name="connsiteY88" fmla="*/ 836234 h 3214688"/>
              <a:gd name="connsiteX89" fmla="*/ 2297528 w 3214688"/>
              <a:gd name="connsiteY89" fmla="*/ 872602 h 3214688"/>
              <a:gd name="connsiteX90" fmla="*/ 2321876 w 3214688"/>
              <a:gd name="connsiteY90" fmla="*/ 919557 h 3214688"/>
              <a:gd name="connsiteX91" fmla="*/ 2482389 w 3214688"/>
              <a:gd name="connsiteY91" fmla="*/ 1474977 h 3214688"/>
              <a:gd name="connsiteX92" fmla="*/ 2485971 w 3214688"/>
              <a:gd name="connsiteY92" fmla="*/ 1546225 h 3214688"/>
              <a:gd name="connsiteX93" fmla="*/ 3089325 w 3214688"/>
              <a:gd name="connsiteY93" fmla="*/ 1546225 h 3214688"/>
              <a:gd name="connsiteX94" fmla="*/ 3084782 w 3214688"/>
              <a:gd name="connsiteY94" fmla="*/ 1456213 h 3214688"/>
              <a:gd name="connsiteX95" fmla="*/ 2753323 w 3214688"/>
              <a:gd name="connsiteY95" fmla="*/ 662968 h 3214688"/>
              <a:gd name="connsiteX96" fmla="*/ 483169 w 3214688"/>
              <a:gd name="connsiteY96" fmla="*/ 638963 h 3214688"/>
              <a:gd name="connsiteX97" fmla="*/ 461363 w 3214688"/>
              <a:gd name="connsiteY97" fmla="*/ 662968 h 3214688"/>
              <a:gd name="connsiteX98" fmla="*/ 129905 w 3214688"/>
              <a:gd name="connsiteY98" fmla="*/ 1456213 h 3214688"/>
              <a:gd name="connsiteX99" fmla="*/ 125362 w 3214688"/>
              <a:gd name="connsiteY99" fmla="*/ 1546225 h 3214688"/>
              <a:gd name="connsiteX100" fmla="*/ 731831 w 3214688"/>
              <a:gd name="connsiteY100" fmla="*/ 1546225 h 3214688"/>
              <a:gd name="connsiteX101" fmla="*/ 735344 w 3214688"/>
              <a:gd name="connsiteY101" fmla="*/ 1474977 h 3214688"/>
              <a:gd name="connsiteX102" fmla="*/ 893910 w 3214688"/>
              <a:gd name="connsiteY102" fmla="*/ 919557 h 3214688"/>
              <a:gd name="connsiteX103" fmla="*/ 917942 w 3214688"/>
              <a:gd name="connsiteY103" fmla="*/ 872897 h 3214688"/>
              <a:gd name="connsiteX104" fmla="*/ 821137 w 3214688"/>
              <a:gd name="connsiteY104" fmla="*/ 836234 h 3214688"/>
              <a:gd name="connsiteX105" fmla="*/ 616825 w 3214688"/>
              <a:gd name="connsiteY105" fmla="*/ 732415 h 3214688"/>
              <a:gd name="connsiteX106" fmla="*/ 1546226 w 3214688"/>
              <a:gd name="connsiteY106" fmla="*/ 231046 h 3214688"/>
              <a:gd name="connsiteX107" fmla="*/ 1528675 w 3214688"/>
              <a:gd name="connsiteY107" fmla="*/ 248139 h 3214688"/>
              <a:gd name="connsiteX108" fmla="*/ 1168773 w 3214688"/>
              <a:gd name="connsiteY108" fmla="*/ 685478 h 3214688"/>
              <a:gd name="connsiteX109" fmla="*/ 1098769 w 3214688"/>
              <a:gd name="connsiteY109" fmla="*/ 802845 h 3214688"/>
              <a:gd name="connsiteX110" fmla="*/ 1152046 w 3214688"/>
              <a:gd name="connsiteY110" fmla="*/ 818106 h 3214688"/>
              <a:gd name="connsiteX111" fmla="*/ 1375851 w 3214688"/>
              <a:gd name="connsiteY111" fmla="*/ 858541 h 3214688"/>
              <a:gd name="connsiteX112" fmla="*/ 1546226 w 3214688"/>
              <a:gd name="connsiteY112" fmla="*/ 868716 h 3214688"/>
              <a:gd name="connsiteX113" fmla="*/ 1668463 w 3214688"/>
              <a:gd name="connsiteY113" fmla="*/ 230823 h 3214688"/>
              <a:gd name="connsiteX114" fmla="*/ 1668463 w 3214688"/>
              <a:gd name="connsiteY114" fmla="*/ 868716 h 3214688"/>
              <a:gd name="connsiteX115" fmla="*/ 1838838 w 3214688"/>
              <a:gd name="connsiteY115" fmla="*/ 858541 h 3214688"/>
              <a:gd name="connsiteX116" fmla="*/ 2062644 w 3214688"/>
              <a:gd name="connsiteY116" fmla="*/ 818106 h 3214688"/>
              <a:gd name="connsiteX117" fmla="*/ 2117610 w 3214688"/>
              <a:gd name="connsiteY117" fmla="*/ 802362 h 3214688"/>
              <a:gd name="connsiteX118" fmla="*/ 2047573 w 3214688"/>
              <a:gd name="connsiteY118" fmla="*/ 685478 h 3214688"/>
              <a:gd name="connsiteX119" fmla="*/ 1686282 w 3214688"/>
              <a:gd name="connsiteY119" fmla="*/ 248139 h 3214688"/>
              <a:gd name="connsiteX120" fmla="*/ 1739116 w 3214688"/>
              <a:gd name="connsiteY120" fmla="*/ 128896 h 3214688"/>
              <a:gd name="connsiteX121" fmla="*/ 1754615 w 3214688"/>
              <a:gd name="connsiteY121" fmla="*/ 143696 h 3214688"/>
              <a:gd name="connsiteX122" fmla="*/ 2066550 w 3214688"/>
              <a:gd name="connsiteY122" fmla="*/ 501745 h 3214688"/>
              <a:gd name="connsiteX123" fmla="*/ 2164154 w 3214688"/>
              <a:gd name="connsiteY123" fmla="*/ 640209 h 3214688"/>
              <a:gd name="connsiteX124" fmla="*/ 2239903 w 3214688"/>
              <a:gd name="connsiteY124" fmla="*/ 764214 h 3214688"/>
              <a:gd name="connsiteX125" fmla="*/ 2342448 w 3214688"/>
              <a:gd name="connsiteY125" fmla="*/ 725496 h 3214688"/>
              <a:gd name="connsiteX126" fmla="*/ 2533366 w 3214688"/>
              <a:gd name="connsiteY126" fmla="*/ 629040 h 3214688"/>
              <a:gd name="connsiteX127" fmla="*/ 2648575 w 3214688"/>
              <a:gd name="connsiteY127" fmla="*/ 549358 h 3214688"/>
              <a:gd name="connsiteX128" fmla="*/ 2552008 w 3214688"/>
              <a:gd name="connsiteY128" fmla="*/ 461545 h 3214688"/>
              <a:gd name="connsiteX129" fmla="*/ 1759187 w 3214688"/>
              <a:gd name="connsiteY129" fmla="*/ 129910 h 3214688"/>
              <a:gd name="connsiteX130" fmla="*/ 1475715 w 3214688"/>
              <a:gd name="connsiteY130" fmla="*/ 128888 h 3214688"/>
              <a:gd name="connsiteX131" fmla="*/ 1455500 w 3214688"/>
              <a:gd name="connsiteY131" fmla="*/ 129910 h 3214688"/>
              <a:gd name="connsiteX132" fmla="*/ 662678 w 3214688"/>
              <a:gd name="connsiteY132" fmla="*/ 461545 h 3214688"/>
              <a:gd name="connsiteX133" fmla="*/ 566113 w 3214688"/>
              <a:gd name="connsiteY133" fmla="*/ 549357 h 3214688"/>
              <a:gd name="connsiteX134" fmla="*/ 681324 w 3214688"/>
              <a:gd name="connsiteY134" fmla="*/ 629040 h 3214688"/>
              <a:gd name="connsiteX135" fmla="*/ 872242 w 3214688"/>
              <a:gd name="connsiteY135" fmla="*/ 725496 h 3214688"/>
              <a:gd name="connsiteX136" fmla="*/ 975251 w 3214688"/>
              <a:gd name="connsiteY136" fmla="*/ 764389 h 3214688"/>
              <a:gd name="connsiteX137" fmla="*/ 1050800 w 3214688"/>
              <a:gd name="connsiteY137" fmla="*/ 640209 h 3214688"/>
              <a:gd name="connsiteX138" fmla="*/ 1148273 w 3214688"/>
              <a:gd name="connsiteY138" fmla="*/ 501745 h 3214688"/>
              <a:gd name="connsiteX139" fmla="*/ 1460208 w 3214688"/>
              <a:gd name="connsiteY139" fmla="*/ 143696 h 3214688"/>
              <a:gd name="connsiteX140" fmla="*/ 1607344 w 3214688"/>
              <a:gd name="connsiteY140" fmla="*/ 0 h 3214688"/>
              <a:gd name="connsiteX141" fmla="*/ 3214688 w 3214688"/>
              <a:gd name="connsiteY141" fmla="*/ 1607344 h 3214688"/>
              <a:gd name="connsiteX142" fmla="*/ 1607344 w 3214688"/>
              <a:gd name="connsiteY142" fmla="*/ 3214688 h 3214688"/>
              <a:gd name="connsiteX143" fmla="*/ 0 w 3214688"/>
              <a:gd name="connsiteY143" fmla="*/ 1607344 h 3214688"/>
              <a:gd name="connsiteX144" fmla="*/ 1607344 w 3214688"/>
              <a:gd name="connsiteY144" fmla="*/ 0 h 321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3214688" h="3214688">
                <a:moveTo>
                  <a:pt x="2240514" y="2452692"/>
                </a:moveTo>
                <a:lnTo>
                  <a:pt x="2164154" y="2577661"/>
                </a:lnTo>
                <a:cubicBezTo>
                  <a:pt x="2133682" y="2623995"/>
                  <a:pt x="2101138" y="2670175"/>
                  <a:pt x="2066550" y="2716118"/>
                </a:cubicBezTo>
                <a:cubicBezTo>
                  <a:pt x="1950245" y="2873312"/>
                  <a:pt x="1834903" y="2995905"/>
                  <a:pt x="1754615" y="3074168"/>
                </a:cubicBezTo>
                <a:lnTo>
                  <a:pt x="1740871" y="3087292"/>
                </a:lnTo>
                <a:lnTo>
                  <a:pt x="1759187" y="3086367"/>
                </a:lnTo>
                <a:cubicBezTo>
                  <a:pt x="2058736" y="3055930"/>
                  <a:pt x="2331968" y="2936422"/>
                  <a:pt x="2552008" y="2754731"/>
                </a:cubicBezTo>
                <a:lnTo>
                  <a:pt x="2647815" y="2667609"/>
                </a:lnTo>
                <a:lnTo>
                  <a:pt x="2533366" y="2587696"/>
                </a:lnTo>
                <a:cubicBezTo>
                  <a:pt x="2472930" y="2551687"/>
                  <a:pt x="2409077" y="2519400"/>
                  <a:pt x="2342448" y="2491033"/>
                </a:cubicBezTo>
                <a:close/>
                <a:moveTo>
                  <a:pt x="974642" y="2452516"/>
                </a:moveTo>
                <a:lnTo>
                  <a:pt x="872242" y="2491033"/>
                </a:lnTo>
                <a:cubicBezTo>
                  <a:pt x="805613" y="2519400"/>
                  <a:pt x="741760" y="2551687"/>
                  <a:pt x="681324" y="2587696"/>
                </a:cubicBezTo>
                <a:lnTo>
                  <a:pt x="566873" y="2667611"/>
                </a:lnTo>
                <a:lnTo>
                  <a:pt x="662678" y="2754731"/>
                </a:lnTo>
                <a:cubicBezTo>
                  <a:pt x="882719" y="2936422"/>
                  <a:pt x="1155951" y="3055930"/>
                  <a:pt x="1455500" y="3086367"/>
                </a:cubicBezTo>
                <a:lnTo>
                  <a:pt x="1473960" y="3087299"/>
                </a:lnTo>
                <a:lnTo>
                  <a:pt x="1460208" y="3074168"/>
                </a:lnTo>
                <a:cubicBezTo>
                  <a:pt x="1379921" y="2995905"/>
                  <a:pt x="1264578" y="2873312"/>
                  <a:pt x="1148273" y="2716118"/>
                </a:cubicBezTo>
                <a:cubicBezTo>
                  <a:pt x="1113686" y="2670175"/>
                  <a:pt x="1081189" y="2623995"/>
                  <a:pt x="1050800" y="2577661"/>
                </a:cubicBezTo>
                <a:close/>
                <a:moveTo>
                  <a:pt x="1668463" y="2349078"/>
                </a:moveTo>
                <a:lnTo>
                  <a:pt x="1668463" y="2987045"/>
                </a:lnTo>
                <a:lnTo>
                  <a:pt x="1686282" y="2969732"/>
                </a:lnTo>
                <a:cubicBezTo>
                  <a:pt x="1781612" y="2874931"/>
                  <a:pt x="1920253" y="2723080"/>
                  <a:pt x="2047573" y="2532767"/>
                </a:cubicBezTo>
                <a:lnTo>
                  <a:pt x="2118389" y="2414793"/>
                </a:lnTo>
                <a:lnTo>
                  <a:pt x="2062644" y="2398957"/>
                </a:lnTo>
                <a:cubicBezTo>
                  <a:pt x="1989750" y="2381404"/>
                  <a:pt x="1914935" y="2368039"/>
                  <a:pt x="1838838" y="2359062"/>
                </a:cubicBezTo>
                <a:close/>
                <a:moveTo>
                  <a:pt x="1546226" y="2349078"/>
                </a:moveTo>
                <a:lnTo>
                  <a:pt x="1375851" y="2359062"/>
                </a:lnTo>
                <a:cubicBezTo>
                  <a:pt x="1299755" y="2368039"/>
                  <a:pt x="1224940" y="2381404"/>
                  <a:pt x="1152046" y="2398957"/>
                </a:cubicBezTo>
                <a:lnTo>
                  <a:pt x="1097994" y="2414312"/>
                </a:lnTo>
                <a:lnTo>
                  <a:pt x="1168773" y="2532767"/>
                </a:lnTo>
                <a:cubicBezTo>
                  <a:pt x="1295523" y="2723080"/>
                  <a:pt x="1433595" y="2874931"/>
                  <a:pt x="1528675" y="2969732"/>
                </a:cubicBezTo>
                <a:lnTo>
                  <a:pt x="1546226" y="2986822"/>
                </a:lnTo>
                <a:close/>
                <a:moveTo>
                  <a:pt x="2486262" y="1668463"/>
                </a:moveTo>
                <a:lnTo>
                  <a:pt x="2482389" y="1744921"/>
                </a:lnTo>
                <a:cubicBezTo>
                  <a:pt x="2464263" y="1925703"/>
                  <a:pt x="2410126" y="2111990"/>
                  <a:pt x="2321876" y="2298467"/>
                </a:cubicBezTo>
                <a:lnTo>
                  <a:pt x="2297383" y="2345664"/>
                </a:lnTo>
                <a:lnTo>
                  <a:pt x="2392218" y="2381629"/>
                </a:lnTo>
                <a:cubicBezTo>
                  <a:pt x="2463528" y="2412174"/>
                  <a:pt x="2531927" y="2446867"/>
                  <a:pt x="2596737" y="2485449"/>
                </a:cubicBezTo>
                <a:lnTo>
                  <a:pt x="2730520" y="2578412"/>
                </a:lnTo>
                <a:lnTo>
                  <a:pt x="2753323" y="2553309"/>
                </a:lnTo>
                <a:cubicBezTo>
                  <a:pt x="2934917" y="2333150"/>
                  <a:pt x="3054361" y="2059772"/>
                  <a:pt x="3084782" y="1760063"/>
                </a:cubicBezTo>
                <a:lnTo>
                  <a:pt x="3089405" y="1668463"/>
                </a:lnTo>
                <a:close/>
                <a:moveTo>
                  <a:pt x="1668463" y="1668463"/>
                </a:moveTo>
                <a:lnTo>
                  <a:pt x="1668463" y="2227749"/>
                </a:lnTo>
                <a:lnTo>
                  <a:pt x="1854174" y="2238874"/>
                </a:lnTo>
                <a:cubicBezTo>
                  <a:pt x="1935356" y="2248644"/>
                  <a:pt x="2015217" y="2263170"/>
                  <a:pt x="2093075" y="2282190"/>
                </a:cubicBezTo>
                <a:lnTo>
                  <a:pt x="2180461" y="2307322"/>
                </a:lnTo>
                <a:lnTo>
                  <a:pt x="2223231" y="2220775"/>
                </a:lnTo>
                <a:cubicBezTo>
                  <a:pt x="2291457" y="2071357"/>
                  <a:pt x="2342510" y="1908976"/>
                  <a:pt x="2360202" y="1739141"/>
                </a:cubicBezTo>
                <a:lnTo>
                  <a:pt x="2363915" y="1668463"/>
                </a:lnTo>
                <a:close/>
                <a:moveTo>
                  <a:pt x="853934" y="1668463"/>
                </a:moveTo>
                <a:lnTo>
                  <a:pt x="857628" y="1739141"/>
                </a:lnTo>
                <a:cubicBezTo>
                  <a:pt x="875231" y="1908976"/>
                  <a:pt x="926029" y="2071357"/>
                  <a:pt x="993929" y="2220775"/>
                </a:cubicBezTo>
                <a:lnTo>
                  <a:pt x="1036215" y="2306750"/>
                </a:lnTo>
                <a:lnTo>
                  <a:pt x="1121614" y="2282190"/>
                </a:lnTo>
                <a:cubicBezTo>
                  <a:pt x="1199473" y="2263170"/>
                  <a:pt x="1279334" y="2248644"/>
                  <a:pt x="1360516" y="2238874"/>
                </a:cubicBezTo>
                <a:lnTo>
                  <a:pt x="1546226" y="2227749"/>
                </a:lnTo>
                <a:lnTo>
                  <a:pt x="1546226" y="1668463"/>
                </a:lnTo>
                <a:close/>
                <a:moveTo>
                  <a:pt x="125282" y="1668463"/>
                </a:moveTo>
                <a:lnTo>
                  <a:pt x="129905" y="1760063"/>
                </a:lnTo>
                <a:cubicBezTo>
                  <a:pt x="160326" y="2059772"/>
                  <a:pt x="279770" y="2333150"/>
                  <a:pt x="461363" y="2553309"/>
                </a:cubicBezTo>
                <a:lnTo>
                  <a:pt x="484168" y="2578414"/>
                </a:lnTo>
                <a:lnTo>
                  <a:pt x="617953" y="2485449"/>
                </a:lnTo>
                <a:cubicBezTo>
                  <a:pt x="682763" y="2446867"/>
                  <a:pt x="751163" y="2412174"/>
                  <a:pt x="822472" y="2381629"/>
                </a:cubicBezTo>
                <a:lnTo>
                  <a:pt x="918086" y="2345368"/>
                </a:lnTo>
                <a:lnTo>
                  <a:pt x="893910" y="2298467"/>
                </a:lnTo>
                <a:cubicBezTo>
                  <a:pt x="806372" y="2111990"/>
                  <a:pt x="753137" y="1925703"/>
                  <a:pt x="735344" y="1744921"/>
                </a:cubicBezTo>
                <a:lnTo>
                  <a:pt x="731546" y="1668463"/>
                </a:lnTo>
                <a:close/>
                <a:moveTo>
                  <a:pt x="1036436" y="911460"/>
                </a:moveTo>
                <a:lnTo>
                  <a:pt x="993929" y="998077"/>
                </a:lnTo>
                <a:cubicBezTo>
                  <a:pt x="926029" y="1147854"/>
                  <a:pt x="875231" y="1310725"/>
                  <a:pt x="857628" y="1481228"/>
                </a:cubicBezTo>
                <a:lnTo>
                  <a:pt x="854245" y="1546225"/>
                </a:lnTo>
                <a:lnTo>
                  <a:pt x="1546226" y="1546225"/>
                </a:lnTo>
                <a:lnTo>
                  <a:pt x="1546226" y="990118"/>
                </a:lnTo>
                <a:lnTo>
                  <a:pt x="1360255" y="978989"/>
                </a:lnTo>
                <a:cubicBezTo>
                  <a:pt x="1278920" y="969219"/>
                  <a:pt x="1198859" y="954694"/>
                  <a:pt x="1120814" y="935673"/>
                </a:cubicBezTo>
                <a:close/>
                <a:moveTo>
                  <a:pt x="2180241" y="910890"/>
                </a:moveTo>
                <a:lnTo>
                  <a:pt x="2093876" y="935673"/>
                </a:lnTo>
                <a:cubicBezTo>
                  <a:pt x="2015831" y="954694"/>
                  <a:pt x="1935770" y="969219"/>
                  <a:pt x="1854434" y="978989"/>
                </a:cubicBezTo>
                <a:lnTo>
                  <a:pt x="1668463" y="990118"/>
                </a:lnTo>
                <a:lnTo>
                  <a:pt x="1668463" y="1546225"/>
                </a:lnTo>
                <a:lnTo>
                  <a:pt x="2363603" y="1546225"/>
                </a:lnTo>
                <a:lnTo>
                  <a:pt x="2360202" y="1481228"/>
                </a:lnTo>
                <a:cubicBezTo>
                  <a:pt x="2342510" y="1310725"/>
                  <a:pt x="2291457" y="1147854"/>
                  <a:pt x="2223231" y="998077"/>
                </a:cubicBezTo>
                <a:close/>
                <a:moveTo>
                  <a:pt x="2731519" y="638964"/>
                </a:moveTo>
                <a:lnTo>
                  <a:pt x="2597865" y="732415"/>
                </a:lnTo>
                <a:cubicBezTo>
                  <a:pt x="2533258" y="770996"/>
                  <a:pt x="2464907" y="805689"/>
                  <a:pt x="2393553" y="836234"/>
                </a:cubicBezTo>
                <a:lnTo>
                  <a:pt x="2297528" y="872602"/>
                </a:lnTo>
                <a:lnTo>
                  <a:pt x="2321876" y="919557"/>
                </a:lnTo>
                <a:cubicBezTo>
                  <a:pt x="2410126" y="1106247"/>
                  <a:pt x="2464263" y="1293033"/>
                  <a:pt x="2482389" y="1474977"/>
                </a:cubicBezTo>
                <a:lnTo>
                  <a:pt x="2485971" y="1546225"/>
                </a:lnTo>
                <a:lnTo>
                  <a:pt x="3089325" y="1546225"/>
                </a:lnTo>
                <a:lnTo>
                  <a:pt x="3084782" y="1456213"/>
                </a:lnTo>
                <a:cubicBezTo>
                  <a:pt x="3054361" y="1156504"/>
                  <a:pt x="2934917" y="883126"/>
                  <a:pt x="2753323" y="662968"/>
                </a:cubicBezTo>
                <a:close/>
                <a:moveTo>
                  <a:pt x="483169" y="638963"/>
                </a:moveTo>
                <a:lnTo>
                  <a:pt x="461363" y="662968"/>
                </a:lnTo>
                <a:cubicBezTo>
                  <a:pt x="279770" y="883126"/>
                  <a:pt x="160326" y="1156504"/>
                  <a:pt x="129905" y="1456213"/>
                </a:cubicBezTo>
                <a:lnTo>
                  <a:pt x="125362" y="1546225"/>
                </a:lnTo>
                <a:lnTo>
                  <a:pt x="731831" y="1546225"/>
                </a:lnTo>
                <a:lnTo>
                  <a:pt x="735344" y="1474977"/>
                </a:lnTo>
                <a:cubicBezTo>
                  <a:pt x="753137" y="1293033"/>
                  <a:pt x="806372" y="1106247"/>
                  <a:pt x="893910" y="919557"/>
                </a:cubicBezTo>
                <a:lnTo>
                  <a:pt x="917942" y="872897"/>
                </a:lnTo>
                <a:lnTo>
                  <a:pt x="821137" y="836234"/>
                </a:lnTo>
                <a:cubicBezTo>
                  <a:pt x="749783" y="805689"/>
                  <a:pt x="681432" y="770996"/>
                  <a:pt x="616825" y="732415"/>
                </a:cubicBezTo>
                <a:close/>
                <a:moveTo>
                  <a:pt x="1546226" y="231046"/>
                </a:moveTo>
                <a:lnTo>
                  <a:pt x="1528675" y="248139"/>
                </a:lnTo>
                <a:cubicBezTo>
                  <a:pt x="1433595" y="342957"/>
                  <a:pt x="1295523" y="494880"/>
                  <a:pt x="1168773" y="685478"/>
                </a:cubicBezTo>
                <a:lnTo>
                  <a:pt x="1098769" y="802845"/>
                </a:lnTo>
                <a:lnTo>
                  <a:pt x="1152046" y="818106"/>
                </a:lnTo>
                <a:cubicBezTo>
                  <a:pt x="1224940" y="835846"/>
                  <a:pt x="1299755" y="849411"/>
                  <a:pt x="1375851" y="858541"/>
                </a:cubicBezTo>
                <a:lnTo>
                  <a:pt x="1546226" y="868716"/>
                </a:lnTo>
                <a:close/>
                <a:moveTo>
                  <a:pt x="1668463" y="230823"/>
                </a:moveTo>
                <a:lnTo>
                  <a:pt x="1668463" y="868716"/>
                </a:lnTo>
                <a:lnTo>
                  <a:pt x="1838838" y="858541"/>
                </a:lnTo>
                <a:cubicBezTo>
                  <a:pt x="1914935" y="849411"/>
                  <a:pt x="1989750" y="835846"/>
                  <a:pt x="2062644" y="818106"/>
                </a:cubicBezTo>
                <a:lnTo>
                  <a:pt x="2117610" y="802362"/>
                </a:lnTo>
                <a:lnTo>
                  <a:pt x="2047573" y="685478"/>
                </a:lnTo>
                <a:cubicBezTo>
                  <a:pt x="1920253" y="494880"/>
                  <a:pt x="1781612" y="342957"/>
                  <a:pt x="1686282" y="248139"/>
                </a:cubicBezTo>
                <a:close/>
                <a:moveTo>
                  <a:pt x="1739116" y="128896"/>
                </a:moveTo>
                <a:lnTo>
                  <a:pt x="1754615" y="143696"/>
                </a:lnTo>
                <a:cubicBezTo>
                  <a:pt x="1834903" y="221959"/>
                  <a:pt x="1950245" y="344552"/>
                  <a:pt x="2066550" y="501745"/>
                </a:cubicBezTo>
                <a:cubicBezTo>
                  <a:pt x="2101138" y="547688"/>
                  <a:pt x="2133682" y="593868"/>
                  <a:pt x="2164154" y="640209"/>
                </a:cubicBezTo>
                <a:lnTo>
                  <a:pt x="2239903" y="764214"/>
                </a:lnTo>
                <a:lnTo>
                  <a:pt x="2342448" y="725496"/>
                </a:lnTo>
                <a:cubicBezTo>
                  <a:pt x="2409077" y="697086"/>
                  <a:pt x="2472930" y="664847"/>
                  <a:pt x="2533366" y="629040"/>
                </a:cubicBezTo>
                <a:lnTo>
                  <a:pt x="2648575" y="549358"/>
                </a:lnTo>
                <a:lnTo>
                  <a:pt x="2552008" y="461545"/>
                </a:lnTo>
                <a:cubicBezTo>
                  <a:pt x="2331968" y="279855"/>
                  <a:pt x="2058736" y="160347"/>
                  <a:pt x="1759187" y="129910"/>
                </a:cubicBezTo>
                <a:close/>
                <a:moveTo>
                  <a:pt x="1475715" y="128888"/>
                </a:moveTo>
                <a:lnTo>
                  <a:pt x="1455500" y="129910"/>
                </a:lnTo>
                <a:cubicBezTo>
                  <a:pt x="1155951" y="160347"/>
                  <a:pt x="882719" y="279855"/>
                  <a:pt x="662678" y="461545"/>
                </a:cubicBezTo>
                <a:lnTo>
                  <a:pt x="566113" y="549357"/>
                </a:lnTo>
                <a:lnTo>
                  <a:pt x="681324" y="629040"/>
                </a:lnTo>
                <a:cubicBezTo>
                  <a:pt x="741760" y="664847"/>
                  <a:pt x="805613" y="697086"/>
                  <a:pt x="872242" y="725496"/>
                </a:cubicBezTo>
                <a:lnTo>
                  <a:pt x="975251" y="764389"/>
                </a:lnTo>
                <a:lnTo>
                  <a:pt x="1050800" y="640209"/>
                </a:lnTo>
                <a:cubicBezTo>
                  <a:pt x="1081189" y="593868"/>
                  <a:pt x="1113686" y="547688"/>
                  <a:pt x="1148273" y="501745"/>
                </a:cubicBezTo>
                <a:cubicBezTo>
                  <a:pt x="1264578" y="344552"/>
                  <a:pt x="1379921" y="221959"/>
                  <a:pt x="1460208" y="143696"/>
                </a:cubicBezTo>
                <a:close/>
                <a:moveTo>
                  <a:pt x="1607344" y="0"/>
                </a:moveTo>
                <a:cubicBezTo>
                  <a:pt x="2495056" y="0"/>
                  <a:pt x="3214688" y="719632"/>
                  <a:pt x="3214688" y="1607344"/>
                </a:cubicBezTo>
                <a:cubicBezTo>
                  <a:pt x="3214688" y="2495056"/>
                  <a:pt x="2495056" y="3214688"/>
                  <a:pt x="1607344" y="3214688"/>
                </a:cubicBezTo>
                <a:cubicBezTo>
                  <a:pt x="719632" y="3214688"/>
                  <a:pt x="0" y="2495056"/>
                  <a:pt x="0" y="1607344"/>
                </a:cubicBezTo>
                <a:cubicBezTo>
                  <a:pt x="0" y="719632"/>
                  <a:pt x="719632" y="0"/>
                  <a:pt x="1607344" y="0"/>
                </a:cubicBezTo>
                <a:close/>
              </a:path>
            </a:pathLst>
          </a:custGeom>
          <a:solidFill>
            <a:srgbClr val="0078D7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noAutofit/>
          </a:bodyPr>
          <a:lstStyle/>
          <a:p>
            <a:pPr defTabSz="896386">
              <a:defRPr/>
            </a:pP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40" name="Freeform 1139"/>
          <p:cNvSpPr>
            <a:spLocks/>
          </p:cNvSpPr>
          <p:nvPr/>
        </p:nvSpPr>
        <p:spPr bwMode="auto">
          <a:xfrm>
            <a:off x="11049791" y="3340911"/>
            <a:ext cx="128642" cy="231161"/>
          </a:xfrm>
          <a:custGeom>
            <a:avLst/>
            <a:gdLst>
              <a:gd name="connsiteX0" fmla="*/ 930274 w 1860550"/>
              <a:gd name="connsiteY0" fmla="*/ 2997199 h 3343276"/>
              <a:gd name="connsiteX1" fmla="*/ 898524 w 1860550"/>
              <a:gd name="connsiteY1" fmla="*/ 3030537 h 3343276"/>
              <a:gd name="connsiteX2" fmla="*/ 930274 w 1860550"/>
              <a:gd name="connsiteY2" fmla="*/ 3063875 h 3343276"/>
              <a:gd name="connsiteX3" fmla="*/ 962024 w 1860550"/>
              <a:gd name="connsiteY3" fmla="*/ 3030537 h 3343276"/>
              <a:gd name="connsiteX4" fmla="*/ 930274 w 1860550"/>
              <a:gd name="connsiteY4" fmla="*/ 2997199 h 3343276"/>
              <a:gd name="connsiteX5" fmla="*/ 930275 w 1860550"/>
              <a:gd name="connsiteY5" fmla="*/ 2874962 h 3343276"/>
              <a:gd name="connsiteX6" fmla="*/ 1084263 w 1860550"/>
              <a:gd name="connsiteY6" fmla="*/ 3029744 h 3343276"/>
              <a:gd name="connsiteX7" fmla="*/ 930275 w 1860550"/>
              <a:gd name="connsiteY7" fmla="*/ 3184526 h 3343276"/>
              <a:gd name="connsiteX8" fmla="*/ 776287 w 1860550"/>
              <a:gd name="connsiteY8" fmla="*/ 3029744 h 3343276"/>
              <a:gd name="connsiteX9" fmla="*/ 930275 w 1860550"/>
              <a:gd name="connsiteY9" fmla="*/ 2874962 h 3343276"/>
              <a:gd name="connsiteX10" fmla="*/ 122238 w 1860550"/>
              <a:gd name="connsiteY10" fmla="*/ 2844800 h 3343276"/>
              <a:gd name="connsiteX11" fmla="*/ 122238 w 1860550"/>
              <a:gd name="connsiteY11" fmla="*/ 2858922 h 3343276"/>
              <a:gd name="connsiteX12" fmla="*/ 122238 w 1860550"/>
              <a:gd name="connsiteY12" fmla="*/ 2919914 h 3343276"/>
              <a:gd name="connsiteX13" fmla="*/ 122238 w 1860550"/>
              <a:gd name="connsiteY13" fmla="*/ 2937881 h 3343276"/>
              <a:gd name="connsiteX14" fmla="*/ 122238 w 1860550"/>
              <a:gd name="connsiteY14" fmla="*/ 2976361 h 3343276"/>
              <a:gd name="connsiteX15" fmla="*/ 122238 w 1860550"/>
              <a:gd name="connsiteY15" fmla="*/ 2994458 h 3343276"/>
              <a:gd name="connsiteX16" fmla="*/ 122238 w 1860550"/>
              <a:gd name="connsiteY16" fmla="*/ 3016807 h 3343276"/>
              <a:gd name="connsiteX17" fmla="*/ 122238 w 1860550"/>
              <a:gd name="connsiteY17" fmla="*/ 3032384 h 3343276"/>
              <a:gd name="connsiteX18" fmla="*/ 122238 w 1860550"/>
              <a:gd name="connsiteY18" fmla="*/ 3043919 h 3343276"/>
              <a:gd name="connsiteX19" fmla="*/ 122238 w 1860550"/>
              <a:gd name="connsiteY19" fmla="*/ 3055388 h 3343276"/>
              <a:gd name="connsiteX20" fmla="*/ 122238 w 1860550"/>
              <a:gd name="connsiteY20" fmla="*/ 3067200 h 3343276"/>
              <a:gd name="connsiteX21" fmla="*/ 122238 w 1860550"/>
              <a:gd name="connsiteY21" fmla="*/ 3068809 h 3343276"/>
              <a:gd name="connsiteX22" fmla="*/ 122238 w 1860550"/>
              <a:gd name="connsiteY22" fmla="*/ 3072174 h 3343276"/>
              <a:gd name="connsiteX23" fmla="*/ 268324 w 1860550"/>
              <a:gd name="connsiteY23" fmla="*/ 3221038 h 3343276"/>
              <a:gd name="connsiteX24" fmla="*/ 1589184 w 1860550"/>
              <a:gd name="connsiteY24" fmla="*/ 3221038 h 3343276"/>
              <a:gd name="connsiteX25" fmla="*/ 1738313 w 1860550"/>
              <a:gd name="connsiteY25" fmla="*/ 3072174 h 3343276"/>
              <a:gd name="connsiteX26" fmla="*/ 1738313 w 1860550"/>
              <a:gd name="connsiteY26" fmla="*/ 2997250 h 3343276"/>
              <a:gd name="connsiteX27" fmla="*/ 1738313 w 1860550"/>
              <a:gd name="connsiteY27" fmla="*/ 2940804 h 3343276"/>
              <a:gd name="connsiteX28" fmla="*/ 1738313 w 1860550"/>
              <a:gd name="connsiteY28" fmla="*/ 2900358 h 3343276"/>
              <a:gd name="connsiteX29" fmla="*/ 1738313 w 1860550"/>
              <a:gd name="connsiteY29" fmla="*/ 2873246 h 3343276"/>
              <a:gd name="connsiteX30" fmla="*/ 1738313 w 1860550"/>
              <a:gd name="connsiteY30" fmla="*/ 2848356 h 3343276"/>
              <a:gd name="connsiteX31" fmla="*/ 1738313 w 1860550"/>
              <a:gd name="connsiteY31" fmla="*/ 2844800 h 3343276"/>
              <a:gd name="connsiteX32" fmla="*/ 122238 w 1860550"/>
              <a:gd name="connsiteY32" fmla="*/ 461963 h 3343276"/>
              <a:gd name="connsiteX33" fmla="*/ 122238 w 1860550"/>
              <a:gd name="connsiteY33" fmla="*/ 525582 h 3343276"/>
              <a:gd name="connsiteX34" fmla="*/ 122238 w 1860550"/>
              <a:gd name="connsiteY34" fmla="*/ 2618936 h 3343276"/>
              <a:gd name="connsiteX35" fmla="*/ 122238 w 1860550"/>
              <a:gd name="connsiteY35" fmla="*/ 2722563 h 3343276"/>
              <a:gd name="connsiteX36" fmla="*/ 169032 w 1860550"/>
              <a:gd name="connsiteY36" fmla="*/ 2722563 h 3343276"/>
              <a:gd name="connsiteX37" fmla="*/ 1704747 w 1860550"/>
              <a:gd name="connsiteY37" fmla="*/ 2722563 h 3343276"/>
              <a:gd name="connsiteX38" fmla="*/ 1738313 w 1860550"/>
              <a:gd name="connsiteY38" fmla="*/ 2722563 h 3343276"/>
              <a:gd name="connsiteX39" fmla="*/ 1738313 w 1860550"/>
              <a:gd name="connsiteY39" fmla="*/ 2521894 h 3343276"/>
              <a:gd name="connsiteX40" fmla="*/ 1738313 w 1860550"/>
              <a:gd name="connsiteY40" fmla="*/ 505665 h 3343276"/>
              <a:gd name="connsiteX41" fmla="*/ 1738313 w 1860550"/>
              <a:gd name="connsiteY41" fmla="*/ 461963 h 3343276"/>
              <a:gd name="connsiteX42" fmla="*/ 1691518 w 1860550"/>
              <a:gd name="connsiteY42" fmla="*/ 461963 h 3343276"/>
              <a:gd name="connsiteX43" fmla="*/ 155803 w 1860550"/>
              <a:gd name="connsiteY43" fmla="*/ 461963 h 3343276"/>
              <a:gd name="connsiteX44" fmla="*/ 721442 w 1860550"/>
              <a:gd name="connsiteY44" fmla="*/ 169863 h 3343276"/>
              <a:gd name="connsiteX45" fmla="*/ 1072433 w 1860550"/>
              <a:gd name="connsiteY45" fmla="*/ 169863 h 3343276"/>
              <a:gd name="connsiteX46" fmla="*/ 1133475 w 1860550"/>
              <a:gd name="connsiteY46" fmla="*/ 230982 h 3343276"/>
              <a:gd name="connsiteX47" fmla="*/ 1072433 w 1860550"/>
              <a:gd name="connsiteY47" fmla="*/ 292101 h 3343276"/>
              <a:gd name="connsiteX48" fmla="*/ 721442 w 1860550"/>
              <a:gd name="connsiteY48" fmla="*/ 292101 h 3343276"/>
              <a:gd name="connsiteX49" fmla="*/ 660400 w 1860550"/>
              <a:gd name="connsiteY49" fmla="*/ 230982 h 3343276"/>
              <a:gd name="connsiteX50" fmla="*/ 721442 w 1860550"/>
              <a:gd name="connsiteY50" fmla="*/ 169863 h 3343276"/>
              <a:gd name="connsiteX51" fmla="*/ 1281907 w 1860550"/>
              <a:gd name="connsiteY51" fmla="*/ 149225 h 3343276"/>
              <a:gd name="connsiteX52" fmla="*/ 1363664 w 1860550"/>
              <a:gd name="connsiteY52" fmla="*/ 229394 h 3343276"/>
              <a:gd name="connsiteX53" fmla="*/ 1281907 w 1860550"/>
              <a:gd name="connsiteY53" fmla="*/ 309563 h 3343276"/>
              <a:gd name="connsiteX54" fmla="*/ 1200150 w 1860550"/>
              <a:gd name="connsiteY54" fmla="*/ 229394 h 3343276"/>
              <a:gd name="connsiteX55" fmla="*/ 1281907 w 1860550"/>
              <a:gd name="connsiteY55" fmla="*/ 149225 h 3343276"/>
              <a:gd name="connsiteX56" fmla="*/ 268324 w 1860550"/>
              <a:gd name="connsiteY56" fmla="*/ 122238 h 3343276"/>
              <a:gd name="connsiteX57" fmla="*/ 122238 w 1860550"/>
              <a:gd name="connsiteY57" fmla="*/ 271331 h 3343276"/>
              <a:gd name="connsiteX58" fmla="*/ 122238 w 1860550"/>
              <a:gd name="connsiteY58" fmla="*/ 341313 h 3343276"/>
              <a:gd name="connsiteX59" fmla="*/ 1738313 w 1860550"/>
              <a:gd name="connsiteY59" fmla="*/ 341313 h 3343276"/>
              <a:gd name="connsiteX60" fmla="*/ 1738313 w 1860550"/>
              <a:gd name="connsiteY60" fmla="*/ 314869 h 3343276"/>
              <a:gd name="connsiteX61" fmla="*/ 1738313 w 1860550"/>
              <a:gd name="connsiteY61" fmla="*/ 300855 h 3343276"/>
              <a:gd name="connsiteX62" fmla="*/ 1738313 w 1860550"/>
              <a:gd name="connsiteY62" fmla="*/ 289566 h 3343276"/>
              <a:gd name="connsiteX63" fmla="*/ 1738313 w 1860550"/>
              <a:gd name="connsiteY63" fmla="*/ 280079 h 3343276"/>
              <a:gd name="connsiteX64" fmla="*/ 1738313 w 1860550"/>
              <a:gd name="connsiteY64" fmla="*/ 276573 h 3343276"/>
              <a:gd name="connsiteX65" fmla="*/ 1738313 w 1860550"/>
              <a:gd name="connsiteY65" fmla="*/ 271331 h 3343276"/>
              <a:gd name="connsiteX66" fmla="*/ 1589184 w 1860550"/>
              <a:gd name="connsiteY66" fmla="*/ 122238 h 3343276"/>
              <a:gd name="connsiteX67" fmla="*/ 1469183 w 1860550"/>
              <a:gd name="connsiteY67" fmla="*/ 122238 h 3343276"/>
              <a:gd name="connsiteX68" fmla="*/ 1356679 w 1860550"/>
              <a:gd name="connsiteY68" fmla="*/ 122238 h 3343276"/>
              <a:gd name="connsiteX69" fmla="*/ 1153197 w 1860550"/>
              <a:gd name="connsiteY69" fmla="*/ 122238 h 3343276"/>
              <a:gd name="connsiteX70" fmla="*/ 976803 w 1860550"/>
              <a:gd name="connsiteY70" fmla="*/ 122238 h 3343276"/>
              <a:gd name="connsiteX71" fmla="*/ 825562 w 1860550"/>
              <a:gd name="connsiteY71" fmla="*/ 122238 h 3343276"/>
              <a:gd name="connsiteX72" fmla="*/ 697539 w 1860550"/>
              <a:gd name="connsiteY72" fmla="*/ 122238 h 3343276"/>
              <a:gd name="connsiteX73" fmla="*/ 590799 w 1860550"/>
              <a:gd name="connsiteY73" fmla="*/ 122238 h 3343276"/>
              <a:gd name="connsiteX74" fmla="*/ 503408 w 1860550"/>
              <a:gd name="connsiteY74" fmla="*/ 122238 h 3343276"/>
              <a:gd name="connsiteX75" fmla="*/ 433431 w 1860550"/>
              <a:gd name="connsiteY75" fmla="*/ 122238 h 3343276"/>
              <a:gd name="connsiteX76" fmla="*/ 378933 w 1860550"/>
              <a:gd name="connsiteY76" fmla="*/ 122238 h 3343276"/>
              <a:gd name="connsiteX77" fmla="*/ 337979 w 1860550"/>
              <a:gd name="connsiteY77" fmla="*/ 122238 h 3343276"/>
              <a:gd name="connsiteX78" fmla="*/ 308633 w 1860550"/>
              <a:gd name="connsiteY78" fmla="*/ 122238 h 3343276"/>
              <a:gd name="connsiteX79" fmla="*/ 288962 w 1860550"/>
              <a:gd name="connsiteY79" fmla="*/ 122238 h 3343276"/>
              <a:gd name="connsiteX80" fmla="*/ 277031 w 1860550"/>
              <a:gd name="connsiteY80" fmla="*/ 122238 h 3343276"/>
              <a:gd name="connsiteX81" fmla="*/ 270904 w 1860550"/>
              <a:gd name="connsiteY81" fmla="*/ 122238 h 3343276"/>
              <a:gd name="connsiteX82" fmla="*/ 267968 w 1860550"/>
              <a:gd name="connsiteY82" fmla="*/ 0 h 3343276"/>
              <a:gd name="connsiteX83" fmla="*/ 1589537 w 1860550"/>
              <a:gd name="connsiteY83" fmla="*/ 0 h 3343276"/>
              <a:gd name="connsiteX84" fmla="*/ 1860550 w 1860550"/>
              <a:gd name="connsiteY84" fmla="*/ 270492 h 3343276"/>
              <a:gd name="connsiteX85" fmla="*/ 1860550 w 1860550"/>
              <a:gd name="connsiteY85" fmla="*/ 270501 h 3343276"/>
              <a:gd name="connsiteX86" fmla="*/ 1860550 w 1860550"/>
              <a:gd name="connsiteY86" fmla="*/ 461963 h 3343276"/>
              <a:gd name="connsiteX87" fmla="*/ 1860550 w 1860550"/>
              <a:gd name="connsiteY87" fmla="*/ 525090 h 3343276"/>
              <a:gd name="connsiteX88" fmla="*/ 1860550 w 1860550"/>
              <a:gd name="connsiteY88" fmla="*/ 2619341 h 3343276"/>
              <a:gd name="connsiteX89" fmla="*/ 1860550 w 1860550"/>
              <a:gd name="connsiteY89" fmla="*/ 2722563 h 3343276"/>
              <a:gd name="connsiteX90" fmla="*/ 1860550 w 1860550"/>
              <a:gd name="connsiteY90" fmla="*/ 2754314 h 3343276"/>
              <a:gd name="connsiteX91" fmla="*/ 1860550 w 1860550"/>
              <a:gd name="connsiteY91" fmla="*/ 2838062 h 3343276"/>
              <a:gd name="connsiteX92" fmla="*/ 1860550 w 1860550"/>
              <a:gd name="connsiteY92" fmla="*/ 2859431 h 3343276"/>
              <a:gd name="connsiteX93" fmla="*/ 1860550 w 1860550"/>
              <a:gd name="connsiteY93" fmla="*/ 2924856 h 3343276"/>
              <a:gd name="connsiteX94" fmla="*/ 1860550 w 1860550"/>
              <a:gd name="connsiteY94" fmla="*/ 2938424 h 3343276"/>
              <a:gd name="connsiteX95" fmla="*/ 1860550 w 1860550"/>
              <a:gd name="connsiteY95" fmla="*/ 2987047 h 3343276"/>
              <a:gd name="connsiteX96" fmla="*/ 1860550 w 1860550"/>
              <a:gd name="connsiteY96" fmla="*/ 2995025 h 3343276"/>
              <a:gd name="connsiteX97" fmla="*/ 1860550 w 1860550"/>
              <a:gd name="connsiteY97" fmla="*/ 3028736 h 3343276"/>
              <a:gd name="connsiteX98" fmla="*/ 1860550 w 1860550"/>
              <a:gd name="connsiteY98" fmla="*/ 3032967 h 3343276"/>
              <a:gd name="connsiteX99" fmla="*/ 1860550 w 1860550"/>
              <a:gd name="connsiteY99" fmla="*/ 3054023 h 3343276"/>
              <a:gd name="connsiteX100" fmla="*/ 1860550 w 1860550"/>
              <a:gd name="connsiteY100" fmla="*/ 3055980 h 3343276"/>
              <a:gd name="connsiteX101" fmla="*/ 1860550 w 1860550"/>
              <a:gd name="connsiteY101" fmla="*/ 3067008 h 3343276"/>
              <a:gd name="connsiteX102" fmla="*/ 1860550 w 1860550"/>
              <a:gd name="connsiteY102" fmla="*/ 3067798 h 3343276"/>
              <a:gd name="connsiteX103" fmla="*/ 1860550 w 1860550"/>
              <a:gd name="connsiteY103" fmla="*/ 3072475 h 3343276"/>
              <a:gd name="connsiteX104" fmla="*/ 1860550 w 1860550"/>
              <a:gd name="connsiteY104" fmla="*/ 3072774 h 3343276"/>
              <a:gd name="connsiteX105" fmla="*/ 1694831 w 1860550"/>
              <a:gd name="connsiteY105" fmla="*/ 3321952 h 3343276"/>
              <a:gd name="connsiteX106" fmla="*/ 1593989 w 1860550"/>
              <a:gd name="connsiteY106" fmla="*/ 3342374 h 3343276"/>
              <a:gd name="connsiteX107" fmla="*/ 1589537 w 1860550"/>
              <a:gd name="connsiteY107" fmla="*/ 3343276 h 3343276"/>
              <a:gd name="connsiteX108" fmla="*/ 267968 w 1860550"/>
              <a:gd name="connsiteY108" fmla="*/ 3343276 h 3343276"/>
              <a:gd name="connsiteX109" fmla="*/ 263590 w 1860550"/>
              <a:gd name="connsiteY109" fmla="*/ 3342374 h 3343276"/>
              <a:gd name="connsiteX110" fmla="*/ 164435 w 1860550"/>
              <a:gd name="connsiteY110" fmla="*/ 3321952 h 3343276"/>
              <a:gd name="connsiteX111" fmla="*/ 0 w 1860550"/>
              <a:gd name="connsiteY111" fmla="*/ 3072774 h 3343276"/>
              <a:gd name="connsiteX112" fmla="*/ 0 w 1860550"/>
              <a:gd name="connsiteY112" fmla="*/ 3072475 h 3343276"/>
              <a:gd name="connsiteX113" fmla="*/ 0 w 1860550"/>
              <a:gd name="connsiteY113" fmla="*/ 2956977 h 3343276"/>
              <a:gd name="connsiteX114" fmla="*/ 0 w 1860550"/>
              <a:gd name="connsiteY114" fmla="*/ 2870182 h 3343276"/>
              <a:gd name="connsiteX115" fmla="*/ 0 w 1860550"/>
              <a:gd name="connsiteY115" fmla="*/ 2807991 h 3343276"/>
              <a:gd name="connsiteX116" fmla="*/ 0 w 1860550"/>
              <a:gd name="connsiteY116" fmla="*/ 2787491 h 3343276"/>
              <a:gd name="connsiteX117" fmla="*/ 0 w 1860550"/>
              <a:gd name="connsiteY117" fmla="*/ 2766302 h 3343276"/>
              <a:gd name="connsiteX118" fmla="*/ 0 w 1860550"/>
              <a:gd name="connsiteY118" fmla="*/ 2741016 h 3343276"/>
              <a:gd name="connsiteX119" fmla="*/ 0 w 1860550"/>
              <a:gd name="connsiteY119" fmla="*/ 2728031 h 3343276"/>
              <a:gd name="connsiteX120" fmla="*/ 0 w 1860550"/>
              <a:gd name="connsiteY120" fmla="*/ 2722563 h 3343276"/>
              <a:gd name="connsiteX121" fmla="*/ 0 w 1860550"/>
              <a:gd name="connsiteY121" fmla="*/ 2522258 h 3343276"/>
              <a:gd name="connsiteX122" fmla="*/ 0 w 1860550"/>
              <a:gd name="connsiteY122" fmla="*/ 505164 h 3343276"/>
              <a:gd name="connsiteX123" fmla="*/ 0 w 1860550"/>
              <a:gd name="connsiteY123" fmla="*/ 461963 h 3343276"/>
              <a:gd name="connsiteX124" fmla="*/ 0 w 1860550"/>
              <a:gd name="connsiteY124" fmla="*/ 418277 h 3343276"/>
              <a:gd name="connsiteX125" fmla="*/ 0 w 1860550"/>
              <a:gd name="connsiteY125" fmla="*/ 398763 h 3343276"/>
              <a:gd name="connsiteX126" fmla="*/ 0 w 1860550"/>
              <a:gd name="connsiteY126" fmla="*/ 356020 h 3343276"/>
              <a:gd name="connsiteX127" fmla="*/ 0 w 1860550"/>
              <a:gd name="connsiteY127" fmla="*/ 351269 h 3343276"/>
              <a:gd name="connsiteX128" fmla="*/ 0 w 1860550"/>
              <a:gd name="connsiteY128" fmla="*/ 314287 h 3343276"/>
              <a:gd name="connsiteX129" fmla="*/ 0 w 1860550"/>
              <a:gd name="connsiteY129" fmla="*/ 294426 h 3343276"/>
              <a:gd name="connsiteX130" fmla="*/ 0 w 1860550"/>
              <a:gd name="connsiteY130" fmla="*/ 288973 h 3343276"/>
              <a:gd name="connsiteX131" fmla="*/ 0 w 1860550"/>
              <a:gd name="connsiteY131" fmla="*/ 275975 h 3343276"/>
              <a:gd name="connsiteX132" fmla="*/ 0 w 1860550"/>
              <a:gd name="connsiteY132" fmla="*/ 273484 h 3343276"/>
              <a:gd name="connsiteX133" fmla="*/ 0 w 1860550"/>
              <a:gd name="connsiteY133" fmla="*/ 270501 h 3343276"/>
              <a:gd name="connsiteX134" fmla="*/ 0 w 1860550"/>
              <a:gd name="connsiteY134" fmla="*/ 270492 h 3343276"/>
              <a:gd name="connsiteX135" fmla="*/ 267968 w 1860550"/>
              <a:gd name="connsiteY135" fmla="*/ 0 h 334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860550" h="3343276">
                <a:moveTo>
                  <a:pt x="930274" y="2997199"/>
                </a:moveTo>
                <a:cubicBezTo>
                  <a:pt x="912739" y="2997199"/>
                  <a:pt x="898524" y="3012125"/>
                  <a:pt x="898524" y="3030537"/>
                </a:cubicBezTo>
                <a:cubicBezTo>
                  <a:pt x="898524" y="3048949"/>
                  <a:pt x="912739" y="3063875"/>
                  <a:pt x="930274" y="3063875"/>
                </a:cubicBezTo>
                <a:cubicBezTo>
                  <a:pt x="947809" y="3063875"/>
                  <a:pt x="962024" y="3048949"/>
                  <a:pt x="962024" y="3030537"/>
                </a:cubicBezTo>
                <a:cubicBezTo>
                  <a:pt x="962024" y="3012125"/>
                  <a:pt x="947809" y="2997199"/>
                  <a:pt x="930274" y="2997199"/>
                </a:cubicBezTo>
                <a:close/>
                <a:moveTo>
                  <a:pt x="930275" y="2874962"/>
                </a:moveTo>
                <a:cubicBezTo>
                  <a:pt x="1015320" y="2874962"/>
                  <a:pt x="1084263" y="2944260"/>
                  <a:pt x="1084263" y="3029744"/>
                </a:cubicBezTo>
                <a:cubicBezTo>
                  <a:pt x="1084263" y="3115228"/>
                  <a:pt x="1015320" y="3184526"/>
                  <a:pt x="930275" y="3184526"/>
                </a:cubicBezTo>
                <a:cubicBezTo>
                  <a:pt x="845230" y="3184526"/>
                  <a:pt x="776287" y="3115228"/>
                  <a:pt x="776287" y="3029744"/>
                </a:cubicBezTo>
                <a:cubicBezTo>
                  <a:pt x="776287" y="2944260"/>
                  <a:pt x="845230" y="2874962"/>
                  <a:pt x="930275" y="2874962"/>
                </a:cubicBezTo>
                <a:close/>
                <a:moveTo>
                  <a:pt x="122238" y="2844800"/>
                </a:moveTo>
                <a:lnTo>
                  <a:pt x="122238" y="2858922"/>
                </a:lnTo>
                <a:lnTo>
                  <a:pt x="122238" y="2919914"/>
                </a:lnTo>
                <a:lnTo>
                  <a:pt x="122238" y="2937881"/>
                </a:lnTo>
                <a:lnTo>
                  <a:pt x="122238" y="2976361"/>
                </a:lnTo>
                <a:lnTo>
                  <a:pt x="122238" y="2994458"/>
                </a:lnTo>
                <a:lnTo>
                  <a:pt x="122238" y="3016807"/>
                </a:lnTo>
                <a:lnTo>
                  <a:pt x="122238" y="3032384"/>
                </a:lnTo>
                <a:lnTo>
                  <a:pt x="122238" y="3043919"/>
                </a:lnTo>
                <a:lnTo>
                  <a:pt x="122238" y="3055388"/>
                </a:lnTo>
                <a:cubicBezTo>
                  <a:pt x="122238" y="3060983"/>
                  <a:pt x="122238" y="3064714"/>
                  <a:pt x="122238" y="3067200"/>
                </a:cubicBezTo>
                <a:lnTo>
                  <a:pt x="122238" y="3068809"/>
                </a:lnTo>
                <a:lnTo>
                  <a:pt x="122238" y="3072174"/>
                </a:lnTo>
                <a:cubicBezTo>
                  <a:pt x="122238" y="3154201"/>
                  <a:pt x="189194" y="3221038"/>
                  <a:pt x="268324" y="3221038"/>
                </a:cubicBezTo>
                <a:cubicBezTo>
                  <a:pt x="1589184" y="3221038"/>
                  <a:pt x="1589184" y="3221038"/>
                  <a:pt x="1589184" y="3221038"/>
                </a:cubicBezTo>
                <a:cubicBezTo>
                  <a:pt x="1671357" y="3221038"/>
                  <a:pt x="1738313" y="3154201"/>
                  <a:pt x="1738313" y="3072174"/>
                </a:cubicBezTo>
                <a:lnTo>
                  <a:pt x="1738313" y="2997250"/>
                </a:lnTo>
                <a:lnTo>
                  <a:pt x="1738313" y="2940804"/>
                </a:lnTo>
                <a:lnTo>
                  <a:pt x="1738313" y="2900358"/>
                </a:lnTo>
                <a:lnTo>
                  <a:pt x="1738313" y="2873246"/>
                </a:lnTo>
                <a:lnTo>
                  <a:pt x="1738313" y="2848356"/>
                </a:lnTo>
                <a:lnTo>
                  <a:pt x="1738313" y="2844800"/>
                </a:lnTo>
                <a:close/>
                <a:moveTo>
                  <a:pt x="122238" y="461963"/>
                </a:moveTo>
                <a:lnTo>
                  <a:pt x="122238" y="525582"/>
                </a:lnTo>
                <a:cubicBezTo>
                  <a:pt x="122238" y="1639716"/>
                  <a:pt x="122238" y="2266416"/>
                  <a:pt x="122238" y="2618936"/>
                </a:cubicBezTo>
                <a:lnTo>
                  <a:pt x="122238" y="2722563"/>
                </a:lnTo>
                <a:lnTo>
                  <a:pt x="169032" y="2722563"/>
                </a:lnTo>
                <a:cubicBezTo>
                  <a:pt x="1096639" y="2722563"/>
                  <a:pt x="1515558" y="2722563"/>
                  <a:pt x="1704747" y="2722563"/>
                </a:cubicBezTo>
                <a:lnTo>
                  <a:pt x="1738313" y="2722563"/>
                </a:lnTo>
                <a:lnTo>
                  <a:pt x="1738313" y="2521894"/>
                </a:lnTo>
                <a:cubicBezTo>
                  <a:pt x="1738313" y="1330298"/>
                  <a:pt x="1738313" y="769547"/>
                  <a:pt x="1738313" y="505665"/>
                </a:cubicBezTo>
                <a:lnTo>
                  <a:pt x="1738313" y="461963"/>
                </a:lnTo>
                <a:lnTo>
                  <a:pt x="1691518" y="461963"/>
                </a:lnTo>
                <a:cubicBezTo>
                  <a:pt x="763911" y="461963"/>
                  <a:pt x="344992" y="461963"/>
                  <a:pt x="155803" y="461963"/>
                </a:cubicBezTo>
                <a:close/>
                <a:moveTo>
                  <a:pt x="721442" y="169863"/>
                </a:moveTo>
                <a:cubicBezTo>
                  <a:pt x="1072433" y="169863"/>
                  <a:pt x="1072433" y="169863"/>
                  <a:pt x="1072433" y="169863"/>
                </a:cubicBezTo>
                <a:cubicBezTo>
                  <a:pt x="1106006" y="169863"/>
                  <a:pt x="1133475" y="197367"/>
                  <a:pt x="1133475" y="230982"/>
                </a:cubicBezTo>
                <a:cubicBezTo>
                  <a:pt x="1133475" y="264598"/>
                  <a:pt x="1106006" y="292101"/>
                  <a:pt x="1072433" y="292101"/>
                </a:cubicBezTo>
                <a:cubicBezTo>
                  <a:pt x="721442" y="292101"/>
                  <a:pt x="721442" y="292101"/>
                  <a:pt x="721442" y="292101"/>
                </a:cubicBezTo>
                <a:cubicBezTo>
                  <a:pt x="687869" y="292101"/>
                  <a:pt x="660400" y="264598"/>
                  <a:pt x="660400" y="230982"/>
                </a:cubicBezTo>
                <a:cubicBezTo>
                  <a:pt x="660400" y="197367"/>
                  <a:pt x="687869" y="169863"/>
                  <a:pt x="721442" y="169863"/>
                </a:cubicBezTo>
                <a:close/>
                <a:moveTo>
                  <a:pt x="1281907" y="149225"/>
                </a:moveTo>
                <a:cubicBezTo>
                  <a:pt x="1327060" y="149225"/>
                  <a:pt x="1363664" y="185118"/>
                  <a:pt x="1363664" y="229394"/>
                </a:cubicBezTo>
                <a:cubicBezTo>
                  <a:pt x="1363664" y="273670"/>
                  <a:pt x="1327060" y="309563"/>
                  <a:pt x="1281907" y="309563"/>
                </a:cubicBezTo>
                <a:cubicBezTo>
                  <a:pt x="1236754" y="309563"/>
                  <a:pt x="1200150" y="273670"/>
                  <a:pt x="1200150" y="229394"/>
                </a:cubicBezTo>
                <a:cubicBezTo>
                  <a:pt x="1200150" y="185118"/>
                  <a:pt x="1236754" y="149225"/>
                  <a:pt x="1281907" y="149225"/>
                </a:cubicBezTo>
                <a:close/>
                <a:moveTo>
                  <a:pt x="268324" y="122238"/>
                </a:moveTo>
                <a:cubicBezTo>
                  <a:pt x="189194" y="122238"/>
                  <a:pt x="122238" y="189178"/>
                  <a:pt x="122238" y="271331"/>
                </a:cubicBezTo>
                <a:lnTo>
                  <a:pt x="122238" y="341313"/>
                </a:lnTo>
                <a:cubicBezTo>
                  <a:pt x="1738313" y="341313"/>
                  <a:pt x="1738313" y="341313"/>
                  <a:pt x="1738313" y="341313"/>
                </a:cubicBezTo>
                <a:lnTo>
                  <a:pt x="1738313" y="314869"/>
                </a:lnTo>
                <a:lnTo>
                  <a:pt x="1738313" y="300855"/>
                </a:lnTo>
                <a:lnTo>
                  <a:pt x="1738313" y="289566"/>
                </a:lnTo>
                <a:lnTo>
                  <a:pt x="1738313" y="280079"/>
                </a:lnTo>
                <a:lnTo>
                  <a:pt x="1738313" y="276573"/>
                </a:lnTo>
                <a:lnTo>
                  <a:pt x="1738313" y="271331"/>
                </a:lnTo>
                <a:cubicBezTo>
                  <a:pt x="1738313" y="189178"/>
                  <a:pt x="1671357" y="122238"/>
                  <a:pt x="1589184" y="122238"/>
                </a:cubicBezTo>
                <a:lnTo>
                  <a:pt x="1469183" y="122238"/>
                </a:lnTo>
                <a:lnTo>
                  <a:pt x="1356679" y="122238"/>
                </a:lnTo>
                <a:lnTo>
                  <a:pt x="1153197" y="122238"/>
                </a:lnTo>
                <a:lnTo>
                  <a:pt x="976803" y="122238"/>
                </a:lnTo>
                <a:lnTo>
                  <a:pt x="825562" y="122238"/>
                </a:lnTo>
                <a:lnTo>
                  <a:pt x="697539" y="122238"/>
                </a:lnTo>
                <a:lnTo>
                  <a:pt x="590799" y="122238"/>
                </a:lnTo>
                <a:lnTo>
                  <a:pt x="503408" y="122238"/>
                </a:lnTo>
                <a:lnTo>
                  <a:pt x="433431" y="122238"/>
                </a:lnTo>
                <a:lnTo>
                  <a:pt x="378933" y="122238"/>
                </a:lnTo>
                <a:lnTo>
                  <a:pt x="337979" y="122238"/>
                </a:lnTo>
                <a:lnTo>
                  <a:pt x="308633" y="122238"/>
                </a:lnTo>
                <a:lnTo>
                  <a:pt x="288962" y="122238"/>
                </a:lnTo>
                <a:lnTo>
                  <a:pt x="277031" y="122238"/>
                </a:lnTo>
                <a:lnTo>
                  <a:pt x="270904" y="122238"/>
                </a:lnTo>
                <a:close/>
                <a:moveTo>
                  <a:pt x="267968" y="0"/>
                </a:moveTo>
                <a:cubicBezTo>
                  <a:pt x="1589537" y="0"/>
                  <a:pt x="1589537" y="0"/>
                  <a:pt x="1589537" y="0"/>
                </a:cubicBezTo>
                <a:cubicBezTo>
                  <a:pt x="1738747" y="0"/>
                  <a:pt x="1860550" y="121569"/>
                  <a:pt x="1860550" y="270492"/>
                </a:cubicBezTo>
                <a:lnTo>
                  <a:pt x="1860550" y="270501"/>
                </a:lnTo>
                <a:lnTo>
                  <a:pt x="1860550" y="461963"/>
                </a:lnTo>
                <a:lnTo>
                  <a:pt x="1860550" y="525090"/>
                </a:lnTo>
                <a:cubicBezTo>
                  <a:pt x="1860550" y="1639702"/>
                  <a:pt x="1860550" y="2266671"/>
                  <a:pt x="1860550" y="2619341"/>
                </a:cubicBezTo>
                <a:lnTo>
                  <a:pt x="1860550" y="2722563"/>
                </a:lnTo>
                <a:lnTo>
                  <a:pt x="1860550" y="2754314"/>
                </a:lnTo>
                <a:lnTo>
                  <a:pt x="1860550" y="2838062"/>
                </a:lnTo>
                <a:lnTo>
                  <a:pt x="1860550" y="2859431"/>
                </a:lnTo>
                <a:lnTo>
                  <a:pt x="1860550" y="2924856"/>
                </a:lnTo>
                <a:lnTo>
                  <a:pt x="1860550" y="2938424"/>
                </a:lnTo>
                <a:lnTo>
                  <a:pt x="1860550" y="2987047"/>
                </a:lnTo>
                <a:lnTo>
                  <a:pt x="1860550" y="2995025"/>
                </a:lnTo>
                <a:lnTo>
                  <a:pt x="1860550" y="3028736"/>
                </a:lnTo>
                <a:lnTo>
                  <a:pt x="1860550" y="3032967"/>
                </a:lnTo>
                <a:lnTo>
                  <a:pt x="1860550" y="3054023"/>
                </a:lnTo>
                <a:lnTo>
                  <a:pt x="1860550" y="3055980"/>
                </a:lnTo>
                <a:lnTo>
                  <a:pt x="1860550" y="3067008"/>
                </a:lnTo>
                <a:lnTo>
                  <a:pt x="1860550" y="3067798"/>
                </a:lnTo>
                <a:lnTo>
                  <a:pt x="1860550" y="3072475"/>
                </a:lnTo>
                <a:lnTo>
                  <a:pt x="1860550" y="3072774"/>
                </a:lnTo>
                <a:cubicBezTo>
                  <a:pt x="1860550" y="3184470"/>
                  <a:pt x="1792036" y="3280779"/>
                  <a:pt x="1694831" y="3321952"/>
                </a:cubicBezTo>
                <a:lnTo>
                  <a:pt x="1593989" y="3342374"/>
                </a:lnTo>
                <a:lnTo>
                  <a:pt x="1589537" y="3343276"/>
                </a:lnTo>
                <a:cubicBezTo>
                  <a:pt x="267968" y="3343276"/>
                  <a:pt x="267968" y="3343276"/>
                  <a:pt x="267968" y="3343276"/>
                </a:cubicBezTo>
                <a:lnTo>
                  <a:pt x="263590" y="3342374"/>
                </a:lnTo>
                <a:lnTo>
                  <a:pt x="164435" y="3321952"/>
                </a:lnTo>
                <a:cubicBezTo>
                  <a:pt x="68515" y="3280779"/>
                  <a:pt x="0" y="3184470"/>
                  <a:pt x="0" y="3072774"/>
                </a:cubicBezTo>
                <a:lnTo>
                  <a:pt x="0" y="3072475"/>
                </a:lnTo>
                <a:lnTo>
                  <a:pt x="0" y="2956977"/>
                </a:lnTo>
                <a:lnTo>
                  <a:pt x="0" y="2870182"/>
                </a:lnTo>
                <a:lnTo>
                  <a:pt x="0" y="2807991"/>
                </a:lnTo>
                <a:lnTo>
                  <a:pt x="0" y="2787491"/>
                </a:lnTo>
                <a:lnTo>
                  <a:pt x="0" y="2766302"/>
                </a:lnTo>
                <a:lnTo>
                  <a:pt x="0" y="2741016"/>
                </a:lnTo>
                <a:lnTo>
                  <a:pt x="0" y="2728031"/>
                </a:lnTo>
                <a:lnTo>
                  <a:pt x="0" y="2722563"/>
                </a:lnTo>
                <a:lnTo>
                  <a:pt x="0" y="2522258"/>
                </a:lnTo>
                <a:cubicBezTo>
                  <a:pt x="0" y="1330151"/>
                  <a:pt x="0" y="769160"/>
                  <a:pt x="0" y="505164"/>
                </a:cubicBezTo>
                <a:lnTo>
                  <a:pt x="0" y="461963"/>
                </a:lnTo>
                <a:lnTo>
                  <a:pt x="0" y="418277"/>
                </a:lnTo>
                <a:lnTo>
                  <a:pt x="0" y="398763"/>
                </a:lnTo>
                <a:lnTo>
                  <a:pt x="0" y="356020"/>
                </a:lnTo>
                <a:lnTo>
                  <a:pt x="0" y="351269"/>
                </a:lnTo>
                <a:lnTo>
                  <a:pt x="0" y="314287"/>
                </a:lnTo>
                <a:lnTo>
                  <a:pt x="0" y="294426"/>
                </a:lnTo>
                <a:lnTo>
                  <a:pt x="0" y="288973"/>
                </a:lnTo>
                <a:cubicBezTo>
                  <a:pt x="0" y="282816"/>
                  <a:pt x="0" y="278711"/>
                  <a:pt x="0" y="275975"/>
                </a:cubicBezTo>
                <a:lnTo>
                  <a:pt x="0" y="273484"/>
                </a:lnTo>
                <a:lnTo>
                  <a:pt x="0" y="270501"/>
                </a:lnTo>
                <a:lnTo>
                  <a:pt x="0" y="270492"/>
                </a:lnTo>
                <a:cubicBezTo>
                  <a:pt x="0" y="121569"/>
                  <a:pt x="121804" y="0"/>
                  <a:pt x="267968" y="0"/>
                </a:cubicBezTo>
                <a:close/>
              </a:path>
            </a:pathLst>
          </a:custGeom>
          <a:solidFill>
            <a:srgbClr val="0078D7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noAutofit/>
          </a:bodyPr>
          <a:lstStyle/>
          <a:p>
            <a:pPr defTabSz="896386">
              <a:defRPr/>
            </a:pP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41" name="Freeform 1140"/>
          <p:cNvSpPr/>
          <p:nvPr/>
        </p:nvSpPr>
        <p:spPr bwMode="auto">
          <a:xfrm>
            <a:off x="11000014" y="3870780"/>
            <a:ext cx="243544" cy="137440"/>
          </a:xfrm>
          <a:custGeom>
            <a:avLst/>
            <a:gdLst>
              <a:gd name="connsiteX0" fmla="*/ 5333671 w 7645936"/>
              <a:gd name="connsiteY0" fmla="*/ 2643510 h 4314825"/>
              <a:gd name="connsiteX1" fmla="*/ 5193195 w 7645936"/>
              <a:gd name="connsiteY1" fmla="*/ 2783986 h 4314825"/>
              <a:gd name="connsiteX2" fmla="*/ 5193195 w 7645936"/>
              <a:gd name="connsiteY2" fmla="*/ 3723500 h 4314825"/>
              <a:gd name="connsiteX3" fmla="*/ 5333671 w 7645936"/>
              <a:gd name="connsiteY3" fmla="*/ 3863976 h 4314825"/>
              <a:gd name="connsiteX4" fmla="*/ 5421017 w 7645936"/>
              <a:gd name="connsiteY4" fmla="*/ 3863976 h 4314825"/>
              <a:gd name="connsiteX5" fmla="*/ 5561493 w 7645936"/>
              <a:gd name="connsiteY5" fmla="*/ 3723500 h 4314825"/>
              <a:gd name="connsiteX6" fmla="*/ 5561493 w 7645936"/>
              <a:gd name="connsiteY6" fmla="*/ 2783986 h 4314825"/>
              <a:gd name="connsiteX7" fmla="*/ 5421017 w 7645936"/>
              <a:gd name="connsiteY7" fmla="*/ 2643510 h 4314825"/>
              <a:gd name="connsiteX8" fmla="*/ 4527329 w 7645936"/>
              <a:gd name="connsiteY8" fmla="*/ 2643510 h 4314825"/>
              <a:gd name="connsiteX9" fmla="*/ 4386853 w 7645936"/>
              <a:gd name="connsiteY9" fmla="*/ 2783986 h 4314825"/>
              <a:gd name="connsiteX10" fmla="*/ 4386853 w 7645936"/>
              <a:gd name="connsiteY10" fmla="*/ 3723500 h 4314825"/>
              <a:gd name="connsiteX11" fmla="*/ 4527329 w 7645936"/>
              <a:gd name="connsiteY11" fmla="*/ 3863976 h 4314825"/>
              <a:gd name="connsiteX12" fmla="*/ 4614675 w 7645936"/>
              <a:gd name="connsiteY12" fmla="*/ 3863976 h 4314825"/>
              <a:gd name="connsiteX13" fmla="*/ 4755151 w 7645936"/>
              <a:gd name="connsiteY13" fmla="*/ 3723500 h 4314825"/>
              <a:gd name="connsiteX14" fmla="*/ 4755151 w 7645936"/>
              <a:gd name="connsiteY14" fmla="*/ 2783986 h 4314825"/>
              <a:gd name="connsiteX15" fmla="*/ 4614675 w 7645936"/>
              <a:gd name="connsiteY15" fmla="*/ 2643510 h 4314825"/>
              <a:gd name="connsiteX16" fmla="*/ 3720987 w 7645936"/>
              <a:gd name="connsiteY16" fmla="*/ 2643510 h 4314825"/>
              <a:gd name="connsiteX17" fmla="*/ 3580511 w 7645936"/>
              <a:gd name="connsiteY17" fmla="*/ 2783986 h 4314825"/>
              <a:gd name="connsiteX18" fmla="*/ 3580511 w 7645936"/>
              <a:gd name="connsiteY18" fmla="*/ 3723500 h 4314825"/>
              <a:gd name="connsiteX19" fmla="*/ 3720987 w 7645936"/>
              <a:gd name="connsiteY19" fmla="*/ 3863976 h 4314825"/>
              <a:gd name="connsiteX20" fmla="*/ 3808333 w 7645936"/>
              <a:gd name="connsiteY20" fmla="*/ 3863976 h 4314825"/>
              <a:gd name="connsiteX21" fmla="*/ 3948809 w 7645936"/>
              <a:gd name="connsiteY21" fmla="*/ 3723500 h 4314825"/>
              <a:gd name="connsiteX22" fmla="*/ 3948809 w 7645936"/>
              <a:gd name="connsiteY22" fmla="*/ 2783986 h 4314825"/>
              <a:gd name="connsiteX23" fmla="*/ 3808333 w 7645936"/>
              <a:gd name="connsiteY23" fmla="*/ 2643510 h 4314825"/>
              <a:gd name="connsiteX24" fmla="*/ 2914644 w 7645936"/>
              <a:gd name="connsiteY24" fmla="*/ 2643510 h 4314825"/>
              <a:gd name="connsiteX25" fmla="*/ 2774168 w 7645936"/>
              <a:gd name="connsiteY25" fmla="*/ 2783986 h 4314825"/>
              <a:gd name="connsiteX26" fmla="*/ 2774168 w 7645936"/>
              <a:gd name="connsiteY26" fmla="*/ 3723500 h 4314825"/>
              <a:gd name="connsiteX27" fmla="*/ 2914644 w 7645936"/>
              <a:gd name="connsiteY27" fmla="*/ 3863976 h 4314825"/>
              <a:gd name="connsiteX28" fmla="*/ 3001990 w 7645936"/>
              <a:gd name="connsiteY28" fmla="*/ 3863976 h 4314825"/>
              <a:gd name="connsiteX29" fmla="*/ 3142466 w 7645936"/>
              <a:gd name="connsiteY29" fmla="*/ 3723500 h 4314825"/>
              <a:gd name="connsiteX30" fmla="*/ 3142466 w 7645936"/>
              <a:gd name="connsiteY30" fmla="*/ 2783986 h 4314825"/>
              <a:gd name="connsiteX31" fmla="*/ 3001990 w 7645936"/>
              <a:gd name="connsiteY31" fmla="*/ 2643510 h 4314825"/>
              <a:gd name="connsiteX32" fmla="*/ 2108301 w 7645936"/>
              <a:gd name="connsiteY32" fmla="*/ 2643510 h 4314825"/>
              <a:gd name="connsiteX33" fmla="*/ 1967825 w 7645936"/>
              <a:gd name="connsiteY33" fmla="*/ 2783986 h 4314825"/>
              <a:gd name="connsiteX34" fmla="*/ 1967825 w 7645936"/>
              <a:gd name="connsiteY34" fmla="*/ 3723500 h 4314825"/>
              <a:gd name="connsiteX35" fmla="*/ 2108301 w 7645936"/>
              <a:gd name="connsiteY35" fmla="*/ 3863976 h 4314825"/>
              <a:gd name="connsiteX36" fmla="*/ 2195647 w 7645936"/>
              <a:gd name="connsiteY36" fmla="*/ 3863976 h 4314825"/>
              <a:gd name="connsiteX37" fmla="*/ 2336123 w 7645936"/>
              <a:gd name="connsiteY37" fmla="*/ 3723500 h 4314825"/>
              <a:gd name="connsiteX38" fmla="*/ 2336123 w 7645936"/>
              <a:gd name="connsiteY38" fmla="*/ 2783986 h 4314825"/>
              <a:gd name="connsiteX39" fmla="*/ 2195647 w 7645936"/>
              <a:gd name="connsiteY39" fmla="*/ 2643510 h 4314825"/>
              <a:gd name="connsiteX40" fmla="*/ 5312536 w 7645936"/>
              <a:gd name="connsiteY40" fmla="*/ 2564132 h 4314825"/>
              <a:gd name="connsiteX41" fmla="*/ 5442152 w 7645936"/>
              <a:gd name="connsiteY41" fmla="*/ 2564132 h 4314825"/>
              <a:gd name="connsiteX42" fmla="*/ 5650609 w 7645936"/>
              <a:gd name="connsiteY42" fmla="*/ 2772589 h 4314825"/>
              <a:gd name="connsiteX43" fmla="*/ 5650609 w 7645936"/>
              <a:gd name="connsiteY43" fmla="*/ 3734896 h 4314825"/>
              <a:gd name="connsiteX44" fmla="*/ 5442152 w 7645936"/>
              <a:gd name="connsiteY44" fmla="*/ 3943353 h 4314825"/>
              <a:gd name="connsiteX45" fmla="*/ 5312536 w 7645936"/>
              <a:gd name="connsiteY45" fmla="*/ 3943353 h 4314825"/>
              <a:gd name="connsiteX46" fmla="*/ 5104079 w 7645936"/>
              <a:gd name="connsiteY46" fmla="*/ 3734896 h 4314825"/>
              <a:gd name="connsiteX47" fmla="*/ 5104079 w 7645936"/>
              <a:gd name="connsiteY47" fmla="*/ 2772589 h 4314825"/>
              <a:gd name="connsiteX48" fmla="*/ 5312536 w 7645936"/>
              <a:gd name="connsiteY48" fmla="*/ 2564132 h 4314825"/>
              <a:gd name="connsiteX49" fmla="*/ 4506194 w 7645936"/>
              <a:gd name="connsiteY49" fmla="*/ 2564132 h 4314825"/>
              <a:gd name="connsiteX50" fmla="*/ 4635810 w 7645936"/>
              <a:gd name="connsiteY50" fmla="*/ 2564132 h 4314825"/>
              <a:gd name="connsiteX51" fmla="*/ 4844267 w 7645936"/>
              <a:gd name="connsiteY51" fmla="*/ 2772589 h 4314825"/>
              <a:gd name="connsiteX52" fmla="*/ 4844267 w 7645936"/>
              <a:gd name="connsiteY52" fmla="*/ 3734896 h 4314825"/>
              <a:gd name="connsiteX53" fmla="*/ 4635810 w 7645936"/>
              <a:gd name="connsiteY53" fmla="*/ 3943353 h 4314825"/>
              <a:gd name="connsiteX54" fmla="*/ 4506194 w 7645936"/>
              <a:gd name="connsiteY54" fmla="*/ 3943353 h 4314825"/>
              <a:gd name="connsiteX55" fmla="*/ 4297737 w 7645936"/>
              <a:gd name="connsiteY55" fmla="*/ 3734896 h 4314825"/>
              <a:gd name="connsiteX56" fmla="*/ 4297737 w 7645936"/>
              <a:gd name="connsiteY56" fmla="*/ 2772589 h 4314825"/>
              <a:gd name="connsiteX57" fmla="*/ 4506194 w 7645936"/>
              <a:gd name="connsiteY57" fmla="*/ 2564132 h 4314825"/>
              <a:gd name="connsiteX58" fmla="*/ 3699852 w 7645936"/>
              <a:gd name="connsiteY58" fmla="*/ 2564132 h 4314825"/>
              <a:gd name="connsiteX59" fmla="*/ 3829468 w 7645936"/>
              <a:gd name="connsiteY59" fmla="*/ 2564132 h 4314825"/>
              <a:gd name="connsiteX60" fmla="*/ 4037925 w 7645936"/>
              <a:gd name="connsiteY60" fmla="*/ 2772589 h 4314825"/>
              <a:gd name="connsiteX61" fmla="*/ 4037925 w 7645936"/>
              <a:gd name="connsiteY61" fmla="*/ 3734896 h 4314825"/>
              <a:gd name="connsiteX62" fmla="*/ 3829468 w 7645936"/>
              <a:gd name="connsiteY62" fmla="*/ 3943353 h 4314825"/>
              <a:gd name="connsiteX63" fmla="*/ 3699852 w 7645936"/>
              <a:gd name="connsiteY63" fmla="*/ 3943353 h 4314825"/>
              <a:gd name="connsiteX64" fmla="*/ 3491395 w 7645936"/>
              <a:gd name="connsiteY64" fmla="*/ 3734896 h 4314825"/>
              <a:gd name="connsiteX65" fmla="*/ 3491395 w 7645936"/>
              <a:gd name="connsiteY65" fmla="*/ 2772589 h 4314825"/>
              <a:gd name="connsiteX66" fmla="*/ 3699852 w 7645936"/>
              <a:gd name="connsiteY66" fmla="*/ 2564132 h 4314825"/>
              <a:gd name="connsiteX67" fmla="*/ 2893509 w 7645936"/>
              <a:gd name="connsiteY67" fmla="*/ 2564132 h 4314825"/>
              <a:gd name="connsiteX68" fmla="*/ 3023125 w 7645936"/>
              <a:gd name="connsiteY68" fmla="*/ 2564132 h 4314825"/>
              <a:gd name="connsiteX69" fmla="*/ 3231582 w 7645936"/>
              <a:gd name="connsiteY69" fmla="*/ 2772589 h 4314825"/>
              <a:gd name="connsiteX70" fmla="*/ 3231582 w 7645936"/>
              <a:gd name="connsiteY70" fmla="*/ 3734896 h 4314825"/>
              <a:gd name="connsiteX71" fmla="*/ 3023125 w 7645936"/>
              <a:gd name="connsiteY71" fmla="*/ 3943353 h 4314825"/>
              <a:gd name="connsiteX72" fmla="*/ 2893509 w 7645936"/>
              <a:gd name="connsiteY72" fmla="*/ 3943353 h 4314825"/>
              <a:gd name="connsiteX73" fmla="*/ 2685052 w 7645936"/>
              <a:gd name="connsiteY73" fmla="*/ 3734896 h 4314825"/>
              <a:gd name="connsiteX74" fmla="*/ 2685052 w 7645936"/>
              <a:gd name="connsiteY74" fmla="*/ 2772589 h 4314825"/>
              <a:gd name="connsiteX75" fmla="*/ 2893509 w 7645936"/>
              <a:gd name="connsiteY75" fmla="*/ 2564132 h 4314825"/>
              <a:gd name="connsiteX76" fmla="*/ 2087166 w 7645936"/>
              <a:gd name="connsiteY76" fmla="*/ 2564132 h 4314825"/>
              <a:gd name="connsiteX77" fmla="*/ 2216782 w 7645936"/>
              <a:gd name="connsiteY77" fmla="*/ 2564132 h 4314825"/>
              <a:gd name="connsiteX78" fmla="*/ 2425239 w 7645936"/>
              <a:gd name="connsiteY78" fmla="*/ 2772589 h 4314825"/>
              <a:gd name="connsiteX79" fmla="*/ 2425239 w 7645936"/>
              <a:gd name="connsiteY79" fmla="*/ 3734896 h 4314825"/>
              <a:gd name="connsiteX80" fmla="*/ 2216782 w 7645936"/>
              <a:gd name="connsiteY80" fmla="*/ 3943353 h 4314825"/>
              <a:gd name="connsiteX81" fmla="*/ 2087166 w 7645936"/>
              <a:gd name="connsiteY81" fmla="*/ 3943353 h 4314825"/>
              <a:gd name="connsiteX82" fmla="*/ 1878709 w 7645936"/>
              <a:gd name="connsiteY82" fmla="*/ 3734896 h 4314825"/>
              <a:gd name="connsiteX83" fmla="*/ 1878709 w 7645936"/>
              <a:gd name="connsiteY83" fmla="*/ 2772589 h 4314825"/>
              <a:gd name="connsiteX84" fmla="*/ 2087166 w 7645936"/>
              <a:gd name="connsiteY84" fmla="*/ 2564132 h 4314825"/>
              <a:gd name="connsiteX85" fmla="*/ 5082919 w 7645936"/>
              <a:gd name="connsiteY85" fmla="*/ 775812 h 4314825"/>
              <a:gd name="connsiteX86" fmla="*/ 4576665 w 7645936"/>
              <a:gd name="connsiteY86" fmla="*/ 1282066 h 4314825"/>
              <a:gd name="connsiteX87" fmla="*/ 5082919 w 7645936"/>
              <a:gd name="connsiteY87" fmla="*/ 1788320 h 4314825"/>
              <a:gd name="connsiteX88" fmla="*/ 5589173 w 7645936"/>
              <a:gd name="connsiteY88" fmla="*/ 1282066 h 4314825"/>
              <a:gd name="connsiteX89" fmla="*/ 5082919 w 7645936"/>
              <a:gd name="connsiteY89" fmla="*/ 775812 h 4314825"/>
              <a:gd name="connsiteX90" fmla="*/ 2408299 w 7645936"/>
              <a:gd name="connsiteY90" fmla="*/ 775812 h 4314825"/>
              <a:gd name="connsiteX91" fmla="*/ 1902046 w 7645936"/>
              <a:gd name="connsiteY91" fmla="*/ 1282066 h 4314825"/>
              <a:gd name="connsiteX92" fmla="*/ 2408299 w 7645936"/>
              <a:gd name="connsiteY92" fmla="*/ 1788320 h 4314825"/>
              <a:gd name="connsiteX93" fmla="*/ 2914553 w 7645936"/>
              <a:gd name="connsiteY93" fmla="*/ 1282066 h 4314825"/>
              <a:gd name="connsiteX94" fmla="*/ 2408299 w 7645936"/>
              <a:gd name="connsiteY94" fmla="*/ 775812 h 4314825"/>
              <a:gd name="connsiteX95" fmla="*/ 5082919 w 7645936"/>
              <a:gd name="connsiteY95" fmla="*/ 661036 h 4314825"/>
              <a:gd name="connsiteX96" fmla="*/ 5703949 w 7645936"/>
              <a:gd name="connsiteY96" fmla="*/ 1282066 h 4314825"/>
              <a:gd name="connsiteX97" fmla="*/ 5082919 w 7645936"/>
              <a:gd name="connsiteY97" fmla="*/ 1903096 h 4314825"/>
              <a:gd name="connsiteX98" fmla="*/ 4461889 w 7645936"/>
              <a:gd name="connsiteY98" fmla="*/ 1282066 h 4314825"/>
              <a:gd name="connsiteX99" fmla="*/ 5082919 w 7645936"/>
              <a:gd name="connsiteY99" fmla="*/ 661036 h 4314825"/>
              <a:gd name="connsiteX100" fmla="*/ 2408299 w 7645936"/>
              <a:gd name="connsiteY100" fmla="*/ 661036 h 4314825"/>
              <a:gd name="connsiteX101" fmla="*/ 3029329 w 7645936"/>
              <a:gd name="connsiteY101" fmla="*/ 1282066 h 4314825"/>
              <a:gd name="connsiteX102" fmla="*/ 2408299 w 7645936"/>
              <a:gd name="connsiteY102" fmla="*/ 1903096 h 4314825"/>
              <a:gd name="connsiteX103" fmla="*/ 1787269 w 7645936"/>
              <a:gd name="connsiteY103" fmla="*/ 1282066 h 4314825"/>
              <a:gd name="connsiteX104" fmla="*/ 2408299 w 7645936"/>
              <a:gd name="connsiteY104" fmla="*/ 661036 h 4314825"/>
              <a:gd name="connsiteX105" fmla="*/ 1164182 w 7645936"/>
              <a:gd name="connsiteY105" fmla="*/ 126434 h 4314825"/>
              <a:gd name="connsiteX106" fmla="*/ 1034158 w 7645936"/>
              <a:gd name="connsiteY106" fmla="*/ 256457 h 4314825"/>
              <a:gd name="connsiteX107" fmla="*/ 1034158 w 7645936"/>
              <a:gd name="connsiteY107" fmla="*/ 1603376 h 4314825"/>
              <a:gd name="connsiteX108" fmla="*/ 879743 w 7645936"/>
              <a:gd name="connsiteY108" fmla="*/ 1603376 h 4314825"/>
              <a:gd name="connsiteX109" fmla="*/ 478976 w 7645936"/>
              <a:gd name="connsiteY109" fmla="*/ 1603376 h 4314825"/>
              <a:gd name="connsiteX110" fmla="*/ 478976 w 7645936"/>
              <a:gd name="connsiteY110" fmla="*/ 1286475 h 4314825"/>
              <a:gd name="connsiteX111" fmla="*/ 89830 w 7645936"/>
              <a:gd name="connsiteY111" fmla="*/ 1286475 h 4314825"/>
              <a:gd name="connsiteX112" fmla="*/ 89830 w 7645936"/>
              <a:gd name="connsiteY112" fmla="*/ 2046729 h 4314825"/>
              <a:gd name="connsiteX113" fmla="*/ 478976 w 7645936"/>
              <a:gd name="connsiteY113" fmla="*/ 2046729 h 4314825"/>
              <a:gd name="connsiteX114" fmla="*/ 478976 w 7645936"/>
              <a:gd name="connsiteY114" fmla="*/ 1724026 h 4314825"/>
              <a:gd name="connsiteX115" fmla="*/ 879743 w 7645936"/>
              <a:gd name="connsiteY115" fmla="*/ 1724026 h 4314825"/>
              <a:gd name="connsiteX116" fmla="*/ 1034158 w 7645936"/>
              <a:gd name="connsiteY116" fmla="*/ 1724026 h 4314825"/>
              <a:gd name="connsiteX117" fmla="*/ 1034158 w 7645936"/>
              <a:gd name="connsiteY117" fmla="*/ 4058369 h 4314825"/>
              <a:gd name="connsiteX118" fmla="*/ 1164182 w 7645936"/>
              <a:gd name="connsiteY118" fmla="*/ 4188392 h 4314825"/>
              <a:gd name="connsiteX119" fmla="*/ 6481755 w 7645936"/>
              <a:gd name="connsiteY119" fmla="*/ 4188392 h 4314825"/>
              <a:gd name="connsiteX120" fmla="*/ 6611778 w 7645936"/>
              <a:gd name="connsiteY120" fmla="*/ 4058369 h 4314825"/>
              <a:gd name="connsiteX121" fmla="*/ 6611778 w 7645936"/>
              <a:gd name="connsiteY121" fmla="*/ 1724026 h 4314825"/>
              <a:gd name="connsiteX122" fmla="*/ 6766193 w 7645936"/>
              <a:gd name="connsiteY122" fmla="*/ 1724026 h 4314825"/>
              <a:gd name="connsiteX123" fmla="*/ 7166960 w 7645936"/>
              <a:gd name="connsiteY123" fmla="*/ 1724026 h 4314825"/>
              <a:gd name="connsiteX124" fmla="*/ 7166960 w 7645936"/>
              <a:gd name="connsiteY124" fmla="*/ 2046729 h 4314825"/>
              <a:gd name="connsiteX125" fmla="*/ 7556106 w 7645936"/>
              <a:gd name="connsiteY125" fmla="*/ 2046729 h 4314825"/>
              <a:gd name="connsiteX126" fmla="*/ 7556106 w 7645936"/>
              <a:gd name="connsiteY126" fmla="*/ 1286475 h 4314825"/>
              <a:gd name="connsiteX127" fmla="*/ 7166960 w 7645936"/>
              <a:gd name="connsiteY127" fmla="*/ 1286475 h 4314825"/>
              <a:gd name="connsiteX128" fmla="*/ 7166960 w 7645936"/>
              <a:gd name="connsiteY128" fmla="*/ 1603376 h 4314825"/>
              <a:gd name="connsiteX129" fmla="*/ 6766193 w 7645936"/>
              <a:gd name="connsiteY129" fmla="*/ 1603376 h 4314825"/>
              <a:gd name="connsiteX130" fmla="*/ 6611778 w 7645936"/>
              <a:gd name="connsiteY130" fmla="*/ 1603376 h 4314825"/>
              <a:gd name="connsiteX131" fmla="*/ 6611778 w 7645936"/>
              <a:gd name="connsiteY131" fmla="*/ 256457 h 4314825"/>
              <a:gd name="connsiteX132" fmla="*/ 6481755 w 7645936"/>
              <a:gd name="connsiteY132" fmla="*/ 126434 h 4314825"/>
              <a:gd name="connsiteX133" fmla="*/ 1011518 w 7645936"/>
              <a:gd name="connsiteY133" fmla="*/ 0 h 4314825"/>
              <a:gd name="connsiteX134" fmla="*/ 6634418 w 7645936"/>
              <a:gd name="connsiteY134" fmla="*/ 0 h 4314825"/>
              <a:gd name="connsiteX135" fmla="*/ 6766193 w 7645936"/>
              <a:gd name="connsiteY135" fmla="*/ 131775 h 4314825"/>
              <a:gd name="connsiteX136" fmla="*/ 6766193 w 7645936"/>
              <a:gd name="connsiteY136" fmla="*/ 1485987 h 4314825"/>
              <a:gd name="connsiteX137" fmla="*/ 7077129 w 7645936"/>
              <a:gd name="connsiteY137" fmla="*/ 1485987 h 4314825"/>
              <a:gd name="connsiteX138" fmla="*/ 7077129 w 7645936"/>
              <a:gd name="connsiteY138" fmla="*/ 1193887 h 4314825"/>
              <a:gd name="connsiteX139" fmla="*/ 7645936 w 7645936"/>
              <a:gd name="connsiteY139" fmla="*/ 1193887 h 4314825"/>
              <a:gd name="connsiteX140" fmla="*/ 7645936 w 7645936"/>
              <a:gd name="connsiteY140" fmla="*/ 2139317 h 4314825"/>
              <a:gd name="connsiteX141" fmla="*/ 7077129 w 7645936"/>
              <a:gd name="connsiteY141" fmla="*/ 2139317 h 4314825"/>
              <a:gd name="connsiteX142" fmla="*/ 7077129 w 7645936"/>
              <a:gd name="connsiteY142" fmla="*/ 1840719 h 4314825"/>
              <a:gd name="connsiteX143" fmla="*/ 6766193 w 7645936"/>
              <a:gd name="connsiteY143" fmla="*/ 1840719 h 4314825"/>
              <a:gd name="connsiteX144" fmla="*/ 6766193 w 7645936"/>
              <a:gd name="connsiteY144" fmla="*/ 4183050 h 4314825"/>
              <a:gd name="connsiteX145" fmla="*/ 6634418 w 7645936"/>
              <a:gd name="connsiteY145" fmla="*/ 4314825 h 4314825"/>
              <a:gd name="connsiteX146" fmla="*/ 1011518 w 7645936"/>
              <a:gd name="connsiteY146" fmla="*/ 4314825 h 4314825"/>
              <a:gd name="connsiteX147" fmla="*/ 879743 w 7645936"/>
              <a:gd name="connsiteY147" fmla="*/ 4183050 h 4314825"/>
              <a:gd name="connsiteX148" fmla="*/ 879743 w 7645936"/>
              <a:gd name="connsiteY148" fmla="*/ 1840719 h 4314825"/>
              <a:gd name="connsiteX149" fmla="*/ 568807 w 7645936"/>
              <a:gd name="connsiteY149" fmla="*/ 1840719 h 4314825"/>
              <a:gd name="connsiteX150" fmla="*/ 568807 w 7645936"/>
              <a:gd name="connsiteY150" fmla="*/ 2139317 h 4314825"/>
              <a:gd name="connsiteX151" fmla="*/ 0 w 7645936"/>
              <a:gd name="connsiteY151" fmla="*/ 2139317 h 4314825"/>
              <a:gd name="connsiteX152" fmla="*/ 0 w 7645936"/>
              <a:gd name="connsiteY152" fmla="*/ 1193887 h 4314825"/>
              <a:gd name="connsiteX153" fmla="*/ 568807 w 7645936"/>
              <a:gd name="connsiteY153" fmla="*/ 1193887 h 4314825"/>
              <a:gd name="connsiteX154" fmla="*/ 568807 w 7645936"/>
              <a:gd name="connsiteY154" fmla="*/ 1485987 h 4314825"/>
              <a:gd name="connsiteX155" fmla="*/ 879743 w 7645936"/>
              <a:gd name="connsiteY155" fmla="*/ 1485987 h 4314825"/>
              <a:gd name="connsiteX156" fmla="*/ 879743 w 7645936"/>
              <a:gd name="connsiteY156" fmla="*/ 131775 h 4314825"/>
              <a:gd name="connsiteX157" fmla="*/ 1011518 w 7645936"/>
              <a:gd name="connsiteY157" fmla="*/ 0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7645936" h="4314825">
                <a:moveTo>
                  <a:pt x="5333671" y="2643510"/>
                </a:moveTo>
                <a:cubicBezTo>
                  <a:pt x="5256088" y="2643510"/>
                  <a:pt x="5193195" y="2706403"/>
                  <a:pt x="5193195" y="2783986"/>
                </a:cubicBezTo>
                <a:lnTo>
                  <a:pt x="5193195" y="3723500"/>
                </a:lnTo>
                <a:cubicBezTo>
                  <a:pt x="5193195" y="3801083"/>
                  <a:pt x="5256088" y="3863976"/>
                  <a:pt x="5333671" y="3863976"/>
                </a:cubicBezTo>
                <a:lnTo>
                  <a:pt x="5421017" y="3863976"/>
                </a:lnTo>
                <a:cubicBezTo>
                  <a:pt x="5498600" y="3863976"/>
                  <a:pt x="5561493" y="3801083"/>
                  <a:pt x="5561493" y="3723500"/>
                </a:cubicBezTo>
                <a:lnTo>
                  <a:pt x="5561493" y="2783986"/>
                </a:lnTo>
                <a:cubicBezTo>
                  <a:pt x="5561493" y="2706403"/>
                  <a:pt x="5498600" y="2643510"/>
                  <a:pt x="5421017" y="2643510"/>
                </a:cubicBezTo>
                <a:close/>
                <a:moveTo>
                  <a:pt x="4527329" y="2643510"/>
                </a:moveTo>
                <a:cubicBezTo>
                  <a:pt x="4449746" y="2643510"/>
                  <a:pt x="4386853" y="2706403"/>
                  <a:pt x="4386853" y="2783986"/>
                </a:cubicBezTo>
                <a:lnTo>
                  <a:pt x="4386853" y="3723500"/>
                </a:lnTo>
                <a:cubicBezTo>
                  <a:pt x="4386853" y="3801083"/>
                  <a:pt x="4449746" y="3863976"/>
                  <a:pt x="4527329" y="3863976"/>
                </a:cubicBezTo>
                <a:lnTo>
                  <a:pt x="4614675" y="3863976"/>
                </a:lnTo>
                <a:cubicBezTo>
                  <a:pt x="4692258" y="3863976"/>
                  <a:pt x="4755151" y="3801083"/>
                  <a:pt x="4755151" y="3723500"/>
                </a:cubicBezTo>
                <a:lnTo>
                  <a:pt x="4755151" y="2783986"/>
                </a:lnTo>
                <a:cubicBezTo>
                  <a:pt x="4755151" y="2706403"/>
                  <a:pt x="4692258" y="2643510"/>
                  <a:pt x="4614675" y="2643510"/>
                </a:cubicBezTo>
                <a:close/>
                <a:moveTo>
                  <a:pt x="3720987" y="2643510"/>
                </a:moveTo>
                <a:cubicBezTo>
                  <a:pt x="3643404" y="2643510"/>
                  <a:pt x="3580511" y="2706403"/>
                  <a:pt x="3580511" y="2783986"/>
                </a:cubicBezTo>
                <a:lnTo>
                  <a:pt x="3580511" y="3723500"/>
                </a:lnTo>
                <a:cubicBezTo>
                  <a:pt x="3580511" y="3801083"/>
                  <a:pt x="3643404" y="3863976"/>
                  <a:pt x="3720987" y="3863976"/>
                </a:cubicBezTo>
                <a:lnTo>
                  <a:pt x="3808333" y="3863976"/>
                </a:lnTo>
                <a:cubicBezTo>
                  <a:pt x="3885916" y="3863976"/>
                  <a:pt x="3948809" y="3801083"/>
                  <a:pt x="3948809" y="3723500"/>
                </a:cubicBezTo>
                <a:lnTo>
                  <a:pt x="3948809" y="2783986"/>
                </a:lnTo>
                <a:cubicBezTo>
                  <a:pt x="3948809" y="2706403"/>
                  <a:pt x="3885916" y="2643510"/>
                  <a:pt x="3808333" y="2643510"/>
                </a:cubicBezTo>
                <a:close/>
                <a:moveTo>
                  <a:pt x="2914644" y="2643510"/>
                </a:moveTo>
                <a:cubicBezTo>
                  <a:pt x="2837061" y="2643510"/>
                  <a:pt x="2774168" y="2706403"/>
                  <a:pt x="2774168" y="2783986"/>
                </a:cubicBezTo>
                <a:lnTo>
                  <a:pt x="2774168" y="3723500"/>
                </a:lnTo>
                <a:cubicBezTo>
                  <a:pt x="2774168" y="3801083"/>
                  <a:pt x="2837061" y="3863976"/>
                  <a:pt x="2914644" y="3863976"/>
                </a:cubicBezTo>
                <a:lnTo>
                  <a:pt x="3001990" y="3863976"/>
                </a:lnTo>
                <a:cubicBezTo>
                  <a:pt x="3079573" y="3863976"/>
                  <a:pt x="3142466" y="3801083"/>
                  <a:pt x="3142466" y="3723500"/>
                </a:cubicBezTo>
                <a:lnTo>
                  <a:pt x="3142466" y="2783986"/>
                </a:lnTo>
                <a:cubicBezTo>
                  <a:pt x="3142466" y="2706403"/>
                  <a:pt x="3079573" y="2643510"/>
                  <a:pt x="3001990" y="2643510"/>
                </a:cubicBezTo>
                <a:close/>
                <a:moveTo>
                  <a:pt x="2108301" y="2643510"/>
                </a:moveTo>
                <a:cubicBezTo>
                  <a:pt x="2030718" y="2643510"/>
                  <a:pt x="1967825" y="2706403"/>
                  <a:pt x="1967825" y="2783986"/>
                </a:cubicBezTo>
                <a:lnTo>
                  <a:pt x="1967825" y="3723500"/>
                </a:lnTo>
                <a:cubicBezTo>
                  <a:pt x="1967825" y="3801083"/>
                  <a:pt x="2030718" y="3863976"/>
                  <a:pt x="2108301" y="3863976"/>
                </a:cubicBezTo>
                <a:lnTo>
                  <a:pt x="2195647" y="3863976"/>
                </a:lnTo>
                <a:cubicBezTo>
                  <a:pt x="2273230" y="3863976"/>
                  <a:pt x="2336123" y="3801083"/>
                  <a:pt x="2336123" y="3723500"/>
                </a:cubicBezTo>
                <a:lnTo>
                  <a:pt x="2336123" y="2783986"/>
                </a:lnTo>
                <a:cubicBezTo>
                  <a:pt x="2336123" y="2706403"/>
                  <a:pt x="2273230" y="2643510"/>
                  <a:pt x="2195647" y="2643510"/>
                </a:cubicBezTo>
                <a:close/>
                <a:moveTo>
                  <a:pt x="5312536" y="2564132"/>
                </a:moveTo>
                <a:lnTo>
                  <a:pt x="5442152" y="2564132"/>
                </a:lnTo>
                <a:cubicBezTo>
                  <a:pt x="5557280" y="2564132"/>
                  <a:pt x="5650609" y="2657461"/>
                  <a:pt x="5650609" y="2772589"/>
                </a:cubicBezTo>
                <a:lnTo>
                  <a:pt x="5650609" y="3734896"/>
                </a:lnTo>
                <a:cubicBezTo>
                  <a:pt x="5650609" y="3850024"/>
                  <a:pt x="5557280" y="3943353"/>
                  <a:pt x="5442152" y="3943353"/>
                </a:cubicBezTo>
                <a:lnTo>
                  <a:pt x="5312536" y="3943353"/>
                </a:lnTo>
                <a:cubicBezTo>
                  <a:pt x="5197408" y="3943353"/>
                  <a:pt x="5104079" y="3850024"/>
                  <a:pt x="5104079" y="3734896"/>
                </a:cubicBezTo>
                <a:lnTo>
                  <a:pt x="5104079" y="2772589"/>
                </a:lnTo>
                <a:cubicBezTo>
                  <a:pt x="5104079" y="2657461"/>
                  <a:pt x="5197408" y="2564132"/>
                  <a:pt x="5312536" y="2564132"/>
                </a:cubicBezTo>
                <a:close/>
                <a:moveTo>
                  <a:pt x="4506194" y="2564132"/>
                </a:moveTo>
                <a:lnTo>
                  <a:pt x="4635810" y="2564132"/>
                </a:lnTo>
                <a:cubicBezTo>
                  <a:pt x="4750938" y="2564132"/>
                  <a:pt x="4844267" y="2657461"/>
                  <a:pt x="4844267" y="2772589"/>
                </a:cubicBezTo>
                <a:lnTo>
                  <a:pt x="4844267" y="3734896"/>
                </a:lnTo>
                <a:cubicBezTo>
                  <a:pt x="4844267" y="3850024"/>
                  <a:pt x="4750938" y="3943353"/>
                  <a:pt x="4635810" y="3943353"/>
                </a:cubicBezTo>
                <a:lnTo>
                  <a:pt x="4506194" y="3943353"/>
                </a:lnTo>
                <a:cubicBezTo>
                  <a:pt x="4391066" y="3943353"/>
                  <a:pt x="4297737" y="3850024"/>
                  <a:pt x="4297737" y="3734896"/>
                </a:cubicBezTo>
                <a:lnTo>
                  <a:pt x="4297737" y="2772589"/>
                </a:lnTo>
                <a:cubicBezTo>
                  <a:pt x="4297737" y="2657461"/>
                  <a:pt x="4391066" y="2564132"/>
                  <a:pt x="4506194" y="2564132"/>
                </a:cubicBezTo>
                <a:close/>
                <a:moveTo>
                  <a:pt x="3699852" y="2564132"/>
                </a:moveTo>
                <a:lnTo>
                  <a:pt x="3829468" y="2564132"/>
                </a:lnTo>
                <a:cubicBezTo>
                  <a:pt x="3944596" y="2564132"/>
                  <a:pt x="4037925" y="2657461"/>
                  <a:pt x="4037925" y="2772589"/>
                </a:cubicBezTo>
                <a:lnTo>
                  <a:pt x="4037925" y="3734896"/>
                </a:lnTo>
                <a:cubicBezTo>
                  <a:pt x="4037925" y="3850024"/>
                  <a:pt x="3944596" y="3943353"/>
                  <a:pt x="3829468" y="3943353"/>
                </a:cubicBezTo>
                <a:lnTo>
                  <a:pt x="3699852" y="3943353"/>
                </a:lnTo>
                <a:cubicBezTo>
                  <a:pt x="3584724" y="3943353"/>
                  <a:pt x="3491395" y="3850024"/>
                  <a:pt x="3491395" y="3734896"/>
                </a:cubicBezTo>
                <a:lnTo>
                  <a:pt x="3491395" y="2772589"/>
                </a:lnTo>
                <a:cubicBezTo>
                  <a:pt x="3491395" y="2657461"/>
                  <a:pt x="3584724" y="2564132"/>
                  <a:pt x="3699852" y="2564132"/>
                </a:cubicBezTo>
                <a:close/>
                <a:moveTo>
                  <a:pt x="2893509" y="2564132"/>
                </a:moveTo>
                <a:lnTo>
                  <a:pt x="3023125" y="2564132"/>
                </a:lnTo>
                <a:cubicBezTo>
                  <a:pt x="3138253" y="2564132"/>
                  <a:pt x="3231582" y="2657461"/>
                  <a:pt x="3231582" y="2772589"/>
                </a:cubicBezTo>
                <a:lnTo>
                  <a:pt x="3231582" y="3734896"/>
                </a:lnTo>
                <a:cubicBezTo>
                  <a:pt x="3231582" y="3850024"/>
                  <a:pt x="3138253" y="3943353"/>
                  <a:pt x="3023125" y="3943353"/>
                </a:cubicBezTo>
                <a:lnTo>
                  <a:pt x="2893509" y="3943353"/>
                </a:lnTo>
                <a:cubicBezTo>
                  <a:pt x="2778381" y="3943353"/>
                  <a:pt x="2685052" y="3850024"/>
                  <a:pt x="2685052" y="3734896"/>
                </a:cubicBezTo>
                <a:lnTo>
                  <a:pt x="2685052" y="2772589"/>
                </a:lnTo>
                <a:cubicBezTo>
                  <a:pt x="2685052" y="2657461"/>
                  <a:pt x="2778381" y="2564132"/>
                  <a:pt x="2893509" y="2564132"/>
                </a:cubicBezTo>
                <a:close/>
                <a:moveTo>
                  <a:pt x="2087166" y="2564132"/>
                </a:moveTo>
                <a:lnTo>
                  <a:pt x="2216782" y="2564132"/>
                </a:lnTo>
                <a:cubicBezTo>
                  <a:pt x="2331910" y="2564132"/>
                  <a:pt x="2425239" y="2657461"/>
                  <a:pt x="2425239" y="2772589"/>
                </a:cubicBezTo>
                <a:lnTo>
                  <a:pt x="2425239" y="3734896"/>
                </a:lnTo>
                <a:cubicBezTo>
                  <a:pt x="2425239" y="3850024"/>
                  <a:pt x="2331910" y="3943353"/>
                  <a:pt x="2216782" y="3943353"/>
                </a:cubicBezTo>
                <a:lnTo>
                  <a:pt x="2087166" y="3943353"/>
                </a:lnTo>
                <a:cubicBezTo>
                  <a:pt x="1972038" y="3943353"/>
                  <a:pt x="1878709" y="3850024"/>
                  <a:pt x="1878709" y="3734896"/>
                </a:cubicBezTo>
                <a:lnTo>
                  <a:pt x="1878709" y="2772589"/>
                </a:lnTo>
                <a:cubicBezTo>
                  <a:pt x="1878709" y="2657461"/>
                  <a:pt x="1972038" y="2564132"/>
                  <a:pt x="2087166" y="2564132"/>
                </a:cubicBezTo>
                <a:close/>
                <a:moveTo>
                  <a:pt x="5082919" y="775812"/>
                </a:moveTo>
                <a:cubicBezTo>
                  <a:pt x="4803323" y="775812"/>
                  <a:pt x="4576665" y="1002470"/>
                  <a:pt x="4576665" y="1282066"/>
                </a:cubicBezTo>
                <a:cubicBezTo>
                  <a:pt x="4576665" y="1561662"/>
                  <a:pt x="4803323" y="1788320"/>
                  <a:pt x="5082919" y="1788320"/>
                </a:cubicBezTo>
                <a:cubicBezTo>
                  <a:pt x="5362515" y="1788320"/>
                  <a:pt x="5589173" y="1561662"/>
                  <a:pt x="5589173" y="1282066"/>
                </a:cubicBezTo>
                <a:cubicBezTo>
                  <a:pt x="5589173" y="1002470"/>
                  <a:pt x="5362515" y="775812"/>
                  <a:pt x="5082919" y="775812"/>
                </a:cubicBezTo>
                <a:close/>
                <a:moveTo>
                  <a:pt x="2408299" y="775812"/>
                </a:moveTo>
                <a:cubicBezTo>
                  <a:pt x="2128703" y="775812"/>
                  <a:pt x="1902046" y="1002470"/>
                  <a:pt x="1902046" y="1282066"/>
                </a:cubicBezTo>
                <a:cubicBezTo>
                  <a:pt x="1902046" y="1561662"/>
                  <a:pt x="2128703" y="1788320"/>
                  <a:pt x="2408299" y="1788320"/>
                </a:cubicBezTo>
                <a:cubicBezTo>
                  <a:pt x="2687895" y="1788320"/>
                  <a:pt x="2914553" y="1561662"/>
                  <a:pt x="2914553" y="1282066"/>
                </a:cubicBezTo>
                <a:cubicBezTo>
                  <a:pt x="2914553" y="1002470"/>
                  <a:pt x="2687895" y="775812"/>
                  <a:pt x="2408299" y="775812"/>
                </a:cubicBezTo>
                <a:close/>
                <a:moveTo>
                  <a:pt x="5082919" y="661036"/>
                </a:moveTo>
                <a:cubicBezTo>
                  <a:pt x="5425904" y="661036"/>
                  <a:pt x="5703949" y="939081"/>
                  <a:pt x="5703949" y="1282066"/>
                </a:cubicBezTo>
                <a:cubicBezTo>
                  <a:pt x="5703949" y="1625051"/>
                  <a:pt x="5425904" y="1903096"/>
                  <a:pt x="5082919" y="1903096"/>
                </a:cubicBezTo>
                <a:cubicBezTo>
                  <a:pt x="4739934" y="1903096"/>
                  <a:pt x="4461889" y="1625051"/>
                  <a:pt x="4461889" y="1282066"/>
                </a:cubicBezTo>
                <a:cubicBezTo>
                  <a:pt x="4461889" y="939081"/>
                  <a:pt x="4739934" y="661036"/>
                  <a:pt x="5082919" y="661036"/>
                </a:cubicBezTo>
                <a:close/>
                <a:moveTo>
                  <a:pt x="2408299" y="661036"/>
                </a:moveTo>
                <a:cubicBezTo>
                  <a:pt x="2751284" y="661036"/>
                  <a:pt x="3029329" y="939081"/>
                  <a:pt x="3029329" y="1282066"/>
                </a:cubicBezTo>
                <a:cubicBezTo>
                  <a:pt x="3029329" y="1625051"/>
                  <a:pt x="2751284" y="1903096"/>
                  <a:pt x="2408299" y="1903096"/>
                </a:cubicBezTo>
                <a:cubicBezTo>
                  <a:pt x="2065314" y="1903096"/>
                  <a:pt x="1787269" y="1625051"/>
                  <a:pt x="1787269" y="1282066"/>
                </a:cubicBezTo>
                <a:cubicBezTo>
                  <a:pt x="1787269" y="939081"/>
                  <a:pt x="2065314" y="661036"/>
                  <a:pt x="2408299" y="661036"/>
                </a:cubicBezTo>
                <a:close/>
                <a:moveTo>
                  <a:pt x="1164182" y="126434"/>
                </a:moveTo>
                <a:cubicBezTo>
                  <a:pt x="1092372" y="126434"/>
                  <a:pt x="1034158" y="184647"/>
                  <a:pt x="1034158" y="256457"/>
                </a:cubicBezTo>
                <a:lnTo>
                  <a:pt x="1034158" y="1603376"/>
                </a:lnTo>
                <a:lnTo>
                  <a:pt x="879743" y="1603376"/>
                </a:lnTo>
                <a:lnTo>
                  <a:pt x="478976" y="1603376"/>
                </a:lnTo>
                <a:lnTo>
                  <a:pt x="478976" y="1286475"/>
                </a:lnTo>
                <a:lnTo>
                  <a:pt x="89830" y="1286475"/>
                </a:lnTo>
                <a:lnTo>
                  <a:pt x="89830" y="2046729"/>
                </a:lnTo>
                <a:lnTo>
                  <a:pt x="478976" y="2046729"/>
                </a:lnTo>
                <a:lnTo>
                  <a:pt x="478976" y="1724026"/>
                </a:lnTo>
                <a:lnTo>
                  <a:pt x="879743" y="1724026"/>
                </a:lnTo>
                <a:lnTo>
                  <a:pt x="1034158" y="1724026"/>
                </a:lnTo>
                <a:lnTo>
                  <a:pt x="1034158" y="4058369"/>
                </a:lnTo>
                <a:cubicBezTo>
                  <a:pt x="1034158" y="4130179"/>
                  <a:pt x="1092372" y="4188392"/>
                  <a:pt x="1164182" y="4188392"/>
                </a:cubicBezTo>
                <a:lnTo>
                  <a:pt x="6481755" y="4188392"/>
                </a:lnTo>
                <a:cubicBezTo>
                  <a:pt x="6553565" y="4188392"/>
                  <a:pt x="6611778" y="4130179"/>
                  <a:pt x="6611778" y="4058369"/>
                </a:cubicBezTo>
                <a:lnTo>
                  <a:pt x="6611778" y="1724026"/>
                </a:lnTo>
                <a:lnTo>
                  <a:pt x="6766193" y="1724026"/>
                </a:lnTo>
                <a:lnTo>
                  <a:pt x="7166960" y="1724026"/>
                </a:lnTo>
                <a:lnTo>
                  <a:pt x="7166960" y="2046729"/>
                </a:lnTo>
                <a:lnTo>
                  <a:pt x="7556106" y="2046729"/>
                </a:lnTo>
                <a:lnTo>
                  <a:pt x="7556106" y="1286475"/>
                </a:lnTo>
                <a:lnTo>
                  <a:pt x="7166960" y="1286475"/>
                </a:lnTo>
                <a:lnTo>
                  <a:pt x="7166960" y="1603376"/>
                </a:lnTo>
                <a:lnTo>
                  <a:pt x="6766193" y="1603376"/>
                </a:lnTo>
                <a:lnTo>
                  <a:pt x="6611778" y="1603376"/>
                </a:lnTo>
                <a:lnTo>
                  <a:pt x="6611778" y="256457"/>
                </a:lnTo>
                <a:cubicBezTo>
                  <a:pt x="6611778" y="184647"/>
                  <a:pt x="6553565" y="126434"/>
                  <a:pt x="6481755" y="126434"/>
                </a:cubicBezTo>
                <a:close/>
                <a:moveTo>
                  <a:pt x="1011518" y="0"/>
                </a:moveTo>
                <a:lnTo>
                  <a:pt x="6634418" y="0"/>
                </a:lnTo>
                <a:cubicBezTo>
                  <a:pt x="6707195" y="0"/>
                  <a:pt x="6766193" y="58999"/>
                  <a:pt x="6766193" y="131775"/>
                </a:cubicBezTo>
                <a:lnTo>
                  <a:pt x="6766193" y="1485987"/>
                </a:lnTo>
                <a:lnTo>
                  <a:pt x="7077129" y="1485987"/>
                </a:lnTo>
                <a:lnTo>
                  <a:pt x="7077129" y="1193887"/>
                </a:lnTo>
                <a:lnTo>
                  <a:pt x="7645936" y="1193887"/>
                </a:lnTo>
                <a:lnTo>
                  <a:pt x="7645936" y="2139317"/>
                </a:lnTo>
                <a:lnTo>
                  <a:pt x="7077129" y="2139317"/>
                </a:lnTo>
                <a:lnTo>
                  <a:pt x="7077129" y="1840719"/>
                </a:lnTo>
                <a:lnTo>
                  <a:pt x="6766193" y="1840719"/>
                </a:lnTo>
                <a:lnTo>
                  <a:pt x="6766193" y="4183050"/>
                </a:lnTo>
                <a:cubicBezTo>
                  <a:pt x="6766193" y="4255827"/>
                  <a:pt x="6707195" y="4314825"/>
                  <a:pt x="6634418" y="4314825"/>
                </a:cubicBezTo>
                <a:lnTo>
                  <a:pt x="1011518" y="4314825"/>
                </a:lnTo>
                <a:cubicBezTo>
                  <a:pt x="938741" y="4314825"/>
                  <a:pt x="879743" y="4255827"/>
                  <a:pt x="879743" y="4183050"/>
                </a:cubicBezTo>
                <a:lnTo>
                  <a:pt x="879743" y="1840719"/>
                </a:lnTo>
                <a:lnTo>
                  <a:pt x="568807" y="1840719"/>
                </a:lnTo>
                <a:lnTo>
                  <a:pt x="568807" y="2139317"/>
                </a:lnTo>
                <a:lnTo>
                  <a:pt x="0" y="2139317"/>
                </a:lnTo>
                <a:lnTo>
                  <a:pt x="0" y="1193887"/>
                </a:lnTo>
                <a:lnTo>
                  <a:pt x="568807" y="1193887"/>
                </a:lnTo>
                <a:lnTo>
                  <a:pt x="568807" y="1485987"/>
                </a:lnTo>
                <a:lnTo>
                  <a:pt x="879743" y="1485987"/>
                </a:lnTo>
                <a:lnTo>
                  <a:pt x="879743" y="131775"/>
                </a:lnTo>
                <a:cubicBezTo>
                  <a:pt x="879743" y="58999"/>
                  <a:pt x="938741" y="0"/>
                  <a:pt x="1011518" y="0"/>
                </a:cubicBezTo>
                <a:close/>
              </a:path>
            </a:pathLst>
          </a:custGeom>
          <a:solidFill>
            <a:srgbClr val="0078D7"/>
          </a:solidFill>
          <a:ln w="317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42" name="Group 1141"/>
          <p:cNvGrpSpPr/>
          <p:nvPr/>
        </p:nvGrpSpPr>
        <p:grpSpPr>
          <a:xfrm>
            <a:off x="8881459" y="5247768"/>
            <a:ext cx="626903" cy="389557"/>
            <a:chOff x="7702038" y="2059462"/>
            <a:chExt cx="626903" cy="389557"/>
          </a:xfrm>
        </p:grpSpPr>
        <p:pic>
          <p:nvPicPr>
            <p:cNvPr id="1143" name="Picture 11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7791" y="2059462"/>
              <a:ext cx="351150" cy="389557"/>
            </a:xfrm>
            <a:prstGeom prst="rect">
              <a:avLst/>
            </a:prstGeom>
          </p:spPr>
        </p:pic>
        <p:pic>
          <p:nvPicPr>
            <p:cNvPr id="1144" name="Picture 1143"/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7702038" y="2134110"/>
              <a:ext cx="271200" cy="300288"/>
            </a:xfrm>
            <a:prstGeom prst="rect">
              <a:avLst/>
            </a:prstGeom>
          </p:spPr>
        </p:pic>
      </p:grpSp>
      <p:sp>
        <p:nvSpPr>
          <p:cNvPr id="1145" name="TextBox 25"/>
          <p:cNvSpPr txBox="1"/>
          <p:nvPr/>
        </p:nvSpPr>
        <p:spPr>
          <a:xfrm>
            <a:off x="8670519" y="5678126"/>
            <a:ext cx="10878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505050"/>
                </a:solidFill>
                <a:latin typeface="Segoe UI"/>
              </a:rPr>
              <a:t>Azure Analysis Service</a:t>
            </a:r>
          </a:p>
        </p:txBody>
      </p:sp>
      <p:sp>
        <p:nvSpPr>
          <p:cNvPr id="1146" name="TextBox 1145"/>
          <p:cNvSpPr txBox="1"/>
          <p:nvPr/>
        </p:nvSpPr>
        <p:spPr>
          <a:xfrm>
            <a:off x="11065104" y="2379117"/>
            <a:ext cx="623239" cy="158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  <a:defRPr/>
            </a:pPr>
            <a:r>
              <a:rPr lang="en-US" sz="1029" kern="0" dirty="0" smtClean="0">
                <a:solidFill>
                  <a:srgbClr val="505050"/>
                </a:solidFill>
                <a:latin typeface="Segoe UI"/>
                <a:cs typeface="Segoe UI Semilight" panose="020B0402040204020203" pitchFamily="34" charset="0"/>
              </a:rPr>
              <a:t>Power BI</a:t>
            </a:r>
            <a:endParaRPr lang="en-US" sz="1029" kern="0" dirty="0">
              <a:solidFill>
                <a:srgbClr val="505050"/>
              </a:solidFill>
              <a:latin typeface="Segoe UI"/>
              <a:cs typeface="Segoe UI Semilight" panose="020B0402040204020203" pitchFamily="34" charset="0"/>
            </a:endParaRPr>
          </a:p>
        </p:txBody>
      </p:sp>
      <p:pic>
        <p:nvPicPr>
          <p:cNvPr id="1147" name="Picture 114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7313" y="4293279"/>
            <a:ext cx="240804" cy="240804"/>
          </a:xfrm>
          <a:prstGeom prst="rect">
            <a:avLst/>
          </a:prstGeom>
        </p:spPr>
      </p:pic>
      <p:sp>
        <p:nvSpPr>
          <p:cNvPr id="1148" name="TextBox 1147"/>
          <p:cNvSpPr txBox="1"/>
          <p:nvPr/>
        </p:nvSpPr>
        <p:spPr>
          <a:xfrm>
            <a:off x="11312984" y="4330501"/>
            <a:ext cx="647940" cy="158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  <a:defRPr/>
            </a:pPr>
            <a:r>
              <a:rPr lang="en-US" sz="1029" kern="0" dirty="0" smtClean="0">
                <a:solidFill>
                  <a:srgbClr val="505050"/>
                </a:solidFill>
                <a:latin typeface="Segoe UI"/>
                <a:cs typeface="Segoe UI Semilight" panose="020B0402040204020203" pitchFamily="34" charset="0"/>
              </a:rPr>
              <a:t>Logic Apps</a:t>
            </a:r>
            <a:endParaRPr lang="en-US" sz="1029" kern="0" dirty="0">
              <a:solidFill>
                <a:srgbClr val="505050"/>
              </a:solidFill>
              <a:latin typeface="Segoe UI"/>
              <a:cs typeface="Segoe UI Semilight" panose="020B0402040204020203" pitchFamily="34" charset="0"/>
            </a:endParaRPr>
          </a:p>
        </p:txBody>
      </p:sp>
      <p:cxnSp>
        <p:nvCxnSpPr>
          <p:cNvPr id="1149" name="Straight Arrow Connector 1148"/>
          <p:cNvCxnSpPr>
            <a:cxnSpLocks/>
          </p:cNvCxnSpPr>
          <p:nvPr/>
        </p:nvCxnSpPr>
        <p:spPr>
          <a:xfrm flipV="1">
            <a:off x="3120460" y="5884847"/>
            <a:ext cx="201435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3" name="Group 1162"/>
          <p:cNvGrpSpPr/>
          <p:nvPr/>
        </p:nvGrpSpPr>
        <p:grpSpPr>
          <a:xfrm>
            <a:off x="9699" y="836675"/>
            <a:ext cx="12316047" cy="413101"/>
            <a:chOff x="-115669" y="1439740"/>
            <a:chExt cx="12316047" cy="413101"/>
          </a:xfrm>
        </p:grpSpPr>
        <p:sp>
          <p:nvSpPr>
            <p:cNvPr id="1164" name="Rectangle 1163"/>
            <p:cNvSpPr/>
            <p:nvPr/>
          </p:nvSpPr>
          <p:spPr bwMode="auto">
            <a:xfrm>
              <a:off x="-115669" y="1439740"/>
              <a:ext cx="12188542" cy="4012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43387" tIns="89617" rIns="143387" bIns="896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751">
                <a:lnSpc>
                  <a:spcPct val="90000"/>
                </a:lnSpc>
                <a:defRPr/>
              </a:pPr>
              <a:endPara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5" name="Rectangle 1164"/>
            <p:cNvSpPr/>
            <p:nvPr/>
          </p:nvSpPr>
          <p:spPr bwMode="auto">
            <a:xfrm>
              <a:off x="1687085" y="1460933"/>
              <a:ext cx="746326" cy="38409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7843" tIns="87843" rIns="87843" bIns="87843" numCol="1" rtlCol="0" anchor="ctr" anchorCtr="0" compatLnSpc="1">
              <a:prstTxWarp prst="textNoShape">
                <a:avLst/>
              </a:prstTxWarp>
            </a:bodyPr>
            <a:lstStyle/>
            <a:p>
              <a:pPr defTabSz="895579">
                <a:defRPr/>
              </a:pPr>
              <a:r>
                <a:rPr lang="en-US" sz="1152" b="1" kern="0" spc="48" dirty="0">
                  <a:solidFill>
                    <a:srgbClr val="FFFFFF"/>
                  </a:solidFill>
                  <a:latin typeface="Segoe UI"/>
                </a:rPr>
                <a:t>INGEST</a:t>
              </a:r>
            </a:p>
          </p:txBody>
        </p:sp>
        <p:sp>
          <p:nvSpPr>
            <p:cNvPr id="1166" name="Rectangle 1165"/>
            <p:cNvSpPr/>
            <p:nvPr/>
          </p:nvSpPr>
          <p:spPr bwMode="auto">
            <a:xfrm>
              <a:off x="4005312" y="1460933"/>
              <a:ext cx="1390030" cy="38409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7843" tIns="87843" rIns="87843" bIns="87843" numCol="1" rtlCol="0" anchor="ctr" anchorCtr="0" compatLnSpc="1">
              <a:prstTxWarp prst="textNoShape">
                <a:avLst/>
              </a:prstTxWarp>
            </a:bodyPr>
            <a:lstStyle/>
            <a:p>
              <a:pPr defTabSz="895579">
                <a:defRPr/>
              </a:pPr>
              <a:r>
                <a:rPr lang="en-US" sz="1152" b="1" kern="0" spc="48" dirty="0">
                  <a:solidFill>
                    <a:srgbClr val="FFFFFF"/>
                  </a:solidFill>
                  <a:latin typeface="Segoe UI"/>
                </a:rPr>
                <a:t>PREPARE</a:t>
              </a:r>
            </a:p>
            <a:p>
              <a:pPr defTabSz="895579">
                <a:defRPr/>
              </a:pPr>
              <a:r>
                <a:rPr lang="en-US" sz="800" dirty="0">
                  <a:solidFill>
                    <a:schemeClr val="bg1"/>
                  </a:solidFill>
                  <a:latin typeface="Segoe UI"/>
                </a:rPr>
                <a:t>(normalize, clean, etc.)</a:t>
              </a:r>
            </a:p>
          </p:txBody>
        </p:sp>
        <p:sp>
          <p:nvSpPr>
            <p:cNvPr id="1167" name="Rectangle 1166"/>
            <p:cNvSpPr/>
            <p:nvPr/>
          </p:nvSpPr>
          <p:spPr bwMode="auto">
            <a:xfrm>
              <a:off x="5963446" y="1468748"/>
              <a:ext cx="1527290" cy="38409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7843" tIns="87843" rIns="87843" bIns="87843" numCol="1" rtlCol="0" anchor="ctr" anchorCtr="0" compatLnSpc="1">
              <a:prstTxWarp prst="textNoShape">
                <a:avLst/>
              </a:prstTxWarp>
            </a:bodyPr>
            <a:lstStyle/>
            <a:p>
              <a:pPr defTabSz="895579">
                <a:defRPr/>
              </a:pPr>
              <a:r>
                <a:rPr lang="en-US" sz="1152" b="1" kern="0" spc="48" dirty="0">
                  <a:solidFill>
                    <a:srgbClr val="FFFFFF"/>
                  </a:solidFill>
                  <a:latin typeface="Segoe UI"/>
                </a:rPr>
                <a:t>ANALYZE</a:t>
              </a:r>
            </a:p>
            <a:p>
              <a:pPr defTabSz="895579">
                <a:defRPr/>
              </a:pPr>
              <a:r>
                <a:rPr lang="en-US" sz="800" dirty="0">
                  <a:solidFill>
                    <a:srgbClr val="FFFFFF"/>
                  </a:solidFill>
                  <a:latin typeface="Segoe UI"/>
                </a:rPr>
                <a:t>(stat analysis, ML,  etc.)</a:t>
              </a:r>
            </a:p>
          </p:txBody>
        </p:sp>
        <p:sp>
          <p:nvSpPr>
            <p:cNvPr id="1168" name="Rectangle 1167"/>
            <p:cNvSpPr/>
            <p:nvPr/>
          </p:nvSpPr>
          <p:spPr bwMode="auto">
            <a:xfrm>
              <a:off x="8002704" y="1460933"/>
              <a:ext cx="2471417" cy="38409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7843" tIns="87843" rIns="87843" bIns="87843" numCol="1" rtlCol="0" anchor="ctr" anchorCtr="0" compatLnSpc="1">
              <a:prstTxWarp prst="textNoShape">
                <a:avLst/>
              </a:prstTxWarp>
            </a:bodyPr>
            <a:lstStyle/>
            <a:p>
              <a:pPr defTabSz="895579">
                <a:defRPr/>
              </a:pPr>
              <a:r>
                <a:rPr lang="en-US" sz="1152" b="1" kern="0" spc="48" dirty="0">
                  <a:solidFill>
                    <a:srgbClr val="FFFFFF"/>
                  </a:solidFill>
                  <a:latin typeface="Segoe UI"/>
                </a:rPr>
                <a:t>PUBLISH</a:t>
              </a:r>
            </a:p>
            <a:p>
              <a:pPr defTabSz="895579">
                <a:defRPr/>
              </a:pPr>
              <a:r>
                <a:rPr lang="en-US" sz="800" dirty="0">
                  <a:solidFill>
                    <a:srgbClr val="FFFFFF"/>
                  </a:solidFill>
                  <a:latin typeface="Segoe UI"/>
                </a:rPr>
                <a:t>(for programmatic consumption, BI/visualization)</a:t>
              </a:r>
            </a:p>
          </p:txBody>
        </p:sp>
        <p:sp>
          <p:nvSpPr>
            <p:cNvPr id="1169" name="Isosceles Triangle 1168"/>
            <p:cNvSpPr/>
            <p:nvPr/>
          </p:nvSpPr>
          <p:spPr bwMode="auto">
            <a:xfrm rot="5400000">
              <a:off x="1560271" y="1620653"/>
              <a:ext cx="156698" cy="64653"/>
            </a:xfrm>
            <a:prstGeom prst="triangl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4802" rIns="0" bIns="448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579">
                <a:defRPr/>
              </a:pPr>
              <a:endParaRPr lang="en-US" sz="192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170" name="Isosceles Triangle 1169"/>
            <p:cNvSpPr/>
            <p:nvPr/>
          </p:nvSpPr>
          <p:spPr bwMode="auto">
            <a:xfrm rot="5400000">
              <a:off x="3881002" y="1620653"/>
              <a:ext cx="156698" cy="64653"/>
            </a:xfrm>
            <a:prstGeom prst="triangl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4802" rIns="0" bIns="448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579">
                <a:defRPr/>
              </a:pPr>
              <a:endParaRPr lang="en-US" sz="192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171" name="Isosceles Triangle 1170"/>
            <p:cNvSpPr/>
            <p:nvPr/>
          </p:nvSpPr>
          <p:spPr bwMode="auto">
            <a:xfrm rot="5400000">
              <a:off x="5831230" y="1620653"/>
              <a:ext cx="156698" cy="64653"/>
            </a:xfrm>
            <a:prstGeom prst="triangl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4802" rIns="0" bIns="448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579">
                <a:defRPr/>
              </a:pPr>
              <a:endParaRPr lang="en-US" sz="192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172" name="Isosceles Triangle 1171"/>
            <p:cNvSpPr/>
            <p:nvPr/>
          </p:nvSpPr>
          <p:spPr bwMode="auto">
            <a:xfrm rot="5400000">
              <a:off x="7883871" y="1620653"/>
              <a:ext cx="156698" cy="64653"/>
            </a:xfrm>
            <a:prstGeom prst="triangl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4802" rIns="0" bIns="448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579">
                <a:defRPr/>
              </a:pPr>
              <a:endParaRPr lang="en-US" sz="192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173" name="Rectangle 1172"/>
            <p:cNvSpPr/>
            <p:nvPr/>
          </p:nvSpPr>
          <p:spPr bwMode="auto">
            <a:xfrm>
              <a:off x="10472974" y="1460933"/>
              <a:ext cx="1727404" cy="38409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7843" tIns="87843" rIns="87843" bIns="87843" numCol="1" rtlCol="0" anchor="ctr" anchorCtr="0" compatLnSpc="1">
              <a:prstTxWarp prst="textNoShape">
                <a:avLst/>
              </a:prstTxWarp>
            </a:bodyPr>
            <a:lstStyle/>
            <a:p>
              <a:pPr defTabSz="895579">
                <a:defRPr/>
              </a:pPr>
              <a:r>
                <a:rPr lang="en-US" sz="1152" b="1" kern="0" spc="48" dirty="0">
                  <a:solidFill>
                    <a:srgbClr val="FFFFFF"/>
                  </a:solidFill>
                  <a:latin typeface="Segoe UI"/>
                </a:rPr>
                <a:t>CONSUME</a:t>
              </a:r>
            </a:p>
            <a:p>
              <a:pPr defTabSz="895579">
                <a:defRPr/>
              </a:pPr>
              <a:r>
                <a:rPr lang="en-US" sz="800" dirty="0">
                  <a:solidFill>
                    <a:srgbClr val="FFFFFF"/>
                  </a:solidFill>
                  <a:latin typeface="Segoe UI"/>
                </a:rPr>
                <a:t>(Alerts, Operational Stats, Insights)</a:t>
              </a:r>
            </a:p>
          </p:txBody>
        </p:sp>
        <p:sp>
          <p:nvSpPr>
            <p:cNvPr id="1174" name="Isosceles Triangle 1173"/>
            <p:cNvSpPr/>
            <p:nvPr/>
          </p:nvSpPr>
          <p:spPr bwMode="auto">
            <a:xfrm rot="5400000">
              <a:off x="10424478" y="1620653"/>
              <a:ext cx="156698" cy="64653"/>
            </a:xfrm>
            <a:prstGeom prst="triangl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4802" rIns="0" bIns="448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5579">
                <a:defRPr/>
              </a:pPr>
              <a:endParaRPr lang="en-US" sz="192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175" name="Rectangle 1174"/>
            <p:cNvSpPr/>
            <p:nvPr/>
          </p:nvSpPr>
          <p:spPr bwMode="auto">
            <a:xfrm>
              <a:off x="290566" y="1460933"/>
              <a:ext cx="1217735" cy="38409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7843" tIns="87843" rIns="87843" bIns="87843" numCol="1" rtlCol="0" anchor="ctr" anchorCtr="0" compatLnSpc="1">
              <a:prstTxWarp prst="textNoShape">
                <a:avLst/>
              </a:prstTxWarp>
            </a:bodyPr>
            <a:lstStyle/>
            <a:p>
              <a:pPr defTabSz="895579">
                <a:defRPr/>
              </a:pPr>
              <a:r>
                <a:rPr lang="en-US" sz="1152" b="1" kern="0" spc="48" dirty="0">
                  <a:solidFill>
                    <a:srgbClr val="FFFFFF"/>
                  </a:solidFill>
                  <a:latin typeface="Segoe UI"/>
                </a:rPr>
                <a:t>DATA 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3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Cortana Integration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7071" y="1412409"/>
            <a:ext cx="685800" cy="685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392674" y="2247177"/>
            <a:ext cx="2334594" cy="543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505050"/>
                </a:solidFill>
                <a:latin typeface="Segoe UI"/>
              </a:rPr>
              <a:t>Answer</a:t>
            </a:r>
            <a:endParaRPr lang="en-US" sz="16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92674" y="3133484"/>
            <a:ext cx="2334594" cy="543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505050"/>
                </a:solidFill>
                <a:latin typeface="Segoe UI"/>
              </a:rPr>
              <a:t>Prediction</a:t>
            </a:r>
            <a:endParaRPr lang="en-US" sz="16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92674" y="4019791"/>
            <a:ext cx="2334594" cy="543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505050"/>
                </a:solidFill>
                <a:latin typeface="Segoe UI"/>
              </a:rPr>
              <a:t>Notification &amp; Alert</a:t>
            </a:r>
            <a:endParaRPr lang="en-US" sz="16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57338" y="2247177"/>
            <a:ext cx="6614858" cy="543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505050"/>
                </a:solidFill>
                <a:latin typeface="Segoe UI"/>
              </a:rPr>
              <a:t>Answered from Cortana integrated with Power BI “List assets for retailer in United kingdom”</a:t>
            </a:r>
            <a:endParaRPr lang="en-US" sz="16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957338" y="3133484"/>
            <a:ext cx="6614858" cy="543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505050"/>
                </a:solidFill>
                <a:latin typeface="Segoe UI"/>
              </a:rPr>
              <a:t>Integration with predictive model data –”Which industry need more data assets in next year? ”</a:t>
            </a:r>
            <a:endParaRPr lang="en-US" sz="16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57338" y="4019791"/>
            <a:ext cx="6614858" cy="543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dirty="0" smtClean="0">
                <a:solidFill>
                  <a:srgbClr val="505050"/>
                </a:solidFill>
                <a:latin typeface="Segoe UI"/>
              </a:rPr>
              <a:t>Notification &amp; Alert functionality – “Send me a mail if any new assets added into system”</a:t>
            </a:r>
            <a:endParaRPr lang="en-US" sz="160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3949693" y="1591908"/>
            <a:ext cx="6622503" cy="3968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With Cortana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6670" y="321520"/>
            <a:ext cx="7868992" cy="37393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 smtClean="0"/>
              <a:t>Data Visualization Questionnaire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7</a:t>
            </a:fld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82637" y="324619"/>
          <a:ext cx="2833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 Brand: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Kantar Insights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871887"/>
              </p:ext>
            </p:extLst>
          </p:nvPr>
        </p:nvGraphicFramePr>
        <p:xfrm>
          <a:off x="346716" y="940160"/>
          <a:ext cx="5809384" cy="1614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4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112">
                <a:tc gridSpan="2">
                  <a:txBody>
                    <a:bodyPr/>
                    <a:lstStyle/>
                    <a:p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Identify the key features needed in visualization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200" b="1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96">
                <a:tc>
                  <a:txBody>
                    <a:bodyPr/>
                    <a:lstStyle/>
                    <a:p>
                      <a:r>
                        <a:rPr lang="en-GB" sz="1200" b="1" baseline="0" dirty="0" smtClean="0"/>
                        <a:t>Visual requirements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baseline="0" dirty="0" smtClean="0"/>
                        <a:t>Common requirements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26"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1. Infographics based visual reports?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1. Data security?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026"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2. Custom visual?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2. Alert / subscription?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026">
                <a:tc>
                  <a:txBody>
                    <a:bodyPr/>
                    <a:lstStyle/>
                    <a:p>
                      <a:endParaRPr lang="en-GB" sz="1200" baseline="0" dirty="0" smtClean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baseline="0" dirty="0" smtClean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026">
                <a:tc>
                  <a:txBody>
                    <a:bodyPr/>
                    <a:lstStyle/>
                    <a:p>
                      <a:endParaRPr lang="en-GB" sz="1200" baseline="0" dirty="0" smtClean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baseline="0" dirty="0" smtClean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842151"/>
              </p:ext>
            </p:extLst>
          </p:nvPr>
        </p:nvGraphicFramePr>
        <p:xfrm>
          <a:off x="6233375" y="2781836"/>
          <a:ext cx="5857741" cy="1790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639">
                <a:tc>
                  <a:txBody>
                    <a:bodyPr/>
                    <a:lstStyle/>
                    <a:p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What are your 3 biggest challenges for data visualization / report?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8525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aseline="0" dirty="0" smtClean="0"/>
                        <a:t>Limitation of visual components?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/>
                        <a:t>Self-service support / customization?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/>
                        <a:t>Lack of templates / branding 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/>
                        <a:t>Sharing reports to third-party?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/>
                        <a:t>Etc.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772419"/>
              </p:ext>
            </p:extLst>
          </p:nvPr>
        </p:nvGraphicFramePr>
        <p:xfrm>
          <a:off x="6259132" y="4687910"/>
          <a:ext cx="5816957" cy="1326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568">
                <a:tc>
                  <a:txBody>
                    <a:bodyPr/>
                    <a:lstStyle/>
                    <a:p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What factors/actions would help your data visualization initiatives?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5956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/>
                        <a:t>Training?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/>
                        <a:t>Reference reports / dashboards design?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/>
                        <a:t>Re-usable reports/ visuals?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/>
                        <a:t>Published standards / branding / colour palette for reports / dashboard?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/>
                        <a:t>Etc.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667723"/>
              </p:ext>
            </p:extLst>
          </p:nvPr>
        </p:nvGraphicFramePr>
        <p:xfrm>
          <a:off x="6231228" y="927281"/>
          <a:ext cx="5849154" cy="1743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0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List the tools, technologies, custom components currently being used for data visualization: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566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/>
                        <a:t>Power BI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/>
                        <a:t>BOT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/>
                        <a:t>Notification Hub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/>
                        <a:t>Cognitive Services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dirty="0" smtClean="0"/>
                        <a:t>Cortana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550335"/>
              </p:ext>
            </p:extLst>
          </p:nvPr>
        </p:nvGraphicFramePr>
        <p:xfrm>
          <a:off x="332706" y="2768958"/>
          <a:ext cx="5810518" cy="1819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962">
                <a:tc>
                  <a:txBody>
                    <a:bodyPr/>
                    <a:lstStyle/>
                    <a:p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For report &amp; intelligence application development, identify the following: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4959">
                <a:tc>
                  <a:txBody>
                    <a:bodyPr/>
                    <a:lstStyle/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Consumers of report – internal / external?</a:t>
                      </a:r>
                    </a:p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Any specific branding need to be followed?</a:t>
                      </a:r>
                    </a:p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List of notification channels?</a:t>
                      </a:r>
                    </a:p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Workflow integration?</a:t>
                      </a:r>
                    </a:p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Training set for LUIS?</a:t>
                      </a:r>
                    </a:p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1200" baseline="0" dirty="0" smtClean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054341"/>
              </p:ext>
            </p:extLst>
          </p:nvPr>
        </p:nvGraphicFramePr>
        <p:xfrm>
          <a:off x="358462" y="4698643"/>
          <a:ext cx="5759004" cy="1302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59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666">
                <a:tc>
                  <a:txBody>
                    <a:bodyPr/>
                    <a:lstStyle/>
                    <a:p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</a:rPr>
                        <a:t>List all current/planned projects that require a data visualization support: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246">
                <a:tc>
                  <a:txBody>
                    <a:bodyPr/>
                    <a:lstStyle/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 advance feature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 of delivery – web portal, mobile support or email?</a:t>
                      </a:r>
                    </a:p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 challenge /pain points if any existing reporting platform?</a:t>
                      </a:r>
                    </a:p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 data masking &amp; security feature to be consider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for developing reports?</a:t>
                      </a:r>
                      <a:endParaRPr lang="en-GB" sz="1200" baseline="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200" baseline="0" dirty="0" smtClean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30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ar MASTER Presentation Template (16_9)">
  <a:themeElements>
    <a:clrScheme name="Custom 429">
      <a:dk1>
        <a:srgbClr val="717171"/>
      </a:dk1>
      <a:lt1>
        <a:srgbClr val="FFFFFF"/>
      </a:lt1>
      <a:dk2>
        <a:srgbClr val="1DB3E8"/>
      </a:dk2>
      <a:lt2>
        <a:srgbClr val="96C11D"/>
      </a:lt2>
      <a:accent1>
        <a:srgbClr val="BD9B08"/>
      </a:accent1>
      <a:accent2>
        <a:srgbClr val="E60D7F"/>
      </a:accent2>
      <a:accent3>
        <a:srgbClr val="A84E97"/>
      </a:accent3>
      <a:accent4>
        <a:srgbClr val="0EADC3"/>
      </a:accent4>
      <a:accent5>
        <a:srgbClr val="F29107"/>
      </a:accent5>
      <a:accent6>
        <a:srgbClr val="FFD81D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antar (every day) Template (for approval) 250816.potx" id="{887B3F21-D5F3-4434-9DC6-3CA33070A5F4}" vid="{0A041CE1-845B-4422-890B-229D5CD282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243A0EE0E4942834B83071A953C1A" ma:contentTypeVersion="5" ma:contentTypeDescription="Create a new document." ma:contentTypeScope="" ma:versionID="59f7b024ddb24f48af78639174e081d7">
  <xsd:schema xmlns:xsd="http://www.w3.org/2001/XMLSchema" xmlns:xs="http://www.w3.org/2001/XMLSchema" xmlns:p="http://schemas.microsoft.com/office/2006/metadata/properties" xmlns:ns1="http://schemas.microsoft.com/sharepoint/v3" xmlns:ns2="ae1f99c9-b014-486e-b7fa-cee2313114e3" targetNamespace="http://schemas.microsoft.com/office/2006/metadata/properties" ma:root="true" ma:fieldsID="e8ba11cbd95b85ce62665006991c36b2" ns1:_="" ns2:_="">
    <xsd:import namespace="http://schemas.microsoft.com/sharepoint/v3"/>
    <xsd:import namespace="ae1f99c9-b014-486e-b7fa-cee2313114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1f99c9-b014-486e-b7fa-cee2313114e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326112-4261-4715-AA73-C635277063C1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sharepoint/v3"/>
    <ds:schemaRef ds:uri="http://purl.org/dc/dcmitype/"/>
    <ds:schemaRef ds:uri="http://purl.org/dc/elements/1.1/"/>
    <ds:schemaRef ds:uri="ae1f99c9-b014-486e-b7fa-cee2313114e3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8B5EA3E-F0EE-4218-BE29-91800112B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D49443-ACAE-49E3-9383-8064A6BFC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e1f99c9-b014-486e-b7fa-cee2313114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27828</TotalTime>
  <Words>929</Words>
  <Application>Microsoft Office PowerPoint</Application>
  <PresentationFormat>Widescreen</PresentationFormat>
  <Paragraphs>196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MS PGothic</vt:lpstr>
      <vt:lpstr>Arial</vt:lpstr>
      <vt:lpstr>Calibri</vt:lpstr>
      <vt:lpstr>Segoe UI</vt:lpstr>
      <vt:lpstr>Segoe UI Black</vt:lpstr>
      <vt:lpstr>Segoe UI Light</vt:lpstr>
      <vt:lpstr>Segoe UI Semilight</vt:lpstr>
      <vt:lpstr>Times New Roman</vt:lpstr>
      <vt:lpstr>Wingdings</vt:lpstr>
      <vt:lpstr>Kantar MASTER Presentation Template (16_9)</vt:lpstr>
      <vt:lpstr>Objectives and Takeaways</vt:lpstr>
      <vt:lpstr>Kantar Data Visualization</vt:lpstr>
      <vt:lpstr>PowerPoint Presentation</vt:lpstr>
      <vt:lpstr>Why Use the Kantar Data Visualization?</vt:lpstr>
      <vt:lpstr>Kantar Reference Architecture</vt:lpstr>
      <vt:lpstr>Cortana Integration</vt:lpstr>
      <vt:lpstr>Data Visualization Questionnaire</vt:lpstr>
    </vt:vector>
  </TitlesOfParts>
  <Company>The Futures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 and can run to two lines 24pt</dc:title>
  <dc:creator>Whitehead, Emma(KTHQ)</dc:creator>
  <cp:lastModifiedBy>Nagaraj Sengodan</cp:lastModifiedBy>
  <cp:revision>390</cp:revision>
  <cp:lastPrinted>2016-10-10T09:32:21Z</cp:lastPrinted>
  <dcterms:created xsi:type="dcterms:W3CDTF">2016-09-02T15:02:13Z</dcterms:created>
  <dcterms:modified xsi:type="dcterms:W3CDTF">2017-04-30T02:14:58Z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0x0101007EB243A0EE0E4942834B83071A953C1A</vt:lpwstr>
  </property>
</Properties>
</file>