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3"/>
  </p:notesMasterIdLst>
  <p:sldIdLst>
    <p:sldId id="334" r:id="rId5"/>
    <p:sldId id="397" r:id="rId6"/>
    <p:sldId id="356" r:id="rId7"/>
    <p:sldId id="401" r:id="rId8"/>
    <p:sldId id="378" r:id="rId9"/>
    <p:sldId id="342" r:id="rId10"/>
    <p:sldId id="399" r:id="rId11"/>
    <p:sldId id="402" r:id="rId12"/>
    <p:sldId id="403" r:id="rId13"/>
    <p:sldId id="421" r:id="rId14"/>
    <p:sldId id="404" r:id="rId15"/>
    <p:sldId id="391" r:id="rId16"/>
    <p:sldId id="420" r:id="rId17"/>
    <p:sldId id="407" r:id="rId18"/>
    <p:sldId id="405" r:id="rId19"/>
    <p:sldId id="410" r:id="rId20"/>
    <p:sldId id="355" r:id="rId21"/>
    <p:sldId id="411" r:id="rId22"/>
    <p:sldId id="406" r:id="rId23"/>
    <p:sldId id="408" r:id="rId24"/>
    <p:sldId id="412" r:id="rId25"/>
    <p:sldId id="419" r:id="rId26"/>
    <p:sldId id="413" r:id="rId27"/>
    <p:sldId id="414" r:id="rId28"/>
    <p:sldId id="415" r:id="rId29"/>
    <p:sldId id="416" r:id="rId30"/>
    <p:sldId id="417" r:id="rId31"/>
    <p:sldId id="41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600"/>
    <a:srgbClr val="FF9966"/>
    <a:srgbClr val="C0C0C0"/>
    <a:srgbClr val="717171"/>
    <a:srgbClr val="E6304B"/>
    <a:srgbClr val="E7E7E7"/>
    <a:srgbClr val="989898"/>
    <a:srgbClr val="C8D405"/>
    <a:srgbClr val="00A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476" autoAdjust="0"/>
  </p:normalViewPr>
  <p:slideViewPr>
    <p:cSldViewPr showGuides="1">
      <p:cViewPr varScale="1">
        <p:scale>
          <a:sx n="85" d="100"/>
          <a:sy n="85" d="100"/>
        </p:scale>
        <p:origin x="442" y="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DF4E51-12CA-4DC0-A60D-AE3F52FC3B95}" type="doc">
      <dgm:prSet loTypeId="urn:microsoft.com/office/officeart/2005/8/layout/hChevron3" loCatId="process" qsTypeId="urn:microsoft.com/office/officeart/2005/8/quickstyle/simple1#94" qsCatId="simple" csTypeId="urn:microsoft.com/office/officeart/2005/8/colors/colorful2" csCatId="colorful" phldr="1"/>
      <dgm:spPr/>
    </dgm:pt>
    <dgm:pt modelId="{1F79EF95-45D6-4027-9657-2C001EB3ABAB}">
      <dgm:prSet phldrT="[Text]" custT="1"/>
      <dgm:spPr>
        <a:xfrm>
          <a:off x="3141" y="0"/>
          <a:ext cx="2294853" cy="365759"/>
        </a:xfrm>
        <a:prstGeom prst="homePlate">
          <a:avLst/>
        </a:prstGeom>
        <a:solidFill>
          <a:srgbClr val="5ABD19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lIns="0" rIns="0"/>
        <a:lstStyle/>
        <a:p>
          <a:pPr marL="0" indent="0" algn="ctr"/>
          <a:endParaRPr lang="en-US" sz="1200" b="1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9E263F5A-5770-46D7-A42D-24D73A15D7CB}" type="parTrans" cxnId="{74BE0B6B-B999-42D9-B654-2A812F43EA9D}">
      <dgm:prSet/>
      <dgm:spPr/>
      <dgm:t>
        <a:bodyPr/>
        <a:lstStyle/>
        <a:p>
          <a:pPr algn="ctr"/>
          <a:endParaRPr lang="en-US" sz="1100" b="0"/>
        </a:p>
      </dgm:t>
    </dgm:pt>
    <dgm:pt modelId="{59977206-F77F-4CD4-94BB-6D4F511BA0A0}" type="sibTrans" cxnId="{74BE0B6B-B999-42D9-B654-2A812F43EA9D}">
      <dgm:prSet/>
      <dgm:spPr/>
      <dgm:t>
        <a:bodyPr/>
        <a:lstStyle/>
        <a:p>
          <a:pPr algn="ctr"/>
          <a:endParaRPr lang="en-US" sz="1100" b="0"/>
        </a:p>
      </dgm:t>
    </dgm:pt>
    <dgm:pt modelId="{957EAFD0-D4C1-4A93-8754-43FC144853DF}">
      <dgm:prSet phldrT="[Text]" custT="1"/>
      <dgm:spPr>
        <a:xfrm>
          <a:off x="1705415" y="0"/>
          <a:ext cx="2837419" cy="365759"/>
        </a:xfrm>
        <a:prstGeom prst="chevron">
          <a:avLst/>
        </a:prstGeom>
        <a:solidFill>
          <a:srgbClr val="5ABD19">
            <a:hueOff val="2575498"/>
            <a:satOff val="-24945"/>
            <a:lumOff val="523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ctr"/>
          <a:endParaRPr lang="en-US" sz="1200" b="0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508DAB29-AC44-47B6-AF73-D8A488AD57A0}" type="parTrans" cxnId="{1E3B8697-325D-4883-86A6-CF4460AE5783}">
      <dgm:prSet/>
      <dgm:spPr/>
      <dgm:t>
        <a:bodyPr/>
        <a:lstStyle/>
        <a:p>
          <a:pPr algn="ctr"/>
          <a:endParaRPr lang="en-US" sz="1100" b="0"/>
        </a:p>
      </dgm:t>
    </dgm:pt>
    <dgm:pt modelId="{5FAA7859-BE3C-4895-8D38-90FA51E4E8C8}" type="sibTrans" cxnId="{1E3B8697-325D-4883-86A6-CF4460AE5783}">
      <dgm:prSet/>
      <dgm:spPr/>
      <dgm:t>
        <a:bodyPr/>
        <a:lstStyle/>
        <a:p>
          <a:pPr algn="ctr"/>
          <a:endParaRPr lang="en-US" sz="1100" b="0"/>
        </a:p>
      </dgm:t>
    </dgm:pt>
    <dgm:pt modelId="{67FE85CC-804D-4A2D-83A9-B18FE65A0701}">
      <dgm:prSet phldrT="[Text]" custT="1"/>
      <dgm:spPr>
        <a:xfrm>
          <a:off x="3950255" y="0"/>
          <a:ext cx="3090835" cy="365759"/>
        </a:xfrm>
        <a:prstGeom prst="chevron">
          <a:avLst/>
        </a:prstGeom>
        <a:solidFill>
          <a:srgbClr val="5ABD19">
            <a:hueOff val="5150996"/>
            <a:satOff val="-49891"/>
            <a:lumOff val="1047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ctr"/>
          <a:endParaRPr lang="en-US" sz="1200" b="0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16A87059-0494-48A1-B895-212AFA8216F7}" type="parTrans" cxnId="{762BCF0B-30E8-45BD-ADE4-5C954AD5B546}">
      <dgm:prSet/>
      <dgm:spPr/>
      <dgm:t>
        <a:bodyPr/>
        <a:lstStyle/>
        <a:p>
          <a:pPr algn="ctr"/>
          <a:endParaRPr lang="en-US" sz="1100" b="0"/>
        </a:p>
      </dgm:t>
    </dgm:pt>
    <dgm:pt modelId="{112F9F7B-F3FF-4D1A-BAE6-B5A9A21D266A}" type="sibTrans" cxnId="{762BCF0B-30E8-45BD-ADE4-5C954AD5B546}">
      <dgm:prSet/>
      <dgm:spPr/>
      <dgm:t>
        <a:bodyPr/>
        <a:lstStyle/>
        <a:p>
          <a:pPr algn="ctr"/>
          <a:endParaRPr lang="en-US" sz="1100" b="0"/>
        </a:p>
      </dgm:t>
    </dgm:pt>
    <dgm:pt modelId="{80BD27EA-2315-4354-A465-541AA0CB1439}">
      <dgm:prSet phldrT="[Text]" custT="1"/>
      <dgm:spPr>
        <a:xfrm>
          <a:off x="6448511" y="0"/>
          <a:ext cx="2564714" cy="365759"/>
        </a:xfrm>
        <a:prstGeom prst="chevron">
          <a:avLst/>
        </a:prstGeom>
        <a:solidFill>
          <a:srgbClr val="5ABD19">
            <a:hueOff val="7726494"/>
            <a:satOff val="-74836"/>
            <a:lumOff val="157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ctr"/>
          <a:r>
            <a:rPr lang="en-US" sz="1200" b="1" smtClean="0">
              <a:solidFill>
                <a:srgbClr val="FFFFFF"/>
              </a:solidFill>
              <a:latin typeface="Arial"/>
              <a:ea typeface="+mn-ea"/>
              <a:cs typeface="+mn-cs"/>
            </a:rPr>
            <a:t>Pilot &amp; Roll-out</a:t>
          </a:r>
          <a:endParaRPr lang="en-US" sz="1200" b="1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6C5508AC-6A5B-4FB0-B405-DBB99756C82F}" type="parTrans" cxnId="{04319ED6-8F13-4D28-B607-1DF806C6242C}">
      <dgm:prSet/>
      <dgm:spPr/>
      <dgm:t>
        <a:bodyPr/>
        <a:lstStyle/>
        <a:p>
          <a:pPr algn="ctr"/>
          <a:endParaRPr lang="en-US" sz="1100" b="0"/>
        </a:p>
      </dgm:t>
    </dgm:pt>
    <dgm:pt modelId="{6ED896F9-0A91-4DDB-A28A-2D8052677758}" type="sibTrans" cxnId="{04319ED6-8F13-4D28-B607-1DF806C6242C}">
      <dgm:prSet/>
      <dgm:spPr/>
      <dgm:t>
        <a:bodyPr/>
        <a:lstStyle/>
        <a:p>
          <a:pPr algn="ctr"/>
          <a:endParaRPr lang="en-US" sz="1100" b="0"/>
        </a:p>
      </dgm:t>
    </dgm:pt>
    <dgm:pt modelId="{76E2F261-FBC7-4662-96F1-D86CE03A2C38}" type="pres">
      <dgm:prSet presAssocID="{05DF4E51-12CA-4DC0-A60D-AE3F52FC3B95}" presName="Name0" presStyleCnt="0">
        <dgm:presLayoutVars>
          <dgm:dir/>
          <dgm:resizeHandles val="exact"/>
        </dgm:presLayoutVars>
      </dgm:prSet>
      <dgm:spPr/>
    </dgm:pt>
    <dgm:pt modelId="{3F6EDBA8-D56C-4401-9FA1-3B6C51369979}" type="pres">
      <dgm:prSet presAssocID="{1F79EF95-45D6-4027-9657-2C001EB3ABAB}" presName="parTxOnly" presStyleLbl="node1" presStyleIdx="0" presStyleCnt="4" custScaleX="77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A5CFD-281F-45F1-8B7D-1643284256FA}" type="pres">
      <dgm:prSet presAssocID="{59977206-F77F-4CD4-94BB-6D4F511BA0A0}" presName="parSpace" presStyleCnt="0"/>
      <dgm:spPr/>
    </dgm:pt>
    <dgm:pt modelId="{8FC47F21-557E-4932-8EE6-6212B1F77496}" type="pres">
      <dgm:prSet presAssocID="{957EAFD0-D4C1-4A93-8754-43FC144853DF}" presName="parTxOnly" presStyleLbl="node1" presStyleIdx="1" presStyleCnt="4" custScaleX="957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4841C0-E5D1-48BE-8029-8F670A47B680}" type="pres">
      <dgm:prSet presAssocID="{5FAA7859-BE3C-4895-8D38-90FA51E4E8C8}" presName="parSpace" presStyleCnt="0"/>
      <dgm:spPr/>
    </dgm:pt>
    <dgm:pt modelId="{2F32A011-B208-46C7-9601-788B8045DEA8}" type="pres">
      <dgm:prSet presAssocID="{67FE85CC-804D-4A2D-83A9-B18FE65A0701}" presName="parTxOnly" presStyleLbl="node1" presStyleIdx="2" presStyleCnt="4" custScaleX="1043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D89AA2-46F8-497C-A232-638B5F2F89AD}" type="pres">
      <dgm:prSet presAssocID="{112F9F7B-F3FF-4D1A-BAE6-B5A9A21D266A}" presName="parSpace" presStyleCnt="0"/>
      <dgm:spPr/>
    </dgm:pt>
    <dgm:pt modelId="{9644D5BD-84C6-4BCF-A0DA-C4B044A6AB05}" type="pres">
      <dgm:prSet presAssocID="{80BD27EA-2315-4354-A465-541AA0CB1439}" presName="parTxOnly" presStyleLbl="node1" presStyleIdx="3" presStyleCnt="4" custScaleX="865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2BCF0B-30E8-45BD-ADE4-5C954AD5B546}" srcId="{05DF4E51-12CA-4DC0-A60D-AE3F52FC3B95}" destId="{67FE85CC-804D-4A2D-83A9-B18FE65A0701}" srcOrd="2" destOrd="0" parTransId="{16A87059-0494-48A1-B895-212AFA8216F7}" sibTransId="{112F9F7B-F3FF-4D1A-BAE6-B5A9A21D266A}"/>
    <dgm:cxn modelId="{04319ED6-8F13-4D28-B607-1DF806C6242C}" srcId="{05DF4E51-12CA-4DC0-A60D-AE3F52FC3B95}" destId="{80BD27EA-2315-4354-A465-541AA0CB1439}" srcOrd="3" destOrd="0" parTransId="{6C5508AC-6A5B-4FB0-B405-DBB99756C82F}" sibTransId="{6ED896F9-0A91-4DDB-A28A-2D8052677758}"/>
    <dgm:cxn modelId="{95A08132-6D4A-416B-AFA0-5C9BC63E3DF2}" type="presOf" srcId="{1F79EF95-45D6-4027-9657-2C001EB3ABAB}" destId="{3F6EDBA8-D56C-4401-9FA1-3B6C51369979}" srcOrd="0" destOrd="0" presId="urn:microsoft.com/office/officeart/2005/8/layout/hChevron3"/>
    <dgm:cxn modelId="{4AD33B88-4CCA-4F60-8595-E006B35CE7DD}" type="presOf" srcId="{957EAFD0-D4C1-4A93-8754-43FC144853DF}" destId="{8FC47F21-557E-4932-8EE6-6212B1F77496}" srcOrd="0" destOrd="0" presId="urn:microsoft.com/office/officeart/2005/8/layout/hChevron3"/>
    <dgm:cxn modelId="{92CF98A4-12B8-4A27-AAB4-34C588A72D05}" type="presOf" srcId="{80BD27EA-2315-4354-A465-541AA0CB1439}" destId="{9644D5BD-84C6-4BCF-A0DA-C4B044A6AB05}" srcOrd="0" destOrd="0" presId="urn:microsoft.com/office/officeart/2005/8/layout/hChevron3"/>
    <dgm:cxn modelId="{D1F208EE-5388-43BA-A83F-0828575A0BBC}" type="presOf" srcId="{67FE85CC-804D-4A2D-83A9-B18FE65A0701}" destId="{2F32A011-B208-46C7-9601-788B8045DEA8}" srcOrd="0" destOrd="0" presId="urn:microsoft.com/office/officeart/2005/8/layout/hChevron3"/>
    <dgm:cxn modelId="{74BE0B6B-B999-42D9-B654-2A812F43EA9D}" srcId="{05DF4E51-12CA-4DC0-A60D-AE3F52FC3B95}" destId="{1F79EF95-45D6-4027-9657-2C001EB3ABAB}" srcOrd="0" destOrd="0" parTransId="{9E263F5A-5770-46D7-A42D-24D73A15D7CB}" sibTransId="{59977206-F77F-4CD4-94BB-6D4F511BA0A0}"/>
    <dgm:cxn modelId="{1E3B8697-325D-4883-86A6-CF4460AE5783}" srcId="{05DF4E51-12CA-4DC0-A60D-AE3F52FC3B95}" destId="{957EAFD0-D4C1-4A93-8754-43FC144853DF}" srcOrd="1" destOrd="0" parTransId="{508DAB29-AC44-47B6-AF73-D8A488AD57A0}" sibTransId="{5FAA7859-BE3C-4895-8D38-90FA51E4E8C8}"/>
    <dgm:cxn modelId="{44745152-81C7-40C6-8D9A-885D3605FDD4}" type="presOf" srcId="{05DF4E51-12CA-4DC0-A60D-AE3F52FC3B95}" destId="{76E2F261-FBC7-4662-96F1-D86CE03A2C38}" srcOrd="0" destOrd="0" presId="urn:microsoft.com/office/officeart/2005/8/layout/hChevron3"/>
    <dgm:cxn modelId="{8D6B28B9-73B1-4FFD-9BDE-170587B8A3F4}" type="presParOf" srcId="{76E2F261-FBC7-4662-96F1-D86CE03A2C38}" destId="{3F6EDBA8-D56C-4401-9FA1-3B6C51369979}" srcOrd="0" destOrd="0" presId="urn:microsoft.com/office/officeart/2005/8/layout/hChevron3"/>
    <dgm:cxn modelId="{6644CEA5-4667-41F9-B48B-CCF040DB9482}" type="presParOf" srcId="{76E2F261-FBC7-4662-96F1-D86CE03A2C38}" destId="{2BAA5CFD-281F-45F1-8B7D-1643284256FA}" srcOrd="1" destOrd="0" presId="urn:microsoft.com/office/officeart/2005/8/layout/hChevron3"/>
    <dgm:cxn modelId="{1C5488E5-25EC-4DE8-A61F-D40A9702526F}" type="presParOf" srcId="{76E2F261-FBC7-4662-96F1-D86CE03A2C38}" destId="{8FC47F21-557E-4932-8EE6-6212B1F77496}" srcOrd="2" destOrd="0" presId="urn:microsoft.com/office/officeart/2005/8/layout/hChevron3"/>
    <dgm:cxn modelId="{AFC693C4-C599-4120-92B9-F2318FA31BFC}" type="presParOf" srcId="{76E2F261-FBC7-4662-96F1-D86CE03A2C38}" destId="{744841C0-E5D1-48BE-8029-8F670A47B680}" srcOrd="3" destOrd="0" presId="urn:microsoft.com/office/officeart/2005/8/layout/hChevron3"/>
    <dgm:cxn modelId="{D7D447F6-1E75-4E69-B0FB-3C926EB71B82}" type="presParOf" srcId="{76E2F261-FBC7-4662-96F1-D86CE03A2C38}" destId="{2F32A011-B208-46C7-9601-788B8045DEA8}" srcOrd="4" destOrd="0" presId="urn:microsoft.com/office/officeart/2005/8/layout/hChevron3"/>
    <dgm:cxn modelId="{D905A7A1-49F0-4424-A982-4441C75012D0}" type="presParOf" srcId="{76E2F261-FBC7-4662-96F1-D86CE03A2C38}" destId="{9AD89AA2-46F8-497C-A232-638B5F2F89AD}" srcOrd="5" destOrd="0" presId="urn:microsoft.com/office/officeart/2005/8/layout/hChevron3"/>
    <dgm:cxn modelId="{BD790D0C-B872-49AA-B07C-F2FDAF274CC2}" type="presParOf" srcId="{76E2F261-FBC7-4662-96F1-D86CE03A2C38}" destId="{9644D5BD-84C6-4BCF-A0DA-C4B044A6AB05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EDBA8-D56C-4401-9FA1-3B6C51369979}">
      <dsp:nvSpPr>
        <dsp:cNvPr id="0" name=""/>
        <dsp:cNvSpPr/>
      </dsp:nvSpPr>
      <dsp:spPr>
        <a:xfrm>
          <a:off x="3141" y="0"/>
          <a:ext cx="2294853" cy="365759"/>
        </a:xfrm>
        <a:prstGeom prst="homePlate">
          <a:avLst/>
        </a:prstGeom>
        <a:solidFill>
          <a:srgbClr val="5ABD19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2004" rIns="0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3141" y="0"/>
        <a:ext cx="2203413" cy="365759"/>
      </dsp:txXfrm>
    </dsp:sp>
    <dsp:sp modelId="{8FC47F21-557E-4932-8EE6-6212B1F77496}">
      <dsp:nvSpPr>
        <dsp:cNvPr id="0" name=""/>
        <dsp:cNvSpPr/>
      </dsp:nvSpPr>
      <dsp:spPr>
        <a:xfrm>
          <a:off x="1705415" y="0"/>
          <a:ext cx="2837419" cy="365759"/>
        </a:xfrm>
        <a:prstGeom prst="chevron">
          <a:avLst/>
        </a:prstGeom>
        <a:solidFill>
          <a:srgbClr val="5ABD19">
            <a:hueOff val="2575498"/>
            <a:satOff val="-24945"/>
            <a:lumOff val="523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1888295" y="0"/>
        <a:ext cx="2471660" cy="365759"/>
      </dsp:txXfrm>
    </dsp:sp>
    <dsp:sp modelId="{2F32A011-B208-46C7-9601-788B8045DEA8}">
      <dsp:nvSpPr>
        <dsp:cNvPr id="0" name=""/>
        <dsp:cNvSpPr/>
      </dsp:nvSpPr>
      <dsp:spPr>
        <a:xfrm>
          <a:off x="3950255" y="0"/>
          <a:ext cx="3090835" cy="365759"/>
        </a:xfrm>
        <a:prstGeom prst="chevron">
          <a:avLst/>
        </a:prstGeom>
        <a:solidFill>
          <a:srgbClr val="5ABD19">
            <a:hueOff val="5150996"/>
            <a:satOff val="-49891"/>
            <a:lumOff val="1047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4133135" y="0"/>
        <a:ext cx="2725076" cy="365759"/>
      </dsp:txXfrm>
    </dsp:sp>
    <dsp:sp modelId="{9644D5BD-84C6-4BCF-A0DA-C4B044A6AB05}">
      <dsp:nvSpPr>
        <dsp:cNvPr id="0" name=""/>
        <dsp:cNvSpPr/>
      </dsp:nvSpPr>
      <dsp:spPr>
        <a:xfrm>
          <a:off x="6448511" y="0"/>
          <a:ext cx="2564714" cy="365759"/>
        </a:xfrm>
        <a:prstGeom prst="chevron">
          <a:avLst/>
        </a:prstGeom>
        <a:solidFill>
          <a:srgbClr val="5ABD19">
            <a:hueOff val="7726494"/>
            <a:satOff val="-74836"/>
            <a:lumOff val="157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rgbClr val="FFFFFF"/>
              </a:solidFill>
              <a:latin typeface="Arial"/>
              <a:ea typeface="+mn-ea"/>
              <a:cs typeface="+mn-cs"/>
            </a:rPr>
            <a:t>Pilot &amp; Roll-out</a:t>
          </a:r>
          <a:endParaRPr lang="en-US" sz="1200" b="1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6631391" y="0"/>
        <a:ext cx="2198955" cy="365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9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C5B1-F58D-4268-BB75-9856A9D794A6}" type="datetimeFigureOut">
              <a:rPr lang="en-GB" smtClean="0"/>
              <a:pPr/>
              <a:t>02/05/2017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00C33-90AE-4963-9AD8-3B07939F57E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6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27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59999" y="6286500"/>
            <a:ext cx="11466875" cy="264675"/>
          </a:xfrm>
        </p:spPr>
        <p:txBody>
          <a:bodyPr anchor="b">
            <a:noAutofit/>
          </a:bodyPr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footer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2799" y="1138238"/>
            <a:ext cx="4665663" cy="1787237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2799" y="3146902"/>
            <a:ext cx="4665663" cy="1882298"/>
          </a:xfr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30" y="561243"/>
            <a:ext cx="2052000" cy="41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0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59999" y="6286500"/>
            <a:ext cx="11466875" cy="264675"/>
          </a:xfrm>
        </p:spPr>
        <p:txBody>
          <a:bodyPr anchor="b">
            <a:noAutofit/>
          </a:bodyPr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footer text</a:t>
            </a:r>
          </a:p>
        </p:txBody>
      </p:sp>
    </p:spTree>
    <p:extLst>
      <p:ext uri="{BB962C8B-B14F-4D97-AF65-F5344CB8AC3E}">
        <p14:creationId xmlns:p14="http://schemas.microsoft.com/office/powerpoint/2010/main" val="363862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Black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162800" y="1137600"/>
            <a:ext cx="4666800" cy="1789200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162800" y="3146400"/>
            <a:ext cx="4666800" cy="1882800"/>
          </a:xfr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7830" y="561242"/>
            <a:ext cx="2052000" cy="417129"/>
          </a:xfrm>
          <a:prstGeom prst="rect">
            <a:avLst/>
          </a:prstGeom>
        </p:spPr>
      </p:pic>
      <p:sp>
        <p:nvSpPr>
          <p:cNvPr id="1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59999" y="6286500"/>
            <a:ext cx="11466875" cy="264675"/>
          </a:xfrm>
        </p:spPr>
        <p:txBody>
          <a:bodyPr anchor="b">
            <a:no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footer text</a:t>
            </a:r>
          </a:p>
        </p:txBody>
      </p:sp>
    </p:spTree>
    <p:extLst>
      <p:ext uri="{BB962C8B-B14F-4D97-AF65-F5344CB8AC3E}">
        <p14:creationId xmlns:p14="http://schemas.microsoft.com/office/powerpoint/2010/main" val="414856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(Black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3"/>
          </p:nvPr>
        </p:nvSpPr>
        <p:spPr>
          <a:xfrm>
            <a:off x="-6650" y="857"/>
            <a:ext cx="12200176" cy="68571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59999" y="6286500"/>
            <a:ext cx="11466875" cy="264675"/>
          </a:xfrm>
        </p:spPr>
        <p:txBody>
          <a:bodyPr anchor="b">
            <a:no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footer text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60000" y="3846097"/>
            <a:ext cx="11466875" cy="1143000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60000" y="4989097"/>
            <a:ext cx="11466875" cy="1125748"/>
          </a:xfrm>
        </p:spPr>
        <p:txBody>
          <a:bodyPr anchor="t">
            <a:noAutofit/>
          </a:bodyPr>
          <a:lstStyle>
            <a:lvl1pPr marL="0" indent="0" algn="l">
              <a:spcBef>
                <a:spcPts val="2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99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Black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D98664-882C-4D8A-B754-A203927908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59999" y="6286500"/>
            <a:ext cx="11466875" cy="264675"/>
          </a:xfrm>
        </p:spPr>
        <p:txBody>
          <a:bodyPr anchor="b">
            <a:no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footer text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59998" y="2984855"/>
            <a:ext cx="11468465" cy="1585557"/>
          </a:xfr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2564672"/>
            <a:ext cx="976312" cy="411163"/>
          </a:xfr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232493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Black with imag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D98664-882C-4D8A-B754-A203927908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59999" y="6286500"/>
            <a:ext cx="11466875" cy="264675"/>
          </a:xfrm>
        </p:spPr>
        <p:txBody>
          <a:bodyPr anchor="b">
            <a:no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footer text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59998" y="2984855"/>
            <a:ext cx="11466875" cy="1585557"/>
          </a:xfr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9999" y="2564672"/>
            <a:ext cx="976676" cy="411163"/>
          </a:xfr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63198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1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3"/>
          </p:nvPr>
        </p:nvSpPr>
        <p:spPr>
          <a:xfrm>
            <a:off x="-6650" y="857"/>
            <a:ext cx="12200176" cy="6857143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3846097"/>
            <a:ext cx="11466875" cy="1143000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4989097"/>
            <a:ext cx="11466875" cy="1125748"/>
          </a:xfrm>
        </p:spPr>
        <p:txBody>
          <a:bodyPr anchor="t">
            <a:noAutofit/>
          </a:bodyPr>
          <a:lstStyle>
            <a:lvl1pPr marL="0" indent="0" algn="l">
              <a:spcBef>
                <a:spcPts val="20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59999" y="6286500"/>
            <a:ext cx="11466875" cy="264675"/>
          </a:xfrm>
        </p:spPr>
        <p:txBody>
          <a:bodyPr anchor="b">
            <a:noAutofit/>
          </a:bodyPr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footer text</a:t>
            </a:r>
          </a:p>
        </p:txBody>
      </p:sp>
    </p:spTree>
    <p:extLst>
      <p:ext uri="{BB962C8B-B14F-4D97-AF65-F5344CB8AC3E}">
        <p14:creationId xmlns:p14="http://schemas.microsoft.com/office/powerpoint/2010/main" val="142239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D98664-882C-4D8A-B754-A203927908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0362" y="2984855"/>
            <a:ext cx="11466511" cy="1585557"/>
          </a:xfr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59999" y="6286500"/>
            <a:ext cx="11466875" cy="264675"/>
          </a:xfrm>
        </p:spPr>
        <p:txBody>
          <a:bodyPr anchor="b">
            <a:noAutofit/>
          </a:bodyPr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footer text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9999" y="2564672"/>
            <a:ext cx="976676" cy="411163"/>
          </a:xfr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240192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 with imag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D98664-882C-4D8A-B754-A203927908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59999" y="6286500"/>
            <a:ext cx="11466875" cy="264675"/>
          </a:xfrm>
        </p:spPr>
        <p:txBody>
          <a:bodyPr anchor="b">
            <a:noAutofit/>
          </a:bodyPr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footer text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59998" y="2984855"/>
            <a:ext cx="11466875" cy="1585557"/>
          </a:xfr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9999" y="2564672"/>
            <a:ext cx="976676" cy="411163"/>
          </a:xfr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204986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0362" y="1692000"/>
            <a:ext cx="11466511" cy="442781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999" y="853200"/>
            <a:ext cx="11466999" cy="8388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360000" y="1219825"/>
            <a:ext cx="11466998" cy="4721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sub-title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59999" y="6286500"/>
            <a:ext cx="11466875" cy="264675"/>
          </a:xfrm>
        </p:spPr>
        <p:txBody>
          <a:bodyPr anchor="b">
            <a:noAutofit/>
          </a:bodyPr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footer text</a:t>
            </a:r>
          </a:p>
        </p:txBody>
      </p:sp>
    </p:spTree>
    <p:extLst>
      <p:ext uri="{BB962C8B-B14F-4D97-AF65-F5344CB8AC3E}">
        <p14:creationId xmlns:p14="http://schemas.microsoft.com/office/powerpoint/2010/main" val="136020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93234"/>
            <a:ext cx="5626800" cy="4426579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8" name="Content Placeholder 35"/>
          <p:cNvSpPr>
            <a:spLocks noGrp="1"/>
          </p:cNvSpPr>
          <p:nvPr>
            <p:ph sz="quarter" idx="14"/>
          </p:nvPr>
        </p:nvSpPr>
        <p:spPr>
          <a:xfrm>
            <a:off x="6191574" y="1693234"/>
            <a:ext cx="5628408" cy="4426580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9999" y="853200"/>
            <a:ext cx="11459981" cy="840032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360000" y="1219825"/>
            <a:ext cx="11468463" cy="473408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sub-title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59999" y="6286500"/>
            <a:ext cx="11466875" cy="264675"/>
          </a:xfrm>
        </p:spPr>
        <p:txBody>
          <a:bodyPr anchor="b">
            <a:noAutofit/>
          </a:bodyPr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footer text</a:t>
            </a:r>
          </a:p>
        </p:txBody>
      </p:sp>
    </p:spTree>
    <p:extLst>
      <p:ext uri="{BB962C8B-B14F-4D97-AF65-F5344CB8AC3E}">
        <p14:creationId xmlns:p14="http://schemas.microsoft.com/office/powerpoint/2010/main" val="122512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98" y="1692000"/>
            <a:ext cx="3679200" cy="4427813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359999" y="853200"/>
            <a:ext cx="11459981" cy="8388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251325" y="1692000"/>
            <a:ext cx="3679200" cy="4427813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8142653" y="1692000"/>
            <a:ext cx="3677328" cy="4427813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360000" y="1219825"/>
            <a:ext cx="11468463" cy="4721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sub-title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59999" y="6286500"/>
            <a:ext cx="11466875" cy="264675"/>
          </a:xfrm>
        </p:spPr>
        <p:txBody>
          <a:bodyPr anchor="b">
            <a:noAutofit/>
          </a:bodyPr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footer text</a:t>
            </a:r>
          </a:p>
        </p:txBody>
      </p:sp>
    </p:spTree>
    <p:extLst>
      <p:ext uri="{BB962C8B-B14F-4D97-AF65-F5344CB8AC3E}">
        <p14:creationId xmlns:p14="http://schemas.microsoft.com/office/powerpoint/2010/main" val="297238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98" y="1692000"/>
            <a:ext cx="2714400" cy="4427813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359999" y="853200"/>
            <a:ext cx="11459981" cy="8388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3279775" y="1692000"/>
            <a:ext cx="2714400" cy="4427813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6199553" y="1692000"/>
            <a:ext cx="2714400" cy="4427813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6"/>
          </p:nvPr>
        </p:nvSpPr>
        <p:spPr>
          <a:xfrm>
            <a:off x="9105580" y="1692000"/>
            <a:ext cx="2714400" cy="4427813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Content Placeholder 4"/>
          <p:cNvSpPr>
            <a:spLocks noGrp="1"/>
          </p:cNvSpPr>
          <p:nvPr>
            <p:ph sz="quarter" idx="17" hasCustomPrompt="1"/>
          </p:nvPr>
        </p:nvSpPr>
        <p:spPr>
          <a:xfrm>
            <a:off x="360000" y="1219825"/>
            <a:ext cx="11459980" cy="4721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sub-title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6286500"/>
            <a:ext cx="11466875" cy="264675"/>
          </a:xfrm>
        </p:spPr>
        <p:txBody>
          <a:bodyPr anchor="b">
            <a:noAutofit/>
          </a:bodyPr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footer text</a:t>
            </a:r>
          </a:p>
        </p:txBody>
      </p:sp>
    </p:spTree>
    <p:extLst>
      <p:ext uri="{BB962C8B-B14F-4D97-AF65-F5344CB8AC3E}">
        <p14:creationId xmlns:p14="http://schemas.microsoft.com/office/powerpoint/2010/main" val="327980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60000" y="853200"/>
            <a:ext cx="11466874" cy="8388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360000" y="1219825"/>
            <a:ext cx="11466873" cy="4721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sub-title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59999" y="6286500"/>
            <a:ext cx="11466875" cy="264675"/>
          </a:xfrm>
        </p:spPr>
        <p:txBody>
          <a:bodyPr anchor="b">
            <a:noAutofit/>
          </a:bodyPr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footer text</a:t>
            </a:r>
          </a:p>
        </p:txBody>
      </p:sp>
    </p:spTree>
    <p:extLst>
      <p:ext uri="{BB962C8B-B14F-4D97-AF65-F5344CB8AC3E}">
        <p14:creationId xmlns:p14="http://schemas.microsoft.com/office/powerpoint/2010/main" val="170820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59999" y="854014"/>
            <a:ext cx="11466875" cy="8134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59999" y="1693234"/>
            <a:ext cx="11466875" cy="44265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856913" y="263088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77800"/>
            <a:ext cx="12193200" cy="0"/>
          </a:xfrm>
          <a:prstGeom prst="line">
            <a:avLst/>
          </a:prstGeom>
          <a:ln w="19050">
            <a:gradFill>
              <a:gsLst>
                <a:gs pos="0">
                  <a:srgbClr val="F2DA64"/>
                </a:gs>
                <a:gs pos="18000">
                  <a:srgbClr val="A27700"/>
                </a:gs>
                <a:gs pos="71000">
                  <a:srgbClr val="D7B446"/>
                </a:gs>
                <a:gs pos="51000">
                  <a:srgbClr val="F2DA64"/>
                </a:gs>
                <a:gs pos="100000">
                  <a:srgbClr val="98700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95" y="152037"/>
            <a:ext cx="1332000" cy="270768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-1143000" y="-438330"/>
            <a:ext cx="13716000" cy="6744832"/>
            <a:chOff x="-1143000" y="-438330"/>
            <a:chExt cx="13716000" cy="6744832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11826875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-256200" y="1138238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256200" y="1710267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256200" y="612000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 userDrawn="1"/>
          </p:nvSpPr>
          <p:spPr>
            <a:xfrm>
              <a:off x="-747711" y="1075580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3.16cm</a:t>
              </a:r>
            </a:p>
          </p:txBody>
        </p:sp>
        <p:cxnSp>
          <p:nvCxnSpPr>
            <p:cNvPr id="21" name="Straight Connector 20"/>
            <p:cNvCxnSpPr/>
            <p:nvPr userDrawn="1"/>
          </p:nvCxnSpPr>
          <p:spPr>
            <a:xfrm>
              <a:off x="-256200" y="2282296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-256200" y="2854325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-256200" y="342635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-256200" y="3998383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-256200" y="4570412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-256200" y="5142441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-256200" y="571447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49350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2120034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3090718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061402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032086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6002770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6973454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7944138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8914822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85506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0856190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049000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0077270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105543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8133816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7162089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6190362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5218635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>
              <a:off x="4246908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3275181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2303454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1331727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 userDrawn="1"/>
          </p:nvSpPr>
          <p:spPr>
            <a:xfrm>
              <a:off x="-747711" y="164615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4.75cm</a:t>
              </a:r>
            </a:p>
          </p:txBody>
        </p:sp>
        <p:sp>
          <p:nvSpPr>
            <p:cNvPr id="52" name="TextBox 51"/>
            <p:cNvSpPr txBox="1"/>
            <p:nvPr userDrawn="1"/>
          </p:nvSpPr>
          <p:spPr>
            <a:xfrm>
              <a:off x="-747711" y="2216732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6.34cm</a:t>
              </a:r>
            </a:p>
          </p:txBody>
        </p:sp>
        <p:sp>
          <p:nvSpPr>
            <p:cNvPr id="53" name="TextBox 52"/>
            <p:cNvSpPr txBox="1"/>
            <p:nvPr userDrawn="1"/>
          </p:nvSpPr>
          <p:spPr>
            <a:xfrm>
              <a:off x="-747711" y="2787308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7.93cm</a:t>
              </a:r>
            </a:p>
          </p:txBody>
        </p:sp>
        <p:sp>
          <p:nvSpPr>
            <p:cNvPr id="54" name="TextBox 53"/>
            <p:cNvSpPr txBox="1"/>
            <p:nvPr userDrawn="1"/>
          </p:nvSpPr>
          <p:spPr>
            <a:xfrm>
              <a:off x="-747711" y="3357884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9.52cm</a:t>
              </a:r>
            </a:p>
          </p:txBody>
        </p:sp>
        <p:sp>
          <p:nvSpPr>
            <p:cNvPr id="55" name="TextBox 54"/>
            <p:cNvSpPr txBox="1"/>
            <p:nvPr userDrawn="1"/>
          </p:nvSpPr>
          <p:spPr>
            <a:xfrm>
              <a:off x="-747711" y="3928460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11.11cm</a:t>
              </a:r>
            </a:p>
          </p:txBody>
        </p:sp>
        <p:sp>
          <p:nvSpPr>
            <p:cNvPr id="56" name="TextBox 55"/>
            <p:cNvSpPr txBox="1"/>
            <p:nvPr userDrawn="1"/>
          </p:nvSpPr>
          <p:spPr>
            <a:xfrm>
              <a:off x="-747711" y="44990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12.70cm</a:t>
              </a:r>
            </a:p>
          </p:txBody>
        </p:sp>
        <p:sp>
          <p:nvSpPr>
            <p:cNvPr id="57" name="TextBox 56"/>
            <p:cNvSpPr txBox="1"/>
            <p:nvPr userDrawn="1"/>
          </p:nvSpPr>
          <p:spPr>
            <a:xfrm>
              <a:off x="-747711" y="5069612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14.29cm</a:t>
              </a:r>
            </a:p>
          </p:txBody>
        </p:sp>
        <p:sp>
          <p:nvSpPr>
            <p:cNvPr id="58" name="TextBox 57"/>
            <p:cNvSpPr txBox="1"/>
            <p:nvPr userDrawn="1"/>
          </p:nvSpPr>
          <p:spPr>
            <a:xfrm>
              <a:off x="-747711" y="5640188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15.87cm</a:t>
              </a:r>
            </a:p>
          </p:txBody>
        </p:sp>
        <p:sp>
          <p:nvSpPr>
            <p:cNvPr id="59" name="TextBox 58"/>
            <p:cNvSpPr txBox="1"/>
            <p:nvPr userDrawn="1"/>
          </p:nvSpPr>
          <p:spPr>
            <a:xfrm>
              <a:off x="-747711" y="6060280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17.00cm</a:t>
              </a:r>
            </a:p>
          </p:txBody>
        </p:sp>
        <p:sp>
          <p:nvSpPr>
            <p:cNvPr id="60" name="TextBox 59"/>
            <p:cNvSpPr txBox="1"/>
            <p:nvPr userDrawn="1"/>
          </p:nvSpPr>
          <p:spPr>
            <a:xfrm>
              <a:off x="30480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 smtClean="0">
                  <a:solidFill>
                    <a:schemeClr val="tx1"/>
                  </a:solidFill>
                </a:rPr>
                <a:t>1.00cm</a:t>
              </a:r>
            </a:p>
          </p:txBody>
        </p:sp>
        <p:sp>
          <p:nvSpPr>
            <p:cNvPr id="61" name="TextBox 60"/>
            <p:cNvSpPr txBox="1"/>
            <p:nvPr userDrawn="1"/>
          </p:nvSpPr>
          <p:spPr>
            <a:xfrm>
              <a:off x="1276838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 smtClean="0">
                  <a:solidFill>
                    <a:schemeClr val="tx1"/>
                  </a:solidFill>
                </a:rPr>
                <a:t>3.70cm</a:t>
              </a:r>
            </a:p>
          </p:txBody>
        </p:sp>
        <p:sp>
          <p:nvSpPr>
            <p:cNvPr id="62" name="TextBox 61"/>
            <p:cNvSpPr txBox="1"/>
            <p:nvPr userDrawn="1"/>
          </p:nvSpPr>
          <p:spPr>
            <a:xfrm>
              <a:off x="2248876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 smtClean="0">
                  <a:solidFill>
                    <a:schemeClr val="tx1"/>
                  </a:solidFill>
                </a:rPr>
                <a:t>6.40cm</a:t>
              </a:r>
            </a:p>
          </p:txBody>
        </p:sp>
        <p:sp>
          <p:nvSpPr>
            <p:cNvPr id="63" name="TextBox 62"/>
            <p:cNvSpPr txBox="1"/>
            <p:nvPr userDrawn="1"/>
          </p:nvSpPr>
          <p:spPr>
            <a:xfrm>
              <a:off x="3220914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 smtClean="0">
                  <a:solidFill>
                    <a:schemeClr val="tx1"/>
                  </a:solidFill>
                </a:rPr>
                <a:t>9.10cm</a:t>
              </a:r>
            </a:p>
          </p:txBody>
        </p:sp>
        <p:sp>
          <p:nvSpPr>
            <p:cNvPr id="64" name="TextBox 63"/>
            <p:cNvSpPr txBox="1"/>
            <p:nvPr userDrawn="1"/>
          </p:nvSpPr>
          <p:spPr>
            <a:xfrm>
              <a:off x="4192952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 smtClean="0">
                  <a:solidFill>
                    <a:schemeClr val="tx1"/>
                  </a:solidFill>
                </a:rPr>
                <a:t>11.80cm</a:t>
              </a:r>
            </a:p>
          </p:txBody>
        </p:sp>
        <p:sp>
          <p:nvSpPr>
            <p:cNvPr id="65" name="TextBox 64"/>
            <p:cNvSpPr txBox="1"/>
            <p:nvPr userDrawn="1"/>
          </p:nvSpPr>
          <p:spPr>
            <a:xfrm>
              <a:off x="516499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 smtClean="0">
                  <a:solidFill>
                    <a:schemeClr val="tx1"/>
                  </a:solidFill>
                </a:rPr>
                <a:t>14.50cm</a:t>
              </a:r>
            </a:p>
          </p:txBody>
        </p:sp>
        <p:sp>
          <p:nvSpPr>
            <p:cNvPr id="66" name="TextBox 65"/>
            <p:cNvSpPr txBox="1"/>
            <p:nvPr userDrawn="1"/>
          </p:nvSpPr>
          <p:spPr>
            <a:xfrm>
              <a:off x="6137028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 smtClean="0">
                  <a:solidFill>
                    <a:schemeClr val="tx1"/>
                  </a:solidFill>
                </a:rPr>
                <a:t>17.20cm</a:t>
              </a:r>
            </a:p>
          </p:txBody>
        </p:sp>
        <p:sp>
          <p:nvSpPr>
            <p:cNvPr id="67" name="TextBox 66"/>
            <p:cNvSpPr txBox="1"/>
            <p:nvPr userDrawn="1"/>
          </p:nvSpPr>
          <p:spPr>
            <a:xfrm>
              <a:off x="7109066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 smtClean="0">
                  <a:solidFill>
                    <a:schemeClr val="tx1"/>
                  </a:solidFill>
                </a:rPr>
                <a:t>9.90cm</a:t>
              </a:r>
            </a:p>
          </p:txBody>
        </p:sp>
        <p:sp>
          <p:nvSpPr>
            <p:cNvPr id="68" name="TextBox 67"/>
            <p:cNvSpPr txBox="1"/>
            <p:nvPr userDrawn="1"/>
          </p:nvSpPr>
          <p:spPr>
            <a:xfrm>
              <a:off x="8081104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 smtClean="0">
                  <a:solidFill>
                    <a:schemeClr val="tx1"/>
                  </a:solidFill>
                </a:rPr>
                <a:t>22.60cm</a:t>
              </a:r>
            </a:p>
          </p:txBody>
        </p:sp>
        <p:sp>
          <p:nvSpPr>
            <p:cNvPr id="69" name="TextBox 68"/>
            <p:cNvSpPr txBox="1"/>
            <p:nvPr userDrawn="1"/>
          </p:nvSpPr>
          <p:spPr>
            <a:xfrm>
              <a:off x="9053142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 smtClean="0">
                  <a:solidFill>
                    <a:schemeClr val="tx1"/>
                  </a:solidFill>
                </a:rPr>
                <a:t>25.30cm</a:t>
              </a:r>
            </a:p>
          </p:txBody>
        </p:sp>
        <p:sp>
          <p:nvSpPr>
            <p:cNvPr id="70" name="TextBox 69"/>
            <p:cNvSpPr txBox="1"/>
            <p:nvPr userDrawn="1"/>
          </p:nvSpPr>
          <p:spPr>
            <a:xfrm>
              <a:off x="1002518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 smtClean="0">
                  <a:solidFill>
                    <a:schemeClr val="tx1"/>
                  </a:solidFill>
                </a:rPr>
                <a:t>27.99cm</a:t>
              </a:r>
            </a:p>
          </p:txBody>
        </p:sp>
        <p:sp>
          <p:nvSpPr>
            <p:cNvPr id="71" name="TextBox 70"/>
            <p:cNvSpPr txBox="1"/>
            <p:nvPr userDrawn="1"/>
          </p:nvSpPr>
          <p:spPr>
            <a:xfrm>
              <a:off x="10997215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 smtClean="0">
                  <a:solidFill>
                    <a:schemeClr val="tx1"/>
                  </a:solidFill>
                </a:rPr>
                <a:t>30.69cm</a:t>
              </a:r>
            </a:p>
          </p:txBody>
        </p:sp>
        <p:sp>
          <p:nvSpPr>
            <p:cNvPr id="72" name="TextBox 71"/>
            <p:cNvSpPr txBox="1"/>
            <p:nvPr userDrawn="1"/>
          </p:nvSpPr>
          <p:spPr>
            <a:xfrm>
              <a:off x="1146175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32.85cm</a:t>
              </a:r>
            </a:p>
          </p:txBody>
        </p:sp>
        <p:sp>
          <p:nvSpPr>
            <p:cNvPr id="74" name="TextBox 73"/>
            <p:cNvSpPr txBox="1"/>
            <p:nvPr userDrawn="1"/>
          </p:nvSpPr>
          <p:spPr>
            <a:xfrm>
              <a:off x="1049078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30.16cm</a:t>
              </a:r>
            </a:p>
          </p:txBody>
        </p:sp>
        <p:sp>
          <p:nvSpPr>
            <p:cNvPr id="75" name="TextBox 74"/>
            <p:cNvSpPr txBox="1"/>
            <p:nvPr userDrawn="1"/>
          </p:nvSpPr>
          <p:spPr>
            <a:xfrm>
              <a:off x="9519807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27.46cm</a:t>
              </a:r>
            </a:p>
          </p:txBody>
        </p:sp>
        <p:sp>
          <p:nvSpPr>
            <p:cNvPr id="76" name="TextBox 75"/>
            <p:cNvSpPr txBox="1"/>
            <p:nvPr userDrawn="1"/>
          </p:nvSpPr>
          <p:spPr>
            <a:xfrm>
              <a:off x="8548834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24.76cm</a:t>
              </a:r>
            </a:p>
          </p:txBody>
        </p:sp>
        <p:sp>
          <p:nvSpPr>
            <p:cNvPr id="77" name="TextBox 76"/>
            <p:cNvSpPr txBox="1"/>
            <p:nvPr userDrawn="1"/>
          </p:nvSpPr>
          <p:spPr>
            <a:xfrm>
              <a:off x="7577861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22.07cm</a:t>
              </a:r>
            </a:p>
          </p:txBody>
        </p:sp>
        <p:sp>
          <p:nvSpPr>
            <p:cNvPr id="78" name="TextBox 77"/>
            <p:cNvSpPr txBox="1"/>
            <p:nvPr userDrawn="1"/>
          </p:nvSpPr>
          <p:spPr>
            <a:xfrm>
              <a:off x="6606888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19.37cm</a:t>
              </a:r>
            </a:p>
          </p:txBody>
        </p:sp>
        <p:sp>
          <p:nvSpPr>
            <p:cNvPr id="79" name="TextBox 78"/>
            <p:cNvSpPr txBox="1"/>
            <p:nvPr userDrawn="1"/>
          </p:nvSpPr>
          <p:spPr>
            <a:xfrm>
              <a:off x="5635915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16.67cm</a:t>
              </a:r>
            </a:p>
          </p:txBody>
        </p:sp>
        <p:sp>
          <p:nvSpPr>
            <p:cNvPr id="80" name="TextBox 79"/>
            <p:cNvSpPr txBox="1"/>
            <p:nvPr userDrawn="1"/>
          </p:nvSpPr>
          <p:spPr>
            <a:xfrm>
              <a:off x="4664942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13.98cm</a:t>
              </a:r>
            </a:p>
          </p:txBody>
        </p:sp>
        <p:sp>
          <p:nvSpPr>
            <p:cNvPr id="81" name="TextBox 80"/>
            <p:cNvSpPr txBox="1"/>
            <p:nvPr userDrawn="1"/>
          </p:nvSpPr>
          <p:spPr>
            <a:xfrm>
              <a:off x="3693969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11.28cm</a:t>
              </a:r>
            </a:p>
          </p:txBody>
        </p:sp>
        <p:sp>
          <p:nvSpPr>
            <p:cNvPr id="82" name="TextBox 81"/>
            <p:cNvSpPr txBox="1"/>
            <p:nvPr userDrawn="1"/>
          </p:nvSpPr>
          <p:spPr>
            <a:xfrm>
              <a:off x="2722996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8.59cm</a:t>
              </a:r>
            </a:p>
          </p:txBody>
        </p:sp>
        <p:sp>
          <p:nvSpPr>
            <p:cNvPr id="83" name="TextBox 82"/>
            <p:cNvSpPr txBox="1"/>
            <p:nvPr userDrawn="1"/>
          </p:nvSpPr>
          <p:spPr>
            <a:xfrm>
              <a:off x="1752023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5.89cm</a:t>
              </a:r>
            </a:p>
          </p:txBody>
        </p:sp>
        <p:sp>
          <p:nvSpPr>
            <p:cNvPr id="84" name="TextBox 83"/>
            <p:cNvSpPr txBox="1"/>
            <p:nvPr userDrawn="1"/>
          </p:nvSpPr>
          <p:spPr>
            <a:xfrm>
              <a:off x="78105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3.19cm</a:t>
              </a: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360000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 userDrawn="1"/>
          </p:nvSpPr>
          <p:spPr>
            <a:xfrm>
              <a:off x="-1143000" y="6183391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Content Bottom</a:t>
              </a:r>
            </a:p>
          </p:txBody>
        </p:sp>
        <p:sp>
          <p:nvSpPr>
            <p:cNvPr id="86" name="TextBox 85"/>
            <p:cNvSpPr txBox="1"/>
            <p:nvPr userDrawn="1"/>
          </p:nvSpPr>
          <p:spPr>
            <a:xfrm>
              <a:off x="-1143000" y="1769267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Content Top</a:t>
              </a:r>
            </a:p>
          </p:txBody>
        </p:sp>
        <p:sp>
          <p:nvSpPr>
            <p:cNvPr id="87" name="TextBox 86"/>
            <p:cNvSpPr txBox="1"/>
            <p:nvPr userDrawn="1"/>
          </p:nvSpPr>
          <p:spPr>
            <a:xfrm>
              <a:off x="-1143000" y="1198691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Heading Baseline</a:t>
              </a:r>
            </a:p>
          </p:txBody>
        </p:sp>
        <p:sp>
          <p:nvSpPr>
            <p:cNvPr id="88" name="TextBox 87"/>
            <p:cNvSpPr txBox="1"/>
            <p:nvPr userDrawn="1"/>
          </p:nvSpPr>
          <p:spPr>
            <a:xfrm>
              <a:off x="-590537" y="-438330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 smtClean="0">
                  <a:solidFill>
                    <a:schemeClr val="tx1"/>
                  </a:solidFill>
                </a:rPr>
                <a:t>Left Margin</a:t>
              </a:r>
            </a:p>
          </p:txBody>
        </p:sp>
        <p:sp>
          <p:nvSpPr>
            <p:cNvPr id="89" name="TextBox 88"/>
            <p:cNvSpPr txBox="1"/>
            <p:nvPr userDrawn="1"/>
          </p:nvSpPr>
          <p:spPr>
            <a:xfrm>
              <a:off x="11933758" y="-438330"/>
              <a:ext cx="63924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 smtClean="0">
                  <a:solidFill>
                    <a:schemeClr val="tx1"/>
                  </a:solidFill>
                </a:rPr>
                <a:t>Right Margin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06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27" r:id="rId2"/>
    <p:sldLayoutId id="2147483697" r:id="rId3"/>
    <p:sldLayoutId id="2147483730" r:id="rId4"/>
    <p:sldLayoutId id="2147483668" r:id="rId5"/>
    <p:sldLayoutId id="2147483659" r:id="rId6"/>
    <p:sldLayoutId id="2147483721" r:id="rId7"/>
    <p:sldLayoutId id="2147483722" r:id="rId8"/>
    <p:sldLayoutId id="2147483726" r:id="rId9"/>
    <p:sldLayoutId id="2147483725" r:id="rId10"/>
    <p:sldLayoutId id="2147483649" r:id="rId11"/>
    <p:sldLayoutId id="2147483728" r:id="rId12"/>
    <p:sldLayoutId id="2147483696" r:id="rId13"/>
    <p:sldLayoutId id="214748373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60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2925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145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27" userDrawn="1">
          <p15:clr>
            <a:srgbClr val="A4A3A4"/>
          </p15:clr>
        </p15:guide>
        <p15:guide id="2" orient="horz" pos="2159" userDrawn="1">
          <p15:clr>
            <a:srgbClr val="A4A3A4"/>
          </p15:clr>
        </p15:guide>
        <p15:guide id="3" pos="725" userDrawn="1">
          <p15:clr>
            <a:srgbClr val="A4A3A4"/>
          </p15:clr>
        </p15:guide>
        <p15:guide id="4" pos="842" userDrawn="1">
          <p15:clr>
            <a:srgbClr val="A4A3A4"/>
          </p15:clr>
        </p15:guide>
        <p15:guide id="5" pos="1335" userDrawn="1">
          <p15:clr>
            <a:srgbClr val="A4A3A4"/>
          </p15:clr>
        </p15:guide>
        <p15:guide id="6" pos="1454" userDrawn="1">
          <p15:clr>
            <a:srgbClr val="A4A3A4"/>
          </p15:clr>
        </p15:guide>
        <p15:guide id="7" pos="1947" userDrawn="1">
          <p15:clr>
            <a:srgbClr val="A4A3A4"/>
          </p15:clr>
        </p15:guide>
        <p15:guide id="8" pos="2064" userDrawn="1">
          <p15:clr>
            <a:srgbClr val="A4A3A4"/>
          </p15:clr>
        </p15:guide>
        <p15:guide id="9" pos="2558" userDrawn="1">
          <p15:clr>
            <a:srgbClr val="A4A3A4"/>
          </p15:clr>
        </p15:guide>
        <p15:guide id="10" pos="2678" userDrawn="1">
          <p15:clr>
            <a:srgbClr val="A4A3A4"/>
          </p15:clr>
        </p15:guide>
        <p15:guide id="11" pos="3170" userDrawn="1">
          <p15:clr>
            <a:srgbClr val="A4A3A4"/>
          </p15:clr>
        </p15:guide>
        <p15:guide id="12" pos="3288" userDrawn="1">
          <p15:clr>
            <a:srgbClr val="A4A3A4"/>
          </p15:clr>
        </p15:guide>
        <p15:guide id="13" pos="3780" userDrawn="1">
          <p15:clr>
            <a:srgbClr val="A4A3A4"/>
          </p15:clr>
        </p15:guide>
        <p15:guide id="14" pos="3900" userDrawn="1">
          <p15:clr>
            <a:srgbClr val="A4A3A4"/>
          </p15:clr>
        </p15:guide>
        <p15:guide id="15" pos="4392" userDrawn="1">
          <p15:clr>
            <a:srgbClr val="A4A3A4"/>
          </p15:clr>
        </p15:guide>
        <p15:guide id="16" pos="4512" userDrawn="1">
          <p15:clr>
            <a:srgbClr val="A4A3A4"/>
          </p15:clr>
        </p15:guide>
        <p15:guide id="17" pos="5124" userDrawn="1">
          <p15:clr>
            <a:srgbClr val="A4A3A4"/>
          </p15:clr>
        </p15:guide>
        <p15:guide id="18" pos="5004" userDrawn="1">
          <p15:clr>
            <a:srgbClr val="A4A3A4"/>
          </p15:clr>
        </p15:guide>
        <p15:guide id="19" pos="5616" userDrawn="1">
          <p15:clr>
            <a:srgbClr val="A4A3A4"/>
          </p15:clr>
        </p15:guide>
        <p15:guide id="20" pos="5736" userDrawn="1">
          <p15:clr>
            <a:srgbClr val="A4A3A4"/>
          </p15:clr>
        </p15:guide>
        <p15:guide id="21" pos="6227" userDrawn="1">
          <p15:clr>
            <a:srgbClr val="A4A3A4"/>
          </p15:clr>
        </p15:guide>
        <p15:guide id="22" pos="6348" userDrawn="1">
          <p15:clr>
            <a:srgbClr val="A4A3A4"/>
          </p15:clr>
        </p15:guide>
        <p15:guide id="23" pos="6839" userDrawn="1">
          <p15:clr>
            <a:srgbClr val="A4A3A4"/>
          </p15:clr>
        </p15:guide>
        <p15:guide id="24" pos="6960" userDrawn="1">
          <p15:clr>
            <a:srgbClr val="A4A3A4"/>
          </p15:clr>
        </p15:guide>
        <p15:guide id="25" pos="7451" userDrawn="1">
          <p15:clr>
            <a:srgbClr val="A4A3A4"/>
          </p15:clr>
        </p15:guide>
        <p15:guide id="26" orient="horz" pos="1799" userDrawn="1">
          <p15:clr>
            <a:srgbClr val="A4A3A4"/>
          </p15:clr>
        </p15:guide>
        <p15:guide id="27" orient="horz" pos="1437" userDrawn="1">
          <p15:clr>
            <a:srgbClr val="A4A3A4"/>
          </p15:clr>
        </p15:guide>
        <p15:guide id="28" orient="horz" pos="1077" userDrawn="1">
          <p15:clr>
            <a:srgbClr val="A4A3A4"/>
          </p15:clr>
        </p15:guide>
        <p15:guide id="29" orient="horz" pos="717" userDrawn="1">
          <p15:clr>
            <a:srgbClr val="A4A3A4"/>
          </p15:clr>
        </p15:guide>
        <p15:guide id="30" orient="horz" pos="2519" userDrawn="1">
          <p15:clr>
            <a:srgbClr val="A4A3A4"/>
          </p15:clr>
        </p15:guide>
        <p15:guide id="31" orient="horz" pos="2879" userDrawn="1">
          <p15:clr>
            <a:srgbClr val="A4A3A4"/>
          </p15:clr>
        </p15:guide>
        <p15:guide id="32" orient="horz" pos="3240" userDrawn="1">
          <p15:clr>
            <a:srgbClr val="A4A3A4"/>
          </p15:clr>
        </p15:guide>
        <p15:guide id="33" orient="horz" pos="3600" userDrawn="1">
          <p15:clr>
            <a:srgbClr val="A4A3A4"/>
          </p15:clr>
        </p15:guide>
        <p15:guide id="34" orient="horz" pos="385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jpeg"/><Relationship Id="rId10" Type="http://schemas.openxmlformats.org/officeDocument/2006/relationships/image" Target="../media/image19.pn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emf"/><Relationship Id="rId7" Type="http://schemas.openxmlformats.org/officeDocument/2006/relationships/image" Target="../media/image28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4.emf"/><Relationship Id="rId7" Type="http://schemas.openxmlformats.org/officeDocument/2006/relationships/diagramLayout" Target="../diagrams/layout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1.xml"/><Relationship Id="rId11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microsoft.com/office/2007/relationships/diagramDrawing" Target="../diagrams/drawing1.xml"/><Relationship Id="rId4" Type="http://schemas.openxmlformats.org/officeDocument/2006/relationships/image" Target="../media/image35.jpeg"/><Relationship Id="rId9" Type="http://schemas.openxmlformats.org/officeDocument/2006/relationships/diagramColors" Target="../diagrams/colors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162799" y="1138239"/>
            <a:ext cx="4665663" cy="1210642"/>
          </a:xfrm>
        </p:spPr>
        <p:txBody>
          <a:bodyPr/>
          <a:lstStyle/>
          <a:p>
            <a:r>
              <a:rPr lang="en-GB" dirty="0" smtClean="0"/>
              <a:t>TRACK </a:t>
            </a:r>
            <a:r>
              <a:rPr lang="en-GB" dirty="0" smtClean="0"/>
              <a:t>2: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KANTAR DATA </a:t>
            </a:r>
            <a:r>
              <a:rPr lang="en-GB" dirty="0" smtClean="0"/>
              <a:t>VISUALIZATION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176120" y="2564904"/>
            <a:ext cx="3312368" cy="504056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The Office of the CTO</a:t>
            </a:r>
          </a:p>
        </p:txBody>
      </p:sp>
    </p:spTree>
    <p:extLst>
      <p:ext uri="{BB962C8B-B14F-4D97-AF65-F5344CB8AC3E}">
        <p14:creationId xmlns:p14="http://schemas.microsoft.com/office/powerpoint/2010/main" val="5299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91344" y="692696"/>
            <a:ext cx="6624736" cy="432048"/>
          </a:xfrm>
          <a:solidFill>
            <a:srgbClr val="FFCC00"/>
          </a:solidFill>
          <a:ln w="9525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Business capabilities channelized through Data Factory</a:t>
            </a:r>
          </a:p>
        </p:txBody>
      </p:sp>
      <p:sp>
        <p:nvSpPr>
          <p:cNvPr id="46" name="Round Same Side Corner Rectangle 45"/>
          <p:cNvSpPr/>
          <p:nvPr/>
        </p:nvSpPr>
        <p:spPr>
          <a:xfrm>
            <a:off x="191344" y="1628800"/>
            <a:ext cx="1433600" cy="737530"/>
          </a:xfrm>
          <a:prstGeom prst="round2SameRect">
            <a:avLst>
              <a:gd name="adj1" fmla="val 16667"/>
              <a:gd name="adj2" fmla="val 27757"/>
            </a:avLst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3rd Party data consolidation with Brand Data for Insights</a:t>
            </a:r>
            <a:endParaRPr lang="nl-NL" sz="105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 Same Side Corner Rectangle 46"/>
          <p:cNvSpPr/>
          <p:nvPr/>
        </p:nvSpPr>
        <p:spPr>
          <a:xfrm>
            <a:off x="263352" y="2492896"/>
            <a:ext cx="1368152" cy="720080"/>
          </a:xfrm>
          <a:prstGeom prst="round2SameRect">
            <a:avLst>
              <a:gd name="adj1" fmla="val 16667"/>
              <a:gd name="adj2" fmla="val 27757"/>
            </a:avLst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 Catalogs for addressing curremt business problems</a:t>
            </a:r>
            <a:endParaRPr lang="nl-NL" sz="100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 Same Side Corner Rectangle 47"/>
          <p:cNvSpPr/>
          <p:nvPr/>
        </p:nvSpPr>
        <p:spPr>
          <a:xfrm>
            <a:off x="1847528" y="3789040"/>
            <a:ext cx="1368152" cy="720080"/>
          </a:xfrm>
          <a:prstGeom prst="round2SameRect">
            <a:avLst>
              <a:gd name="adj1" fmla="val 16667"/>
              <a:gd name="adj2" fmla="val 27757"/>
            </a:avLst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 Visualization platform for strategic imperatives</a:t>
            </a:r>
            <a:endParaRPr lang="nl-NL" sz="100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ound Same Side Corner Rectangle 48"/>
          <p:cNvSpPr/>
          <p:nvPr/>
        </p:nvSpPr>
        <p:spPr>
          <a:xfrm>
            <a:off x="1847528" y="1988840"/>
            <a:ext cx="1368152" cy="720080"/>
          </a:xfrm>
          <a:prstGeom prst="round2SameRect">
            <a:avLst>
              <a:gd name="adj1" fmla="val 16667"/>
              <a:gd name="adj2" fmla="val 27757"/>
            </a:avLst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VOC through structured, unstrutured and streaming data</a:t>
            </a:r>
            <a:endParaRPr lang="nl-NL" sz="100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 Same Side Corner Rectangle 49"/>
          <p:cNvSpPr/>
          <p:nvPr/>
        </p:nvSpPr>
        <p:spPr>
          <a:xfrm>
            <a:off x="263352" y="3356992"/>
            <a:ext cx="1440160" cy="720080"/>
          </a:xfrm>
          <a:prstGeom prst="round2SameRect">
            <a:avLst>
              <a:gd name="adj1" fmla="val 16667"/>
              <a:gd name="adj2" fmla="val 27757"/>
            </a:avLst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Innovative Tier 2 platform for Ideation &amp; Hypothesis testing</a:t>
            </a:r>
            <a:endParaRPr lang="nl-NL" sz="100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ound Same Side Corner Rectangle 50"/>
          <p:cNvSpPr/>
          <p:nvPr/>
        </p:nvSpPr>
        <p:spPr>
          <a:xfrm>
            <a:off x="263352" y="4221088"/>
            <a:ext cx="1368152" cy="720080"/>
          </a:xfrm>
          <a:prstGeom prst="round2SameRect">
            <a:avLst>
              <a:gd name="adj1" fmla="val 16667"/>
              <a:gd name="adj2" fmla="val 27757"/>
            </a:avLst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Bring data from varied touch points real time to personalize </a:t>
            </a:r>
            <a:endParaRPr lang="nl-NL" sz="100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ound Same Side Corner Rectangle 51"/>
          <p:cNvSpPr/>
          <p:nvPr/>
        </p:nvSpPr>
        <p:spPr>
          <a:xfrm>
            <a:off x="1847528" y="2924944"/>
            <a:ext cx="1368152" cy="720080"/>
          </a:xfrm>
          <a:prstGeom prst="round2SameRect">
            <a:avLst>
              <a:gd name="adj1" fmla="val 16667"/>
              <a:gd name="adj2" fmla="val 27757"/>
            </a:avLst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Build capabilities to unify and remove redundancies</a:t>
            </a:r>
            <a:endParaRPr lang="nl-NL" sz="100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32304" y="836712"/>
            <a:ext cx="191238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600" b="1" dirty="0" smtClean="0"/>
              <a:t>BUILDING BLOCKS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51384" y="1268760"/>
            <a:ext cx="250947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600" b="1" dirty="0" smtClean="0"/>
              <a:t>BUSINESS CAPABILITIES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3761799" y="5863298"/>
            <a:ext cx="3257776" cy="836800"/>
            <a:chOff x="4195772" y="1163101"/>
            <a:chExt cx="3904613" cy="1146683"/>
          </a:xfrm>
          <a:solidFill>
            <a:srgbClr val="FDB913"/>
          </a:solidFill>
        </p:grpSpPr>
        <p:sp>
          <p:nvSpPr>
            <p:cNvPr id="125" name="Hexagon 124"/>
            <p:cNvSpPr/>
            <p:nvPr/>
          </p:nvSpPr>
          <p:spPr>
            <a:xfrm>
              <a:off x="5150519" y="1163101"/>
              <a:ext cx="879566" cy="57250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Real Time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6" name="Hexagon 125"/>
            <p:cNvSpPr/>
            <p:nvPr/>
          </p:nvSpPr>
          <p:spPr>
            <a:xfrm>
              <a:off x="5151671" y="1737280"/>
              <a:ext cx="879566" cy="57250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Batch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7" name="Hexagon 126"/>
            <p:cNvSpPr/>
            <p:nvPr/>
          </p:nvSpPr>
          <p:spPr>
            <a:xfrm>
              <a:off x="5895144" y="1444571"/>
              <a:ext cx="1253032" cy="57250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Transform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8" name="Arrow: Pentagon 36"/>
            <p:cNvSpPr/>
            <p:nvPr/>
          </p:nvSpPr>
          <p:spPr>
            <a:xfrm>
              <a:off x="4195772" y="1444571"/>
              <a:ext cx="1095235" cy="572504"/>
            </a:xfrm>
            <a:prstGeom prst="homePlate">
              <a:avLst>
                <a:gd name="adj" fmla="val 28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Ingest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9" name="Arrow: Chevron 37"/>
            <p:cNvSpPr/>
            <p:nvPr/>
          </p:nvSpPr>
          <p:spPr>
            <a:xfrm>
              <a:off x="7003656" y="1425636"/>
              <a:ext cx="1096729" cy="588126"/>
            </a:xfrm>
            <a:prstGeom prst="chevron">
              <a:avLst>
                <a:gd name="adj" fmla="val 221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Publish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444753" y="866990"/>
            <a:ext cx="5184576" cy="5760640"/>
            <a:chOff x="7104112" y="1988840"/>
            <a:chExt cx="4104456" cy="4464496"/>
          </a:xfrm>
        </p:grpSpPr>
        <p:sp>
          <p:nvSpPr>
            <p:cNvPr id="123" name="Rectangle 122"/>
            <p:cNvSpPr/>
            <p:nvPr/>
          </p:nvSpPr>
          <p:spPr>
            <a:xfrm>
              <a:off x="8171292" y="3988931"/>
              <a:ext cx="2215067" cy="7988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alibri Light" panose="020F0302020204030204" pitchFamily="34" charset="0"/>
              </a:endParaRPr>
            </a:p>
          </p:txBody>
        </p:sp>
        <p:sp>
          <p:nvSpPr>
            <p:cNvPr id="131" name="Oval 130"/>
            <p:cNvSpPr>
              <a:spLocks/>
            </p:cNvSpPr>
            <p:nvPr/>
          </p:nvSpPr>
          <p:spPr>
            <a:xfrm>
              <a:off x="9640020" y="2504198"/>
              <a:ext cx="1274852" cy="113263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" tIns="9144" rIns="9144" bIns="9144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Data                 Catalogue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32" name="Oval 131"/>
            <p:cNvSpPr>
              <a:spLocks/>
            </p:cNvSpPr>
            <p:nvPr/>
          </p:nvSpPr>
          <p:spPr>
            <a:xfrm>
              <a:off x="9933716" y="3352342"/>
              <a:ext cx="1274852" cy="113263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" tIns="9144" rIns="9144" bIns="9144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4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Discovery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33" name="Oval 132"/>
            <p:cNvSpPr>
              <a:spLocks/>
            </p:cNvSpPr>
            <p:nvPr/>
          </p:nvSpPr>
          <p:spPr>
            <a:xfrm>
              <a:off x="9842868" y="4160063"/>
              <a:ext cx="1274852" cy="113263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" tIns="9144" rIns="9144" bIns="9144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5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Data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Processing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34" name="Oval 133"/>
            <p:cNvSpPr>
              <a:spLocks/>
            </p:cNvSpPr>
            <p:nvPr/>
          </p:nvSpPr>
          <p:spPr>
            <a:xfrm>
              <a:off x="7104112" y="4121389"/>
              <a:ext cx="1274852" cy="113263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" tIns="9144" rIns="9144" bIns="9144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10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Reference / Master Data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35" name="Oval 134"/>
            <p:cNvSpPr>
              <a:spLocks/>
            </p:cNvSpPr>
            <p:nvPr/>
          </p:nvSpPr>
          <p:spPr>
            <a:xfrm>
              <a:off x="7214161" y="3374937"/>
              <a:ext cx="1274852" cy="113263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" tIns="9144" rIns="9144" bIns="9144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11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Data Operations/ DevOps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36" name="Oval 135"/>
            <p:cNvSpPr>
              <a:spLocks/>
            </p:cNvSpPr>
            <p:nvPr/>
          </p:nvSpPr>
          <p:spPr>
            <a:xfrm>
              <a:off x="8978187" y="5320700"/>
              <a:ext cx="1274852" cy="113263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" tIns="9144" rIns="9144" bIns="9144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7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Data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Monitoring  Process Console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37" name="Oval 136"/>
            <p:cNvSpPr>
              <a:spLocks/>
            </p:cNvSpPr>
            <p:nvPr/>
          </p:nvSpPr>
          <p:spPr>
            <a:xfrm>
              <a:off x="9748932" y="4884518"/>
              <a:ext cx="1274852" cy="113263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" tIns="9144" rIns="9144" bIns="9144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6 </a:t>
              </a:r>
              <a:endPara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Business Cost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&amp;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Value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38" name="Oval 137"/>
            <p:cNvSpPr>
              <a:spLocks/>
            </p:cNvSpPr>
            <p:nvPr/>
          </p:nvSpPr>
          <p:spPr>
            <a:xfrm>
              <a:off x="8019774" y="5288486"/>
              <a:ext cx="1274852" cy="113263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" tIns="9144" rIns="9144" bIns="9144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8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     Data Testing &amp; Reconciliation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39" name="Oval 138"/>
            <p:cNvSpPr>
              <a:spLocks/>
            </p:cNvSpPr>
            <p:nvPr/>
          </p:nvSpPr>
          <p:spPr>
            <a:xfrm>
              <a:off x="8963942" y="2001859"/>
              <a:ext cx="1274852" cy="113263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" tIns="9144" rIns="9144" bIns="9144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2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Market Place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0" name="Oval 139"/>
            <p:cNvSpPr>
              <a:spLocks/>
            </p:cNvSpPr>
            <p:nvPr/>
          </p:nvSpPr>
          <p:spPr>
            <a:xfrm>
              <a:off x="7466268" y="2583952"/>
              <a:ext cx="1274852" cy="113263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" tIns="9144" rIns="9144" bIns="9144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12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Cost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Allocations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8097126" y="1988840"/>
              <a:ext cx="1168496" cy="108220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1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Data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Ingestion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2" name="Oval 141"/>
            <p:cNvSpPr>
              <a:spLocks/>
            </p:cNvSpPr>
            <p:nvPr/>
          </p:nvSpPr>
          <p:spPr>
            <a:xfrm>
              <a:off x="7235424" y="4916100"/>
              <a:ext cx="1274852" cy="113263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" tIns="9144" rIns="9144" bIns="9144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9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Data Security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3" name="Plaque 142"/>
            <p:cNvSpPr/>
            <p:nvPr/>
          </p:nvSpPr>
          <p:spPr>
            <a:xfrm>
              <a:off x="8292061" y="3288889"/>
              <a:ext cx="1761357" cy="1121657"/>
            </a:xfrm>
            <a:prstGeom prst="plaque">
              <a:avLst>
                <a:gd name="adj" fmla="val 24361"/>
              </a:avLst>
            </a:prstGeom>
            <a:solidFill>
              <a:schemeClr val="tx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CC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TRANSFORM &amp; ANALYZE</a:t>
              </a:r>
              <a:endParaRPr lang="en-US" sz="1050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Plaque 143"/>
            <p:cNvSpPr/>
            <p:nvPr/>
          </p:nvSpPr>
          <p:spPr>
            <a:xfrm>
              <a:off x="8458329" y="2864025"/>
              <a:ext cx="1444832" cy="424864"/>
            </a:xfrm>
            <a:prstGeom prst="plaque">
              <a:avLst>
                <a:gd name="adj" fmla="val 33593"/>
              </a:avLst>
            </a:prstGeom>
            <a:solidFill>
              <a:schemeClr val="tx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CC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INGESTION</a:t>
              </a:r>
              <a:endParaRPr lang="en-US" sz="1050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Plaque 144"/>
            <p:cNvSpPr/>
            <p:nvPr/>
          </p:nvSpPr>
          <p:spPr>
            <a:xfrm>
              <a:off x="8244239" y="4341327"/>
              <a:ext cx="1820791" cy="1204309"/>
            </a:xfrm>
            <a:prstGeom prst="plaque">
              <a:avLst>
                <a:gd name="adj" fmla="val 21444"/>
              </a:avLst>
            </a:prstGeom>
            <a:solidFill>
              <a:schemeClr val="tx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CC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PUBLISH</a:t>
              </a:r>
              <a:endParaRPr lang="en-US" sz="1050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344866" y="2197742"/>
            <a:ext cx="1634298" cy="2174483"/>
            <a:chOff x="4042766" y="2061936"/>
            <a:chExt cx="1634298" cy="2174483"/>
          </a:xfrm>
        </p:grpSpPr>
        <p:sp>
          <p:nvSpPr>
            <p:cNvPr id="64" name="Donut 28"/>
            <p:cNvSpPr/>
            <p:nvPr/>
          </p:nvSpPr>
          <p:spPr bwMode="auto">
            <a:xfrm rot="2166271" flipH="1">
              <a:off x="4042766" y="2061936"/>
              <a:ext cx="1634298" cy="2174483"/>
            </a:xfrm>
            <a:custGeom>
              <a:avLst/>
              <a:gdLst>
                <a:gd name="connsiteX0" fmla="*/ 1966050 w 1986827"/>
                <a:gd name="connsiteY0" fmla="*/ 3932100 h 3932100"/>
                <a:gd name="connsiteX1" fmla="*/ 1986827 w 1986827"/>
                <a:gd name="connsiteY1" fmla="*/ 3931051 h 3932100"/>
                <a:gd name="connsiteX2" fmla="*/ 1966050 w 1986827"/>
                <a:gd name="connsiteY2" fmla="*/ 3932100 h 3932100"/>
                <a:gd name="connsiteX3" fmla="*/ 1167894 w 1986827"/>
                <a:gd name="connsiteY3" fmla="*/ 2415843 h 3932100"/>
                <a:gd name="connsiteX4" fmla="*/ 1177509 w 1986827"/>
                <a:gd name="connsiteY4" fmla="*/ 2431670 h 3932100"/>
                <a:gd name="connsiteX5" fmla="*/ 1172242 w 1986827"/>
                <a:gd name="connsiteY5" fmla="*/ 2424356 h 3932100"/>
                <a:gd name="connsiteX6" fmla="*/ 1167894 w 1986827"/>
                <a:gd name="connsiteY6" fmla="*/ 2415843 h 3932100"/>
                <a:gd name="connsiteX7" fmla="*/ 1966050 w 1986827"/>
                <a:gd name="connsiteY7" fmla="*/ 0 h 3932100"/>
                <a:gd name="connsiteX8" fmla="*/ 1967433 w 1986827"/>
                <a:gd name="connsiteY8" fmla="*/ 70 h 3932100"/>
                <a:gd name="connsiteX9" fmla="*/ 1967433 w 1986827"/>
                <a:gd name="connsiteY9" fmla="*/ 1049508 h 3932100"/>
                <a:gd name="connsiteX10" fmla="*/ 1966050 w 1986827"/>
                <a:gd name="connsiteY10" fmla="*/ 1049438 h 3932100"/>
                <a:gd name="connsiteX11" fmla="*/ 1049438 w 1986827"/>
                <a:gd name="connsiteY11" fmla="*/ 1966050 h 3932100"/>
                <a:gd name="connsiteX12" fmla="*/ 1061257 w 1986827"/>
                <a:gd name="connsiteY12" fmla="*/ 2106201 h 3932100"/>
                <a:gd name="connsiteX13" fmla="*/ 1055783 w 1986827"/>
                <a:gd name="connsiteY13" fmla="*/ 2073370 h 3932100"/>
                <a:gd name="connsiteX14" fmla="*/ 112926 w 1986827"/>
                <a:gd name="connsiteY14" fmla="*/ 2617730 h 3932100"/>
                <a:gd name="connsiteX15" fmla="*/ 0 w 1986827"/>
                <a:gd name="connsiteY15" fmla="*/ 1966050 h 3932100"/>
                <a:gd name="connsiteX16" fmla="*/ 1966050 w 1986827"/>
                <a:gd name="connsiteY16" fmla="*/ 0 h 3932100"/>
                <a:gd name="connsiteX0" fmla="*/ 1167894 w 1967433"/>
                <a:gd name="connsiteY0" fmla="*/ 2415843 h 2617729"/>
                <a:gd name="connsiteX1" fmla="*/ 1177509 w 1967433"/>
                <a:gd name="connsiteY1" fmla="*/ 2431670 h 2617729"/>
                <a:gd name="connsiteX2" fmla="*/ 1172242 w 1967433"/>
                <a:gd name="connsiteY2" fmla="*/ 2424356 h 2617729"/>
                <a:gd name="connsiteX3" fmla="*/ 1167894 w 1967433"/>
                <a:gd name="connsiteY3" fmla="*/ 2415843 h 2617729"/>
                <a:gd name="connsiteX4" fmla="*/ 1966050 w 1967433"/>
                <a:gd name="connsiteY4" fmla="*/ 0 h 2617729"/>
                <a:gd name="connsiteX5" fmla="*/ 1967433 w 1967433"/>
                <a:gd name="connsiteY5" fmla="*/ 70 h 2617729"/>
                <a:gd name="connsiteX6" fmla="*/ 1967433 w 1967433"/>
                <a:gd name="connsiteY6" fmla="*/ 1049508 h 2617729"/>
                <a:gd name="connsiteX7" fmla="*/ 1966050 w 1967433"/>
                <a:gd name="connsiteY7" fmla="*/ 1049438 h 2617729"/>
                <a:gd name="connsiteX8" fmla="*/ 1049438 w 1967433"/>
                <a:gd name="connsiteY8" fmla="*/ 1966050 h 2617729"/>
                <a:gd name="connsiteX9" fmla="*/ 1061257 w 1967433"/>
                <a:gd name="connsiteY9" fmla="*/ 2106201 h 2617729"/>
                <a:gd name="connsiteX10" fmla="*/ 1055783 w 1967433"/>
                <a:gd name="connsiteY10" fmla="*/ 2073370 h 2617729"/>
                <a:gd name="connsiteX11" fmla="*/ 112926 w 1967433"/>
                <a:gd name="connsiteY11" fmla="*/ 2617730 h 2617729"/>
                <a:gd name="connsiteX12" fmla="*/ 0 w 1967433"/>
                <a:gd name="connsiteY12" fmla="*/ 1966050 h 2617729"/>
                <a:gd name="connsiteX13" fmla="*/ 1966050 w 1967433"/>
                <a:gd name="connsiteY13" fmla="*/ 0 h 2617729"/>
                <a:gd name="connsiteX0" fmla="*/ 1172242 w 1967433"/>
                <a:gd name="connsiteY0" fmla="*/ 2424356 h 2617730"/>
                <a:gd name="connsiteX1" fmla="*/ 1177509 w 1967433"/>
                <a:gd name="connsiteY1" fmla="*/ 2431670 h 2617730"/>
                <a:gd name="connsiteX2" fmla="*/ 1172242 w 1967433"/>
                <a:gd name="connsiteY2" fmla="*/ 2424356 h 2617730"/>
                <a:gd name="connsiteX3" fmla="*/ 1966050 w 1967433"/>
                <a:gd name="connsiteY3" fmla="*/ 0 h 2617730"/>
                <a:gd name="connsiteX4" fmla="*/ 1967433 w 1967433"/>
                <a:gd name="connsiteY4" fmla="*/ 70 h 2617730"/>
                <a:gd name="connsiteX5" fmla="*/ 1967433 w 1967433"/>
                <a:gd name="connsiteY5" fmla="*/ 1049508 h 2617730"/>
                <a:gd name="connsiteX6" fmla="*/ 1966050 w 1967433"/>
                <a:gd name="connsiteY6" fmla="*/ 1049438 h 2617730"/>
                <a:gd name="connsiteX7" fmla="*/ 1049438 w 1967433"/>
                <a:gd name="connsiteY7" fmla="*/ 1966050 h 2617730"/>
                <a:gd name="connsiteX8" fmla="*/ 1061257 w 1967433"/>
                <a:gd name="connsiteY8" fmla="*/ 2106201 h 2617730"/>
                <a:gd name="connsiteX9" fmla="*/ 1055783 w 1967433"/>
                <a:gd name="connsiteY9" fmla="*/ 2073370 h 2617730"/>
                <a:gd name="connsiteX10" fmla="*/ 112926 w 1967433"/>
                <a:gd name="connsiteY10" fmla="*/ 2617730 h 2617730"/>
                <a:gd name="connsiteX11" fmla="*/ 0 w 1967433"/>
                <a:gd name="connsiteY11" fmla="*/ 1966050 h 2617730"/>
                <a:gd name="connsiteX12" fmla="*/ 1966050 w 1967433"/>
                <a:gd name="connsiteY12" fmla="*/ 0 h 2617730"/>
                <a:gd name="connsiteX0" fmla="*/ 1966050 w 1967433"/>
                <a:gd name="connsiteY0" fmla="*/ 0 h 2617730"/>
                <a:gd name="connsiteX1" fmla="*/ 1967433 w 1967433"/>
                <a:gd name="connsiteY1" fmla="*/ 70 h 2617730"/>
                <a:gd name="connsiteX2" fmla="*/ 1967433 w 1967433"/>
                <a:gd name="connsiteY2" fmla="*/ 1049508 h 2617730"/>
                <a:gd name="connsiteX3" fmla="*/ 1966050 w 1967433"/>
                <a:gd name="connsiteY3" fmla="*/ 1049438 h 2617730"/>
                <a:gd name="connsiteX4" fmla="*/ 1049438 w 1967433"/>
                <a:gd name="connsiteY4" fmla="*/ 1966050 h 2617730"/>
                <a:gd name="connsiteX5" fmla="*/ 1061257 w 1967433"/>
                <a:gd name="connsiteY5" fmla="*/ 2106201 h 2617730"/>
                <a:gd name="connsiteX6" fmla="*/ 1055783 w 1967433"/>
                <a:gd name="connsiteY6" fmla="*/ 2073370 h 2617730"/>
                <a:gd name="connsiteX7" fmla="*/ 112926 w 1967433"/>
                <a:gd name="connsiteY7" fmla="*/ 2617730 h 2617730"/>
                <a:gd name="connsiteX8" fmla="*/ 0 w 1967433"/>
                <a:gd name="connsiteY8" fmla="*/ 1966050 h 2617730"/>
                <a:gd name="connsiteX9" fmla="*/ 1966050 w 1967433"/>
                <a:gd name="connsiteY9" fmla="*/ 0 h 261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7433" h="2617730">
                  <a:moveTo>
                    <a:pt x="1966050" y="0"/>
                  </a:moveTo>
                  <a:lnTo>
                    <a:pt x="1967433" y="70"/>
                  </a:lnTo>
                  <a:lnTo>
                    <a:pt x="1967433" y="1049508"/>
                  </a:lnTo>
                  <a:cubicBezTo>
                    <a:pt x="1966972" y="1049438"/>
                    <a:pt x="1966511" y="1049438"/>
                    <a:pt x="1966050" y="1049438"/>
                  </a:cubicBezTo>
                  <a:cubicBezTo>
                    <a:pt x="1459819" y="1049438"/>
                    <a:pt x="1049438" y="1459819"/>
                    <a:pt x="1049438" y="1966050"/>
                  </a:cubicBezTo>
                  <a:cubicBezTo>
                    <a:pt x="1049438" y="2013765"/>
                    <a:pt x="1053084" y="2060629"/>
                    <a:pt x="1061257" y="2106201"/>
                  </a:cubicBezTo>
                  <a:lnTo>
                    <a:pt x="1055783" y="2073370"/>
                  </a:lnTo>
                  <a:lnTo>
                    <a:pt x="112926" y="2617730"/>
                  </a:lnTo>
                  <a:cubicBezTo>
                    <a:pt x="39047" y="2414315"/>
                    <a:pt x="0" y="2194742"/>
                    <a:pt x="0" y="1966050"/>
                  </a:cubicBezTo>
                  <a:cubicBezTo>
                    <a:pt x="0" y="880231"/>
                    <a:pt x="880231" y="0"/>
                    <a:pt x="19660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5138" indent="-793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1863" indent="-1746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588" indent="-2698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313" indent="-3651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472">
                <a:lnSpc>
                  <a:spcPct val="90000"/>
                </a:lnSpc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black">
            <a:xfrm>
              <a:off x="4792642" y="2623992"/>
              <a:ext cx="530677" cy="453178"/>
            </a:xfrm>
            <a:custGeom>
              <a:avLst/>
              <a:gdLst/>
              <a:ahLst/>
              <a:cxnLst/>
              <a:rect l="l" t="t" r="r" b="b"/>
              <a:pathLst>
                <a:path w="4740335" h="4048081">
                  <a:moveTo>
                    <a:pt x="3683614" y="1098549"/>
                  </a:moveTo>
                  <a:cubicBezTo>
                    <a:pt x="3683654" y="1098549"/>
                    <a:pt x="3689354" y="1098549"/>
                    <a:pt x="4502870" y="1098549"/>
                  </a:cubicBezTo>
                  <a:cubicBezTo>
                    <a:pt x="4633477" y="1098549"/>
                    <a:pt x="4740335" y="1205183"/>
                    <a:pt x="4740335" y="1335514"/>
                  </a:cubicBezTo>
                  <a:cubicBezTo>
                    <a:pt x="4740335" y="1335569"/>
                    <a:pt x="4740335" y="1343335"/>
                    <a:pt x="4740335" y="2449249"/>
                  </a:cubicBezTo>
                  <a:cubicBezTo>
                    <a:pt x="4740335" y="2579580"/>
                    <a:pt x="4633477" y="2686214"/>
                    <a:pt x="4502870" y="2686214"/>
                  </a:cubicBezTo>
                  <a:cubicBezTo>
                    <a:pt x="4502870" y="2686253"/>
                    <a:pt x="4502870" y="2691777"/>
                    <a:pt x="4502870" y="3480046"/>
                  </a:cubicBezTo>
                  <a:cubicBezTo>
                    <a:pt x="4502870" y="3610377"/>
                    <a:pt x="4396011" y="3717011"/>
                    <a:pt x="4265405" y="3717011"/>
                  </a:cubicBezTo>
                  <a:cubicBezTo>
                    <a:pt x="4265376" y="3717011"/>
                    <a:pt x="4262133" y="3717011"/>
                    <a:pt x="3909206" y="3717011"/>
                  </a:cubicBezTo>
                  <a:cubicBezTo>
                    <a:pt x="3790473" y="3717011"/>
                    <a:pt x="3683614" y="3610377"/>
                    <a:pt x="3683614" y="3480046"/>
                  </a:cubicBezTo>
                  <a:cubicBezTo>
                    <a:pt x="3683614" y="3480010"/>
                    <a:pt x="3683614" y="3474701"/>
                    <a:pt x="3683614" y="2686214"/>
                  </a:cubicBezTo>
                  <a:cubicBezTo>
                    <a:pt x="3553008" y="2686214"/>
                    <a:pt x="3446148" y="2579580"/>
                    <a:pt x="3446148" y="2449249"/>
                  </a:cubicBezTo>
                  <a:cubicBezTo>
                    <a:pt x="3446148" y="2449192"/>
                    <a:pt x="3446148" y="2441288"/>
                    <a:pt x="3446148" y="1335514"/>
                  </a:cubicBezTo>
                  <a:cubicBezTo>
                    <a:pt x="3446148" y="1205183"/>
                    <a:pt x="3553008" y="1098549"/>
                    <a:pt x="3683614" y="1098549"/>
                  </a:cubicBezTo>
                  <a:close/>
                  <a:moveTo>
                    <a:pt x="236546" y="1098549"/>
                  </a:moveTo>
                  <a:cubicBezTo>
                    <a:pt x="236570" y="1098549"/>
                    <a:pt x="240947" y="1098549"/>
                    <a:pt x="1052628" y="1098549"/>
                  </a:cubicBezTo>
                  <a:cubicBezTo>
                    <a:pt x="1182728" y="1098549"/>
                    <a:pt x="1289174" y="1205183"/>
                    <a:pt x="1289174" y="1335514"/>
                  </a:cubicBezTo>
                  <a:cubicBezTo>
                    <a:pt x="1289174" y="1335532"/>
                    <a:pt x="1289174" y="1340039"/>
                    <a:pt x="1289174" y="2449249"/>
                  </a:cubicBezTo>
                  <a:cubicBezTo>
                    <a:pt x="1289174" y="2579580"/>
                    <a:pt x="1182728" y="2686214"/>
                    <a:pt x="1052628" y="2686214"/>
                  </a:cubicBezTo>
                  <a:cubicBezTo>
                    <a:pt x="1052628" y="2686235"/>
                    <a:pt x="1052628" y="2690268"/>
                    <a:pt x="1052628" y="3480046"/>
                  </a:cubicBezTo>
                  <a:cubicBezTo>
                    <a:pt x="1052628" y="3610377"/>
                    <a:pt x="946183" y="3717011"/>
                    <a:pt x="827910" y="3717011"/>
                  </a:cubicBezTo>
                  <a:cubicBezTo>
                    <a:pt x="827894" y="3717011"/>
                    <a:pt x="825508" y="3717011"/>
                    <a:pt x="473091" y="3717011"/>
                  </a:cubicBezTo>
                  <a:cubicBezTo>
                    <a:pt x="342991" y="3717011"/>
                    <a:pt x="236546" y="3610377"/>
                    <a:pt x="236546" y="3480046"/>
                  </a:cubicBezTo>
                  <a:cubicBezTo>
                    <a:pt x="236546" y="3480026"/>
                    <a:pt x="236546" y="3476021"/>
                    <a:pt x="236546" y="2686214"/>
                  </a:cubicBezTo>
                  <a:cubicBezTo>
                    <a:pt x="106446" y="2686214"/>
                    <a:pt x="0" y="2579580"/>
                    <a:pt x="0" y="2449249"/>
                  </a:cubicBezTo>
                  <a:cubicBezTo>
                    <a:pt x="0" y="2449230"/>
                    <a:pt x="0" y="2444630"/>
                    <a:pt x="0" y="1335514"/>
                  </a:cubicBezTo>
                  <a:cubicBezTo>
                    <a:pt x="0" y="1205183"/>
                    <a:pt x="106446" y="1098549"/>
                    <a:pt x="236546" y="1098549"/>
                  </a:cubicBezTo>
                  <a:close/>
                  <a:moveTo>
                    <a:pt x="1895194" y="993211"/>
                  </a:moveTo>
                  <a:cubicBezTo>
                    <a:pt x="1895245" y="993211"/>
                    <a:pt x="1902161" y="993211"/>
                    <a:pt x="2845141" y="993211"/>
                  </a:cubicBezTo>
                  <a:cubicBezTo>
                    <a:pt x="2999507" y="993211"/>
                    <a:pt x="3130125" y="1123457"/>
                    <a:pt x="3130125" y="1277385"/>
                  </a:cubicBezTo>
                  <a:cubicBezTo>
                    <a:pt x="3130125" y="1277420"/>
                    <a:pt x="3130125" y="1284134"/>
                    <a:pt x="3130125" y="2568008"/>
                  </a:cubicBezTo>
                  <a:cubicBezTo>
                    <a:pt x="3130125" y="2721936"/>
                    <a:pt x="2999507" y="2852182"/>
                    <a:pt x="2845141" y="2852182"/>
                  </a:cubicBezTo>
                  <a:cubicBezTo>
                    <a:pt x="2845141" y="2852231"/>
                    <a:pt x="2845141" y="2858826"/>
                    <a:pt x="2845141" y="3763907"/>
                  </a:cubicBezTo>
                  <a:cubicBezTo>
                    <a:pt x="2845141" y="3917835"/>
                    <a:pt x="2726398" y="4048081"/>
                    <a:pt x="2572031" y="4048081"/>
                  </a:cubicBezTo>
                  <a:cubicBezTo>
                    <a:pt x="2571992" y="4048081"/>
                    <a:pt x="2568051" y="4048081"/>
                    <a:pt x="2168304" y="4048081"/>
                  </a:cubicBezTo>
                  <a:cubicBezTo>
                    <a:pt x="2013937" y="4048081"/>
                    <a:pt x="1895194" y="3917835"/>
                    <a:pt x="1895194" y="3763907"/>
                  </a:cubicBezTo>
                  <a:cubicBezTo>
                    <a:pt x="1895194" y="3763858"/>
                    <a:pt x="1895194" y="3757193"/>
                    <a:pt x="1895194" y="2852182"/>
                  </a:cubicBezTo>
                  <a:cubicBezTo>
                    <a:pt x="1740828" y="2852182"/>
                    <a:pt x="1610210" y="2721936"/>
                    <a:pt x="1610210" y="2568008"/>
                  </a:cubicBezTo>
                  <a:cubicBezTo>
                    <a:pt x="1610210" y="2567966"/>
                    <a:pt x="1610210" y="2560581"/>
                    <a:pt x="1610210" y="1277385"/>
                  </a:cubicBezTo>
                  <a:cubicBezTo>
                    <a:pt x="1610210" y="1123457"/>
                    <a:pt x="1740828" y="993211"/>
                    <a:pt x="1895194" y="993211"/>
                  </a:cubicBezTo>
                  <a:close/>
                  <a:moveTo>
                    <a:pt x="4093246" y="245790"/>
                  </a:moveTo>
                  <a:cubicBezTo>
                    <a:pt x="4306565" y="245790"/>
                    <a:pt x="4479495" y="420965"/>
                    <a:pt x="4479495" y="637055"/>
                  </a:cubicBezTo>
                  <a:cubicBezTo>
                    <a:pt x="4479495" y="853145"/>
                    <a:pt x="4306565" y="1028320"/>
                    <a:pt x="4093246" y="1028320"/>
                  </a:cubicBezTo>
                  <a:cubicBezTo>
                    <a:pt x="3879927" y="1028320"/>
                    <a:pt x="3706997" y="853145"/>
                    <a:pt x="3706997" y="637055"/>
                  </a:cubicBezTo>
                  <a:cubicBezTo>
                    <a:pt x="3706997" y="420965"/>
                    <a:pt x="3879927" y="245790"/>
                    <a:pt x="4093246" y="245790"/>
                  </a:cubicBezTo>
                  <a:close/>
                  <a:moveTo>
                    <a:pt x="644584" y="245790"/>
                  </a:moveTo>
                  <a:cubicBezTo>
                    <a:pt x="856519" y="245790"/>
                    <a:pt x="1028326" y="420965"/>
                    <a:pt x="1028326" y="637055"/>
                  </a:cubicBezTo>
                  <a:cubicBezTo>
                    <a:pt x="1028326" y="853145"/>
                    <a:pt x="856519" y="1028320"/>
                    <a:pt x="644584" y="1028320"/>
                  </a:cubicBezTo>
                  <a:cubicBezTo>
                    <a:pt x="432649" y="1028320"/>
                    <a:pt x="260842" y="853145"/>
                    <a:pt x="260842" y="637055"/>
                  </a:cubicBezTo>
                  <a:cubicBezTo>
                    <a:pt x="260842" y="420965"/>
                    <a:pt x="432649" y="245790"/>
                    <a:pt x="644584" y="245790"/>
                  </a:cubicBezTo>
                  <a:close/>
                  <a:moveTo>
                    <a:pt x="2367657" y="0"/>
                  </a:moveTo>
                  <a:cubicBezTo>
                    <a:pt x="2616992" y="0"/>
                    <a:pt x="2819118" y="203249"/>
                    <a:pt x="2819118" y="453969"/>
                  </a:cubicBezTo>
                  <a:cubicBezTo>
                    <a:pt x="2819118" y="704689"/>
                    <a:pt x="2616992" y="907938"/>
                    <a:pt x="2367657" y="907938"/>
                  </a:cubicBezTo>
                  <a:cubicBezTo>
                    <a:pt x="2118322" y="907938"/>
                    <a:pt x="1916196" y="704689"/>
                    <a:pt x="1916196" y="453969"/>
                  </a:cubicBezTo>
                  <a:cubicBezTo>
                    <a:pt x="1916196" y="203249"/>
                    <a:pt x="2118322" y="0"/>
                    <a:pt x="2367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1pPr>
              <a:lvl2pPr marL="465138" indent="-793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2pPr>
              <a:lvl3pPr marL="931863" indent="-1746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3pPr>
              <a:lvl4pPr marL="1398588" indent="-2698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4pPr>
              <a:lvl5pPr marL="1865313" indent="-3651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9pPr>
            </a:lstStyle>
            <a:p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360594" y="3165981"/>
              <a:ext cx="1148819" cy="4801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1pPr>
              <a:lvl2pPr marL="465138" indent="-793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2pPr>
              <a:lvl3pPr marL="931863" indent="-1746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3pPr>
              <a:lvl4pPr marL="1398588" indent="-2698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4pPr>
              <a:lvl5pPr marL="1865313" indent="-3651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9pPr>
            </a:lstStyle>
            <a:p>
              <a:pPr algn="r">
                <a:lnSpc>
                  <a:spcPct val="90000"/>
                </a:lnSpc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Visualize</a:t>
              </a:r>
            </a:p>
            <a:p>
              <a:pPr algn="r">
                <a:lnSpc>
                  <a:spcPct val="90000"/>
                </a:lnSpc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+ decide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1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3353" y="692696"/>
            <a:ext cx="5184576" cy="504056"/>
          </a:xfrm>
        </p:spPr>
        <p:txBody>
          <a:bodyPr/>
          <a:lstStyle/>
          <a:p>
            <a:r>
              <a:rPr lang="en-GB" dirty="0" smtClean="0"/>
              <a:t>Building Blocks for Data Factory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3933861" y="2194754"/>
            <a:ext cx="0" cy="3484766"/>
          </a:xfrm>
          <a:prstGeom prst="line">
            <a:avLst/>
          </a:prstGeom>
          <a:ln>
            <a:solidFill>
              <a:srgbClr val="FF6600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/>
          <p:cNvGrpSpPr>
            <a:grpSpLocks/>
          </p:cNvGrpSpPr>
          <p:nvPr/>
        </p:nvGrpSpPr>
        <p:grpSpPr>
          <a:xfrm rot="16200000">
            <a:off x="3797350" y="2494037"/>
            <a:ext cx="274320" cy="274320"/>
            <a:chOff x="3297872" y="5740042"/>
            <a:chExt cx="335822" cy="279463"/>
          </a:xfrm>
        </p:grpSpPr>
        <p:sp>
          <p:nvSpPr>
            <p:cNvPr id="11" name="Oval 10"/>
            <p:cNvSpPr/>
            <p:nvPr/>
          </p:nvSpPr>
          <p:spPr bwMode="auto">
            <a:xfrm>
              <a:off x="3297872" y="5740042"/>
              <a:ext cx="335822" cy="279463"/>
            </a:xfrm>
            <a:prstGeom prst="ellipse">
              <a:avLst/>
            </a:prstGeom>
            <a:solidFill>
              <a:srgbClr val="F58220"/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>
              <a:off x="3389583" y="5791204"/>
              <a:ext cx="152400" cy="1313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>
          <a:xfrm rot="16200000">
            <a:off x="3797352" y="3504862"/>
            <a:ext cx="274320" cy="274320"/>
            <a:chOff x="3297872" y="5740043"/>
            <a:chExt cx="335822" cy="289917"/>
          </a:xfrm>
        </p:grpSpPr>
        <p:sp>
          <p:nvSpPr>
            <p:cNvPr id="15" name="Oval 14"/>
            <p:cNvSpPr/>
            <p:nvPr/>
          </p:nvSpPr>
          <p:spPr bwMode="auto">
            <a:xfrm>
              <a:off x="3297872" y="5740043"/>
              <a:ext cx="335822" cy="289917"/>
            </a:xfrm>
            <a:prstGeom prst="ellipse">
              <a:avLst/>
            </a:prstGeom>
            <a:solidFill>
              <a:srgbClr val="F58220"/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 bwMode="auto">
            <a:xfrm>
              <a:off x="3389583" y="5791204"/>
              <a:ext cx="152400" cy="1313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>
          <a:xfrm rot="16200000">
            <a:off x="3797351" y="4682632"/>
            <a:ext cx="274320" cy="274320"/>
            <a:chOff x="3297872" y="5749008"/>
            <a:chExt cx="335822" cy="280952"/>
          </a:xfrm>
        </p:grpSpPr>
        <p:sp>
          <p:nvSpPr>
            <p:cNvPr id="20" name="Oval 19"/>
            <p:cNvSpPr/>
            <p:nvPr/>
          </p:nvSpPr>
          <p:spPr bwMode="auto">
            <a:xfrm>
              <a:off x="3297872" y="5749008"/>
              <a:ext cx="335822" cy="280952"/>
            </a:xfrm>
            <a:prstGeom prst="ellipse">
              <a:avLst/>
            </a:prstGeom>
            <a:solidFill>
              <a:srgbClr val="F58220"/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1" name="Isosceles Triangle 20"/>
            <p:cNvSpPr/>
            <p:nvPr/>
          </p:nvSpPr>
          <p:spPr bwMode="auto">
            <a:xfrm>
              <a:off x="3389583" y="5791204"/>
              <a:ext cx="152400" cy="1313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 bwMode="auto">
          <a:xfrm>
            <a:off x="7907632" y="2214104"/>
            <a:ext cx="0" cy="3484766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>
            <a:grpSpLocks/>
          </p:cNvGrpSpPr>
          <p:nvPr/>
        </p:nvGrpSpPr>
        <p:grpSpPr>
          <a:xfrm rot="16200000">
            <a:off x="7769664" y="2507758"/>
            <a:ext cx="274320" cy="274320"/>
            <a:chOff x="3303411" y="5738931"/>
            <a:chExt cx="316783" cy="270119"/>
          </a:xfrm>
        </p:grpSpPr>
        <p:sp>
          <p:nvSpPr>
            <p:cNvPr id="24" name="Oval 23"/>
            <p:cNvSpPr/>
            <p:nvPr/>
          </p:nvSpPr>
          <p:spPr bwMode="auto">
            <a:xfrm>
              <a:off x="3303411" y="5738931"/>
              <a:ext cx="316783" cy="27011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5" name="Isosceles Triangle 24"/>
            <p:cNvSpPr/>
            <p:nvPr/>
          </p:nvSpPr>
          <p:spPr bwMode="auto">
            <a:xfrm>
              <a:off x="3389583" y="5791204"/>
              <a:ext cx="152400" cy="1313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>
          <a:xfrm rot="16200000">
            <a:off x="7757895" y="3524212"/>
            <a:ext cx="274320" cy="274320"/>
            <a:chOff x="3297872" y="5729964"/>
            <a:chExt cx="335822" cy="247720"/>
          </a:xfrm>
        </p:grpSpPr>
        <p:sp>
          <p:nvSpPr>
            <p:cNvPr id="28" name="Oval 27"/>
            <p:cNvSpPr/>
            <p:nvPr/>
          </p:nvSpPr>
          <p:spPr bwMode="auto">
            <a:xfrm>
              <a:off x="3297872" y="5729964"/>
              <a:ext cx="335822" cy="2477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9" name="Isosceles Triangle 28"/>
            <p:cNvSpPr/>
            <p:nvPr/>
          </p:nvSpPr>
          <p:spPr bwMode="auto">
            <a:xfrm>
              <a:off x="3389586" y="5759840"/>
              <a:ext cx="152400" cy="1313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>
          <a:xfrm rot="16200000">
            <a:off x="7755944" y="4729420"/>
            <a:ext cx="274320" cy="274320"/>
            <a:chOff x="3270872" y="5737442"/>
            <a:chExt cx="335822" cy="282062"/>
          </a:xfrm>
        </p:grpSpPr>
        <p:sp>
          <p:nvSpPr>
            <p:cNvPr id="33" name="Oval 32"/>
            <p:cNvSpPr/>
            <p:nvPr/>
          </p:nvSpPr>
          <p:spPr bwMode="auto">
            <a:xfrm>
              <a:off x="3270872" y="5737442"/>
              <a:ext cx="335822" cy="28206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4" name="Isosceles Triangle 33"/>
            <p:cNvSpPr/>
            <p:nvPr/>
          </p:nvSpPr>
          <p:spPr bwMode="auto">
            <a:xfrm>
              <a:off x="3350871" y="5791204"/>
              <a:ext cx="152400" cy="1313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35" name="Rectangle 34"/>
          <p:cNvSpPr>
            <a:spLocks/>
          </p:cNvSpPr>
          <p:nvPr/>
        </p:nvSpPr>
        <p:spPr bwMode="auto">
          <a:xfrm>
            <a:off x="468878" y="1326206"/>
            <a:ext cx="3441988" cy="843884"/>
          </a:xfrm>
          <a:prstGeom prst="rect">
            <a:avLst/>
          </a:prstGeom>
          <a:solidFill>
            <a:srgbClr val="F58220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86970" tIns="43486" rIns="86970" bIns="43486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1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Calibri" pitchFamily="34" charset="0"/>
                <a:cs typeface="Calibri" panose="020F0502020204030204" pitchFamily="34" charset="0"/>
              </a:rPr>
              <a:t>GET THE DATA FOUNDATION </a:t>
            </a:r>
          </a:p>
          <a:p>
            <a:pPr marL="0" lvl="1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Calibri" pitchFamily="34" charset="0"/>
                <a:cs typeface="Calibri" panose="020F0502020204030204" pitchFamily="34" charset="0"/>
              </a:rPr>
              <a:t>RIGHT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10458" y="1464330"/>
            <a:ext cx="3129010" cy="567637"/>
          </a:xfrm>
          <a:prstGeom prst="rect">
            <a:avLst/>
          </a:prstGeom>
          <a:noFill/>
          <a:ln w="3175" cap="flat" cmpd="sng" algn="ctr">
            <a:solidFill>
              <a:schemeClr val="bg1"/>
            </a:solidFill>
            <a:prstDash val="sysDash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89177" tIns="44589" rIns="89177" bIns="44589" numCol="1" rtlCol="0" anchor="t" anchorCtr="0" compatLnSpc="1">
            <a:prstTxWarp prst="textNoShape">
              <a:avLst/>
            </a:prstTxWarp>
          </a:bodyPr>
          <a:lstStyle/>
          <a:p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7" name="Rectangle 36"/>
          <p:cNvSpPr>
            <a:spLocks/>
          </p:cNvSpPr>
          <p:nvPr/>
        </p:nvSpPr>
        <p:spPr bwMode="auto">
          <a:xfrm>
            <a:off x="4223792" y="1340768"/>
            <a:ext cx="3672408" cy="8438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86970" tIns="43486" rIns="86970" bIns="43486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1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Calibri" pitchFamily="34" charset="0"/>
                <a:cs typeface="Calibri" panose="020F0502020204030204" pitchFamily="34" charset="0"/>
              </a:rPr>
              <a:t>INDUSTRIALIZE </a:t>
            </a:r>
          </a:p>
          <a:p>
            <a:pPr marL="0" lvl="1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Calibri" pitchFamily="34" charset="0"/>
                <a:cs typeface="Calibri" panose="020F0502020204030204" pitchFamily="34" charset="0"/>
              </a:rPr>
              <a:t> DATA </a:t>
            </a:r>
            <a:r>
              <a:rPr lang="en-US" sz="1400" b="1" dirty="0">
                <a:solidFill>
                  <a:srgbClr val="FFFFFF"/>
                </a:solidFill>
                <a:latin typeface="Calibri" pitchFamily="34" charset="0"/>
                <a:cs typeface="Calibri" panose="020F0502020204030204" pitchFamily="34" charset="0"/>
              </a:rPr>
              <a:t>MOVEMENT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461166" y="1457899"/>
            <a:ext cx="3291018" cy="567637"/>
          </a:xfrm>
          <a:prstGeom prst="rect">
            <a:avLst/>
          </a:prstGeom>
          <a:noFill/>
          <a:ln w="3175" cap="flat" cmpd="sng" algn="ctr">
            <a:solidFill>
              <a:schemeClr val="bg1"/>
            </a:solidFill>
            <a:prstDash val="sysDash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89177" tIns="44589" rIns="89177" bIns="44589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9" name="Rectangle 38"/>
          <p:cNvSpPr>
            <a:spLocks/>
          </p:cNvSpPr>
          <p:nvPr/>
        </p:nvSpPr>
        <p:spPr bwMode="auto">
          <a:xfrm>
            <a:off x="8011630" y="1340769"/>
            <a:ext cx="3989026" cy="829323"/>
          </a:xfrm>
          <a:prstGeom prst="rect">
            <a:avLst/>
          </a:prstGeom>
          <a:solidFill>
            <a:srgbClr val="288AB5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86970" tIns="43486" rIns="86970" bIns="43486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1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Calibri" pitchFamily="34" charset="0"/>
                <a:cs typeface="Calibri" panose="020F0502020204030204" pitchFamily="34" charset="0"/>
              </a:rPr>
              <a:t>AGILITY </a:t>
            </a:r>
            <a:r>
              <a:rPr lang="en-US" sz="1400" b="1" dirty="0" smtClean="0">
                <a:solidFill>
                  <a:srgbClr val="FFFFFF"/>
                </a:solidFill>
                <a:latin typeface="Calibri" pitchFamily="34" charset="0"/>
                <a:cs typeface="Calibri" panose="020F0502020204030204" pitchFamily="34" charset="0"/>
              </a:rPr>
              <a:t>IN ADDRESSING </a:t>
            </a:r>
            <a:endParaRPr lang="en-US" sz="1400" b="1" dirty="0">
              <a:solidFill>
                <a:srgbClr val="FFFFF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marL="0" lvl="1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Calibri" pitchFamily="34" charset="0"/>
                <a:cs typeface="Calibri" panose="020F0502020204030204" pitchFamily="34" charset="0"/>
              </a:rPr>
              <a:t> BUSINESS NEED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8256480" y="1464330"/>
            <a:ext cx="3528152" cy="567637"/>
          </a:xfrm>
          <a:prstGeom prst="rect">
            <a:avLst/>
          </a:prstGeom>
          <a:noFill/>
          <a:ln w="3175" cap="flat" cmpd="sng" algn="ctr">
            <a:solidFill>
              <a:schemeClr val="bg1"/>
            </a:solidFill>
            <a:prstDash val="sysDash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89177" tIns="44589" rIns="89177" bIns="44589" numCol="1" rtlCol="0" anchor="t" anchorCtr="0" compatLnSpc="1">
            <a:prstTxWarp prst="textNoShape">
              <a:avLst/>
            </a:prstTxWarp>
          </a:bodyPr>
          <a:lstStyle/>
          <a:p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11942296" y="2191216"/>
            <a:ext cx="0" cy="3484766"/>
          </a:xfrm>
          <a:prstGeom prst="line">
            <a:avLst/>
          </a:prstGeom>
          <a:ln>
            <a:solidFill>
              <a:srgbClr val="002060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 41"/>
          <p:cNvGrpSpPr>
            <a:grpSpLocks/>
          </p:cNvGrpSpPr>
          <p:nvPr/>
        </p:nvGrpSpPr>
        <p:grpSpPr>
          <a:xfrm rot="16200000">
            <a:off x="11801384" y="2389298"/>
            <a:ext cx="274320" cy="274320"/>
            <a:chOff x="3322879" y="5746620"/>
            <a:chExt cx="297315" cy="283340"/>
          </a:xfrm>
        </p:grpSpPr>
        <p:sp>
          <p:nvSpPr>
            <p:cNvPr id="43" name="Oval 42"/>
            <p:cNvSpPr/>
            <p:nvPr/>
          </p:nvSpPr>
          <p:spPr bwMode="auto">
            <a:xfrm>
              <a:off x="3322879" y="5746620"/>
              <a:ext cx="297315" cy="283340"/>
            </a:xfrm>
            <a:prstGeom prst="ellipse">
              <a:avLst/>
            </a:prstGeom>
            <a:solidFill>
              <a:srgbClr val="0070C0"/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4" name="Isosceles Triangle 43"/>
            <p:cNvSpPr/>
            <p:nvPr/>
          </p:nvSpPr>
          <p:spPr bwMode="auto">
            <a:xfrm>
              <a:off x="3389583" y="5791204"/>
              <a:ext cx="152400" cy="1313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6" name="Group 45"/>
          <p:cNvGrpSpPr>
            <a:grpSpLocks/>
          </p:cNvGrpSpPr>
          <p:nvPr/>
        </p:nvGrpSpPr>
        <p:grpSpPr>
          <a:xfrm rot="16200000">
            <a:off x="11801388" y="3405749"/>
            <a:ext cx="274320" cy="274320"/>
            <a:chOff x="3317343" y="5746622"/>
            <a:chExt cx="316351" cy="283338"/>
          </a:xfrm>
        </p:grpSpPr>
        <p:sp>
          <p:nvSpPr>
            <p:cNvPr id="47" name="Oval 46"/>
            <p:cNvSpPr/>
            <p:nvPr/>
          </p:nvSpPr>
          <p:spPr bwMode="auto">
            <a:xfrm>
              <a:off x="3317343" y="5746622"/>
              <a:ext cx="316351" cy="283338"/>
            </a:xfrm>
            <a:prstGeom prst="ellipse">
              <a:avLst/>
            </a:prstGeom>
            <a:solidFill>
              <a:srgbClr val="0070C0"/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8" name="Isosceles Triangle 47"/>
            <p:cNvSpPr/>
            <p:nvPr/>
          </p:nvSpPr>
          <p:spPr bwMode="auto">
            <a:xfrm>
              <a:off x="3389583" y="5791204"/>
              <a:ext cx="152400" cy="1313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>
          <a:xfrm rot="16200000">
            <a:off x="11801386" y="4603306"/>
            <a:ext cx="274320" cy="274320"/>
            <a:chOff x="3297872" y="5755587"/>
            <a:chExt cx="335822" cy="274373"/>
          </a:xfrm>
        </p:grpSpPr>
        <p:sp>
          <p:nvSpPr>
            <p:cNvPr id="52" name="Oval 51"/>
            <p:cNvSpPr/>
            <p:nvPr/>
          </p:nvSpPr>
          <p:spPr bwMode="auto">
            <a:xfrm>
              <a:off x="3297872" y="5755587"/>
              <a:ext cx="335822" cy="274373"/>
            </a:xfrm>
            <a:prstGeom prst="ellipse">
              <a:avLst/>
            </a:prstGeom>
            <a:solidFill>
              <a:srgbClr val="0070C0"/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>
              <a:off x="3389583" y="5791204"/>
              <a:ext cx="152400" cy="1313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02" y="5610107"/>
            <a:ext cx="891928" cy="99218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7896" y="5637089"/>
            <a:ext cx="1118233" cy="953952"/>
          </a:xfrm>
          <a:prstGeom prst="rect">
            <a:avLst/>
          </a:prstGeom>
        </p:spPr>
      </p:pic>
      <p:sp>
        <p:nvSpPr>
          <p:cNvPr id="56" name="Right Arrow 55"/>
          <p:cNvSpPr/>
          <p:nvPr/>
        </p:nvSpPr>
        <p:spPr bwMode="auto">
          <a:xfrm>
            <a:off x="1781422" y="6010304"/>
            <a:ext cx="2437342" cy="496095"/>
          </a:xfrm>
          <a:prstGeom prst="rightArrow">
            <a:avLst/>
          </a:prstGeom>
          <a:solidFill>
            <a:srgbClr val="F58220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86970" tIns="43486" rIns="86970" bIns="43486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756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7" name="Right Arrow 56"/>
          <p:cNvSpPr/>
          <p:nvPr/>
        </p:nvSpPr>
        <p:spPr bwMode="auto">
          <a:xfrm>
            <a:off x="4741249" y="6010304"/>
            <a:ext cx="2437342" cy="49609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86970" tIns="43486" rIns="86970" bIns="43486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756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8" name="Right Arrow 57"/>
          <p:cNvSpPr/>
          <p:nvPr/>
        </p:nvSpPr>
        <p:spPr bwMode="auto">
          <a:xfrm>
            <a:off x="7909326" y="5997273"/>
            <a:ext cx="2437342" cy="496095"/>
          </a:xfrm>
          <a:prstGeom prst="rightArrow">
            <a:avLst/>
          </a:prstGeom>
          <a:solidFill>
            <a:srgbClr val="288AB5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86970" tIns="43486" rIns="86970" bIns="43486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756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631423" y="5770664"/>
            <a:ext cx="8800007" cy="75829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89177" tIns="44589" rIns="89177" bIns="44589" numCol="1" rtlCol="0" anchor="t" anchorCtr="0" compatLnSpc="1">
            <a:prstTxWarp prst="textNoShape">
              <a:avLst/>
            </a:prstTxWarp>
          </a:bodyPr>
          <a:lstStyle/>
          <a:p>
            <a:endParaRPr lang="en-US" sz="351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35560" y="5805264"/>
            <a:ext cx="1166088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60" dirty="0" smtClean="0">
                <a:solidFill>
                  <a:srgbClr val="000000"/>
                </a:solidFill>
                <a:latin typeface="Calibri" pitchFamily="34" charset="0"/>
              </a:rPr>
              <a:t>Governance</a:t>
            </a:r>
            <a:endParaRPr lang="en-US" sz="156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75920" y="5805264"/>
            <a:ext cx="979307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60" dirty="0" smtClean="0">
                <a:solidFill>
                  <a:srgbClr val="000000"/>
                </a:solidFill>
                <a:latin typeface="Calibri" pitchFamily="34" charset="0"/>
              </a:rPr>
              <a:t>Execution</a:t>
            </a:r>
            <a:endParaRPr lang="en-US" sz="156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868418" y="5769596"/>
            <a:ext cx="969817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60" dirty="0" smtClean="0">
                <a:solidFill>
                  <a:srgbClr val="000000"/>
                </a:solidFill>
                <a:latin typeface="Calibri" pitchFamily="34" charset="0"/>
              </a:rPr>
              <a:t>Discovery</a:t>
            </a:r>
            <a:endParaRPr lang="en-US" sz="156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1055440" y="2204864"/>
            <a:ext cx="1224136" cy="1224136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endParaRPr lang="en-US" sz="105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50" b="1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sz="1050" b="1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Ingestion</a:t>
            </a:r>
          </a:p>
        </p:txBody>
      </p:sp>
      <p:sp>
        <p:nvSpPr>
          <p:cNvPr id="65" name="Oval 64"/>
          <p:cNvSpPr>
            <a:spLocks/>
          </p:cNvSpPr>
          <p:nvPr/>
        </p:nvSpPr>
        <p:spPr>
          <a:xfrm>
            <a:off x="1991544" y="2204864"/>
            <a:ext cx="1368152" cy="1224136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2</a:t>
            </a:r>
          </a:p>
          <a:p>
            <a:pPr algn="ctr"/>
            <a:endParaRPr lang="en-US" sz="105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5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Market Place</a:t>
            </a:r>
            <a:endParaRPr lang="en-US" sz="105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val 65"/>
          <p:cNvSpPr>
            <a:spLocks/>
          </p:cNvSpPr>
          <p:nvPr/>
        </p:nvSpPr>
        <p:spPr>
          <a:xfrm>
            <a:off x="2135560" y="3212976"/>
            <a:ext cx="1296144" cy="1224136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3</a:t>
            </a:r>
          </a:p>
          <a:p>
            <a:pPr algn="ctr"/>
            <a:endParaRPr lang="en-US" sz="105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5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sz="105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Catalogue</a:t>
            </a:r>
            <a:endParaRPr lang="en-US" sz="105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val 66"/>
          <p:cNvSpPr>
            <a:spLocks/>
          </p:cNvSpPr>
          <p:nvPr/>
        </p:nvSpPr>
        <p:spPr>
          <a:xfrm>
            <a:off x="8832304" y="2564904"/>
            <a:ext cx="1322307" cy="1296144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4</a:t>
            </a:r>
          </a:p>
          <a:p>
            <a:pPr algn="ctr"/>
            <a:endParaRPr lang="en-US" sz="105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50" b="1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Discovery</a:t>
            </a:r>
          </a:p>
        </p:txBody>
      </p:sp>
      <p:sp>
        <p:nvSpPr>
          <p:cNvPr id="68" name="Oval 67"/>
          <p:cNvSpPr>
            <a:spLocks/>
          </p:cNvSpPr>
          <p:nvPr/>
        </p:nvSpPr>
        <p:spPr>
          <a:xfrm>
            <a:off x="4943872" y="2780928"/>
            <a:ext cx="1296143" cy="1152128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5</a:t>
            </a:r>
          </a:p>
          <a:p>
            <a:pPr algn="ctr"/>
            <a:endParaRPr lang="en-US" sz="105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50" b="1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sz="1050" b="1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Processing</a:t>
            </a:r>
          </a:p>
          <a:p>
            <a:pPr algn="ctr"/>
            <a:endParaRPr lang="en-US" sz="105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9" name="Oval 68"/>
          <p:cNvSpPr>
            <a:spLocks/>
          </p:cNvSpPr>
          <p:nvPr/>
        </p:nvSpPr>
        <p:spPr>
          <a:xfrm>
            <a:off x="6096000" y="2780928"/>
            <a:ext cx="1296144" cy="1224136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7</a:t>
            </a:r>
          </a:p>
          <a:p>
            <a:pPr algn="ctr"/>
            <a:endParaRPr lang="en-US" sz="105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50" b="1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sz="1050" b="1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Monitoring  Process Console</a:t>
            </a:r>
          </a:p>
        </p:txBody>
      </p:sp>
      <p:sp>
        <p:nvSpPr>
          <p:cNvPr id="70" name="Oval 69"/>
          <p:cNvSpPr>
            <a:spLocks/>
          </p:cNvSpPr>
          <p:nvPr/>
        </p:nvSpPr>
        <p:spPr>
          <a:xfrm>
            <a:off x="5447928" y="3789040"/>
            <a:ext cx="1291646" cy="1242384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8</a:t>
            </a:r>
          </a:p>
          <a:p>
            <a:pPr algn="ctr"/>
            <a:endParaRPr lang="en-US" sz="105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50" b="1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</a:t>
            </a:r>
            <a:r>
              <a:rPr lang="en-US" sz="105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 </a:t>
            </a:r>
            <a:r>
              <a:rPr lang="en-US" sz="1050" b="1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Testing &amp; Reconciliation</a:t>
            </a:r>
          </a:p>
        </p:txBody>
      </p:sp>
      <p:sp>
        <p:nvSpPr>
          <p:cNvPr id="71" name="Oval 70"/>
          <p:cNvSpPr>
            <a:spLocks/>
          </p:cNvSpPr>
          <p:nvPr/>
        </p:nvSpPr>
        <p:spPr>
          <a:xfrm>
            <a:off x="911424" y="3212976"/>
            <a:ext cx="1296144" cy="1224136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10</a:t>
            </a:r>
          </a:p>
          <a:p>
            <a:pPr algn="ctr"/>
            <a:endParaRPr lang="en-US" sz="105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50" b="1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Reference / Master Data</a:t>
            </a:r>
          </a:p>
        </p:txBody>
      </p:sp>
      <p:sp>
        <p:nvSpPr>
          <p:cNvPr id="72" name="Oval 71"/>
          <p:cNvSpPr>
            <a:spLocks/>
          </p:cNvSpPr>
          <p:nvPr/>
        </p:nvSpPr>
        <p:spPr>
          <a:xfrm>
            <a:off x="1559496" y="4221088"/>
            <a:ext cx="1224136" cy="1263208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11</a:t>
            </a:r>
          </a:p>
          <a:p>
            <a:pPr algn="ctr"/>
            <a:endParaRPr lang="en-US" sz="105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50" b="1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 Operations/ DevOps</a:t>
            </a:r>
          </a:p>
        </p:txBody>
      </p:sp>
      <p:sp>
        <p:nvSpPr>
          <p:cNvPr id="73" name="Oval 72"/>
          <p:cNvSpPr>
            <a:spLocks/>
          </p:cNvSpPr>
          <p:nvPr/>
        </p:nvSpPr>
        <p:spPr>
          <a:xfrm>
            <a:off x="9984432" y="2564904"/>
            <a:ext cx="1322307" cy="1296144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12</a:t>
            </a:r>
          </a:p>
          <a:p>
            <a:pPr algn="ctr"/>
            <a:endParaRPr lang="en-US" sz="105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5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 Asset Monetization</a:t>
            </a:r>
            <a:endParaRPr lang="en-US" sz="105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73"/>
          <p:cNvSpPr>
            <a:spLocks/>
          </p:cNvSpPr>
          <p:nvPr/>
        </p:nvSpPr>
        <p:spPr>
          <a:xfrm>
            <a:off x="9408368" y="3717032"/>
            <a:ext cx="1368152" cy="1224136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6 </a:t>
            </a:r>
            <a:endParaRPr lang="en-US" sz="1050" b="1" dirty="0" smtClean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/>
            <a:endParaRPr lang="en-US" sz="105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50" b="1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Business Cost</a:t>
            </a:r>
          </a:p>
          <a:p>
            <a:pPr algn="ctr"/>
            <a:r>
              <a:rPr lang="en-US" sz="1050" b="1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&amp;</a:t>
            </a:r>
          </a:p>
          <a:p>
            <a:pPr algn="ctr"/>
            <a:r>
              <a:rPr lang="en-US" sz="1050" b="1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410746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19336" y="548680"/>
            <a:ext cx="11466999" cy="387750"/>
          </a:xfrm>
        </p:spPr>
        <p:txBody>
          <a:bodyPr/>
          <a:lstStyle/>
          <a:p>
            <a:r>
              <a:rPr lang="en-GB" dirty="0" smtClean="0"/>
              <a:t>Conceptual Solution View</a:t>
            </a:r>
            <a:endParaRPr lang="en-GB" dirty="0"/>
          </a:p>
        </p:txBody>
      </p:sp>
      <p:sp>
        <p:nvSpPr>
          <p:cNvPr id="323" name="Rounded Rectangle 322"/>
          <p:cNvSpPr/>
          <p:nvPr/>
        </p:nvSpPr>
        <p:spPr bwMode="auto">
          <a:xfrm>
            <a:off x="9606237" y="1685557"/>
            <a:ext cx="1625600" cy="4495800"/>
          </a:xfrm>
          <a:prstGeom prst="roundRect">
            <a:avLst>
              <a:gd name="adj" fmla="val 8070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200" b="1" ker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4" name="Rectangle 323"/>
          <p:cNvSpPr/>
          <p:nvPr/>
        </p:nvSpPr>
        <p:spPr>
          <a:xfrm rot="5400000">
            <a:off x="8583620" y="3431545"/>
            <a:ext cx="3971927" cy="1203854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4F81BD">
                <a:shade val="50000"/>
              </a:srgbClr>
            </a:solidFill>
            <a:prstDash val="dash"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1491979" y="1866553"/>
            <a:ext cx="7609425" cy="4315883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rgbClr val="4BACC6"/>
            </a:solidFill>
            <a:prstDash val="dash"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2786023" y="4424758"/>
            <a:ext cx="5063065" cy="105229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4F81BD">
                <a:shade val="50000"/>
              </a:srgbClr>
            </a:solidFill>
            <a:prstDash val="dash"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4366421" y="4381063"/>
            <a:ext cx="1874224" cy="2482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landing and hosting</a:t>
            </a:r>
          </a:p>
        </p:txBody>
      </p:sp>
      <p:sp>
        <p:nvSpPr>
          <p:cNvPr id="328" name="Rectangle 327"/>
          <p:cNvSpPr/>
          <p:nvPr/>
        </p:nvSpPr>
        <p:spPr>
          <a:xfrm>
            <a:off x="2786023" y="3384432"/>
            <a:ext cx="5063066" cy="99060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4F81BD">
                <a:shade val="50000"/>
              </a:srgbClr>
            </a:solidFill>
            <a:prstDash val="dash"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4724146" y="3327282"/>
            <a:ext cx="1180041" cy="25378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processing</a:t>
            </a:r>
          </a:p>
        </p:txBody>
      </p:sp>
      <p:sp>
        <p:nvSpPr>
          <p:cNvPr id="330" name="TextBox 17"/>
          <p:cNvSpPr txBox="1"/>
          <p:nvPr/>
        </p:nvSpPr>
        <p:spPr>
          <a:xfrm>
            <a:off x="2868607" y="3553706"/>
            <a:ext cx="1151466" cy="405367"/>
          </a:xfrm>
          <a:prstGeom prst="rect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quality processing </a:t>
            </a:r>
          </a:p>
        </p:txBody>
      </p:sp>
      <p:sp>
        <p:nvSpPr>
          <p:cNvPr id="331" name="TextBox 18"/>
          <p:cNvSpPr txBox="1"/>
          <p:nvPr/>
        </p:nvSpPr>
        <p:spPr>
          <a:xfrm>
            <a:off x="4127652" y="3553706"/>
            <a:ext cx="1151467" cy="405367"/>
          </a:xfrm>
          <a:prstGeom prst="rect">
            <a:avLst/>
          </a:prstGeom>
          <a:solidFill>
            <a:srgbClr val="8064A2">
              <a:lumMod val="75000"/>
            </a:srgbClr>
          </a:soli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Integration &amp; Transformation</a:t>
            </a:r>
          </a:p>
        </p:txBody>
      </p:sp>
      <p:sp>
        <p:nvSpPr>
          <p:cNvPr id="332" name="TextBox 19"/>
          <p:cNvSpPr txBox="1"/>
          <p:nvPr/>
        </p:nvSpPr>
        <p:spPr>
          <a:xfrm>
            <a:off x="5386698" y="3553706"/>
            <a:ext cx="1151467" cy="405367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 processing </a:t>
            </a:r>
          </a:p>
        </p:txBody>
      </p:sp>
      <p:sp>
        <p:nvSpPr>
          <p:cNvPr id="333" name="TextBox 20"/>
          <p:cNvSpPr txBox="1"/>
          <p:nvPr/>
        </p:nvSpPr>
        <p:spPr>
          <a:xfrm>
            <a:off x="6645744" y="3553706"/>
            <a:ext cx="1151466" cy="405367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Master/reference data referencing</a:t>
            </a:r>
          </a:p>
        </p:txBody>
      </p:sp>
      <p:sp>
        <p:nvSpPr>
          <p:cNvPr id="334" name="Rounded Rectangle 333"/>
          <p:cNvSpPr/>
          <p:nvPr/>
        </p:nvSpPr>
        <p:spPr bwMode="auto">
          <a:xfrm>
            <a:off x="65362" y="2060220"/>
            <a:ext cx="1365242" cy="3809403"/>
          </a:xfrm>
          <a:prstGeom prst="roundRect">
            <a:avLst/>
          </a:prstGeom>
          <a:solidFill>
            <a:srgbClr val="EEECE1"/>
          </a:solidFill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j-lt"/>
                <a:ea typeface="+mj-ea"/>
                <a:cs typeface="+mj-cs"/>
              </a:defRPr>
            </a:lvl1pPr>
            <a:lvl2pPr marL="457200" indent="0">
              <a:defRPr sz="1100">
                <a:latin typeface="+mj-lt"/>
                <a:ea typeface="+mj-ea"/>
                <a:cs typeface="+mj-cs"/>
              </a:defRPr>
            </a:lvl2pPr>
            <a:lvl3pPr marL="914400" indent="0">
              <a:defRPr sz="1100">
                <a:latin typeface="+mj-lt"/>
                <a:ea typeface="+mj-ea"/>
                <a:cs typeface="+mj-cs"/>
              </a:defRPr>
            </a:lvl3pPr>
            <a:lvl4pPr marL="1371600" indent="0">
              <a:defRPr sz="1100">
                <a:latin typeface="+mj-lt"/>
                <a:ea typeface="+mj-ea"/>
                <a:cs typeface="+mj-cs"/>
              </a:defRPr>
            </a:lvl4pPr>
            <a:lvl5pPr marL="1828800" indent="0">
              <a:defRPr sz="1100">
                <a:latin typeface="+mj-lt"/>
                <a:ea typeface="+mj-ea"/>
                <a:cs typeface="+mj-cs"/>
              </a:defRPr>
            </a:lvl5pPr>
            <a:lvl6pPr marL="2286000" indent="0">
              <a:defRPr sz="1100">
                <a:latin typeface="+mj-lt"/>
                <a:ea typeface="+mj-ea"/>
                <a:cs typeface="+mj-cs"/>
              </a:defRPr>
            </a:lvl6pPr>
            <a:lvl7pPr marL="2743200" indent="0">
              <a:defRPr sz="1100">
                <a:latin typeface="+mj-lt"/>
                <a:ea typeface="+mj-ea"/>
                <a:cs typeface="+mj-cs"/>
              </a:defRPr>
            </a:lvl7pPr>
            <a:lvl8pPr marL="3200400" indent="0">
              <a:defRPr sz="1100">
                <a:latin typeface="+mj-lt"/>
                <a:ea typeface="+mj-ea"/>
                <a:cs typeface="+mj-cs"/>
              </a:defRPr>
            </a:lvl8pPr>
            <a:lvl9pPr marL="3657600" indent="0">
              <a:defRPr sz="1100"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335" name="Flowchart: Magnetic Disk 334"/>
          <p:cNvSpPr/>
          <p:nvPr/>
        </p:nvSpPr>
        <p:spPr bwMode="auto">
          <a:xfrm>
            <a:off x="268853" y="4429325"/>
            <a:ext cx="862131" cy="656768"/>
          </a:xfrm>
          <a:prstGeom prst="flowChartMagneticDisk">
            <a:avLst/>
          </a:prstGeom>
          <a:solidFill>
            <a:srgbClr val="4F81BD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Enterprise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Structured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data</a:t>
            </a:r>
          </a:p>
        </p:txBody>
      </p:sp>
      <p:grpSp>
        <p:nvGrpSpPr>
          <p:cNvPr id="336" name="Group 335"/>
          <p:cNvGrpSpPr/>
          <p:nvPr/>
        </p:nvGrpSpPr>
        <p:grpSpPr>
          <a:xfrm>
            <a:off x="141561" y="2451257"/>
            <a:ext cx="1235781" cy="497718"/>
            <a:chOff x="76200" y="1470529"/>
            <a:chExt cx="1227313" cy="497718"/>
          </a:xfrm>
        </p:grpSpPr>
        <p:pic>
          <p:nvPicPr>
            <p:cNvPr id="425" name="Picture 42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298" y="1470529"/>
              <a:ext cx="457279" cy="166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6" name="Picture 42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72" y="1627626"/>
              <a:ext cx="598839" cy="153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7" name="TextBox 35"/>
            <p:cNvSpPr txBox="1"/>
            <p:nvPr/>
          </p:nvSpPr>
          <p:spPr>
            <a:xfrm>
              <a:off x="76200" y="1737415"/>
              <a:ext cx="1227313" cy="230832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Unstructured Data</a:t>
              </a:r>
            </a:p>
          </p:txBody>
        </p:sp>
      </p:grpSp>
      <p:sp>
        <p:nvSpPr>
          <p:cNvPr id="337" name="Flowchart: Card 336"/>
          <p:cNvSpPr/>
          <p:nvPr/>
        </p:nvSpPr>
        <p:spPr bwMode="auto">
          <a:xfrm>
            <a:off x="387900" y="3942406"/>
            <a:ext cx="606931" cy="327087"/>
          </a:xfrm>
          <a:prstGeom prst="flowChartPunchedCard">
            <a:avLst/>
          </a:prstGeom>
          <a:solidFill>
            <a:srgbClr val="FFFFB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Logs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Files</a:t>
            </a:r>
          </a:p>
        </p:txBody>
      </p:sp>
      <p:grpSp>
        <p:nvGrpSpPr>
          <p:cNvPr id="338" name="Group 337"/>
          <p:cNvGrpSpPr/>
          <p:nvPr/>
        </p:nvGrpSpPr>
        <p:grpSpPr>
          <a:xfrm>
            <a:off x="259905" y="5274500"/>
            <a:ext cx="985923" cy="533294"/>
            <a:chOff x="194543" y="4293772"/>
            <a:chExt cx="981689" cy="533294"/>
          </a:xfrm>
        </p:grpSpPr>
        <p:pic>
          <p:nvPicPr>
            <p:cNvPr id="423" name="Picture 42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114" y="4293772"/>
              <a:ext cx="587089" cy="326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4" name="TextBox 38"/>
            <p:cNvSpPr txBox="1"/>
            <p:nvPr/>
          </p:nvSpPr>
          <p:spPr>
            <a:xfrm>
              <a:off x="194543" y="4580845"/>
              <a:ext cx="981689" cy="246221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Arial" pitchFamily="34" charset="0"/>
                </a:rPr>
                <a:t>Web data</a:t>
              </a:r>
            </a:p>
          </p:txBody>
        </p:sp>
      </p:grpSp>
      <p:sp>
        <p:nvSpPr>
          <p:cNvPr id="339" name="Rectangle 338"/>
          <p:cNvSpPr/>
          <p:nvPr/>
        </p:nvSpPr>
        <p:spPr>
          <a:xfrm>
            <a:off x="284437" y="2069746"/>
            <a:ext cx="911922" cy="22521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sources</a:t>
            </a:r>
          </a:p>
        </p:txBody>
      </p:sp>
      <p:sp>
        <p:nvSpPr>
          <p:cNvPr id="340" name="Rectangle 339"/>
          <p:cNvSpPr/>
          <p:nvPr/>
        </p:nvSpPr>
        <p:spPr>
          <a:xfrm>
            <a:off x="1583004" y="2186161"/>
            <a:ext cx="1127145" cy="3597365"/>
          </a:xfrm>
          <a:prstGeom prst="rect">
            <a:avLst/>
          </a:prstGeom>
          <a:solidFill>
            <a:srgbClr val="0039AC"/>
          </a:solidFill>
          <a:ln w="3175" cap="flat" cmpd="sng" algn="ctr">
            <a:solidFill>
              <a:srgbClr val="4F81BD">
                <a:shade val="50000"/>
              </a:srgbClr>
            </a:solidFill>
            <a:prstDash val="dash"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7898059" y="2166054"/>
            <a:ext cx="1127145" cy="3606891"/>
          </a:xfrm>
          <a:prstGeom prst="rect">
            <a:avLst/>
          </a:prstGeom>
          <a:solidFill>
            <a:srgbClr val="002060"/>
          </a:solidFill>
          <a:ln w="3175" cap="flat" cmpd="sng" algn="ctr">
            <a:solidFill>
              <a:srgbClr val="4F81BD">
                <a:shade val="50000"/>
              </a:srgbClr>
            </a:solidFill>
            <a:prstDash val="dash"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2786022" y="5538041"/>
            <a:ext cx="5063066" cy="554537"/>
          </a:xfrm>
          <a:prstGeom prst="rect">
            <a:avLst/>
          </a:prstGeom>
          <a:solidFill>
            <a:srgbClr val="0078A2"/>
          </a:solidFill>
          <a:ln w="3175" cap="flat" cmpd="sng" algn="ctr">
            <a:solidFill>
              <a:srgbClr val="4F81BD">
                <a:shade val="50000"/>
              </a:srgbClr>
            </a:solidFill>
            <a:prstDash val="dash"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3" name="Rounded Rectangle 342"/>
          <p:cNvSpPr/>
          <p:nvPr/>
        </p:nvSpPr>
        <p:spPr>
          <a:xfrm>
            <a:off x="2862222" y="5795805"/>
            <a:ext cx="1004170" cy="25844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 Handling &amp; Reconcilliation</a:t>
            </a:r>
          </a:p>
        </p:txBody>
      </p:sp>
      <p:sp>
        <p:nvSpPr>
          <p:cNvPr id="344" name="Rounded Rectangle 343"/>
          <p:cNvSpPr/>
          <p:nvPr/>
        </p:nvSpPr>
        <p:spPr>
          <a:xfrm>
            <a:off x="4166088" y="5795805"/>
            <a:ext cx="1004171" cy="25844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Auditing</a:t>
            </a:r>
          </a:p>
        </p:txBody>
      </p:sp>
      <p:sp>
        <p:nvSpPr>
          <p:cNvPr id="345" name="Rounded Rectangle 344"/>
          <p:cNvSpPr/>
          <p:nvPr/>
        </p:nvSpPr>
        <p:spPr>
          <a:xfrm>
            <a:off x="5469955" y="5795805"/>
            <a:ext cx="1004171" cy="25844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Orchestration</a:t>
            </a:r>
          </a:p>
        </p:txBody>
      </p:sp>
      <p:sp>
        <p:nvSpPr>
          <p:cNvPr id="346" name="Rectangle 345"/>
          <p:cNvSpPr/>
          <p:nvPr/>
        </p:nvSpPr>
        <p:spPr>
          <a:xfrm>
            <a:off x="4321542" y="5517964"/>
            <a:ext cx="1995080" cy="24992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Governance</a:t>
            </a:r>
          </a:p>
        </p:txBody>
      </p:sp>
      <p:sp>
        <p:nvSpPr>
          <p:cNvPr id="347" name="Rounded Rectangle 346"/>
          <p:cNvSpPr/>
          <p:nvPr/>
        </p:nvSpPr>
        <p:spPr>
          <a:xfrm>
            <a:off x="8016388" y="2480890"/>
            <a:ext cx="911350" cy="31081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Metadata</a:t>
            </a:r>
          </a:p>
        </p:txBody>
      </p:sp>
      <p:sp>
        <p:nvSpPr>
          <p:cNvPr id="348" name="Rounded Rectangle 347"/>
          <p:cNvSpPr/>
          <p:nvPr/>
        </p:nvSpPr>
        <p:spPr>
          <a:xfrm>
            <a:off x="8016388" y="2880188"/>
            <a:ext cx="911350" cy="31081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Master data</a:t>
            </a:r>
          </a:p>
        </p:txBody>
      </p:sp>
      <p:sp>
        <p:nvSpPr>
          <p:cNvPr id="349" name="Rounded Rectangle 348"/>
          <p:cNvSpPr/>
          <p:nvPr/>
        </p:nvSpPr>
        <p:spPr>
          <a:xfrm>
            <a:off x="8016388" y="3279486"/>
            <a:ext cx="911350" cy="31081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Reference data</a:t>
            </a:r>
          </a:p>
        </p:txBody>
      </p:sp>
      <p:sp>
        <p:nvSpPr>
          <p:cNvPr id="350" name="Rounded Rectangle 349"/>
          <p:cNvSpPr/>
          <p:nvPr/>
        </p:nvSpPr>
        <p:spPr>
          <a:xfrm>
            <a:off x="8016388" y="3678784"/>
            <a:ext cx="911350" cy="31081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Rules</a:t>
            </a:r>
          </a:p>
        </p:txBody>
      </p:sp>
      <p:sp>
        <p:nvSpPr>
          <p:cNvPr id="351" name="Rounded Rectangle 350"/>
          <p:cNvSpPr/>
          <p:nvPr/>
        </p:nvSpPr>
        <p:spPr>
          <a:xfrm>
            <a:off x="8016388" y="4866401"/>
            <a:ext cx="911350" cy="31081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Workflows</a:t>
            </a:r>
          </a:p>
        </p:txBody>
      </p:sp>
      <p:sp>
        <p:nvSpPr>
          <p:cNvPr id="352" name="Rectangle 351"/>
          <p:cNvSpPr/>
          <p:nvPr/>
        </p:nvSpPr>
        <p:spPr>
          <a:xfrm>
            <a:off x="1583005" y="2183971"/>
            <a:ext cx="1116185" cy="25544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Capture</a:t>
            </a:r>
          </a:p>
        </p:txBody>
      </p:sp>
      <p:sp>
        <p:nvSpPr>
          <p:cNvPr id="353" name="Rectangle 352"/>
          <p:cNvSpPr/>
          <p:nvPr/>
        </p:nvSpPr>
        <p:spPr>
          <a:xfrm>
            <a:off x="7898059" y="2186479"/>
            <a:ext cx="1116512" cy="25674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Meta information</a:t>
            </a:r>
          </a:p>
        </p:txBody>
      </p:sp>
      <p:sp>
        <p:nvSpPr>
          <p:cNvPr id="354" name="TextBox 11"/>
          <p:cNvSpPr txBox="1"/>
          <p:nvPr/>
        </p:nvSpPr>
        <p:spPr>
          <a:xfrm>
            <a:off x="3092195" y="4581187"/>
            <a:ext cx="1717676" cy="390525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storage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(Azure Blob, Data Lake)</a:t>
            </a:r>
          </a:p>
        </p:txBody>
      </p:sp>
      <p:sp>
        <p:nvSpPr>
          <p:cNvPr id="355" name="TextBox 12"/>
          <p:cNvSpPr txBox="1"/>
          <p:nvPr/>
        </p:nvSpPr>
        <p:spPr>
          <a:xfrm>
            <a:off x="5889062" y="4573708"/>
            <a:ext cx="1717676" cy="398003"/>
          </a:xfrm>
          <a:prstGeom prst="rect">
            <a:avLst/>
          </a:prstGeom>
          <a:solidFill>
            <a:srgbClr val="8064A2">
              <a:lumMod val="75000"/>
            </a:srgbClr>
          </a:soli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Quick Access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(Azure HD Insight-HBase,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Azure Document dB)</a:t>
            </a:r>
          </a:p>
        </p:txBody>
      </p:sp>
      <p:sp>
        <p:nvSpPr>
          <p:cNvPr id="356" name="TextBox 13"/>
          <p:cNvSpPr txBox="1"/>
          <p:nvPr/>
        </p:nvSpPr>
        <p:spPr>
          <a:xfrm>
            <a:off x="3092195" y="5031034"/>
            <a:ext cx="1717676" cy="378828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security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Authenticate, Authorize, Encrypt</a:t>
            </a: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sp>
        <p:nvSpPr>
          <p:cNvPr id="357" name="TextBox 14"/>
          <p:cNvSpPr txBox="1"/>
          <p:nvPr/>
        </p:nvSpPr>
        <p:spPr>
          <a:xfrm>
            <a:off x="5898587" y="5031034"/>
            <a:ext cx="1717676" cy="388353"/>
          </a:xfrm>
          <a:prstGeom prst="rect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Relational Storage/Access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(Azure SQL dB, Azure SQL DW)</a:t>
            </a:r>
          </a:p>
        </p:txBody>
      </p:sp>
      <p:sp>
        <p:nvSpPr>
          <p:cNvPr id="358" name="Rounded Rectangle 357"/>
          <p:cNvSpPr/>
          <p:nvPr/>
        </p:nvSpPr>
        <p:spPr>
          <a:xfrm>
            <a:off x="6773822" y="5795805"/>
            <a:ext cx="1004170" cy="25844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Operations</a:t>
            </a:r>
          </a:p>
        </p:txBody>
      </p:sp>
      <p:sp>
        <p:nvSpPr>
          <p:cNvPr id="359" name="Rounded Rectangle 358"/>
          <p:cNvSpPr/>
          <p:nvPr/>
        </p:nvSpPr>
        <p:spPr>
          <a:xfrm>
            <a:off x="1680470" y="2653398"/>
            <a:ext cx="934385" cy="574384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Fast data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Azure Event Hubs &amp; HD Insights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sp>
        <p:nvSpPr>
          <p:cNvPr id="360" name="Rounded Rectangle 359"/>
          <p:cNvSpPr/>
          <p:nvPr/>
        </p:nvSpPr>
        <p:spPr>
          <a:xfrm>
            <a:off x="1681354" y="3709231"/>
            <a:ext cx="934385" cy="574384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Streaming data (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Azure Event Hubs &amp; Stream Analytics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sp>
        <p:nvSpPr>
          <p:cNvPr id="361" name="Rounded Rectangle 360"/>
          <p:cNvSpPr/>
          <p:nvPr/>
        </p:nvSpPr>
        <p:spPr>
          <a:xfrm>
            <a:off x="1682238" y="4869839"/>
            <a:ext cx="934385" cy="574384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Batch data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Factory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grpSp>
        <p:nvGrpSpPr>
          <p:cNvPr id="362" name="Group 361"/>
          <p:cNvGrpSpPr/>
          <p:nvPr/>
        </p:nvGrpSpPr>
        <p:grpSpPr>
          <a:xfrm>
            <a:off x="279137" y="3137383"/>
            <a:ext cx="926747" cy="635665"/>
            <a:chOff x="213775" y="2156655"/>
            <a:chExt cx="922513" cy="635665"/>
          </a:xfrm>
        </p:grpSpPr>
        <p:pic>
          <p:nvPicPr>
            <p:cNvPr id="421" name="Picture 420" descr="http://images.tmcnet.com/tmc/misc/articles/Image/2013/data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75" y="2156655"/>
              <a:ext cx="542753" cy="40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2" name="TextBox 67"/>
            <p:cNvSpPr txBox="1"/>
            <p:nvPr/>
          </p:nvSpPr>
          <p:spPr>
            <a:xfrm>
              <a:off x="213775" y="2558398"/>
              <a:ext cx="922513" cy="233922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Machine Data</a:t>
              </a:r>
            </a:p>
          </p:txBody>
        </p:sp>
      </p:grpSp>
      <p:sp>
        <p:nvSpPr>
          <p:cNvPr id="363" name="Rounded Rectangle 362"/>
          <p:cNvSpPr/>
          <p:nvPr/>
        </p:nvSpPr>
        <p:spPr>
          <a:xfrm>
            <a:off x="8016388" y="4078082"/>
            <a:ext cx="911350" cy="31081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quality routines</a:t>
            </a:r>
          </a:p>
        </p:txBody>
      </p:sp>
      <p:sp>
        <p:nvSpPr>
          <p:cNvPr id="364" name="Rounded Rectangle 363"/>
          <p:cNvSpPr/>
          <p:nvPr/>
        </p:nvSpPr>
        <p:spPr>
          <a:xfrm>
            <a:off x="8016388" y="4477380"/>
            <a:ext cx="911350" cy="31081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Functions</a:t>
            </a:r>
          </a:p>
        </p:txBody>
      </p:sp>
      <p:sp>
        <p:nvSpPr>
          <p:cNvPr id="365" name="Rounded Rectangle 364"/>
          <p:cNvSpPr/>
          <p:nvPr/>
        </p:nvSpPr>
        <p:spPr>
          <a:xfrm>
            <a:off x="8016388" y="5265696"/>
            <a:ext cx="911350" cy="31081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Security</a:t>
            </a:r>
          </a:p>
        </p:txBody>
      </p:sp>
      <p:sp>
        <p:nvSpPr>
          <p:cNvPr id="366" name="TextBox 51"/>
          <p:cNvSpPr txBox="1"/>
          <p:nvPr/>
        </p:nvSpPr>
        <p:spPr>
          <a:xfrm>
            <a:off x="3347253" y="3993814"/>
            <a:ext cx="3781425" cy="173567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Factory, Spark, </a:t>
            </a:r>
            <a:r>
              <a:rPr kumimoji="0" lang="en-GB" sz="9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HiveQL, PIG,</a:t>
            </a:r>
            <a:r>
              <a:rPr kumimoji="0" lang="en-GB" sz="900" b="1" i="1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GB" sz="9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Storm</a:t>
            </a:r>
            <a:endParaRPr kumimoji="0" lang="en-GB" sz="900" b="1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2758821" y="1933228"/>
            <a:ext cx="5063066" cy="676276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4F81BD">
                <a:shade val="50000"/>
              </a:srgbClr>
            </a:solidFill>
            <a:prstDash val="dash"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4592169" y="1904653"/>
            <a:ext cx="1540618" cy="2381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Access/Exchange</a:t>
            </a:r>
          </a:p>
        </p:txBody>
      </p:sp>
      <p:sp>
        <p:nvSpPr>
          <p:cNvPr id="369" name="TextBox 17"/>
          <p:cNvSpPr txBox="1"/>
          <p:nvPr/>
        </p:nvSpPr>
        <p:spPr>
          <a:xfrm>
            <a:off x="2831880" y="2199868"/>
            <a:ext cx="1151466" cy="248851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Search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Lucene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sp>
        <p:nvSpPr>
          <p:cNvPr id="370" name="TextBox 18"/>
          <p:cNvSpPr txBox="1"/>
          <p:nvPr/>
        </p:nvSpPr>
        <p:spPr>
          <a:xfrm>
            <a:off x="4093390" y="2199908"/>
            <a:ext cx="1151467" cy="248851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SharePoint/Graph API</a:t>
            </a:r>
          </a:p>
        </p:txBody>
      </p:sp>
      <p:sp>
        <p:nvSpPr>
          <p:cNvPr id="371" name="TextBox 57"/>
          <p:cNvSpPr txBox="1"/>
          <p:nvPr/>
        </p:nvSpPr>
        <p:spPr>
          <a:xfrm>
            <a:off x="3347253" y="4165264"/>
            <a:ext cx="3781425" cy="173567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1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Azure HD Insights</a:t>
            </a:r>
          </a:p>
        </p:txBody>
      </p:sp>
      <p:sp>
        <p:nvSpPr>
          <p:cNvPr id="372" name="Rectangle 371"/>
          <p:cNvSpPr/>
          <p:nvPr/>
        </p:nvSpPr>
        <p:spPr>
          <a:xfrm>
            <a:off x="1483529" y="980728"/>
            <a:ext cx="7609425" cy="847725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rgbClr val="4BACC6"/>
            </a:solidFill>
            <a:prstDash val="dash"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3" name="Flowchart: Magnetic Disk 372"/>
          <p:cNvSpPr/>
          <p:nvPr/>
        </p:nvSpPr>
        <p:spPr bwMode="auto">
          <a:xfrm>
            <a:off x="6922304" y="1161703"/>
            <a:ext cx="1465210" cy="542925"/>
          </a:xfrm>
          <a:prstGeom prst="flowChartMagneticDisk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23232"/>
              </a:buClr>
              <a:buSzPct val="75000"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23232"/>
              </a:buClr>
              <a:buSzPct val="75000"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itchFamily="34" charset="0"/>
              </a:rPr>
              <a:t>Enterprise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23232"/>
              </a:buClr>
              <a:buSzPct val="75000"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itchFamily="34" charset="0"/>
              </a:rPr>
              <a:t>Data Warehouse</a:t>
            </a:r>
          </a:p>
        </p:txBody>
      </p:sp>
      <p:sp>
        <p:nvSpPr>
          <p:cNvPr id="374" name="Flowchart: Magnetic Disk 373"/>
          <p:cNvSpPr/>
          <p:nvPr/>
        </p:nvSpPr>
        <p:spPr bwMode="auto">
          <a:xfrm>
            <a:off x="4790821" y="1171228"/>
            <a:ext cx="1469443" cy="542925"/>
          </a:xfrm>
          <a:prstGeom prst="flowChartMagneticDisk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23232"/>
              </a:buClr>
              <a:buSzPct val="75000"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23232"/>
              </a:buClr>
              <a:buSzPct val="75000"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itchFamily="34" charset="0"/>
              </a:rPr>
              <a:t>BU/Functional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23232"/>
              </a:buClr>
              <a:buSzPct val="75000"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itchFamily="34" charset="0"/>
              </a:rPr>
              <a:t>Datastores</a:t>
            </a:r>
          </a:p>
        </p:txBody>
      </p:sp>
      <p:pic>
        <p:nvPicPr>
          <p:cNvPr id="375" name="Picture 37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387" y="1009303"/>
            <a:ext cx="620858" cy="76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6" name="Picture 375" descr="https://openclipart.org/image/2400px/svg_to_png/171013/Server-D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79" y="1028353"/>
            <a:ext cx="737658" cy="7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7" name="TextBox 63"/>
          <p:cNvSpPr txBox="1"/>
          <p:nvPr/>
        </p:nvSpPr>
        <p:spPr>
          <a:xfrm>
            <a:off x="2487888" y="1666528"/>
            <a:ext cx="1371600" cy="161925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Systems</a:t>
            </a:r>
          </a:p>
        </p:txBody>
      </p:sp>
      <p:sp>
        <p:nvSpPr>
          <p:cNvPr id="378" name="Rounded Rectangle 377"/>
          <p:cNvSpPr/>
          <p:nvPr/>
        </p:nvSpPr>
        <p:spPr>
          <a:xfrm>
            <a:off x="9163854" y="1898280"/>
            <a:ext cx="347133" cy="4238625"/>
          </a:xfrm>
          <a:prstGeom prst="round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wordArtVert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ABSTRACTION LAYER</a:t>
            </a:r>
          </a:p>
        </p:txBody>
      </p:sp>
      <p:sp>
        <p:nvSpPr>
          <p:cNvPr id="379" name="Rounded Rectangle 378"/>
          <p:cNvSpPr/>
          <p:nvPr/>
        </p:nvSpPr>
        <p:spPr bwMode="auto">
          <a:xfrm>
            <a:off x="11327468" y="1706723"/>
            <a:ext cx="779611" cy="4495800"/>
          </a:xfrm>
          <a:prstGeom prst="roundRect">
            <a:avLst>
              <a:gd name="adj" fmla="val 6898"/>
            </a:avLst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200" b="1" kern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en-US" sz="1200" b="1" kern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en-US" sz="1200" b="1" kern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en-US" sz="1200" b="1" kern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en-US" sz="1200" b="1" kern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0" name="Rounded Rectangle 379"/>
          <p:cNvSpPr/>
          <p:nvPr/>
        </p:nvSpPr>
        <p:spPr bwMode="auto">
          <a:xfrm>
            <a:off x="9658665" y="2044949"/>
            <a:ext cx="256608" cy="4023360"/>
          </a:xfrm>
          <a:prstGeom prst="roundRect">
            <a:avLst/>
          </a:prstGeom>
          <a:solidFill>
            <a:srgbClr val="FFFFFF">
              <a:lumMod val="65000"/>
            </a:srgbClr>
          </a:solidFill>
          <a:ln w="9525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137160" rtlCol="0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ts val="1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ts val="1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</a:t>
            </a:r>
          </a:p>
          <a:p>
            <a:pPr marL="0" marR="0" lvl="0" indent="0" algn="ctr" defTabSz="914400" eaLnBrk="1" fontAlgn="auto" latinLnBrk="0" hangingPunct="1">
              <a:lnSpc>
                <a:spcPts val="1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</a:t>
            </a:r>
          </a:p>
          <a:p>
            <a:pPr marL="0" marR="0" lvl="0" indent="0" algn="ctr" defTabSz="914400" eaLnBrk="1" fontAlgn="auto" latinLnBrk="0" hangingPunct="1">
              <a:lnSpc>
                <a:spcPts val="1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</a:t>
            </a:r>
          </a:p>
          <a:p>
            <a:pPr marL="0" marR="0" lvl="0" indent="0" algn="ctr" defTabSz="914400" eaLnBrk="1" fontAlgn="auto" latinLnBrk="0" hangingPunct="1">
              <a:lnSpc>
                <a:spcPts val="1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</a:t>
            </a:r>
          </a:p>
          <a:p>
            <a:pPr marL="0" marR="0" lvl="0" indent="0" algn="ctr" defTabSz="914400" eaLnBrk="1" fontAlgn="auto" latinLnBrk="0" hangingPunct="1">
              <a:lnSpc>
                <a:spcPts val="1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</a:t>
            </a:r>
          </a:p>
          <a:p>
            <a:pPr marL="0" marR="0" lvl="0" indent="0" algn="ctr" defTabSz="914400" eaLnBrk="1" fontAlgn="auto" latinLnBrk="0" hangingPunct="1">
              <a:lnSpc>
                <a:spcPts val="1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</a:t>
            </a:r>
          </a:p>
          <a:p>
            <a:pPr marL="0" marR="0" lvl="0" indent="0" algn="ctr" defTabSz="914400" eaLnBrk="1" fontAlgn="auto" latinLnBrk="0" hangingPunct="1">
              <a:lnSpc>
                <a:spcPts val="1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</a:t>
            </a:r>
          </a:p>
          <a:p>
            <a:pPr marL="0" marR="0" lvl="0" indent="0" algn="ctr" defTabSz="914400" eaLnBrk="1" fontAlgn="auto" latinLnBrk="0" hangingPunct="1">
              <a:lnSpc>
                <a:spcPts val="1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</a:t>
            </a:r>
          </a:p>
          <a:p>
            <a:pPr marL="0" marR="0" lvl="0" indent="0" algn="ctr" defTabSz="914400" eaLnBrk="1" fontAlgn="auto" latinLnBrk="0" hangingPunct="1">
              <a:lnSpc>
                <a:spcPts val="1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ts val="1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L</a:t>
            </a:r>
          </a:p>
          <a:p>
            <a:pPr marL="0" marR="0" lvl="0" indent="0" algn="ctr" defTabSz="914400" eaLnBrk="1" fontAlgn="auto" latinLnBrk="0" hangingPunct="1">
              <a:lnSpc>
                <a:spcPts val="1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</a:t>
            </a:r>
          </a:p>
          <a:p>
            <a:pPr marL="0" marR="0" lvl="0" indent="0" algn="ctr" defTabSz="914400" eaLnBrk="1" fontAlgn="auto" latinLnBrk="0" hangingPunct="1">
              <a:lnSpc>
                <a:spcPts val="1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Y</a:t>
            </a:r>
          </a:p>
          <a:p>
            <a:pPr marL="0" marR="0" lvl="0" indent="0" algn="ctr" defTabSz="914400" eaLnBrk="1" fontAlgn="auto" latinLnBrk="0" hangingPunct="1">
              <a:lnSpc>
                <a:spcPts val="1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</a:t>
            </a:r>
          </a:p>
          <a:p>
            <a:pPr marL="0" marR="0" lvl="0" indent="0" algn="ctr" defTabSz="914400" eaLnBrk="1" fontAlgn="auto" latinLnBrk="0" hangingPunct="1">
              <a:lnSpc>
                <a:spcPts val="1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</a:t>
            </a:r>
          </a:p>
        </p:txBody>
      </p:sp>
      <p:sp>
        <p:nvSpPr>
          <p:cNvPr id="381" name="Rectangle 380"/>
          <p:cNvSpPr/>
          <p:nvPr/>
        </p:nvSpPr>
        <p:spPr bwMode="auto">
          <a:xfrm>
            <a:off x="9755971" y="1665449"/>
            <a:ext cx="1373717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ysClr val="windowText" lastClr="000000">
                <a:gamma/>
                <a:shade val="60000"/>
                <a:invGamma/>
              </a:sys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ker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Data Delivery</a:t>
            </a:r>
          </a:p>
        </p:txBody>
      </p:sp>
      <p:sp>
        <p:nvSpPr>
          <p:cNvPr id="382" name="Rounded Rectangle 381"/>
          <p:cNvSpPr/>
          <p:nvPr/>
        </p:nvSpPr>
        <p:spPr bwMode="auto">
          <a:xfrm>
            <a:off x="10019081" y="5265958"/>
            <a:ext cx="1121477" cy="54864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rIns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Operational Reports</a:t>
            </a:r>
          </a:p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(SSRS)</a:t>
            </a:r>
          </a:p>
        </p:txBody>
      </p:sp>
      <p:sp>
        <p:nvSpPr>
          <p:cNvPr id="383" name="Rectangle 382"/>
          <p:cNvSpPr/>
          <p:nvPr/>
        </p:nvSpPr>
        <p:spPr bwMode="auto">
          <a:xfrm>
            <a:off x="11380512" y="1706723"/>
            <a:ext cx="696933" cy="266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ysClr val="windowText" lastClr="000000">
                <a:gamma/>
                <a:shade val="60000"/>
                <a:invGamma/>
              </a:sys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ker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Analyze</a:t>
            </a:r>
          </a:p>
        </p:txBody>
      </p:sp>
      <p:sp>
        <p:nvSpPr>
          <p:cNvPr id="384" name="Rounded Rectangle 383"/>
          <p:cNvSpPr/>
          <p:nvPr/>
        </p:nvSpPr>
        <p:spPr bwMode="auto">
          <a:xfrm>
            <a:off x="10014784" y="3382932"/>
            <a:ext cx="1121477" cy="548640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rIns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Self-Service Data Discovery Platform</a:t>
            </a:r>
          </a:p>
          <a:p>
            <a:pPr marL="0" marR="0" lvl="0" indent="0" algn="ctr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(Power BI)</a:t>
            </a:r>
          </a:p>
        </p:txBody>
      </p:sp>
      <p:sp>
        <p:nvSpPr>
          <p:cNvPr id="385" name="Rounded Rectangle 384"/>
          <p:cNvSpPr/>
          <p:nvPr/>
        </p:nvSpPr>
        <p:spPr bwMode="auto">
          <a:xfrm>
            <a:off x="10014784" y="2391759"/>
            <a:ext cx="1121477" cy="548640"/>
          </a:xfrm>
          <a:prstGeom prst="round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rIns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Advanced Analytics</a:t>
            </a:r>
          </a:p>
          <a:p>
            <a:pPr marL="0" marR="0" lvl="0" indent="0" algn="ctr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(Azure Market Place)</a:t>
            </a:r>
          </a:p>
        </p:txBody>
      </p:sp>
      <p:sp>
        <p:nvSpPr>
          <p:cNvPr id="386" name="Rounded Rectangle 385"/>
          <p:cNvSpPr/>
          <p:nvPr/>
        </p:nvSpPr>
        <p:spPr bwMode="auto">
          <a:xfrm>
            <a:off x="11367838" y="2423752"/>
            <a:ext cx="681465" cy="548640"/>
          </a:xfrm>
          <a:prstGeom prst="roundRect">
            <a:avLst/>
          </a:prstGeom>
          <a:gradFill>
            <a:gsLst>
              <a:gs pos="0">
                <a:srgbClr val="FFFFFF">
                  <a:lumMod val="95000"/>
                </a:srgbClr>
              </a:gs>
              <a:gs pos="50000">
                <a:srgbClr val="FFFFFF">
                  <a:lumMod val="85000"/>
                </a:srgbClr>
              </a:gs>
            </a:gsLst>
            <a:lin ang="5400000" scaled="1"/>
          </a:gra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0" rIns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Data</a:t>
            </a:r>
          </a:p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Scientists</a:t>
            </a:r>
          </a:p>
        </p:txBody>
      </p:sp>
      <p:sp>
        <p:nvSpPr>
          <p:cNvPr id="387" name="Rounded Rectangle 386"/>
          <p:cNvSpPr/>
          <p:nvPr/>
        </p:nvSpPr>
        <p:spPr bwMode="auto">
          <a:xfrm>
            <a:off x="11382863" y="4159404"/>
            <a:ext cx="681465" cy="548640"/>
          </a:xfrm>
          <a:prstGeom prst="roundRect">
            <a:avLst/>
          </a:prstGeom>
          <a:gradFill>
            <a:gsLst>
              <a:gs pos="0">
                <a:srgbClr val="FFFFFF">
                  <a:lumMod val="95000"/>
                </a:srgbClr>
              </a:gs>
              <a:gs pos="50000">
                <a:srgbClr val="FFFFFF">
                  <a:lumMod val="85000"/>
                </a:srgbClr>
              </a:gs>
            </a:gsLst>
            <a:lin ang="5400000" scaled="1"/>
          </a:gra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0" rIns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BI Reports &amp; Planning Users</a:t>
            </a:r>
          </a:p>
        </p:txBody>
      </p:sp>
      <p:sp>
        <p:nvSpPr>
          <p:cNvPr id="388" name="Rounded Rectangle 387"/>
          <p:cNvSpPr/>
          <p:nvPr/>
        </p:nvSpPr>
        <p:spPr bwMode="auto">
          <a:xfrm>
            <a:off x="11382863" y="5002326"/>
            <a:ext cx="681465" cy="548640"/>
          </a:xfrm>
          <a:prstGeom prst="roundRect">
            <a:avLst/>
          </a:prstGeom>
          <a:gradFill>
            <a:gsLst>
              <a:gs pos="0">
                <a:srgbClr val="FFFFFF">
                  <a:lumMod val="95000"/>
                </a:srgbClr>
              </a:gs>
              <a:gs pos="50000">
                <a:srgbClr val="FFFFFF">
                  <a:lumMod val="85000"/>
                </a:srgbClr>
              </a:gs>
            </a:gsLst>
            <a:lin ang="5400000" scaled="1"/>
          </a:gra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0" rIns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Operations</a:t>
            </a:r>
          </a:p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Users</a:t>
            </a:r>
          </a:p>
        </p:txBody>
      </p:sp>
      <p:sp>
        <p:nvSpPr>
          <p:cNvPr id="389" name="Rounded Rectangle 388"/>
          <p:cNvSpPr/>
          <p:nvPr/>
        </p:nvSpPr>
        <p:spPr bwMode="auto">
          <a:xfrm>
            <a:off x="11367838" y="3204006"/>
            <a:ext cx="681465" cy="548640"/>
          </a:xfrm>
          <a:prstGeom prst="roundRect">
            <a:avLst/>
          </a:prstGeom>
          <a:gradFill>
            <a:gsLst>
              <a:gs pos="0">
                <a:srgbClr val="FFFFFF">
                  <a:lumMod val="95000"/>
                </a:srgbClr>
              </a:gs>
              <a:gs pos="50000">
                <a:srgbClr val="FFFFFF">
                  <a:lumMod val="85000"/>
                </a:srgbClr>
              </a:gs>
            </a:gsLst>
            <a:lin ang="5400000" scaled="1"/>
          </a:gra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0" rIns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Data Analysts</a:t>
            </a:r>
          </a:p>
        </p:txBody>
      </p:sp>
      <p:sp>
        <p:nvSpPr>
          <p:cNvPr id="390" name="Rounded Rectangle 389"/>
          <p:cNvSpPr/>
          <p:nvPr/>
        </p:nvSpPr>
        <p:spPr bwMode="auto">
          <a:xfrm>
            <a:off x="10014784" y="4317271"/>
            <a:ext cx="1121477" cy="548640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rIns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BI Reports/Dashboards (Excel BI)</a:t>
            </a:r>
          </a:p>
        </p:txBody>
      </p:sp>
      <p:pic>
        <p:nvPicPr>
          <p:cNvPr id="391" name="Picture 390" descr="C:\Users\JOisk\AppData\Local\Microsoft\Windows\Temporary Internet Files\Content.IE5\8ER0FB2T\MCj0433953000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9133" y="3952505"/>
            <a:ext cx="306920" cy="30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2" name="Picture 391" descr="j0431615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8553" y="3040222"/>
            <a:ext cx="306918" cy="30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3" name="Picture 392" descr="C:\Users\Bains\AppData\Local\Microsoft\Windows\Temporary Internet Files\Content.IE5\6D6QLXB8\MCj04339440000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719" y="4841503"/>
            <a:ext cx="306918" cy="30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4" name="Picture 393" descr="C:\Users\Bains\AppData\Local\Microsoft\Windows\Temporary Internet Files\Content.IE5\6D6QLXB8\MCj04339410000[1]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8552" y="2257054"/>
            <a:ext cx="306917" cy="306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5" name="Rectangle 394"/>
          <p:cNvSpPr/>
          <p:nvPr/>
        </p:nvSpPr>
        <p:spPr>
          <a:xfrm>
            <a:off x="4381246" y="980728"/>
            <a:ext cx="1917700" cy="1238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Kantar Data Repositories</a:t>
            </a:r>
          </a:p>
        </p:txBody>
      </p:sp>
      <p:sp>
        <p:nvSpPr>
          <p:cNvPr id="396" name="TextBox 17"/>
          <p:cNvSpPr txBox="1"/>
          <p:nvPr/>
        </p:nvSpPr>
        <p:spPr>
          <a:xfrm>
            <a:off x="5354901" y="2199888"/>
            <a:ext cx="1151467" cy="248851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Services (API)</a:t>
            </a:r>
          </a:p>
        </p:txBody>
      </p:sp>
      <p:sp>
        <p:nvSpPr>
          <p:cNvPr id="397" name="TextBox 18"/>
          <p:cNvSpPr txBox="1"/>
          <p:nvPr/>
        </p:nvSpPr>
        <p:spPr>
          <a:xfrm>
            <a:off x="6616412" y="2190403"/>
            <a:ext cx="1151466" cy="248851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JDBC/ODBC</a:t>
            </a:r>
          </a:p>
        </p:txBody>
      </p:sp>
      <p:sp>
        <p:nvSpPr>
          <p:cNvPr id="398" name="Rectangle 397"/>
          <p:cNvSpPr/>
          <p:nvPr/>
        </p:nvSpPr>
        <p:spPr>
          <a:xfrm>
            <a:off x="2777871" y="2673007"/>
            <a:ext cx="5063066" cy="651934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4F81BD">
                <a:shade val="50000"/>
              </a:srgbClr>
            </a:solidFill>
            <a:prstDash val="dash"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4611219" y="2644432"/>
            <a:ext cx="1540618" cy="2381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Analytics &amp; Insights</a:t>
            </a:r>
          </a:p>
        </p:txBody>
      </p:sp>
      <p:sp>
        <p:nvSpPr>
          <p:cNvPr id="400" name="TextBox 17"/>
          <p:cNvSpPr txBox="1"/>
          <p:nvPr/>
        </p:nvSpPr>
        <p:spPr>
          <a:xfrm>
            <a:off x="3030841" y="2943883"/>
            <a:ext cx="1289016" cy="232888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Azure Machine Learning</a:t>
            </a:r>
          </a:p>
        </p:txBody>
      </p:sp>
      <p:sp>
        <p:nvSpPr>
          <p:cNvPr id="401" name="TextBox 18"/>
          <p:cNvSpPr txBox="1"/>
          <p:nvPr/>
        </p:nvSpPr>
        <p:spPr>
          <a:xfrm>
            <a:off x="4743196" y="2943922"/>
            <a:ext cx="1151467" cy="248851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HD Insights - Mahout</a:t>
            </a:r>
          </a:p>
        </p:txBody>
      </p:sp>
      <p:sp>
        <p:nvSpPr>
          <p:cNvPr id="402" name="TextBox 18"/>
          <p:cNvSpPr txBox="1"/>
          <p:nvPr/>
        </p:nvSpPr>
        <p:spPr>
          <a:xfrm>
            <a:off x="6349721" y="2934417"/>
            <a:ext cx="1151466" cy="248851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Analysis Services</a:t>
            </a:r>
          </a:p>
        </p:txBody>
      </p:sp>
      <p:pic>
        <p:nvPicPr>
          <p:cNvPr id="403" name="Picture 402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rgbClr val="C0504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113" y="5028846"/>
            <a:ext cx="352737" cy="352737"/>
          </a:xfrm>
          <a:prstGeom prst="rect">
            <a:avLst/>
          </a:prstGeom>
        </p:spPr>
      </p:pic>
      <p:sp>
        <p:nvSpPr>
          <p:cNvPr id="404" name="Rectangle 4"/>
          <p:cNvSpPr/>
          <p:nvPr/>
        </p:nvSpPr>
        <p:spPr>
          <a:xfrm>
            <a:off x="10024279" y="4118684"/>
            <a:ext cx="345462" cy="328552"/>
          </a:xfrm>
          <a:custGeom>
            <a:avLst/>
            <a:gdLst/>
            <a:ahLst/>
            <a:cxnLst/>
            <a:rect l="l" t="t" r="r" b="b"/>
            <a:pathLst>
              <a:path w="2253672" h="2154513">
                <a:moveTo>
                  <a:pt x="1738560" y="1548363"/>
                </a:moveTo>
                <a:lnTo>
                  <a:pt x="1738560" y="1758675"/>
                </a:lnTo>
                <a:lnTo>
                  <a:pt x="2104320" y="1758675"/>
                </a:lnTo>
                <a:lnTo>
                  <a:pt x="2104320" y="1548363"/>
                </a:lnTo>
                <a:close/>
                <a:moveTo>
                  <a:pt x="1738560" y="1261283"/>
                </a:moveTo>
                <a:lnTo>
                  <a:pt x="1738560" y="1471595"/>
                </a:lnTo>
                <a:lnTo>
                  <a:pt x="2104320" y="1471595"/>
                </a:lnTo>
                <a:lnTo>
                  <a:pt x="2104320" y="1261283"/>
                </a:lnTo>
                <a:close/>
                <a:moveTo>
                  <a:pt x="1738560" y="974205"/>
                </a:moveTo>
                <a:lnTo>
                  <a:pt x="1738560" y="1184517"/>
                </a:lnTo>
                <a:lnTo>
                  <a:pt x="2104320" y="1184517"/>
                </a:lnTo>
                <a:lnTo>
                  <a:pt x="2104320" y="974205"/>
                </a:lnTo>
                <a:close/>
                <a:moveTo>
                  <a:pt x="1738560" y="687127"/>
                </a:moveTo>
                <a:lnTo>
                  <a:pt x="1738560" y="897439"/>
                </a:lnTo>
                <a:lnTo>
                  <a:pt x="2104320" y="897439"/>
                </a:lnTo>
                <a:lnTo>
                  <a:pt x="2104320" y="687127"/>
                </a:lnTo>
                <a:close/>
                <a:moveTo>
                  <a:pt x="927711" y="672099"/>
                </a:moveTo>
                <a:lnTo>
                  <a:pt x="770548" y="681624"/>
                </a:lnTo>
                <a:lnTo>
                  <a:pt x="653867" y="953087"/>
                </a:lnTo>
                <a:lnTo>
                  <a:pt x="556236" y="691149"/>
                </a:lnTo>
                <a:lnTo>
                  <a:pt x="403836" y="698293"/>
                </a:lnTo>
                <a:lnTo>
                  <a:pt x="565761" y="1065006"/>
                </a:lnTo>
                <a:lnTo>
                  <a:pt x="387167" y="1431718"/>
                </a:lnTo>
                <a:lnTo>
                  <a:pt x="541948" y="1438862"/>
                </a:lnTo>
                <a:lnTo>
                  <a:pt x="653867" y="1176924"/>
                </a:lnTo>
                <a:lnTo>
                  <a:pt x="768167" y="1455531"/>
                </a:lnTo>
                <a:lnTo>
                  <a:pt x="932473" y="1457912"/>
                </a:lnTo>
                <a:lnTo>
                  <a:pt x="744354" y="1065006"/>
                </a:lnTo>
                <a:close/>
                <a:moveTo>
                  <a:pt x="1738560" y="400049"/>
                </a:moveTo>
                <a:lnTo>
                  <a:pt x="1738560" y="610361"/>
                </a:lnTo>
                <a:lnTo>
                  <a:pt x="2104320" y="610361"/>
                </a:lnTo>
                <a:lnTo>
                  <a:pt x="2104320" y="400049"/>
                </a:lnTo>
                <a:close/>
                <a:moveTo>
                  <a:pt x="1357560" y="249239"/>
                </a:moveTo>
                <a:lnTo>
                  <a:pt x="2230092" y="249239"/>
                </a:lnTo>
                <a:cubicBezTo>
                  <a:pt x="2243115" y="249239"/>
                  <a:pt x="2253672" y="259796"/>
                  <a:pt x="2253672" y="272819"/>
                </a:cubicBezTo>
                <a:lnTo>
                  <a:pt x="2253672" y="1880723"/>
                </a:lnTo>
                <a:cubicBezTo>
                  <a:pt x="2253672" y="1893746"/>
                  <a:pt x="2243115" y="1904303"/>
                  <a:pt x="2230092" y="1904303"/>
                </a:cubicBezTo>
                <a:lnTo>
                  <a:pt x="1357560" y="1904303"/>
                </a:lnTo>
                <a:lnTo>
                  <a:pt x="1357560" y="1758675"/>
                </a:lnTo>
                <a:lnTo>
                  <a:pt x="1677600" y="1758675"/>
                </a:lnTo>
                <a:lnTo>
                  <a:pt x="1677600" y="1548363"/>
                </a:lnTo>
                <a:lnTo>
                  <a:pt x="1357560" y="1548363"/>
                </a:lnTo>
                <a:lnTo>
                  <a:pt x="1357560" y="1471595"/>
                </a:lnTo>
                <a:lnTo>
                  <a:pt x="1677600" y="1471595"/>
                </a:lnTo>
                <a:lnTo>
                  <a:pt x="1677600" y="1261283"/>
                </a:lnTo>
                <a:lnTo>
                  <a:pt x="1357560" y="1261283"/>
                </a:lnTo>
                <a:lnTo>
                  <a:pt x="1357560" y="1184517"/>
                </a:lnTo>
                <a:lnTo>
                  <a:pt x="1677600" y="1184517"/>
                </a:lnTo>
                <a:lnTo>
                  <a:pt x="1677600" y="974205"/>
                </a:lnTo>
                <a:lnTo>
                  <a:pt x="1357560" y="974205"/>
                </a:lnTo>
                <a:lnTo>
                  <a:pt x="1357560" y="897439"/>
                </a:lnTo>
                <a:lnTo>
                  <a:pt x="1677600" y="897439"/>
                </a:lnTo>
                <a:lnTo>
                  <a:pt x="1677600" y="687127"/>
                </a:lnTo>
                <a:lnTo>
                  <a:pt x="1357560" y="687127"/>
                </a:lnTo>
                <a:lnTo>
                  <a:pt x="1357560" y="610361"/>
                </a:lnTo>
                <a:lnTo>
                  <a:pt x="1677600" y="610361"/>
                </a:lnTo>
                <a:lnTo>
                  <a:pt x="1677600" y="400049"/>
                </a:lnTo>
                <a:lnTo>
                  <a:pt x="1357560" y="400049"/>
                </a:lnTo>
                <a:close/>
                <a:moveTo>
                  <a:pt x="1298713" y="0"/>
                </a:moveTo>
                <a:lnTo>
                  <a:pt x="1298713" y="2154513"/>
                </a:lnTo>
                <a:lnTo>
                  <a:pt x="0" y="1932953"/>
                </a:lnTo>
                <a:lnTo>
                  <a:pt x="0" y="223423"/>
                </a:lnTo>
                <a:close/>
              </a:path>
            </a:pathLst>
          </a:custGeom>
          <a:solidFill>
            <a:srgbClr val="9BBB59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5" name="Freeform 404"/>
          <p:cNvSpPr/>
          <p:nvPr/>
        </p:nvSpPr>
        <p:spPr>
          <a:xfrm>
            <a:off x="10024279" y="3145015"/>
            <a:ext cx="363302" cy="358229"/>
          </a:xfrm>
          <a:custGeom>
            <a:avLst/>
            <a:gdLst>
              <a:gd name="connsiteX0" fmla="*/ 925170 w 3297237"/>
              <a:gd name="connsiteY0" fmla="*/ 1683172 h 3251200"/>
              <a:gd name="connsiteX1" fmla="*/ 1062038 w 3297237"/>
              <a:gd name="connsiteY1" fmla="*/ 1704380 h 3251200"/>
              <a:gd name="connsiteX2" fmla="*/ 1197962 w 3297237"/>
              <a:gd name="connsiteY2" fmla="*/ 1915518 h 3251200"/>
              <a:gd name="connsiteX3" fmla="*/ 1039384 w 3297237"/>
              <a:gd name="connsiteY3" fmla="*/ 2081412 h 3251200"/>
              <a:gd name="connsiteX4" fmla="*/ 782638 w 3297237"/>
              <a:gd name="connsiteY4" fmla="*/ 2070101 h 3251200"/>
              <a:gd name="connsiteX5" fmla="*/ 782638 w 3297237"/>
              <a:gd name="connsiteY5" fmla="*/ 1693069 h 3251200"/>
              <a:gd name="connsiteX6" fmla="*/ 925170 w 3297237"/>
              <a:gd name="connsiteY6" fmla="*/ 1683172 h 3251200"/>
              <a:gd name="connsiteX7" fmla="*/ 2365375 w 3297237"/>
              <a:gd name="connsiteY7" fmla="*/ 1136650 h 3251200"/>
              <a:gd name="connsiteX8" fmla="*/ 2365375 w 3297237"/>
              <a:gd name="connsiteY8" fmla="*/ 2366963 h 3251200"/>
              <a:gd name="connsiteX9" fmla="*/ 2665413 w 3297237"/>
              <a:gd name="connsiteY9" fmla="*/ 2366963 h 3251200"/>
              <a:gd name="connsiteX10" fmla="*/ 2665413 w 3297237"/>
              <a:gd name="connsiteY10" fmla="*/ 1136650 h 3251200"/>
              <a:gd name="connsiteX11" fmla="*/ 2365375 w 3297237"/>
              <a:gd name="connsiteY11" fmla="*/ 1136650 h 3251200"/>
              <a:gd name="connsiteX12" fmla="*/ 936469 w 3297237"/>
              <a:gd name="connsiteY12" fmla="*/ 1131536 h 3251200"/>
              <a:gd name="connsiteX13" fmla="*/ 1069995 w 3297237"/>
              <a:gd name="connsiteY13" fmla="*/ 1227315 h 3251200"/>
              <a:gd name="connsiteX14" fmla="*/ 941885 w 3297237"/>
              <a:gd name="connsiteY14" fmla="*/ 1494485 h 3251200"/>
              <a:gd name="connsiteX15" fmla="*/ 787400 w 3297237"/>
              <a:gd name="connsiteY15" fmla="*/ 1520826 h 3251200"/>
              <a:gd name="connsiteX16" fmla="*/ 787400 w 3297237"/>
              <a:gd name="connsiteY16" fmla="*/ 1163345 h 3251200"/>
              <a:gd name="connsiteX17" fmla="*/ 855223 w 3297237"/>
              <a:gd name="connsiteY17" fmla="*/ 1140767 h 3251200"/>
              <a:gd name="connsiteX18" fmla="*/ 936469 w 3297237"/>
              <a:gd name="connsiteY18" fmla="*/ 1131536 h 3251200"/>
              <a:gd name="connsiteX19" fmla="*/ 1025822 w 3297237"/>
              <a:gd name="connsiteY19" fmla="*/ 927055 h 3251200"/>
              <a:gd name="connsiteX20" fmla="*/ 937632 w 3297237"/>
              <a:gd name="connsiteY20" fmla="*/ 933540 h 3251200"/>
              <a:gd name="connsiteX21" fmla="*/ 565150 w 3297237"/>
              <a:gd name="connsiteY21" fmla="*/ 1031308 h 3251200"/>
              <a:gd name="connsiteX22" fmla="*/ 565150 w 3297237"/>
              <a:gd name="connsiteY22" fmla="*/ 2215806 h 3251200"/>
              <a:gd name="connsiteX23" fmla="*/ 1035456 w 3297237"/>
              <a:gd name="connsiteY23" fmla="*/ 2287252 h 3251200"/>
              <a:gd name="connsiteX24" fmla="*/ 1411700 w 3297237"/>
              <a:gd name="connsiteY24" fmla="*/ 1945064 h 3251200"/>
              <a:gd name="connsiteX25" fmla="*/ 1185954 w 3297237"/>
              <a:gd name="connsiteY25" fmla="*/ 1531429 h 3251200"/>
              <a:gd name="connsiteX26" fmla="*/ 1291302 w 3297237"/>
              <a:gd name="connsiteY26" fmla="*/ 1245646 h 3251200"/>
              <a:gd name="connsiteX27" fmla="*/ 1025822 w 3297237"/>
              <a:gd name="connsiteY27" fmla="*/ 927055 h 3251200"/>
              <a:gd name="connsiteX28" fmla="*/ 2797175 w 3297237"/>
              <a:gd name="connsiteY28" fmla="*/ 884238 h 3251200"/>
              <a:gd name="connsiteX29" fmla="*/ 2797175 w 3297237"/>
              <a:gd name="connsiteY29" fmla="*/ 2370138 h 3251200"/>
              <a:gd name="connsiteX30" fmla="*/ 3041650 w 3297237"/>
              <a:gd name="connsiteY30" fmla="*/ 2370138 h 3251200"/>
              <a:gd name="connsiteX31" fmla="*/ 3041650 w 3297237"/>
              <a:gd name="connsiteY31" fmla="*/ 884238 h 3251200"/>
              <a:gd name="connsiteX32" fmla="*/ 2797175 w 3297237"/>
              <a:gd name="connsiteY32" fmla="*/ 884238 h 3251200"/>
              <a:gd name="connsiteX33" fmla="*/ 2011362 w 3297237"/>
              <a:gd name="connsiteY33" fmla="*/ 642938 h 3251200"/>
              <a:gd name="connsiteX34" fmla="*/ 3134411 w 3297237"/>
              <a:gd name="connsiteY34" fmla="*/ 642938 h 3251200"/>
              <a:gd name="connsiteX35" fmla="*/ 3297237 w 3297237"/>
              <a:gd name="connsiteY35" fmla="*/ 805764 h 3251200"/>
              <a:gd name="connsiteX36" fmla="*/ 3297237 w 3297237"/>
              <a:gd name="connsiteY36" fmla="*/ 2451787 h 3251200"/>
              <a:gd name="connsiteX37" fmla="*/ 3134411 w 3297237"/>
              <a:gd name="connsiteY37" fmla="*/ 2614613 h 3251200"/>
              <a:gd name="connsiteX38" fmla="*/ 2011362 w 3297237"/>
              <a:gd name="connsiteY38" fmla="*/ 2614613 h 3251200"/>
              <a:gd name="connsiteX39" fmla="*/ 2011362 w 3297237"/>
              <a:gd name="connsiteY39" fmla="*/ 2366963 h 3251200"/>
              <a:gd name="connsiteX40" fmla="*/ 2233613 w 3297237"/>
              <a:gd name="connsiteY40" fmla="*/ 2366963 h 3251200"/>
              <a:gd name="connsiteX41" fmla="*/ 2233613 w 3297237"/>
              <a:gd name="connsiteY41" fmla="*/ 1320800 h 3251200"/>
              <a:gd name="connsiteX42" fmla="*/ 2011362 w 3297237"/>
              <a:gd name="connsiteY42" fmla="*/ 1320800 h 3251200"/>
              <a:gd name="connsiteX43" fmla="*/ 1822440 w 3297237"/>
              <a:gd name="connsiteY43" fmla="*/ 0 h 3251200"/>
              <a:gd name="connsiteX44" fmla="*/ 1822450 w 3297237"/>
              <a:gd name="connsiteY44" fmla="*/ 0 h 3251200"/>
              <a:gd name="connsiteX45" fmla="*/ 1822450 w 3297237"/>
              <a:gd name="connsiteY45" fmla="*/ 3251200 h 3251200"/>
              <a:gd name="connsiteX46" fmla="*/ 0 w 3297237"/>
              <a:gd name="connsiteY46" fmla="*/ 2903920 h 3251200"/>
              <a:gd name="connsiteX47" fmla="*/ 0 w 3297237"/>
              <a:gd name="connsiteY47" fmla="*/ 347278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297237" h="3251200">
                <a:moveTo>
                  <a:pt x="925170" y="1683172"/>
                </a:moveTo>
                <a:cubicBezTo>
                  <a:pt x="971422" y="1684586"/>
                  <a:pt x="1016730" y="1691184"/>
                  <a:pt x="1062038" y="1704380"/>
                </a:cubicBezTo>
                <a:cubicBezTo>
                  <a:pt x="1152654" y="1734543"/>
                  <a:pt x="1201738" y="1817490"/>
                  <a:pt x="1197962" y="1915518"/>
                </a:cubicBezTo>
                <a:cubicBezTo>
                  <a:pt x="1190411" y="2006005"/>
                  <a:pt x="1137552" y="2062560"/>
                  <a:pt x="1039384" y="2081412"/>
                </a:cubicBezTo>
                <a:cubicBezTo>
                  <a:pt x="952544" y="2100263"/>
                  <a:pt x="873254" y="2073871"/>
                  <a:pt x="782638" y="2070101"/>
                </a:cubicBezTo>
                <a:cubicBezTo>
                  <a:pt x="782638" y="1941910"/>
                  <a:pt x="782638" y="1821260"/>
                  <a:pt x="782638" y="1693069"/>
                </a:cubicBezTo>
                <a:cubicBezTo>
                  <a:pt x="831722" y="1685529"/>
                  <a:pt x="878918" y="1681758"/>
                  <a:pt x="925170" y="1683172"/>
                </a:cubicBezTo>
                <a:close/>
                <a:moveTo>
                  <a:pt x="2365375" y="1136650"/>
                </a:moveTo>
                <a:cubicBezTo>
                  <a:pt x="2365375" y="1554279"/>
                  <a:pt x="2365375" y="1960621"/>
                  <a:pt x="2365375" y="2366963"/>
                </a:cubicBezTo>
                <a:cubicBezTo>
                  <a:pt x="2470389" y="2366963"/>
                  <a:pt x="2567901" y="2366963"/>
                  <a:pt x="2665413" y="2366963"/>
                </a:cubicBezTo>
                <a:cubicBezTo>
                  <a:pt x="2665413" y="1953096"/>
                  <a:pt x="2665413" y="1546754"/>
                  <a:pt x="2665413" y="1136650"/>
                </a:cubicBezTo>
                <a:cubicBezTo>
                  <a:pt x="2564150" y="1136650"/>
                  <a:pt x="2466638" y="1136650"/>
                  <a:pt x="2365375" y="1136650"/>
                </a:cubicBezTo>
                <a:close/>
                <a:moveTo>
                  <a:pt x="936469" y="1131536"/>
                </a:moveTo>
                <a:cubicBezTo>
                  <a:pt x="1008530" y="1132771"/>
                  <a:pt x="1053039" y="1165226"/>
                  <a:pt x="1069995" y="1227315"/>
                </a:cubicBezTo>
                <a:cubicBezTo>
                  <a:pt x="1100138" y="1347730"/>
                  <a:pt x="1047387" y="1456856"/>
                  <a:pt x="941885" y="1494485"/>
                </a:cubicBezTo>
                <a:cubicBezTo>
                  <a:pt x="892902" y="1513300"/>
                  <a:pt x="840151" y="1517063"/>
                  <a:pt x="787400" y="1520826"/>
                </a:cubicBezTo>
                <a:cubicBezTo>
                  <a:pt x="787400" y="1396648"/>
                  <a:pt x="787400" y="1276234"/>
                  <a:pt x="787400" y="1163345"/>
                </a:cubicBezTo>
                <a:cubicBezTo>
                  <a:pt x="806240" y="1140767"/>
                  <a:pt x="832615" y="1144530"/>
                  <a:pt x="855223" y="1140767"/>
                </a:cubicBezTo>
                <a:cubicBezTo>
                  <a:pt x="885366" y="1134182"/>
                  <a:pt x="912448" y="1131124"/>
                  <a:pt x="936469" y="1131536"/>
                </a:cubicBezTo>
                <a:close/>
                <a:moveTo>
                  <a:pt x="1025822" y="927055"/>
                </a:moveTo>
                <a:cubicBezTo>
                  <a:pt x="998948" y="926313"/>
                  <a:pt x="969613" y="928369"/>
                  <a:pt x="937632" y="933540"/>
                </a:cubicBezTo>
                <a:cubicBezTo>
                  <a:pt x="809709" y="956101"/>
                  <a:pt x="689311" y="993705"/>
                  <a:pt x="565150" y="1031308"/>
                </a:cubicBezTo>
                <a:cubicBezTo>
                  <a:pt x="565150" y="1426141"/>
                  <a:pt x="565150" y="1813453"/>
                  <a:pt x="565150" y="2215806"/>
                </a:cubicBezTo>
                <a:cubicBezTo>
                  <a:pt x="726935" y="2238368"/>
                  <a:pt x="881196" y="2272211"/>
                  <a:pt x="1035456" y="2287252"/>
                </a:cubicBezTo>
                <a:cubicBezTo>
                  <a:pt x="1261202" y="2309814"/>
                  <a:pt x="1404175" y="2144360"/>
                  <a:pt x="1411700" y="1945064"/>
                </a:cubicBezTo>
                <a:cubicBezTo>
                  <a:pt x="1419225" y="1764569"/>
                  <a:pt x="1366551" y="1610396"/>
                  <a:pt x="1185954" y="1531429"/>
                </a:cubicBezTo>
                <a:cubicBezTo>
                  <a:pt x="1257440" y="1448702"/>
                  <a:pt x="1298827" y="1354695"/>
                  <a:pt x="1291302" y="1245646"/>
                </a:cubicBezTo>
                <a:cubicBezTo>
                  <a:pt x="1281426" y="1074551"/>
                  <a:pt x="1213937" y="932247"/>
                  <a:pt x="1025822" y="927055"/>
                </a:cubicBezTo>
                <a:close/>
                <a:moveTo>
                  <a:pt x="2797175" y="884238"/>
                </a:moveTo>
                <a:cubicBezTo>
                  <a:pt x="2797175" y="1384554"/>
                  <a:pt x="2797175" y="1877346"/>
                  <a:pt x="2797175" y="2370138"/>
                </a:cubicBezTo>
                <a:cubicBezTo>
                  <a:pt x="2883682" y="2370138"/>
                  <a:pt x="2962666" y="2370138"/>
                  <a:pt x="3041650" y="2370138"/>
                </a:cubicBezTo>
                <a:cubicBezTo>
                  <a:pt x="3041650" y="1873584"/>
                  <a:pt x="3041650" y="1380792"/>
                  <a:pt x="3041650" y="884238"/>
                </a:cubicBezTo>
                <a:cubicBezTo>
                  <a:pt x="2958905" y="884238"/>
                  <a:pt x="2879921" y="884238"/>
                  <a:pt x="2797175" y="884238"/>
                </a:cubicBezTo>
                <a:close/>
                <a:moveTo>
                  <a:pt x="2011362" y="642938"/>
                </a:moveTo>
                <a:lnTo>
                  <a:pt x="3134411" y="642938"/>
                </a:lnTo>
                <a:cubicBezTo>
                  <a:pt x="3224337" y="642938"/>
                  <a:pt x="3297237" y="715838"/>
                  <a:pt x="3297237" y="805764"/>
                </a:cubicBezTo>
                <a:lnTo>
                  <a:pt x="3297237" y="2451787"/>
                </a:lnTo>
                <a:cubicBezTo>
                  <a:pt x="3297237" y="2541713"/>
                  <a:pt x="3224337" y="2614613"/>
                  <a:pt x="3134411" y="2614613"/>
                </a:cubicBezTo>
                <a:lnTo>
                  <a:pt x="2011362" y="2614613"/>
                </a:lnTo>
                <a:lnTo>
                  <a:pt x="2011362" y="2366963"/>
                </a:lnTo>
                <a:cubicBezTo>
                  <a:pt x="2089150" y="2366963"/>
                  <a:pt x="2161382" y="2366963"/>
                  <a:pt x="2233613" y="2366963"/>
                </a:cubicBezTo>
                <a:cubicBezTo>
                  <a:pt x="2233613" y="2015043"/>
                  <a:pt x="2233613" y="1669521"/>
                  <a:pt x="2233613" y="1320800"/>
                </a:cubicBezTo>
                <a:cubicBezTo>
                  <a:pt x="2158603" y="1320800"/>
                  <a:pt x="2086372" y="1320800"/>
                  <a:pt x="2011362" y="1320800"/>
                </a:cubicBezTo>
                <a:close/>
                <a:moveTo>
                  <a:pt x="1822440" y="0"/>
                </a:moveTo>
                <a:lnTo>
                  <a:pt x="1822450" y="0"/>
                </a:lnTo>
                <a:lnTo>
                  <a:pt x="1822450" y="3251200"/>
                </a:lnTo>
                <a:lnTo>
                  <a:pt x="0" y="2903920"/>
                </a:lnTo>
                <a:lnTo>
                  <a:pt x="0" y="347278"/>
                </a:lnTo>
                <a:close/>
              </a:path>
            </a:pathLst>
          </a:custGeom>
          <a:solidFill>
            <a:srgbClr val="C0504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24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6" name="Trapezoid 86"/>
          <p:cNvSpPr/>
          <p:nvPr/>
        </p:nvSpPr>
        <p:spPr>
          <a:xfrm rot="16200000">
            <a:off x="10066612" y="2181938"/>
            <a:ext cx="371575" cy="355569"/>
          </a:xfrm>
          <a:custGeom>
            <a:avLst/>
            <a:gdLst/>
            <a:ahLst/>
            <a:cxnLst/>
            <a:rect l="l" t="t" r="r" b="b"/>
            <a:pathLst>
              <a:path w="2026419" h="2117634">
                <a:moveTo>
                  <a:pt x="683394" y="1357221"/>
                </a:moveTo>
                <a:cubicBezTo>
                  <a:pt x="683394" y="1472952"/>
                  <a:pt x="589575" y="1566771"/>
                  <a:pt x="473844" y="1566771"/>
                </a:cubicBezTo>
                <a:cubicBezTo>
                  <a:pt x="358113" y="1566771"/>
                  <a:pt x="264294" y="1472952"/>
                  <a:pt x="264294" y="1357221"/>
                </a:cubicBezTo>
                <a:cubicBezTo>
                  <a:pt x="264294" y="1241490"/>
                  <a:pt x="358113" y="1147671"/>
                  <a:pt x="473844" y="1147671"/>
                </a:cubicBezTo>
                <a:cubicBezTo>
                  <a:pt x="589575" y="1147671"/>
                  <a:pt x="683394" y="1241490"/>
                  <a:pt x="683394" y="1357221"/>
                </a:cubicBezTo>
                <a:close/>
                <a:moveTo>
                  <a:pt x="794521" y="1772403"/>
                </a:moveTo>
                <a:cubicBezTo>
                  <a:pt x="775533" y="1803019"/>
                  <a:pt x="763564" y="1838106"/>
                  <a:pt x="760480" y="1875663"/>
                </a:cubicBezTo>
                <a:cubicBezTo>
                  <a:pt x="654054" y="1822066"/>
                  <a:pt x="568072" y="1734443"/>
                  <a:pt x="516913" y="1626725"/>
                </a:cubicBezTo>
                <a:cubicBezTo>
                  <a:pt x="554560" y="1621730"/>
                  <a:pt x="589522" y="1608175"/>
                  <a:pt x="619969" y="1588089"/>
                </a:cubicBezTo>
                <a:cubicBezTo>
                  <a:pt x="656986" y="1666600"/>
                  <a:pt x="718716" y="1730458"/>
                  <a:pt x="794521" y="1772403"/>
                </a:cubicBezTo>
                <a:close/>
                <a:moveTo>
                  <a:pt x="1240606" y="1908084"/>
                </a:moveTo>
                <a:cubicBezTo>
                  <a:pt x="1240606" y="2023815"/>
                  <a:pt x="1146787" y="2117634"/>
                  <a:pt x="1031056" y="2117634"/>
                </a:cubicBezTo>
                <a:cubicBezTo>
                  <a:pt x="915325" y="2117634"/>
                  <a:pt x="821506" y="2023815"/>
                  <a:pt x="821506" y="1908084"/>
                </a:cubicBezTo>
                <a:cubicBezTo>
                  <a:pt x="821506" y="1792353"/>
                  <a:pt x="915325" y="1698534"/>
                  <a:pt x="1031056" y="1698534"/>
                </a:cubicBezTo>
                <a:cubicBezTo>
                  <a:pt x="1146787" y="1698534"/>
                  <a:pt x="1240606" y="1792353"/>
                  <a:pt x="1240606" y="1908084"/>
                </a:cubicBezTo>
                <a:close/>
                <a:moveTo>
                  <a:pt x="1373359" y="613050"/>
                </a:moveTo>
                <a:cubicBezTo>
                  <a:pt x="1373781" y="592439"/>
                  <a:pt x="1371525" y="580084"/>
                  <a:pt x="1366588" y="548121"/>
                </a:cubicBezTo>
                <a:cubicBezTo>
                  <a:pt x="1346003" y="461219"/>
                  <a:pt x="1278868" y="410011"/>
                  <a:pt x="1201868" y="402221"/>
                </a:cubicBezTo>
                <a:cubicBezTo>
                  <a:pt x="931351" y="360536"/>
                  <a:pt x="985455" y="670197"/>
                  <a:pt x="854062" y="652331"/>
                </a:cubicBezTo>
                <a:cubicBezTo>
                  <a:pt x="735550" y="625534"/>
                  <a:pt x="783213" y="491547"/>
                  <a:pt x="823146" y="420087"/>
                </a:cubicBezTo>
                <a:lnTo>
                  <a:pt x="695617" y="393290"/>
                </a:lnTo>
                <a:cubicBezTo>
                  <a:pt x="669255" y="453845"/>
                  <a:pt x="655521" y="504886"/>
                  <a:pt x="653658" y="548121"/>
                </a:cubicBezTo>
                <a:cubicBezTo>
                  <a:pt x="652750" y="592572"/>
                  <a:pt x="651843" y="592994"/>
                  <a:pt x="658078" y="637445"/>
                </a:cubicBezTo>
                <a:cubicBezTo>
                  <a:pt x="684114" y="745767"/>
                  <a:pt x="788926" y="772909"/>
                  <a:pt x="827010" y="783341"/>
                </a:cubicBezTo>
                <a:cubicBezTo>
                  <a:pt x="1076916" y="832967"/>
                  <a:pt x="1075626" y="531247"/>
                  <a:pt x="1182546" y="530254"/>
                </a:cubicBezTo>
                <a:cubicBezTo>
                  <a:pt x="1299767" y="545140"/>
                  <a:pt x="1246955" y="694015"/>
                  <a:pt x="1209598" y="735701"/>
                </a:cubicBezTo>
                <a:lnTo>
                  <a:pt x="1340990" y="762499"/>
                </a:lnTo>
                <a:cubicBezTo>
                  <a:pt x="1359764" y="717009"/>
                  <a:pt x="1370090" y="675238"/>
                  <a:pt x="1372044" y="637445"/>
                </a:cubicBezTo>
                <a:cubicBezTo>
                  <a:pt x="1372780" y="627708"/>
                  <a:pt x="1373218" y="619921"/>
                  <a:pt x="1373359" y="613050"/>
                </a:cubicBezTo>
                <a:close/>
                <a:moveTo>
                  <a:pt x="1512939" y="1619251"/>
                </a:moveTo>
                <a:cubicBezTo>
                  <a:pt x="1467757" y="1718695"/>
                  <a:pt x="1392941" y="1801540"/>
                  <a:pt x="1299780" y="1857295"/>
                </a:cubicBezTo>
                <a:cubicBezTo>
                  <a:pt x="1293356" y="1820868"/>
                  <a:pt x="1279346" y="1787051"/>
                  <a:pt x="1259468" y="1757439"/>
                </a:cubicBezTo>
                <a:cubicBezTo>
                  <a:pt x="1328714" y="1711331"/>
                  <a:pt x="1384214" y="1646253"/>
                  <a:pt x="1415932" y="1568433"/>
                </a:cubicBezTo>
                <a:cubicBezTo>
                  <a:pt x="1443458" y="1592539"/>
                  <a:pt x="1476496" y="1610117"/>
                  <a:pt x="1512939" y="1619251"/>
                </a:cubicBezTo>
                <a:close/>
                <a:moveTo>
                  <a:pt x="1797819" y="1357221"/>
                </a:moveTo>
                <a:cubicBezTo>
                  <a:pt x="1797819" y="1472952"/>
                  <a:pt x="1704000" y="1566771"/>
                  <a:pt x="1588269" y="1566771"/>
                </a:cubicBezTo>
                <a:cubicBezTo>
                  <a:pt x="1472538" y="1566771"/>
                  <a:pt x="1378719" y="1472952"/>
                  <a:pt x="1378719" y="1357221"/>
                </a:cubicBezTo>
                <a:cubicBezTo>
                  <a:pt x="1378719" y="1241490"/>
                  <a:pt x="1472538" y="1147671"/>
                  <a:pt x="1588269" y="1147671"/>
                </a:cubicBezTo>
                <a:cubicBezTo>
                  <a:pt x="1704000" y="1147671"/>
                  <a:pt x="1797819" y="1241490"/>
                  <a:pt x="1797819" y="1357221"/>
                </a:cubicBezTo>
                <a:close/>
                <a:moveTo>
                  <a:pt x="2026419" y="1204820"/>
                </a:moveTo>
                <a:lnTo>
                  <a:pt x="1815729" y="1204820"/>
                </a:lnTo>
                <a:cubicBezTo>
                  <a:pt x="1766640" y="1131561"/>
                  <a:pt x="1683081" y="1083377"/>
                  <a:pt x="1588269" y="1083377"/>
                </a:cubicBezTo>
                <a:cubicBezTo>
                  <a:pt x="1493456" y="1083377"/>
                  <a:pt x="1409898" y="1131561"/>
                  <a:pt x="1360808" y="1204820"/>
                </a:cubicBezTo>
                <a:lnTo>
                  <a:pt x="701304" y="1204820"/>
                </a:lnTo>
                <a:cubicBezTo>
                  <a:pt x="652215" y="1131561"/>
                  <a:pt x="568656" y="1083377"/>
                  <a:pt x="473844" y="1083377"/>
                </a:cubicBezTo>
                <a:cubicBezTo>
                  <a:pt x="379031" y="1083377"/>
                  <a:pt x="295473" y="1131561"/>
                  <a:pt x="246383" y="1204820"/>
                </a:cubicBezTo>
                <a:lnTo>
                  <a:pt x="0" y="1204820"/>
                </a:lnTo>
                <a:lnTo>
                  <a:pt x="199603" y="0"/>
                </a:lnTo>
                <a:lnTo>
                  <a:pt x="1826816" y="0"/>
                </a:lnTo>
                <a:close/>
              </a:path>
            </a:pathLst>
          </a:custGeom>
          <a:solidFill>
            <a:srgbClr val="8064A2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67232" tIns="33616" rIns="67232" bIns="3361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07" name="Picture 406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rgbClr val="8064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696" y="2118437"/>
            <a:ext cx="383628" cy="383628"/>
          </a:xfrm>
          <a:prstGeom prst="rect">
            <a:avLst/>
          </a:prstGeom>
        </p:spPr>
      </p:pic>
      <p:sp>
        <p:nvSpPr>
          <p:cNvPr id="408" name="Right Arrow 407"/>
          <p:cNvSpPr/>
          <p:nvPr/>
        </p:nvSpPr>
        <p:spPr>
          <a:xfrm>
            <a:off x="1271464" y="3811770"/>
            <a:ext cx="289983" cy="171450"/>
          </a:xfrm>
          <a:prstGeom prst="rightArrow">
            <a:avLst/>
          </a:prstGeom>
          <a:solidFill>
            <a:srgbClr val="DAEDE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09" name="Right Arrow 408"/>
          <p:cNvSpPr/>
          <p:nvPr/>
        </p:nvSpPr>
        <p:spPr>
          <a:xfrm>
            <a:off x="2651928" y="4726170"/>
            <a:ext cx="289983" cy="171450"/>
          </a:xfrm>
          <a:prstGeom prst="rightArrow">
            <a:avLst/>
          </a:prstGeom>
          <a:solidFill>
            <a:srgbClr val="DAEDE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10" name="Right Arrow 409"/>
          <p:cNvSpPr/>
          <p:nvPr/>
        </p:nvSpPr>
        <p:spPr>
          <a:xfrm>
            <a:off x="2613828" y="3375736"/>
            <a:ext cx="289983" cy="171450"/>
          </a:xfrm>
          <a:prstGeom prst="rightArrow">
            <a:avLst/>
          </a:prstGeom>
          <a:solidFill>
            <a:srgbClr val="DAEDE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11" name="Left-Right Arrow 410"/>
          <p:cNvSpPr/>
          <p:nvPr/>
        </p:nvSpPr>
        <p:spPr>
          <a:xfrm rot="16200000">
            <a:off x="3098544" y="4319770"/>
            <a:ext cx="285750" cy="175684"/>
          </a:xfrm>
          <a:prstGeom prst="leftRightArrow">
            <a:avLst/>
          </a:prstGeom>
          <a:solidFill>
            <a:srgbClr val="DAEDE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12" name="Left-Right Arrow 411"/>
          <p:cNvSpPr/>
          <p:nvPr/>
        </p:nvSpPr>
        <p:spPr>
          <a:xfrm rot="16200000">
            <a:off x="7101163" y="4321886"/>
            <a:ext cx="285750" cy="175684"/>
          </a:xfrm>
          <a:prstGeom prst="leftRightArrow">
            <a:avLst/>
          </a:prstGeom>
          <a:solidFill>
            <a:srgbClr val="DAEDE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13" name="Left-Right Arrow 412"/>
          <p:cNvSpPr/>
          <p:nvPr/>
        </p:nvSpPr>
        <p:spPr>
          <a:xfrm rot="16200000">
            <a:off x="7090580" y="3279434"/>
            <a:ext cx="285750" cy="175684"/>
          </a:xfrm>
          <a:prstGeom prst="leftRightArrow">
            <a:avLst/>
          </a:prstGeom>
          <a:solidFill>
            <a:srgbClr val="DAEDE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14" name="Left-Right Arrow 413"/>
          <p:cNvSpPr/>
          <p:nvPr/>
        </p:nvSpPr>
        <p:spPr>
          <a:xfrm rot="16200000">
            <a:off x="3067854" y="3283667"/>
            <a:ext cx="285750" cy="175684"/>
          </a:xfrm>
          <a:prstGeom prst="leftRightArrow">
            <a:avLst/>
          </a:prstGeom>
          <a:solidFill>
            <a:srgbClr val="DAEDE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15" name="Left-Right Arrow 414"/>
          <p:cNvSpPr/>
          <p:nvPr/>
        </p:nvSpPr>
        <p:spPr>
          <a:xfrm rot="16200000">
            <a:off x="7079996" y="2586221"/>
            <a:ext cx="285750" cy="175684"/>
          </a:xfrm>
          <a:prstGeom prst="leftRightArrow">
            <a:avLst/>
          </a:prstGeom>
          <a:solidFill>
            <a:srgbClr val="DAEDE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16" name="Left-Right Arrow 415"/>
          <p:cNvSpPr/>
          <p:nvPr/>
        </p:nvSpPr>
        <p:spPr>
          <a:xfrm rot="16200000">
            <a:off x="3037163" y="2586219"/>
            <a:ext cx="285750" cy="175684"/>
          </a:xfrm>
          <a:prstGeom prst="leftRightArrow">
            <a:avLst/>
          </a:prstGeom>
          <a:solidFill>
            <a:srgbClr val="DAEDE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17" name="Left-Right Arrow 416"/>
          <p:cNvSpPr/>
          <p:nvPr/>
        </p:nvSpPr>
        <p:spPr>
          <a:xfrm rot="16200000">
            <a:off x="5259663" y="1781887"/>
            <a:ext cx="285750" cy="175684"/>
          </a:xfrm>
          <a:prstGeom prst="leftRightArrow">
            <a:avLst/>
          </a:prstGeom>
          <a:solidFill>
            <a:srgbClr val="DAEDE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19" name="Left-Right Arrow 418"/>
          <p:cNvSpPr/>
          <p:nvPr/>
        </p:nvSpPr>
        <p:spPr>
          <a:xfrm rot="16200000">
            <a:off x="3045562" y="5477474"/>
            <a:ext cx="285750" cy="175684"/>
          </a:xfrm>
          <a:prstGeom prst="leftRightArrow">
            <a:avLst/>
          </a:prstGeom>
          <a:solidFill>
            <a:srgbClr val="DAEDE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20" name="Left-Right Arrow 419"/>
          <p:cNvSpPr/>
          <p:nvPr/>
        </p:nvSpPr>
        <p:spPr>
          <a:xfrm rot="16200000">
            <a:off x="7048181" y="5479590"/>
            <a:ext cx="285750" cy="175684"/>
          </a:xfrm>
          <a:prstGeom prst="leftRightArrow">
            <a:avLst/>
          </a:prstGeom>
          <a:solidFill>
            <a:srgbClr val="DAEDE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28" name="AutoShape 5"/>
          <p:cNvSpPr>
            <a:spLocks noChangeArrowheads="1"/>
          </p:cNvSpPr>
          <p:nvPr/>
        </p:nvSpPr>
        <p:spPr bwMode="auto">
          <a:xfrm>
            <a:off x="407368" y="6265023"/>
            <a:ext cx="11233247" cy="432048"/>
          </a:xfrm>
          <a:prstGeom prst="roundRect">
            <a:avLst>
              <a:gd name="adj" fmla="val 4386"/>
            </a:avLst>
          </a:prstGeom>
          <a:noFill/>
          <a:ln w="22225" algn="ctr">
            <a:solidFill>
              <a:srgbClr val="FFFFFF">
                <a:lumMod val="50000"/>
              </a:srgbClr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33399"/>
              </a:buClr>
              <a:buSzPct val="95000"/>
              <a:buFont typeface="Wingdings" pitchFamily="2" charset="2"/>
              <a:buNone/>
              <a:defRPr/>
            </a:pPr>
            <a:endParaRPr lang="en-US" sz="1300" kern="0" dirty="0">
              <a:solidFill>
                <a:srgbClr val="FFFFFF"/>
              </a:solidFill>
              <a:latin typeface="Arial"/>
              <a:cs typeface="Arial" pitchFamily="34" charset="0"/>
            </a:endParaRPr>
          </a:p>
        </p:txBody>
      </p:sp>
      <p:sp>
        <p:nvSpPr>
          <p:cNvPr id="429" name="AutoShape 6"/>
          <p:cNvSpPr>
            <a:spLocks noChangeArrowheads="1"/>
          </p:cNvSpPr>
          <p:nvPr/>
        </p:nvSpPr>
        <p:spPr bwMode="auto">
          <a:xfrm>
            <a:off x="407368" y="6165304"/>
            <a:ext cx="3695163" cy="379750"/>
          </a:xfrm>
          <a:prstGeom prst="roundRect">
            <a:avLst>
              <a:gd name="adj" fmla="val 16667"/>
            </a:avLst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95000"/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808080"/>
                </a:solidFill>
                <a:latin typeface="Arial"/>
                <a:cs typeface="Arial" pitchFamily="34" charset="0"/>
              </a:rPr>
              <a:t>Solution Consideration</a:t>
            </a:r>
            <a:endParaRPr lang="en-US" sz="1400" b="1" dirty="0">
              <a:solidFill>
                <a:srgbClr val="808080"/>
              </a:solidFill>
              <a:latin typeface="Arial"/>
              <a:cs typeface="Arial" pitchFamily="34" charset="0"/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2609362" y="6274716"/>
            <a:ext cx="3414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Arial"/>
              </a:rPr>
              <a:t>Aligns  to reference architecture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000" b="1" kern="0" dirty="0" smtClean="0">
                <a:solidFill>
                  <a:sysClr val="windowText" lastClr="000000"/>
                </a:solidFill>
                <a:latin typeface="Arial"/>
              </a:rPr>
              <a:t>Pattern based development</a:t>
            </a:r>
            <a:endParaRPr lang="en-US" sz="1000" b="1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431" name="TextBox 430"/>
          <p:cNvSpPr txBox="1"/>
          <p:nvPr/>
        </p:nvSpPr>
        <p:spPr>
          <a:xfrm>
            <a:off x="4943872" y="6285838"/>
            <a:ext cx="3437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Arial"/>
              </a:rPr>
              <a:t>Universal data access, Mixed workflows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000" b="1" kern="0" dirty="0" smtClean="0">
                <a:solidFill>
                  <a:sysClr val="windowText" lastClr="000000"/>
                </a:solidFill>
                <a:latin typeface="Arial"/>
              </a:rPr>
              <a:t>Scale </a:t>
            </a:r>
            <a:r>
              <a:rPr lang="en-US" sz="1000" b="1" kern="0" dirty="0">
                <a:solidFill>
                  <a:sysClr val="windowText" lastClr="000000"/>
                </a:solidFill>
                <a:latin typeface="Arial"/>
              </a:rPr>
              <a:t>Out </a:t>
            </a:r>
            <a:r>
              <a:rPr lang="en-US" sz="1000" b="1" kern="0" dirty="0" smtClean="0">
                <a:solidFill>
                  <a:sysClr val="windowText" lastClr="000000"/>
                </a:solidFill>
                <a:latin typeface="Arial"/>
              </a:rPr>
              <a:t>Architecture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7752184" y="6253900"/>
            <a:ext cx="357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000" b="1" kern="0" dirty="0" smtClean="0">
                <a:solidFill>
                  <a:sysClr val="windowText" lastClr="000000"/>
                </a:solidFill>
                <a:latin typeface="Arial"/>
              </a:rPr>
              <a:t>Complements </a:t>
            </a:r>
            <a:r>
              <a:rPr lang="en-US" sz="1000" b="1" kern="0" dirty="0">
                <a:solidFill>
                  <a:sysClr val="windowText" lastClr="000000"/>
                </a:solidFill>
                <a:latin typeface="Arial"/>
              </a:rPr>
              <a:t>Hadoop &amp; Conventional </a:t>
            </a:r>
            <a:r>
              <a:rPr lang="en-US" sz="1000" b="1" kern="0" dirty="0" smtClean="0">
                <a:solidFill>
                  <a:sysClr val="windowText" lastClr="000000"/>
                </a:solidFill>
                <a:latin typeface="Arial"/>
              </a:rPr>
              <a:t>systems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000" b="1" kern="0" dirty="0" smtClean="0">
                <a:solidFill>
                  <a:sysClr val="windowText" lastClr="000000"/>
                </a:solidFill>
                <a:latin typeface="Arial"/>
              </a:rPr>
              <a:t>Reusability of solution tenets by different use cases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19336" y="548680"/>
            <a:ext cx="11466999" cy="387750"/>
          </a:xfrm>
        </p:spPr>
        <p:txBody>
          <a:bodyPr/>
          <a:lstStyle/>
          <a:p>
            <a:r>
              <a:rPr lang="en-GB" dirty="0" smtClean="0"/>
              <a:t>Reference Architecture</a:t>
            </a:r>
            <a:endParaRPr lang="en-GB" dirty="0"/>
          </a:p>
        </p:txBody>
      </p:sp>
      <p:sp>
        <p:nvSpPr>
          <p:cNvPr id="113" name="Rectangle 112"/>
          <p:cNvSpPr/>
          <p:nvPr/>
        </p:nvSpPr>
        <p:spPr bwMode="auto">
          <a:xfrm>
            <a:off x="28665" y="4670304"/>
            <a:ext cx="1411176" cy="20851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55121" y="4635129"/>
            <a:ext cx="1411176" cy="20851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82468" y="4607769"/>
            <a:ext cx="1411176" cy="20851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1819336" y="5291018"/>
            <a:ext cx="5833401" cy="15360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1885761" y="5232398"/>
            <a:ext cx="5833401" cy="15360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1944367" y="5173778"/>
            <a:ext cx="5833401" cy="15360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1831178" y="1448825"/>
            <a:ext cx="8791387" cy="36695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8330853" y="1459902"/>
            <a:ext cx="1902137" cy="531479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505050"/>
                </a:solidFill>
                <a:latin typeface="Segoe UI"/>
              </a:rPr>
              <a:t/>
            </a:r>
            <a:br>
              <a:rPr lang="en-US" sz="800" dirty="0">
                <a:solidFill>
                  <a:srgbClr val="505050"/>
                </a:solidFill>
                <a:latin typeface="Segoe UI"/>
              </a:rPr>
            </a:br>
            <a:r>
              <a:rPr lang="en-US" sz="800" dirty="0">
                <a:solidFill>
                  <a:srgbClr val="505050"/>
                </a:solidFill>
                <a:latin typeface="Segoe UI"/>
              </a:rPr>
              <a:t>Azure Functions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350113" y="3845528"/>
            <a:ext cx="5477143" cy="10645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2230581" y="2392149"/>
            <a:ext cx="5643071" cy="4385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23" name="Group 122"/>
          <p:cNvGrpSpPr>
            <a:grpSpLocks noChangeAspect="1"/>
          </p:cNvGrpSpPr>
          <p:nvPr/>
        </p:nvGrpSpPr>
        <p:grpSpPr>
          <a:xfrm flipH="1">
            <a:off x="11194267" y="4848090"/>
            <a:ext cx="414344" cy="429139"/>
            <a:chOff x="3807371" y="2914650"/>
            <a:chExt cx="637629" cy="660397"/>
          </a:xfrm>
          <a:solidFill>
            <a:srgbClr val="282828"/>
          </a:solidFill>
        </p:grpSpPr>
        <p:sp>
          <p:nvSpPr>
            <p:cNvPr id="124" name="Oval 123"/>
            <p:cNvSpPr/>
            <p:nvPr/>
          </p:nvSpPr>
          <p:spPr>
            <a:xfrm>
              <a:off x="4054475" y="2914650"/>
              <a:ext cx="273050" cy="273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507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7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3888313" y="3201605"/>
              <a:ext cx="556687" cy="373442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507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7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Freeform 125"/>
            <p:cNvSpPr/>
            <p:nvPr/>
          </p:nvSpPr>
          <p:spPr>
            <a:xfrm rot="20245202">
              <a:off x="3807371" y="3312921"/>
              <a:ext cx="255167" cy="149644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507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7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>
            <a:off x="1753939" y="1168903"/>
            <a:ext cx="14663" cy="561126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4039104" y="1194692"/>
            <a:ext cx="14663" cy="561126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6003634" y="1194692"/>
            <a:ext cx="14663" cy="561126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8077572" y="1194692"/>
            <a:ext cx="14663" cy="561126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 bwMode="auto">
          <a:xfrm>
            <a:off x="3301855" y="5296295"/>
            <a:ext cx="3029685" cy="5047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3313611" y="5847961"/>
            <a:ext cx="3029685" cy="5047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 flipH="1">
            <a:off x="10639089" y="1274120"/>
            <a:ext cx="14663" cy="561126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425825" y="2193378"/>
            <a:ext cx="400330" cy="588901"/>
            <a:chOff x="713549" y="3931902"/>
            <a:chExt cx="355460" cy="588901"/>
          </a:xfrm>
        </p:grpSpPr>
        <p:sp>
          <p:nvSpPr>
            <p:cNvPr id="135" name="Freeform 134"/>
            <p:cNvSpPr>
              <a:spLocks noChangeAspect="1"/>
            </p:cNvSpPr>
            <p:nvPr/>
          </p:nvSpPr>
          <p:spPr bwMode="black">
            <a:xfrm>
              <a:off x="734306" y="3931902"/>
              <a:ext cx="313946" cy="202859"/>
            </a:xfrm>
            <a:custGeom>
              <a:avLst/>
              <a:gdLst>
                <a:gd name="connsiteX0" fmla="*/ 93529 w 794079"/>
                <a:gd name="connsiteY0" fmla="*/ 409985 h 512894"/>
                <a:gd name="connsiteX1" fmla="*/ 57350 w 794079"/>
                <a:gd name="connsiteY1" fmla="*/ 446163 h 512894"/>
                <a:gd name="connsiteX2" fmla="*/ 93529 w 794079"/>
                <a:gd name="connsiteY2" fmla="*/ 482342 h 512894"/>
                <a:gd name="connsiteX3" fmla="*/ 129707 w 794079"/>
                <a:gd name="connsiteY3" fmla="*/ 446163 h 512894"/>
                <a:gd name="connsiteX4" fmla="*/ 93529 w 794079"/>
                <a:gd name="connsiteY4" fmla="*/ 409985 h 512894"/>
                <a:gd name="connsiteX5" fmla="*/ 22935 w 794079"/>
                <a:gd name="connsiteY5" fmla="*/ 375286 h 512894"/>
                <a:gd name="connsiteX6" fmla="*/ 771144 w 794079"/>
                <a:gd name="connsiteY6" fmla="*/ 375286 h 512894"/>
                <a:gd name="connsiteX7" fmla="*/ 794079 w 794079"/>
                <a:gd name="connsiteY7" fmla="*/ 398221 h 512894"/>
                <a:gd name="connsiteX8" fmla="*/ 794079 w 794079"/>
                <a:gd name="connsiteY8" fmla="*/ 489959 h 512894"/>
                <a:gd name="connsiteX9" fmla="*/ 771144 w 794079"/>
                <a:gd name="connsiteY9" fmla="*/ 512894 h 512894"/>
                <a:gd name="connsiteX10" fmla="*/ 22935 w 794079"/>
                <a:gd name="connsiteY10" fmla="*/ 512894 h 512894"/>
                <a:gd name="connsiteX11" fmla="*/ 0 w 794079"/>
                <a:gd name="connsiteY11" fmla="*/ 489959 h 512894"/>
                <a:gd name="connsiteX12" fmla="*/ 0 w 794079"/>
                <a:gd name="connsiteY12" fmla="*/ 398221 h 512894"/>
                <a:gd name="connsiteX13" fmla="*/ 22935 w 794079"/>
                <a:gd name="connsiteY13" fmla="*/ 375286 h 512894"/>
                <a:gd name="connsiteX14" fmla="*/ 93529 w 794079"/>
                <a:gd name="connsiteY14" fmla="*/ 222341 h 512894"/>
                <a:gd name="connsiteX15" fmla="*/ 57350 w 794079"/>
                <a:gd name="connsiteY15" fmla="*/ 258520 h 512894"/>
                <a:gd name="connsiteX16" fmla="*/ 93529 w 794079"/>
                <a:gd name="connsiteY16" fmla="*/ 294699 h 512894"/>
                <a:gd name="connsiteX17" fmla="*/ 129707 w 794079"/>
                <a:gd name="connsiteY17" fmla="*/ 258520 h 512894"/>
                <a:gd name="connsiteX18" fmla="*/ 93529 w 794079"/>
                <a:gd name="connsiteY18" fmla="*/ 222341 h 512894"/>
                <a:gd name="connsiteX19" fmla="*/ 22935 w 794079"/>
                <a:gd name="connsiteY19" fmla="*/ 187643 h 512894"/>
                <a:gd name="connsiteX20" fmla="*/ 771144 w 794079"/>
                <a:gd name="connsiteY20" fmla="*/ 187643 h 512894"/>
                <a:gd name="connsiteX21" fmla="*/ 794079 w 794079"/>
                <a:gd name="connsiteY21" fmla="*/ 210578 h 512894"/>
                <a:gd name="connsiteX22" fmla="*/ 794079 w 794079"/>
                <a:gd name="connsiteY22" fmla="*/ 302316 h 512894"/>
                <a:gd name="connsiteX23" fmla="*/ 771144 w 794079"/>
                <a:gd name="connsiteY23" fmla="*/ 325251 h 512894"/>
                <a:gd name="connsiteX24" fmla="*/ 22935 w 794079"/>
                <a:gd name="connsiteY24" fmla="*/ 325251 h 512894"/>
                <a:gd name="connsiteX25" fmla="*/ 0 w 794079"/>
                <a:gd name="connsiteY25" fmla="*/ 302316 h 512894"/>
                <a:gd name="connsiteX26" fmla="*/ 0 w 794079"/>
                <a:gd name="connsiteY26" fmla="*/ 210578 h 512894"/>
                <a:gd name="connsiteX27" fmla="*/ 22935 w 794079"/>
                <a:gd name="connsiteY27" fmla="*/ 187643 h 512894"/>
                <a:gd name="connsiteX28" fmla="*/ 93529 w 794079"/>
                <a:gd name="connsiteY28" fmla="*/ 34698 h 512894"/>
                <a:gd name="connsiteX29" fmla="*/ 57350 w 794079"/>
                <a:gd name="connsiteY29" fmla="*/ 70877 h 512894"/>
                <a:gd name="connsiteX30" fmla="*/ 93529 w 794079"/>
                <a:gd name="connsiteY30" fmla="*/ 107056 h 512894"/>
                <a:gd name="connsiteX31" fmla="*/ 129707 w 794079"/>
                <a:gd name="connsiteY31" fmla="*/ 70877 h 512894"/>
                <a:gd name="connsiteX32" fmla="*/ 93529 w 794079"/>
                <a:gd name="connsiteY32" fmla="*/ 34698 h 512894"/>
                <a:gd name="connsiteX33" fmla="*/ 22935 w 794079"/>
                <a:gd name="connsiteY33" fmla="*/ 0 h 512894"/>
                <a:gd name="connsiteX34" fmla="*/ 771144 w 794079"/>
                <a:gd name="connsiteY34" fmla="*/ 0 h 512894"/>
                <a:gd name="connsiteX35" fmla="*/ 794079 w 794079"/>
                <a:gd name="connsiteY35" fmla="*/ 22935 h 512894"/>
                <a:gd name="connsiteX36" fmla="*/ 794079 w 794079"/>
                <a:gd name="connsiteY36" fmla="*/ 114673 h 512894"/>
                <a:gd name="connsiteX37" fmla="*/ 771144 w 794079"/>
                <a:gd name="connsiteY37" fmla="*/ 137608 h 512894"/>
                <a:gd name="connsiteX38" fmla="*/ 22935 w 794079"/>
                <a:gd name="connsiteY38" fmla="*/ 137608 h 512894"/>
                <a:gd name="connsiteX39" fmla="*/ 0 w 794079"/>
                <a:gd name="connsiteY39" fmla="*/ 114673 h 512894"/>
                <a:gd name="connsiteX40" fmla="*/ 0 w 794079"/>
                <a:gd name="connsiteY40" fmla="*/ 22935 h 512894"/>
                <a:gd name="connsiteX41" fmla="*/ 22935 w 794079"/>
                <a:gd name="connsiteY41" fmla="*/ 0 h 51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4079" h="512894">
                  <a:moveTo>
                    <a:pt x="93529" y="409985"/>
                  </a:moveTo>
                  <a:cubicBezTo>
                    <a:pt x="73548" y="409985"/>
                    <a:pt x="57350" y="426182"/>
                    <a:pt x="57350" y="446163"/>
                  </a:cubicBezTo>
                  <a:cubicBezTo>
                    <a:pt x="57350" y="466144"/>
                    <a:pt x="73548" y="482342"/>
                    <a:pt x="93529" y="482342"/>
                  </a:cubicBezTo>
                  <a:cubicBezTo>
                    <a:pt x="113510" y="482342"/>
                    <a:pt x="129707" y="466144"/>
                    <a:pt x="129707" y="446163"/>
                  </a:cubicBezTo>
                  <a:cubicBezTo>
                    <a:pt x="129707" y="426182"/>
                    <a:pt x="113510" y="409985"/>
                    <a:pt x="93529" y="409985"/>
                  </a:cubicBezTo>
                  <a:close/>
                  <a:moveTo>
                    <a:pt x="22935" y="375286"/>
                  </a:moveTo>
                  <a:lnTo>
                    <a:pt x="771144" y="375286"/>
                  </a:lnTo>
                  <a:cubicBezTo>
                    <a:pt x="783811" y="375286"/>
                    <a:pt x="794079" y="385555"/>
                    <a:pt x="794079" y="398221"/>
                  </a:cubicBezTo>
                  <a:lnTo>
                    <a:pt x="794079" y="489959"/>
                  </a:lnTo>
                  <a:cubicBezTo>
                    <a:pt x="794079" y="502626"/>
                    <a:pt x="783811" y="512894"/>
                    <a:pt x="771144" y="512894"/>
                  </a:cubicBezTo>
                  <a:lnTo>
                    <a:pt x="22935" y="512894"/>
                  </a:lnTo>
                  <a:cubicBezTo>
                    <a:pt x="10269" y="512894"/>
                    <a:pt x="0" y="502626"/>
                    <a:pt x="0" y="489959"/>
                  </a:cubicBezTo>
                  <a:lnTo>
                    <a:pt x="0" y="398221"/>
                  </a:lnTo>
                  <a:cubicBezTo>
                    <a:pt x="0" y="385555"/>
                    <a:pt x="10269" y="375286"/>
                    <a:pt x="22935" y="375286"/>
                  </a:cubicBezTo>
                  <a:close/>
                  <a:moveTo>
                    <a:pt x="93529" y="222341"/>
                  </a:moveTo>
                  <a:cubicBezTo>
                    <a:pt x="73548" y="222341"/>
                    <a:pt x="57350" y="238539"/>
                    <a:pt x="57350" y="258520"/>
                  </a:cubicBezTo>
                  <a:cubicBezTo>
                    <a:pt x="57350" y="278501"/>
                    <a:pt x="73548" y="294699"/>
                    <a:pt x="93529" y="294699"/>
                  </a:cubicBezTo>
                  <a:cubicBezTo>
                    <a:pt x="113510" y="294699"/>
                    <a:pt x="129707" y="278501"/>
                    <a:pt x="129707" y="258520"/>
                  </a:cubicBezTo>
                  <a:cubicBezTo>
                    <a:pt x="129707" y="238539"/>
                    <a:pt x="113510" y="222341"/>
                    <a:pt x="93529" y="222341"/>
                  </a:cubicBezTo>
                  <a:close/>
                  <a:moveTo>
                    <a:pt x="22935" y="187643"/>
                  </a:moveTo>
                  <a:lnTo>
                    <a:pt x="771144" y="187643"/>
                  </a:lnTo>
                  <a:cubicBezTo>
                    <a:pt x="783811" y="187643"/>
                    <a:pt x="794079" y="197911"/>
                    <a:pt x="794079" y="210578"/>
                  </a:cubicBezTo>
                  <a:lnTo>
                    <a:pt x="794079" y="302316"/>
                  </a:lnTo>
                  <a:cubicBezTo>
                    <a:pt x="794079" y="314982"/>
                    <a:pt x="783811" y="325251"/>
                    <a:pt x="771144" y="325251"/>
                  </a:cubicBezTo>
                  <a:lnTo>
                    <a:pt x="22935" y="325251"/>
                  </a:lnTo>
                  <a:cubicBezTo>
                    <a:pt x="10269" y="325251"/>
                    <a:pt x="0" y="314982"/>
                    <a:pt x="0" y="302316"/>
                  </a:cubicBezTo>
                  <a:lnTo>
                    <a:pt x="0" y="210578"/>
                  </a:lnTo>
                  <a:cubicBezTo>
                    <a:pt x="0" y="197911"/>
                    <a:pt x="10269" y="187643"/>
                    <a:pt x="22935" y="187643"/>
                  </a:cubicBezTo>
                  <a:close/>
                  <a:moveTo>
                    <a:pt x="93529" y="34698"/>
                  </a:moveTo>
                  <a:cubicBezTo>
                    <a:pt x="73548" y="34698"/>
                    <a:pt x="57350" y="50896"/>
                    <a:pt x="57350" y="70877"/>
                  </a:cubicBezTo>
                  <a:cubicBezTo>
                    <a:pt x="57350" y="90858"/>
                    <a:pt x="73548" y="107056"/>
                    <a:pt x="93529" y="107056"/>
                  </a:cubicBezTo>
                  <a:cubicBezTo>
                    <a:pt x="113510" y="107056"/>
                    <a:pt x="129707" y="90858"/>
                    <a:pt x="129707" y="70877"/>
                  </a:cubicBezTo>
                  <a:cubicBezTo>
                    <a:pt x="129707" y="50896"/>
                    <a:pt x="113510" y="34698"/>
                    <a:pt x="93529" y="34698"/>
                  </a:cubicBezTo>
                  <a:close/>
                  <a:moveTo>
                    <a:pt x="22935" y="0"/>
                  </a:moveTo>
                  <a:lnTo>
                    <a:pt x="771144" y="0"/>
                  </a:lnTo>
                  <a:cubicBezTo>
                    <a:pt x="783811" y="0"/>
                    <a:pt x="794079" y="10268"/>
                    <a:pt x="794079" y="22935"/>
                  </a:cubicBezTo>
                  <a:lnTo>
                    <a:pt x="794079" y="114673"/>
                  </a:lnTo>
                  <a:cubicBezTo>
                    <a:pt x="794079" y="127339"/>
                    <a:pt x="783811" y="137608"/>
                    <a:pt x="771144" y="137608"/>
                  </a:cubicBezTo>
                  <a:lnTo>
                    <a:pt x="22935" y="137608"/>
                  </a:lnTo>
                  <a:cubicBezTo>
                    <a:pt x="10269" y="137608"/>
                    <a:pt x="0" y="127339"/>
                    <a:pt x="0" y="114673"/>
                  </a:cubicBezTo>
                  <a:lnTo>
                    <a:pt x="0" y="22935"/>
                  </a:lnTo>
                  <a:cubicBezTo>
                    <a:pt x="0" y="10268"/>
                    <a:pt x="10269" y="0"/>
                    <a:pt x="2293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0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13549" y="4188404"/>
              <a:ext cx="355460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505050"/>
                  </a:solidFill>
                  <a:latin typeface="Segoe UI"/>
                </a:rPr>
                <a:t>APIs / Services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905532" y="1590477"/>
            <a:ext cx="355460" cy="577366"/>
            <a:chOff x="1382586" y="5075574"/>
            <a:chExt cx="355460" cy="577366"/>
          </a:xfrm>
        </p:grpSpPr>
        <p:sp>
          <p:nvSpPr>
            <p:cNvPr id="138" name="Freeform 9"/>
            <p:cNvSpPr>
              <a:spLocks noEditPoints="1"/>
            </p:cNvSpPr>
            <p:nvPr/>
          </p:nvSpPr>
          <p:spPr bwMode="auto">
            <a:xfrm>
              <a:off x="1436565" y="5075574"/>
              <a:ext cx="251969" cy="320021"/>
            </a:xfrm>
            <a:custGeom>
              <a:avLst/>
              <a:gdLst>
                <a:gd name="T0" fmla="*/ 317 w 634"/>
                <a:gd name="T1" fmla="*/ 0 h 807"/>
                <a:gd name="T2" fmla="*/ 0 w 634"/>
                <a:gd name="T3" fmla="*/ 101 h 807"/>
                <a:gd name="T4" fmla="*/ 0 w 634"/>
                <a:gd name="T5" fmla="*/ 706 h 807"/>
                <a:gd name="T6" fmla="*/ 317 w 634"/>
                <a:gd name="T7" fmla="*/ 807 h 807"/>
                <a:gd name="T8" fmla="*/ 634 w 634"/>
                <a:gd name="T9" fmla="*/ 706 h 807"/>
                <a:gd name="T10" fmla="*/ 634 w 634"/>
                <a:gd name="T11" fmla="*/ 101 h 807"/>
                <a:gd name="T12" fmla="*/ 317 w 634"/>
                <a:gd name="T13" fmla="*/ 0 h 807"/>
                <a:gd name="T14" fmla="*/ 317 w 634"/>
                <a:gd name="T15" fmla="*/ 28 h 807"/>
                <a:gd name="T16" fmla="*/ 605 w 634"/>
                <a:gd name="T17" fmla="*/ 101 h 807"/>
                <a:gd name="T18" fmla="*/ 317 w 634"/>
                <a:gd name="T19" fmla="*/ 173 h 807"/>
                <a:gd name="T20" fmla="*/ 28 w 634"/>
                <a:gd name="T21" fmla="*/ 101 h 807"/>
                <a:gd name="T22" fmla="*/ 317 w 634"/>
                <a:gd name="T23" fmla="*/ 28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4" h="807">
                  <a:moveTo>
                    <a:pt x="317" y="0"/>
                  </a:moveTo>
                  <a:cubicBezTo>
                    <a:pt x="121" y="0"/>
                    <a:pt x="0" y="38"/>
                    <a:pt x="0" y="101"/>
                  </a:cubicBezTo>
                  <a:cubicBezTo>
                    <a:pt x="0" y="706"/>
                    <a:pt x="0" y="706"/>
                    <a:pt x="0" y="706"/>
                  </a:cubicBezTo>
                  <a:cubicBezTo>
                    <a:pt x="0" y="768"/>
                    <a:pt x="121" y="807"/>
                    <a:pt x="317" y="807"/>
                  </a:cubicBezTo>
                  <a:cubicBezTo>
                    <a:pt x="512" y="807"/>
                    <a:pt x="634" y="768"/>
                    <a:pt x="634" y="706"/>
                  </a:cubicBezTo>
                  <a:cubicBezTo>
                    <a:pt x="634" y="101"/>
                    <a:pt x="634" y="101"/>
                    <a:pt x="634" y="101"/>
                  </a:cubicBezTo>
                  <a:cubicBezTo>
                    <a:pt x="634" y="38"/>
                    <a:pt x="512" y="0"/>
                    <a:pt x="317" y="0"/>
                  </a:cubicBezTo>
                  <a:close/>
                  <a:moveTo>
                    <a:pt x="317" y="28"/>
                  </a:moveTo>
                  <a:cubicBezTo>
                    <a:pt x="526" y="28"/>
                    <a:pt x="605" y="73"/>
                    <a:pt x="605" y="101"/>
                  </a:cubicBezTo>
                  <a:cubicBezTo>
                    <a:pt x="605" y="128"/>
                    <a:pt x="526" y="173"/>
                    <a:pt x="317" y="173"/>
                  </a:cubicBezTo>
                  <a:cubicBezTo>
                    <a:pt x="107" y="173"/>
                    <a:pt x="28" y="128"/>
                    <a:pt x="28" y="101"/>
                  </a:cubicBezTo>
                  <a:cubicBezTo>
                    <a:pt x="28" y="73"/>
                    <a:pt x="107" y="28"/>
                    <a:pt x="317" y="2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382586" y="5431341"/>
              <a:ext cx="355460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Master Data</a:t>
              </a: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423876" y="1956893"/>
            <a:ext cx="35546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RDBMS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916845" y="2228347"/>
            <a:ext cx="355460" cy="436021"/>
            <a:chOff x="663566" y="5958706"/>
            <a:chExt cx="355460" cy="436021"/>
          </a:xfrm>
        </p:grpSpPr>
        <p:sp>
          <p:nvSpPr>
            <p:cNvPr id="142" name="Freeform 30"/>
            <p:cNvSpPr>
              <a:spLocks noEditPoints="1"/>
            </p:cNvSpPr>
            <p:nvPr/>
          </p:nvSpPr>
          <p:spPr bwMode="auto">
            <a:xfrm>
              <a:off x="745701" y="5958706"/>
              <a:ext cx="191191" cy="286310"/>
            </a:xfrm>
            <a:custGeom>
              <a:avLst/>
              <a:gdLst>
                <a:gd name="T0" fmla="*/ 57 w 290"/>
                <a:gd name="T1" fmla="*/ 95 h 369"/>
                <a:gd name="T2" fmla="*/ 222 w 290"/>
                <a:gd name="T3" fmla="*/ 95 h 369"/>
                <a:gd name="T4" fmla="*/ 222 w 290"/>
                <a:gd name="T5" fmla="*/ 108 h 369"/>
                <a:gd name="T6" fmla="*/ 57 w 290"/>
                <a:gd name="T7" fmla="*/ 108 h 369"/>
                <a:gd name="T8" fmla="*/ 57 w 290"/>
                <a:gd name="T9" fmla="*/ 95 h 369"/>
                <a:gd name="T10" fmla="*/ 57 w 290"/>
                <a:gd name="T11" fmla="*/ 150 h 369"/>
                <a:gd name="T12" fmla="*/ 222 w 290"/>
                <a:gd name="T13" fmla="*/ 150 h 369"/>
                <a:gd name="T14" fmla="*/ 222 w 290"/>
                <a:gd name="T15" fmla="*/ 139 h 369"/>
                <a:gd name="T16" fmla="*/ 57 w 290"/>
                <a:gd name="T17" fmla="*/ 139 h 369"/>
                <a:gd name="T18" fmla="*/ 57 w 290"/>
                <a:gd name="T19" fmla="*/ 150 h 369"/>
                <a:gd name="T20" fmla="*/ 57 w 290"/>
                <a:gd name="T21" fmla="*/ 194 h 369"/>
                <a:gd name="T22" fmla="*/ 222 w 290"/>
                <a:gd name="T23" fmla="*/ 194 h 369"/>
                <a:gd name="T24" fmla="*/ 222 w 290"/>
                <a:gd name="T25" fmla="*/ 181 h 369"/>
                <a:gd name="T26" fmla="*/ 57 w 290"/>
                <a:gd name="T27" fmla="*/ 181 h 369"/>
                <a:gd name="T28" fmla="*/ 57 w 290"/>
                <a:gd name="T29" fmla="*/ 194 h 369"/>
                <a:gd name="T30" fmla="*/ 57 w 290"/>
                <a:gd name="T31" fmla="*/ 236 h 369"/>
                <a:gd name="T32" fmla="*/ 222 w 290"/>
                <a:gd name="T33" fmla="*/ 236 h 369"/>
                <a:gd name="T34" fmla="*/ 222 w 290"/>
                <a:gd name="T35" fmla="*/ 223 h 369"/>
                <a:gd name="T36" fmla="*/ 57 w 290"/>
                <a:gd name="T37" fmla="*/ 223 h 369"/>
                <a:gd name="T38" fmla="*/ 57 w 290"/>
                <a:gd name="T39" fmla="*/ 236 h 369"/>
                <a:gd name="T40" fmla="*/ 290 w 290"/>
                <a:gd name="T41" fmla="*/ 90 h 369"/>
                <a:gd name="T42" fmla="*/ 290 w 290"/>
                <a:gd name="T43" fmla="*/ 369 h 369"/>
                <a:gd name="T44" fmla="*/ 0 w 290"/>
                <a:gd name="T45" fmla="*/ 369 h 369"/>
                <a:gd name="T46" fmla="*/ 0 w 290"/>
                <a:gd name="T47" fmla="*/ 1 h 369"/>
                <a:gd name="T48" fmla="*/ 216 w 290"/>
                <a:gd name="T49" fmla="*/ 1 h 369"/>
                <a:gd name="T50" fmla="*/ 216 w 290"/>
                <a:gd name="T51" fmla="*/ 0 h 369"/>
                <a:gd name="T52" fmla="*/ 290 w 290"/>
                <a:gd name="T53" fmla="*/ 90 h 369"/>
                <a:gd name="T54" fmla="*/ 271 w 290"/>
                <a:gd name="T55" fmla="*/ 79 h 369"/>
                <a:gd name="T56" fmla="*/ 214 w 290"/>
                <a:gd name="T57" fmla="*/ 79 h 369"/>
                <a:gd name="T58" fmla="*/ 216 w 290"/>
                <a:gd name="T59" fmla="*/ 21 h 369"/>
                <a:gd name="T60" fmla="*/ 20 w 290"/>
                <a:gd name="T61" fmla="*/ 21 h 369"/>
                <a:gd name="T62" fmla="*/ 20 w 290"/>
                <a:gd name="T63" fmla="*/ 349 h 369"/>
                <a:gd name="T64" fmla="*/ 271 w 290"/>
                <a:gd name="T65" fmla="*/ 349 h 369"/>
                <a:gd name="T66" fmla="*/ 271 w 290"/>
                <a:gd name="T67" fmla="*/ 7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0" h="369">
                  <a:moveTo>
                    <a:pt x="57" y="95"/>
                  </a:moveTo>
                  <a:lnTo>
                    <a:pt x="222" y="95"/>
                  </a:lnTo>
                  <a:lnTo>
                    <a:pt x="222" y="108"/>
                  </a:lnTo>
                  <a:lnTo>
                    <a:pt x="57" y="108"/>
                  </a:lnTo>
                  <a:lnTo>
                    <a:pt x="57" y="95"/>
                  </a:lnTo>
                  <a:close/>
                  <a:moveTo>
                    <a:pt x="57" y="150"/>
                  </a:moveTo>
                  <a:lnTo>
                    <a:pt x="222" y="150"/>
                  </a:lnTo>
                  <a:lnTo>
                    <a:pt x="222" y="139"/>
                  </a:lnTo>
                  <a:lnTo>
                    <a:pt x="57" y="139"/>
                  </a:lnTo>
                  <a:lnTo>
                    <a:pt x="57" y="150"/>
                  </a:lnTo>
                  <a:close/>
                  <a:moveTo>
                    <a:pt x="57" y="194"/>
                  </a:moveTo>
                  <a:lnTo>
                    <a:pt x="222" y="194"/>
                  </a:lnTo>
                  <a:lnTo>
                    <a:pt x="222" y="181"/>
                  </a:lnTo>
                  <a:lnTo>
                    <a:pt x="57" y="181"/>
                  </a:lnTo>
                  <a:lnTo>
                    <a:pt x="57" y="194"/>
                  </a:lnTo>
                  <a:close/>
                  <a:moveTo>
                    <a:pt x="57" y="236"/>
                  </a:moveTo>
                  <a:lnTo>
                    <a:pt x="222" y="236"/>
                  </a:lnTo>
                  <a:lnTo>
                    <a:pt x="222" y="223"/>
                  </a:lnTo>
                  <a:lnTo>
                    <a:pt x="57" y="223"/>
                  </a:lnTo>
                  <a:lnTo>
                    <a:pt x="57" y="236"/>
                  </a:lnTo>
                  <a:close/>
                  <a:moveTo>
                    <a:pt x="290" y="90"/>
                  </a:moveTo>
                  <a:lnTo>
                    <a:pt x="290" y="369"/>
                  </a:lnTo>
                  <a:lnTo>
                    <a:pt x="0" y="369"/>
                  </a:lnTo>
                  <a:lnTo>
                    <a:pt x="0" y="1"/>
                  </a:lnTo>
                  <a:lnTo>
                    <a:pt x="216" y="1"/>
                  </a:lnTo>
                  <a:lnTo>
                    <a:pt x="216" y="0"/>
                  </a:lnTo>
                  <a:lnTo>
                    <a:pt x="290" y="90"/>
                  </a:lnTo>
                  <a:close/>
                  <a:moveTo>
                    <a:pt x="271" y="79"/>
                  </a:moveTo>
                  <a:lnTo>
                    <a:pt x="214" y="79"/>
                  </a:lnTo>
                  <a:lnTo>
                    <a:pt x="216" y="21"/>
                  </a:lnTo>
                  <a:lnTo>
                    <a:pt x="20" y="21"/>
                  </a:lnTo>
                  <a:lnTo>
                    <a:pt x="20" y="349"/>
                  </a:lnTo>
                  <a:lnTo>
                    <a:pt x="271" y="349"/>
                  </a:lnTo>
                  <a:lnTo>
                    <a:pt x="271" y="7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003"/>
              <a:endParaRPr lang="en-US" sz="1667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63566" y="6283927"/>
              <a:ext cx="355460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Files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2270677" y="2457793"/>
            <a:ext cx="346283" cy="298520"/>
            <a:chOff x="4783196" y="3595360"/>
            <a:chExt cx="496743" cy="428227"/>
          </a:xfrm>
        </p:grpSpPr>
        <p:sp>
          <p:nvSpPr>
            <p:cNvPr id="145" name="Hexagon 144"/>
            <p:cNvSpPr/>
            <p:nvPr/>
          </p:nvSpPr>
          <p:spPr bwMode="auto">
            <a:xfrm>
              <a:off x="4783196" y="3595360"/>
              <a:ext cx="496743" cy="428227"/>
            </a:xfrm>
            <a:prstGeom prst="hexagon">
              <a:avLst/>
            </a:prstGeom>
            <a:ln w="2667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4844161" y="3683589"/>
              <a:ext cx="374691" cy="273140"/>
              <a:chOff x="4604634" y="4851349"/>
              <a:chExt cx="383610" cy="279642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4604634" y="4921697"/>
                <a:ext cx="383610" cy="1597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10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01</a:t>
                </a:r>
              </a:p>
            </p:txBody>
          </p:sp>
          <p:sp>
            <p:nvSpPr>
              <p:cNvPr id="148" name="Freeform 102"/>
              <p:cNvSpPr>
                <a:spLocks noEditPoints="1"/>
              </p:cNvSpPr>
              <p:nvPr/>
            </p:nvSpPr>
            <p:spPr bwMode="auto">
              <a:xfrm>
                <a:off x="4679308" y="4851349"/>
                <a:ext cx="226065" cy="279642"/>
              </a:xfrm>
              <a:custGeom>
                <a:avLst/>
                <a:gdLst>
                  <a:gd name="T0" fmla="*/ 537 w 1270"/>
                  <a:gd name="T1" fmla="*/ 0 h 1576"/>
                  <a:gd name="T2" fmla="*/ 1139 w 1270"/>
                  <a:gd name="T3" fmla="*/ 0 h 1576"/>
                  <a:gd name="T4" fmla="*/ 1270 w 1270"/>
                  <a:gd name="T5" fmla="*/ 198 h 1576"/>
                  <a:gd name="T6" fmla="*/ 1270 w 1270"/>
                  <a:gd name="T7" fmla="*/ 606 h 1576"/>
                  <a:gd name="T8" fmla="*/ 1270 w 1270"/>
                  <a:gd name="T9" fmla="*/ 1393 h 1576"/>
                  <a:gd name="T10" fmla="*/ 1088 w 1270"/>
                  <a:gd name="T11" fmla="*/ 1576 h 1576"/>
                  <a:gd name="T12" fmla="*/ 182 w 1270"/>
                  <a:gd name="T13" fmla="*/ 1576 h 1576"/>
                  <a:gd name="T14" fmla="*/ 130 w 1270"/>
                  <a:gd name="T15" fmla="*/ 1571 h 1576"/>
                  <a:gd name="T16" fmla="*/ 1 w 1270"/>
                  <a:gd name="T17" fmla="*/ 1389 h 1576"/>
                  <a:gd name="T18" fmla="*/ 0 w 1270"/>
                  <a:gd name="T19" fmla="*/ 602 h 1576"/>
                  <a:gd name="T20" fmla="*/ 25 w 1270"/>
                  <a:gd name="T21" fmla="*/ 539 h 1576"/>
                  <a:gd name="T22" fmla="*/ 537 w 1270"/>
                  <a:gd name="T23" fmla="*/ 0 h 1576"/>
                  <a:gd name="T24" fmla="*/ 1131 w 1270"/>
                  <a:gd name="T25" fmla="*/ 787 h 1576"/>
                  <a:gd name="T26" fmla="*/ 1131 w 1270"/>
                  <a:gd name="T27" fmla="*/ 191 h 1576"/>
                  <a:gd name="T28" fmla="*/ 1079 w 1270"/>
                  <a:gd name="T29" fmla="*/ 137 h 1576"/>
                  <a:gd name="T30" fmla="*/ 591 w 1270"/>
                  <a:gd name="T31" fmla="*/ 137 h 1576"/>
                  <a:gd name="T32" fmla="*/ 551 w 1270"/>
                  <a:gd name="T33" fmla="*/ 176 h 1576"/>
                  <a:gd name="T34" fmla="*/ 545 w 1270"/>
                  <a:gd name="T35" fmla="*/ 415 h 1576"/>
                  <a:gd name="T36" fmla="*/ 385 w 1270"/>
                  <a:gd name="T37" fmla="*/ 593 h 1576"/>
                  <a:gd name="T38" fmla="*/ 180 w 1270"/>
                  <a:gd name="T39" fmla="*/ 591 h 1576"/>
                  <a:gd name="T40" fmla="*/ 140 w 1270"/>
                  <a:gd name="T41" fmla="*/ 631 h 1576"/>
                  <a:gd name="T42" fmla="*/ 140 w 1270"/>
                  <a:gd name="T43" fmla="*/ 1377 h 1576"/>
                  <a:gd name="T44" fmla="*/ 198 w 1270"/>
                  <a:gd name="T45" fmla="*/ 1436 h 1576"/>
                  <a:gd name="T46" fmla="*/ 1071 w 1270"/>
                  <a:gd name="T47" fmla="*/ 1436 h 1576"/>
                  <a:gd name="T48" fmla="*/ 1131 w 1270"/>
                  <a:gd name="T49" fmla="*/ 1376 h 1576"/>
                  <a:gd name="T50" fmla="*/ 1131 w 1270"/>
                  <a:gd name="T51" fmla="*/ 787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70" h="1576">
                    <a:moveTo>
                      <a:pt x="537" y="0"/>
                    </a:moveTo>
                    <a:cubicBezTo>
                      <a:pt x="738" y="0"/>
                      <a:pt x="938" y="0"/>
                      <a:pt x="1139" y="0"/>
                    </a:cubicBezTo>
                    <a:cubicBezTo>
                      <a:pt x="1238" y="41"/>
                      <a:pt x="1270" y="89"/>
                      <a:pt x="1270" y="198"/>
                    </a:cubicBezTo>
                    <a:cubicBezTo>
                      <a:pt x="1270" y="334"/>
                      <a:pt x="1270" y="470"/>
                      <a:pt x="1270" y="606"/>
                    </a:cubicBezTo>
                    <a:cubicBezTo>
                      <a:pt x="1270" y="869"/>
                      <a:pt x="1270" y="1131"/>
                      <a:pt x="1270" y="1393"/>
                    </a:cubicBezTo>
                    <a:cubicBezTo>
                      <a:pt x="1270" y="1506"/>
                      <a:pt x="1200" y="1576"/>
                      <a:pt x="1088" y="1576"/>
                    </a:cubicBezTo>
                    <a:cubicBezTo>
                      <a:pt x="786" y="1576"/>
                      <a:pt x="484" y="1576"/>
                      <a:pt x="182" y="1576"/>
                    </a:cubicBezTo>
                    <a:cubicBezTo>
                      <a:pt x="165" y="1576"/>
                      <a:pt x="147" y="1576"/>
                      <a:pt x="130" y="1571"/>
                    </a:cubicBezTo>
                    <a:cubicBezTo>
                      <a:pt x="49" y="1550"/>
                      <a:pt x="1" y="1484"/>
                      <a:pt x="1" y="1389"/>
                    </a:cubicBezTo>
                    <a:cubicBezTo>
                      <a:pt x="1" y="1126"/>
                      <a:pt x="1" y="864"/>
                      <a:pt x="0" y="602"/>
                    </a:cubicBezTo>
                    <a:cubicBezTo>
                      <a:pt x="0" y="577"/>
                      <a:pt x="8" y="558"/>
                      <a:pt x="25" y="539"/>
                    </a:cubicBezTo>
                    <a:cubicBezTo>
                      <a:pt x="196" y="360"/>
                      <a:pt x="366" y="180"/>
                      <a:pt x="537" y="0"/>
                    </a:cubicBezTo>
                    <a:close/>
                    <a:moveTo>
                      <a:pt x="1131" y="787"/>
                    </a:moveTo>
                    <a:cubicBezTo>
                      <a:pt x="1131" y="588"/>
                      <a:pt x="1131" y="389"/>
                      <a:pt x="1131" y="191"/>
                    </a:cubicBezTo>
                    <a:cubicBezTo>
                      <a:pt x="1131" y="147"/>
                      <a:pt x="1121" y="137"/>
                      <a:pt x="1079" y="137"/>
                    </a:cubicBezTo>
                    <a:cubicBezTo>
                      <a:pt x="916" y="137"/>
                      <a:pt x="753" y="137"/>
                      <a:pt x="591" y="137"/>
                    </a:cubicBezTo>
                    <a:cubicBezTo>
                      <a:pt x="562" y="136"/>
                      <a:pt x="551" y="146"/>
                      <a:pt x="551" y="176"/>
                    </a:cubicBezTo>
                    <a:cubicBezTo>
                      <a:pt x="550" y="256"/>
                      <a:pt x="547" y="335"/>
                      <a:pt x="545" y="415"/>
                    </a:cubicBezTo>
                    <a:cubicBezTo>
                      <a:pt x="542" y="509"/>
                      <a:pt x="479" y="580"/>
                      <a:pt x="385" y="593"/>
                    </a:cubicBezTo>
                    <a:cubicBezTo>
                      <a:pt x="317" y="602"/>
                      <a:pt x="249" y="588"/>
                      <a:pt x="180" y="591"/>
                    </a:cubicBezTo>
                    <a:cubicBezTo>
                      <a:pt x="142" y="593"/>
                      <a:pt x="140" y="593"/>
                      <a:pt x="140" y="631"/>
                    </a:cubicBezTo>
                    <a:cubicBezTo>
                      <a:pt x="140" y="880"/>
                      <a:pt x="140" y="1128"/>
                      <a:pt x="140" y="1377"/>
                    </a:cubicBezTo>
                    <a:cubicBezTo>
                      <a:pt x="140" y="1428"/>
                      <a:pt x="148" y="1436"/>
                      <a:pt x="198" y="1436"/>
                    </a:cubicBezTo>
                    <a:cubicBezTo>
                      <a:pt x="489" y="1436"/>
                      <a:pt x="780" y="1436"/>
                      <a:pt x="1071" y="1436"/>
                    </a:cubicBezTo>
                    <a:cubicBezTo>
                      <a:pt x="1124" y="1436"/>
                      <a:pt x="1131" y="1429"/>
                      <a:pt x="1131" y="1376"/>
                    </a:cubicBezTo>
                    <a:cubicBezTo>
                      <a:pt x="1131" y="1180"/>
                      <a:pt x="1131" y="983"/>
                      <a:pt x="1131" y="78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9" name="Group 148"/>
          <p:cNvGrpSpPr/>
          <p:nvPr/>
        </p:nvGrpSpPr>
        <p:grpSpPr>
          <a:xfrm>
            <a:off x="3000948" y="2466938"/>
            <a:ext cx="358751" cy="309268"/>
            <a:chOff x="269240" y="4584049"/>
            <a:chExt cx="496743" cy="428227"/>
          </a:xfrm>
        </p:grpSpPr>
        <p:grpSp>
          <p:nvGrpSpPr>
            <p:cNvPr id="150" name="Group 149"/>
            <p:cNvGrpSpPr/>
            <p:nvPr/>
          </p:nvGrpSpPr>
          <p:grpSpPr>
            <a:xfrm>
              <a:off x="395625" y="4688636"/>
              <a:ext cx="299989" cy="226538"/>
              <a:chOff x="122886" y="4999640"/>
              <a:chExt cx="299989" cy="226538"/>
            </a:xfrm>
          </p:grpSpPr>
          <p:sp>
            <p:nvSpPr>
              <p:cNvPr id="152" name="Right Arrow 151"/>
              <p:cNvSpPr/>
              <p:nvPr/>
            </p:nvSpPr>
            <p:spPr bwMode="auto">
              <a:xfrm>
                <a:off x="122886" y="4999640"/>
                <a:ext cx="299989" cy="226538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3" name="Freeform 81"/>
              <p:cNvSpPr>
                <a:spLocks noEditPoints="1"/>
              </p:cNvSpPr>
              <p:nvPr/>
            </p:nvSpPr>
            <p:spPr bwMode="black">
              <a:xfrm>
                <a:off x="161408" y="5054040"/>
                <a:ext cx="159649" cy="123599"/>
              </a:xfrm>
              <a:custGeom>
                <a:avLst/>
                <a:gdLst>
                  <a:gd name="T0" fmla="*/ 71 w 75"/>
                  <a:gd name="T1" fmla="*/ 58 h 58"/>
                  <a:gd name="T2" fmla="*/ 4 w 75"/>
                  <a:gd name="T3" fmla="*/ 58 h 58"/>
                  <a:gd name="T4" fmla="*/ 0 w 75"/>
                  <a:gd name="T5" fmla="*/ 54 h 58"/>
                  <a:gd name="T6" fmla="*/ 0 w 75"/>
                  <a:gd name="T7" fmla="*/ 4 h 58"/>
                  <a:gd name="T8" fmla="*/ 4 w 75"/>
                  <a:gd name="T9" fmla="*/ 0 h 58"/>
                  <a:gd name="T10" fmla="*/ 71 w 75"/>
                  <a:gd name="T11" fmla="*/ 0 h 58"/>
                  <a:gd name="T12" fmla="*/ 75 w 75"/>
                  <a:gd name="T13" fmla="*/ 4 h 58"/>
                  <a:gd name="T14" fmla="*/ 75 w 75"/>
                  <a:gd name="T15" fmla="*/ 54 h 58"/>
                  <a:gd name="T16" fmla="*/ 71 w 75"/>
                  <a:gd name="T17" fmla="*/ 58 h 58"/>
                  <a:gd name="T18" fmla="*/ 8 w 75"/>
                  <a:gd name="T19" fmla="*/ 50 h 58"/>
                  <a:gd name="T20" fmla="*/ 67 w 75"/>
                  <a:gd name="T21" fmla="*/ 50 h 58"/>
                  <a:gd name="T22" fmla="*/ 67 w 75"/>
                  <a:gd name="T23" fmla="*/ 16 h 58"/>
                  <a:gd name="T24" fmla="*/ 39 w 75"/>
                  <a:gd name="T25" fmla="*/ 38 h 58"/>
                  <a:gd name="T26" fmla="*/ 35 w 75"/>
                  <a:gd name="T27" fmla="*/ 38 h 58"/>
                  <a:gd name="T28" fmla="*/ 8 w 75"/>
                  <a:gd name="T29" fmla="*/ 17 h 58"/>
                  <a:gd name="T30" fmla="*/ 8 w 75"/>
                  <a:gd name="T31" fmla="*/ 50 h 58"/>
                  <a:gd name="T32" fmla="*/ 9 w 75"/>
                  <a:gd name="T33" fmla="*/ 8 h 58"/>
                  <a:gd name="T34" fmla="*/ 37 w 75"/>
                  <a:gd name="T35" fmla="*/ 30 h 58"/>
                  <a:gd name="T36" fmla="*/ 65 w 75"/>
                  <a:gd name="T37" fmla="*/ 8 h 58"/>
                  <a:gd name="T38" fmla="*/ 9 w 75"/>
                  <a:gd name="T3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5" h="58">
                    <a:moveTo>
                      <a:pt x="71" y="58"/>
                    </a:moveTo>
                    <a:cubicBezTo>
                      <a:pt x="4" y="58"/>
                      <a:pt x="4" y="58"/>
                      <a:pt x="4" y="58"/>
                    </a:cubicBezTo>
                    <a:cubicBezTo>
                      <a:pt x="2" y="58"/>
                      <a:pt x="0" y="56"/>
                      <a:pt x="0" y="5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3" y="0"/>
                      <a:pt x="75" y="2"/>
                      <a:pt x="75" y="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6"/>
                      <a:pt x="73" y="58"/>
                      <a:pt x="71" y="58"/>
                    </a:cubicBezTo>
                    <a:close/>
                    <a:moveTo>
                      <a:pt x="8" y="50"/>
                    </a:moveTo>
                    <a:cubicBezTo>
                      <a:pt x="67" y="50"/>
                      <a:pt x="67" y="50"/>
                      <a:pt x="67" y="50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8" y="39"/>
                      <a:pt x="36" y="39"/>
                      <a:pt x="35" y="38"/>
                    </a:cubicBezTo>
                    <a:cubicBezTo>
                      <a:pt x="8" y="17"/>
                      <a:pt x="8" y="17"/>
                      <a:pt x="8" y="17"/>
                    </a:cubicBezTo>
                    <a:lnTo>
                      <a:pt x="8" y="50"/>
                    </a:lnTo>
                    <a:close/>
                    <a:moveTo>
                      <a:pt x="9" y="8"/>
                    </a:moveTo>
                    <a:cubicBezTo>
                      <a:pt x="37" y="30"/>
                      <a:pt x="37" y="30"/>
                      <a:pt x="37" y="30"/>
                    </a:cubicBezTo>
                    <a:cubicBezTo>
                      <a:pt x="65" y="8"/>
                      <a:pt x="65" y="8"/>
                      <a:pt x="65" y="8"/>
                    </a:cubicBezTo>
                    <a:lnTo>
                      <a:pt x="9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51" name="Hexagon 150"/>
            <p:cNvSpPr/>
            <p:nvPr/>
          </p:nvSpPr>
          <p:spPr bwMode="auto">
            <a:xfrm>
              <a:off x="269240" y="4584049"/>
              <a:ext cx="496743" cy="428227"/>
            </a:xfrm>
            <a:prstGeom prst="hexagon">
              <a:avLst/>
            </a:prstGeom>
            <a:ln w="2667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2638737" y="2467809"/>
            <a:ext cx="343989" cy="296541"/>
            <a:chOff x="4842056" y="3000846"/>
            <a:chExt cx="343989" cy="296541"/>
          </a:xfrm>
        </p:grpSpPr>
        <p:grpSp>
          <p:nvGrpSpPr>
            <p:cNvPr id="155" name="Group 154"/>
            <p:cNvGrpSpPr/>
            <p:nvPr/>
          </p:nvGrpSpPr>
          <p:grpSpPr>
            <a:xfrm>
              <a:off x="4933201" y="3079365"/>
              <a:ext cx="159247" cy="159246"/>
              <a:chOff x="5074886" y="3859261"/>
              <a:chExt cx="292608" cy="292608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5120430" y="3864374"/>
                <a:ext cx="247064" cy="244013"/>
                <a:chOff x="4020820" y="2536426"/>
                <a:chExt cx="1116178" cy="1102393"/>
              </a:xfrm>
            </p:grpSpPr>
            <p:sp>
              <p:nvSpPr>
                <p:cNvPr id="159" name="Rectangle 158"/>
                <p:cNvSpPr/>
                <p:nvPr/>
              </p:nvSpPr>
              <p:spPr bwMode="auto">
                <a:xfrm>
                  <a:off x="4020820" y="2536426"/>
                  <a:ext cx="348817" cy="348817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 bwMode="auto">
                <a:xfrm>
                  <a:off x="4402203" y="2536426"/>
                  <a:ext cx="348817" cy="348817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 bwMode="auto">
                <a:xfrm>
                  <a:off x="4788181" y="2536426"/>
                  <a:ext cx="348817" cy="348817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Rectangle 161"/>
                <p:cNvSpPr/>
                <p:nvPr/>
              </p:nvSpPr>
              <p:spPr bwMode="auto">
                <a:xfrm>
                  <a:off x="4020820" y="2913214"/>
                  <a:ext cx="348817" cy="348817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4402203" y="2913214"/>
                  <a:ext cx="348817" cy="348817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Rectangle 163"/>
                <p:cNvSpPr/>
                <p:nvPr/>
              </p:nvSpPr>
              <p:spPr bwMode="auto">
                <a:xfrm>
                  <a:off x="4788181" y="2913214"/>
                  <a:ext cx="348817" cy="348817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Rectangle 164"/>
                <p:cNvSpPr/>
                <p:nvPr/>
              </p:nvSpPr>
              <p:spPr bwMode="auto">
                <a:xfrm>
                  <a:off x="4020820" y="3290002"/>
                  <a:ext cx="348817" cy="348817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Rectangle 165"/>
                <p:cNvSpPr/>
                <p:nvPr/>
              </p:nvSpPr>
              <p:spPr bwMode="auto">
                <a:xfrm>
                  <a:off x="4402203" y="3290002"/>
                  <a:ext cx="348817" cy="348817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Rectangle 166"/>
                <p:cNvSpPr/>
                <p:nvPr/>
              </p:nvSpPr>
              <p:spPr bwMode="auto">
                <a:xfrm>
                  <a:off x="4788181" y="3290002"/>
                  <a:ext cx="348817" cy="348817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58" name="Connector: Elbow 52"/>
              <p:cNvCxnSpPr>
                <a:cxnSpLocks/>
              </p:cNvCxnSpPr>
              <p:nvPr/>
            </p:nvCxnSpPr>
            <p:spPr>
              <a:xfrm rot="16200000" flipH="1">
                <a:off x="5074886" y="3859261"/>
                <a:ext cx="292608" cy="292608"/>
              </a:xfrm>
              <a:prstGeom prst="bentConnector3">
                <a:avLst>
                  <a:gd name="adj1" fmla="val 100311"/>
                </a:avLst>
              </a:prstGeom>
              <a:ln w="1905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Hexagon 155"/>
            <p:cNvSpPr/>
            <p:nvPr/>
          </p:nvSpPr>
          <p:spPr bwMode="auto">
            <a:xfrm>
              <a:off x="4842056" y="3000846"/>
              <a:ext cx="343989" cy="296541"/>
            </a:xfrm>
            <a:prstGeom prst="hexagon">
              <a:avLst/>
            </a:prstGeom>
            <a:ln w="2667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88068" y="1302364"/>
            <a:ext cx="110800" cy="1434567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 lv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505050"/>
                </a:solidFill>
                <a:latin typeface="Segoe UI"/>
              </a:rPr>
              <a:t>Kantar Global  </a:t>
            </a:r>
            <a:r>
              <a:rPr lang="en-US" sz="800" b="1" dirty="0">
                <a:solidFill>
                  <a:srgbClr val="505050"/>
                </a:solidFill>
                <a:latin typeface="Segoe UI"/>
              </a:rPr>
              <a:t>Data Source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</a:endParaRPr>
          </a:p>
        </p:txBody>
      </p:sp>
      <p:cxnSp>
        <p:nvCxnSpPr>
          <p:cNvPr id="169" name="Straight Arrow Connector 168"/>
          <p:cNvCxnSpPr>
            <a:cxnSpLocks/>
          </p:cNvCxnSpPr>
          <p:nvPr/>
        </p:nvCxnSpPr>
        <p:spPr>
          <a:xfrm>
            <a:off x="1409327" y="1983834"/>
            <a:ext cx="926904" cy="0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/>
          <p:nvPr/>
        </p:nvCxnSpPr>
        <p:spPr>
          <a:xfrm>
            <a:off x="1434374" y="2321437"/>
            <a:ext cx="733895" cy="29000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>
            <a:off x="2576981" y="2174146"/>
            <a:ext cx="11749" cy="21983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25"/>
          <p:cNvSpPr txBox="1"/>
          <p:nvPr/>
        </p:nvSpPr>
        <p:spPr>
          <a:xfrm>
            <a:off x="3303496" y="2506946"/>
            <a:ext cx="2311102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05050"/>
                </a:solidFill>
                <a:latin typeface="Segoe UI"/>
              </a:rPr>
              <a:t>Azure </a:t>
            </a:r>
            <a:r>
              <a:rPr lang="en-US" sz="800" dirty="0" smtClean="0">
                <a:solidFill>
                  <a:srgbClr val="505050"/>
                </a:solidFill>
                <a:latin typeface="Segoe UI"/>
              </a:rPr>
              <a:t>Storage (Blob / File / Table / Queue)</a:t>
            </a:r>
            <a:endParaRPr lang="en-US" sz="800" dirty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173" name="Rectangle 172"/>
          <p:cNvSpPr/>
          <p:nvPr/>
        </p:nvSpPr>
        <p:spPr>
          <a:xfrm rot="5400000" flipV="1">
            <a:off x="-270604" y="3080110"/>
            <a:ext cx="805055" cy="263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800" b="1" dirty="0">
                <a:solidFill>
                  <a:srgbClr val="505050"/>
                </a:solidFill>
                <a:latin typeface="Segoe UI"/>
              </a:rPr>
              <a:t>Telemetry</a:t>
            </a:r>
          </a:p>
        </p:txBody>
      </p:sp>
      <p:sp>
        <p:nvSpPr>
          <p:cNvPr id="174" name="Left Brace 173"/>
          <p:cNvSpPr/>
          <p:nvPr/>
        </p:nvSpPr>
        <p:spPr>
          <a:xfrm>
            <a:off x="243036" y="2769795"/>
            <a:ext cx="108195" cy="816293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 b="1" kern="0">
              <a:gradFill>
                <a:gsLst>
                  <a:gs pos="1250">
                    <a:srgbClr val="161616"/>
                  </a:gs>
                  <a:gs pos="100000">
                    <a:srgbClr val="161616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175" name="Group 174"/>
          <p:cNvGrpSpPr/>
          <p:nvPr/>
        </p:nvGrpSpPr>
        <p:grpSpPr>
          <a:xfrm>
            <a:off x="384918" y="2898203"/>
            <a:ext cx="799856" cy="540012"/>
            <a:chOff x="485808" y="3531289"/>
            <a:chExt cx="799856" cy="540012"/>
          </a:xfrm>
        </p:grpSpPr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808" y="3531289"/>
              <a:ext cx="495099" cy="235255"/>
            </a:xfrm>
            <a:prstGeom prst="rect">
              <a:avLst/>
            </a:prstGeom>
          </p:spPr>
        </p:pic>
        <p:pic>
          <p:nvPicPr>
            <p:cNvPr id="177" name="Picture 1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187" y="3683668"/>
              <a:ext cx="495099" cy="235255"/>
            </a:xfrm>
            <a:prstGeom prst="rect">
              <a:avLst/>
            </a:prstGeom>
          </p:spPr>
        </p:pic>
        <p:pic>
          <p:nvPicPr>
            <p:cNvPr id="178" name="Picture 1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565" y="3836046"/>
              <a:ext cx="495099" cy="235255"/>
            </a:xfrm>
            <a:prstGeom prst="rect">
              <a:avLst/>
            </a:prstGeom>
          </p:spPr>
        </p:pic>
      </p:grpSp>
      <p:sp>
        <p:nvSpPr>
          <p:cNvPr id="179" name="Left Brace 178"/>
          <p:cNvSpPr/>
          <p:nvPr/>
        </p:nvSpPr>
        <p:spPr>
          <a:xfrm>
            <a:off x="210491" y="1548052"/>
            <a:ext cx="178895" cy="1122960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 b="1" kern="0">
              <a:gradFill>
                <a:gsLst>
                  <a:gs pos="1250">
                    <a:srgbClr val="161616"/>
                  </a:gs>
                  <a:gs pos="100000">
                    <a:srgbClr val="161616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127211" y="2900363"/>
            <a:ext cx="764409" cy="517024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800" kern="0" dirty="0">
                <a:gradFill>
                  <a:gsLst>
                    <a:gs pos="1250">
                      <a:srgbClr val="161616"/>
                    </a:gs>
                    <a:gs pos="100000">
                      <a:srgbClr val="161616"/>
                    </a:gs>
                  </a:gsLst>
                  <a:lin ang="5400000" scaled="0"/>
                </a:gradFill>
                <a:latin typeface="Segoe UI"/>
              </a:rPr>
              <a:t>Data Stream</a:t>
            </a:r>
          </a:p>
        </p:txBody>
      </p:sp>
      <p:cxnSp>
        <p:nvCxnSpPr>
          <p:cNvPr id="181" name="Straight Arrow Connector 180"/>
          <p:cNvCxnSpPr>
            <a:cxnSpLocks/>
          </p:cNvCxnSpPr>
          <p:nvPr/>
        </p:nvCxnSpPr>
        <p:spPr>
          <a:xfrm>
            <a:off x="1161329" y="3034172"/>
            <a:ext cx="710463" cy="0"/>
          </a:xfrm>
          <a:prstGeom prst="straightConnector1">
            <a:avLst/>
          </a:prstGeom>
          <a:ln w="12700">
            <a:solidFill>
              <a:srgbClr val="FC740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cxnSpLocks/>
          </p:cNvCxnSpPr>
          <p:nvPr/>
        </p:nvCxnSpPr>
        <p:spPr>
          <a:xfrm>
            <a:off x="1173056" y="3155312"/>
            <a:ext cx="710463" cy="0"/>
          </a:xfrm>
          <a:prstGeom prst="straightConnector1">
            <a:avLst/>
          </a:prstGeom>
          <a:ln w="12700">
            <a:solidFill>
              <a:srgbClr val="FC740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cxnSpLocks/>
          </p:cNvCxnSpPr>
          <p:nvPr/>
        </p:nvCxnSpPr>
        <p:spPr>
          <a:xfrm>
            <a:off x="1184785" y="3268637"/>
            <a:ext cx="710463" cy="0"/>
          </a:xfrm>
          <a:prstGeom prst="straightConnector1">
            <a:avLst/>
          </a:prstGeom>
          <a:ln w="12700">
            <a:solidFill>
              <a:srgbClr val="FC740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 bwMode="auto">
          <a:xfrm>
            <a:off x="2426795" y="3980992"/>
            <a:ext cx="1583443" cy="3821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4368694" y="3980991"/>
            <a:ext cx="3305595" cy="3950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2486500" y="4017749"/>
            <a:ext cx="264776" cy="328560"/>
            <a:chOff x="7469196" y="2376386"/>
            <a:chExt cx="449697" cy="558028"/>
          </a:xfrm>
        </p:grpSpPr>
        <p:sp>
          <p:nvSpPr>
            <p:cNvPr id="187" name="Freeform 79"/>
            <p:cNvSpPr>
              <a:spLocks noEditPoints="1"/>
            </p:cNvSpPr>
            <p:nvPr/>
          </p:nvSpPr>
          <p:spPr bwMode="black">
            <a:xfrm>
              <a:off x="7469196" y="2376386"/>
              <a:ext cx="449697" cy="558028"/>
            </a:xfrm>
            <a:custGeom>
              <a:avLst/>
              <a:gdLst>
                <a:gd name="T0" fmla="*/ 277 w 277"/>
                <a:gd name="T1" fmla="*/ 171 h 344"/>
                <a:gd name="T2" fmla="*/ 277 w 277"/>
                <a:gd name="T3" fmla="*/ 251 h 344"/>
                <a:gd name="T4" fmla="*/ 274 w 277"/>
                <a:gd name="T5" fmla="*/ 258 h 344"/>
                <a:gd name="T6" fmla="*/ 251 w 277"/>
                <a:gd name="T7" fmla="*/ 280 h 344"/>
                <a:gd name="T8" fmla="*/ 251 w 277"/>
                <a:gd name="T9" fmla="*/ 295 h 344"/>
                <a:gd name="T10" fmla="*/ 248 w 277"/>
                <a:gd name="T11" fmla="*/ 302 h 344"/>
                <a:gd name="T12" fmla="*/ 241 w 277"/>
                <a:gd name="T13" fmla="*/ 305 h 344"/>
                <a:gd name="T14" fmla="*/ 10 w 277"/>
                <a:gd name="T15" fmla="*/ 305 h 344"/>
                <a:gd name="T16" fmla="*/ 3 w 277"/>
                <a:gd name="T17" fmla="*/ 302 h 344"/>
                <a:gd name="T18" fmla="*/ 0 w 277"/>
                <a:gd name="T19" fmla="*/ 295 h 344"/>
                <a:gd name="T20" fmla="*/ 0 w 277"/>
                <a:gd name="T21" fmla="*/ 9 h 344"/>
                <a:gd name="T22" fmla="*/ 3 w 277"/>
                <a:gd name="T23" fmla="*/ 2 h 344"/>
                <a:gd name="T24" fmla="*/ 10 w 277"/>
                <a:gd name="T25" fmla="*/ 0 h 344"/>
                <a:gd name="T26" fmla="*/ 241 w 277"/>
                <a:gd name="T27" fmla="*/ 0 h 344"/>
                <a:gd name="T28" fmla="*/ 248 w 277"/>
                <a:gd name="T29" fmla="*/ 2 h 344"/>
                <a:gd name="T30" fmla="*/ 251 w 277"/>
                <a:gd name="T31" fmla="*/ 9 h 344"/>
                <a:gd name="T32" fmla="*/ 251 w 277"/>
                <a:gd name="T33" fmla="*/ 143 h 344"/>
                <a:gd name="T34" fmla="*/ 274 w 277"/>
                <a:gd name="T35" fmla="*/ 164 h 344"/>
                <a:gd name="T36" fmla="*/ 277 w 277"/>
                <a:gd name="T37" fmla="*/ 171 h 344"/>
                <a:gd name="T38" fmla="*/ 3 w 277"/>
                <a:gd name="T39" fmla="*/ 2 h 344"/>
                <a:gd name="T40" fmla="*/ 0 w 277"/>
                <a:gd name="T41" fmla="*/ 9 h 344"/>
                <a:gd name="T42" fmla="*/ 0 w 277"/>
                <a:gd name="T43" fmla="*/ 295 h 344"/>
                <a:gd name="T44" fmla="*/ 3 w 277"/>
                <a:gd name="T45" fmla="*/ 302 h 344"/>
                <a:gd name="T46" fmla="*/ 10 w 277"/>
                <a:gd name="T47" fmla="*/ 305 h 344"/>
                <a:gd name="T48" fmla="*/ 199 w 277"/>
                <a:gd name="T49" fmla="*/ 305 h 344"/>
                <a:gd name="T50" fmla="*/ 199 w 277"/>
                <a:gd name="T51" fmla="*/ 191 h 344"/>
                <a:gd name="T52" fmla="*/ 216 w 277"/>
                <a:gd name="T53" fmla="*/ 171 h 344"/>
                <a:gd name="T54" fmla="*/ 222 w 277"/>
                <a:gd name="T55" fmla="*/ 155 h 344"/>
                <a:gd name="T56" fmla="*/ 222 w 277"/>
                <a:gd name="T57" fmla="*/ 56 h 344"/>
                <a:gd name="T58" fmla="*/ 202 w 277"/>
                <a:gd name="T59" fmla="*/ 32 h 344"/>
                <a:gd name="T60" fmla="*/ 31 w 277"/>
                <a:gd name="T61" fmla="*/ 0 h 344"/>
                <a:gd name="T62" fmla="*/ 10 w 277"/>
                <a:gd name="T63" fmla="*/ 0 h 344"/>
                <a:gd name="T64" fmla="*/ 3 w 277"/>
                <a:gd name="T65" fmla="*/ 2 h 344"/>
                <a:gd name="T66" fmla="*/ 200 w 277"/>
                <a:gd name="T67" fmla="*/ 47 h 344"/>
                <a:gd name="T68" fmla="*/ 11 w 277"/>
                <a:gd name="T69" fmla="*/ 11 h 344"/>
                <a:gd name="T70" fmla="*/ 4 w 277"/>
                <a:gd name="T71" fmla="*/ 13 h 344"/>
                <a:gd name="T72" fmla="*/ 0 w 277"/>
                <a:gd name="T73" fmla="*/ 20 h 344"/>
                <a:gd name="T74" fmla="*/ 0 w 277"/>
                <a:gd name="T75" fmla="*/ 302 h 344"/>
                <a:gd name="T76" fmla="*/ 8 w 277"/>
                <a:gd name="T77" fmla="*/ 311 h 344"/>
                <a:gd name="T78" fmla="*/ 173 w 277"/>
                <a:gd name="T79" fmla="*/ 343 h 344"/>
                <a:gd name="T80" fmla="*/ 181 w 277"/>
                <a:gd name="T81" fmla="*/ 341 h 344"/>
                <a:gd name="T82" fmla="*/ 184 w 277"/>
                <a:gd name="T83" fmla="*/ 334 h 344"/>
                <a:gd name="T84" fmla="*/ 184 w 277"/>
                <a:gd name="T85" fmla="*/ 185 h 344"/>
                <a:gd name="T86" fmla="*/ 205 w 277"/>
                <a:gd name="T87" fmla="*/ 161 h 344"/>
                <a:gd name="T88" fmla="*/ 207 w 277"/>
                <a:gd name="T89" fmla="*/ 155 h 344"/>
                <a:gd name="T90" fmla="*/ 207 w 277"/>
                <a:gd name="T91" fmla="*/ 56 h 344"/>
                <a:gd name="T92" fmla="*/ 200 w 277"/>
                <a:gd name="T93" fmla="*/ 47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7" h="344">
                  <a:moveTo>
                    <a:pt x="277" y="171"/>
                  </a:moveTo>
                  <a:cubicBezTo>
                    <a:pt x="277" y="251"/>
                    <a:pt x="277" y="251"/>
                    <a:pt x="277" y="251"/>
                  </a:cubicBezTo>
                  <a:cubicBezTo>
                    <a:pt x="277" y="254"/>
                    <a:pt x="276" y="256"/>
                    <a:pt x="274" y="258"/>
                  </a:cubicBezTo>
                  <a:cubicBezTo>
                    <a:pt x="251" y="280"/>
                    <a:pt x="251" y="280"/>
                    <a:pt x="251" y="280"/>
                  </a:cubicBezTo>
                  <a:cubicBezTo>
                    <a:pt x="251" y="295"/>
                    <a:pt x="251" y="295"/>
                    <a:pt x="251" y="295"/>
                  </a:cubicBezTo>
                  <a:cubicBezTo>
                    <a:pt x="251" y="298"/>
                    <a:pt x="250" y="300"/>
                    <a:pt x="248" y="302"/>
                  </a:cubicBezTo>
                  <a:cubicBezTo>
                    <a:pt x="246" y="304"/>
                    <a:pt x="244" y="305"/>
                    <a:pt x="241" y="305"/>
                  </a:cubicBezTo>
                  <a:cubicBezTo>
                    <a:pt x="10" y="305"/>
                    <a:pt x="10" y="305"/>
                    <a:pt x="10" y="305"/>
                  </a:cubicBezTo>
                  <a:cubicBezTo>
                    <a:pt x="7" y="305"/>
                    <a:pt x="5" y="304"/>
                    <a:pt x="3" y="302"/>
                  </a:cubicBezTo>
                  <a:cubicBezTo>
                    <a:pt x="1" y="300"/>
                    <a:pt x="0" y="298"/>
                    <a:pt x="0" y="29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4"/>
                    <a:pt x="3" y="2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4" y="0"/>
                    <a:pt x="246" y="1"/>
                    <a:pt x="248" y="2"/>
                  </a:cubicBezTo>
                  <a:cubicBezTo>
                    <a:pt x="250" y="4"/>
                    <a:pt x="251" y="6"/>
                    <a:pt x="251" y="9"/>
                  </a:cubicBezTo>
                  <a:cubicBezTo>
                    <a:pt x="251" y="143"/>
                    <a:pt x="251" y="143"/>
                    <a:pt x="251" y="143"/>
                  </a:cubicBezTo>
                  <a:cubicBezTo>
                    <a:pt x="274" y="164"/>
                    <a:pt x="274" y="164"/>
                    <a:pt x="274" y="164"/>
                  </a:cubicBezTo>
                  <a:cubicBezTo>
                    <a:pt x="276" y="166"/>
                    <a:pt x="277" y="169"/>
                    <a:pt x="277" y="171"/>
                  </a:cubicBezTo>
                  <a:close/>
                  <a:moveTo>
                    <a:pt x="3" y="2"/>
                  </a:moveTo>
                  <a:cubicBezTo>
                    <a:pt x="1" y="4"/>
                    <a:pt x="0" y="6"/>
                    <a:pt x="0" y="9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8"/>
                    <a:pt x="1" y="300"/>
                    <a:pt x="3" y="302"/>
                  </a:cubicBezTo>
                  <a:cubicBezTo>
                    <a:pt x="5" y="304"/>
                    <a:pt x="7" y="305"/>
                    <a:pt x="10" y="305"/>
                  </a:cubicBezTo>
                  <a:cubicBezTo>
                    <a:pt x="199" y="305"/>
                    <a:pt x="199" y="305"/>
                    <a:pt x="199" y="30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204" y="185"/>
                    <a:pt x="216" y="171"/>
                    <a:pt x="216" y="171"/>
                  </a:cubicBezTo>
                  <a:cubicBezTo>
                    <a:pt x="220" y="166"/>
                    <a:pt x="222" y="161"/>
                    <a:pt x="222" y="155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22" y="44"/>
                    <a:pt x="214" y="35"/>
                    <a:pt x="202" y="3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5" y="1"/>
                    <a:pt x="3" y="2"/>
                  </a:cubicBezTo>
                  <a:close/>
                  <a:moveTo>
                    <a:pt x="200" y="47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9" y="10"/>
                    <a:pt x="6" y="11"/>
                    <a:pt x="4" y="13"/>
                  </a:cubicBezTo>
                  <a:cubicBezTo>
                    <a:pt x="2" y="14"/>
                    <a:pt x="0" y="17"/>
                    <a:pt x="0" y="2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7"/>
                    <a:pt x="4" y="311"/>
                    <a:pt x="8" y="311"/>
                  </a:cubicBezTo>
                  <a:cubicBezTo>
                    <a:pt x="173" y="343"/>
                    <a:pt x="173" y="343"/>
                    <a:pt x="173" y="343"/>
                  </a:cubicBezTo>
                  <a:cubicBezTo>
                    <a:pt x="176" y="344"/>
                    <a:pt x="179" y="343"/>
                    <a:pt x="181" y="341"/>
                  </a:cubicBezTo>
                  <a:cubicBezTo>
                    <a:pt x="183" y="339"/>
                    <a:pt x="184" y="337"/>
                    <a:pt x="184" y="334"/>
                  </a:cubicBezTo>
                  <a:cubicBezTo>
                    <a:pt x="184" y="185"/>
                    <a:pt x="184" y="185"/>
                    <a:pt x="184" y="185"/>
                  </a:cubicBezTo>
                  <a:cubicBezTo>
                    <a:pt x="205" y="161"/>
                    <a:pt x="205" y="161"/>
                    <a:pt x="205" y="161"/>
                  </a:cubicBezTo>
                  <a:cubicBezTo>
                    <a:pt x="206" y="159"/>
                    <a:pt x="207" y="157"/>
                    <a:pt x="207" y="155"/>
                  </a:cubicBezTo>
                  <a:cubicBezTo>
                    <a:pt x="207" y="56"/>
                    <a:pt x="207" y="56"/>
                    <a:pt x="207" y="56"/>
                  </a:cubicBezTo>
                  <a:cubicBezTo>
                    <a:pt x="207" y="51"/>
                    <a:pt x="204" y="48"/>
                    <a:pt x="200" y="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8" name="Freeform 70"/>
            <p:cNvSpPr>
              <a:spLocks noChangeAspect="1"/>
            </p:cNvSpPr>
            <p:nvPr/>
          </p:nvSpPr>
          <p:spPr bwMode="black">
            <a:xfrm>
              <a:off x="7548648" y="2550088"/>
              <a:ext cx="173126" cy="249928"/>
            </a:xfrm>
            <a:custGeom>
              <a:avLst/>
              <a:gdLst>
                <a:gd name="T0" fmla="*/ 73 w 110"/>
                <a:gd name="T1" fmla="*/ 6 h 144"/>
                <a:gd name="T2" fmla="*/ 70 w 110"/>
                <a:gd name="T3" fmla="*/ 0 h 144"/>
                <a:gd name="T4" fmla="*/ 12 w 110"/>
                <a:gd name="T5" fmla="*/ 0 h 144"/>
                <a:gd name="T6" fmla="*/ 6 w 110"/>
                <a:gd name="T7" fmla="*/ 6 h 144"/>
                <a:gd name="T8" fmla="*/ 0 w 110"/>
                <a:gd name="T9" fmla="*/ 69 h 144"/>
                <a:gd name="T10" fmla="*/ 5 w 110"/>
                <a:gd name="T11" fmla="*/ 75 h 144"/>
                <a:gd name="T12" fmla="*/ 40 w 110"/>
                <a:gd name="T13" fmla="*/ 75 h 144"/>
                <a:gd name="T14" fmla="*/ 16 w 110"/>
                <a:gd name="T15" fmla="*/ 136 h 144"/>
                <a:gd name="T16" fmla="*/ 21 w 110"/>
                <a:gd name="T17" fmla="*/ 140 h 144"/>
                <a:gd name="T18" fmla="*/ 108 w 110"/>
                <a:gd name="T19" fmla="*/ 57 h 144"/>
                <a:gd name="T20" fmla="*/ 107 w 110"/>
                <a:gd name="T21" fmla="*/ 53 h 144"/>
                <a:gd name="T22" fmla="*/ 54 w 110"/>
                <a:gd name="T23" fmla="*/ 53 h 144"/>
                <a:gd name="T24" fmla="*/ 73 w 110"/>
                <a:gd name="T25" fmla="*/ 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4">
                  <a:moveTo>
                    <a:pt x="73" y="6"/>
                  </a:moveTo>
                  <a:cubicBezTo>
                    <a:pt x="75" y="2"/>
                    <a:pt x="73" y="0"/>
                    <a:pt x="7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3"/>
                    <a:pt x="6" y="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2" y="75"/>
                    <a:pt x="5" y="7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4" y="143"/>
                    <a:pt x="16" y="144"/>
                    <a:pt x="21" y="140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10" y="54"/>
                    <a:pt x="110" y="53"/>
                    <a:pt x="107" y="53"/>
                  </a:cubicBezTo>
                  <a:cubicBezTo>
                    <a:pt x="54" y="53"/>
                    <a:pt x="54" y="53"/>
                    <a:pt x="54" y="53"/>
                  </a:cubicBezTo>
                  <a:lnTo>
                    <a:pt x="73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032" tIns="74426" rIns="93032" bIns="74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7434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2820702" y="4462567"/>
            <a:ext cx="911797" cy="425829"/>
            <a:chOff x="8654617" y="5923831"/>
            <a:chExt cx="911797" cy="425829"/>
          </a:xfrm>
        </p:grpSpPr>
        <p:grpSp>
          <p:nvGrpSpPr>
            <p:cNvPr id="190" name="Group 189"/>
            <p:cNvGrpSpPr/>
            <p:nvPr/>
          </p:nvGrpSpPr>
          <p:grpSpPr>
            <a:xfrm>
              <a:off x="8975571" y="5923831"/>
              <a:ext cx="277526" cy="277526"/>
              <a:chOff x="6164871" y="2357893"/>
              <a:chExt cx="388008" cy="388008"/>
            </a:xfrm>
          </p:grpSpPr>
          <p:sp>
            <p:nvSpPr>
              <p:cNvPr id="192" name="Oval 191"/>
              <p:cNvSpPr/>
              <p:nvPr/>
            </p:nvSpPr>
            <p:spPr bwMode="auto">
              <a:xfrm>
                <a:off x="6164871" y="2357893"/>
                <a:ext cx="388008" cy="38800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 bwMode="auto">
              <a:xfrm>
                <a:off x="6312201" y="2417073"/>
                <a:ext cx="66480" cy="664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6345441" y="2483553"/>
                <a:ext cx="0" cy="21013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6345441" y="2657372"/>
                <a:ext cx="718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6345441" y="2591351"/>
                <a:ext cx="718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8654617" y="6245016"/>
              <a:ext cx="911797" cy="1046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 Key Vault</a:t>
              </a:r>
            </a:p>
          </p:txBody>
        </p:sp>
      </p:grpSp>
      <p:cxnSp>
        <p:nvCxnSpPr>
          <p:cNvPr id="197" name="Elbow Connector 196"/>
          <p:cNvCxnSpPr>
            <a:cxnSpLocks/>
          </p:cNvCxnSpPr>
          <p:nvPr/>
        </p:nvCxnSpPr>
        <p:spPr>
          <a:xfrm>
            <a:off x="2587972" y="4425809"/>
            <a:ext cx="528327" cy="2665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2905912" y="4054430"/>
            <a:ext cx="883608" cy="221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Lake Storage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(Encryption at Rest)</a:t>
            </a:r>
          </a:p>
        </p:txBody>
      </p:sp>
      <p:grpSp>
        <p:nvGrpSpPr>
          <p:cNvPr id="199" name="Group 198"/>
          <p:cNvGrpSpPr/>
          <p:nvPr/>
        </p:nvGrpSpPr>
        <p:grpSpPr>
          <a:xfrm>
            <a:off x="7321733" y="3581422"/>
            <a:ext cx="395883" cy="221599"/>
            <a:chOff x="7568519" y="4252394"/>
            <a:chExt cx="395883" cy="221599"/>
          </a:xfrm>
        </p:grpSpPr>
        <p:sp>
          <p:nvSpPr>
            <p:cNvPr id="200" name="TextBox 199"/>
            <p:cNvSpPr txBox="1"/>
            <p:nvPr/>
          </p:nvSpPr>
          <p:spPr>
            <a:xfrm>
              <a:off x="7568519" y="4252394"/>
              <a:ext cx="281642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Data Lake</a:t>
              </a:r>
            </a:p>
          </p:txBody>
        </p:sp>
        <p:sp>
          <p:nvSpPr>
            <p:cNvPr id="201" name="Freeform 70"/>
            <p:cNvSpPr>
              <a:spLocks noChangeAspect="1"/>
            </p:cNvSpPr>
            <p:nvPr/>
          </p:nvSpPr>
          <p:spPr bwMode="black">
            <a:xfrm>
              <a:off x="7821738" y="4268039"/>
              <a:ext cx="142664" cy="205953"/>
            </a:xfrm>
            <a:custGeom>
              <a:avLst/>
              <a:gdLst>
                <a:gd name="T0" fmla="*/ 73 w 110"/>
                <a:gd name="T1" fmla="*/ 6 h 144"/>
                <a:gd name="T2" fmla="*/ 70 w 110"/>
                <a:gd name="T3" fmla="*/ 0 h 144"/>
                <a:gd name="T4" fmla="*/ 12 w 110"/>
                <a:gd name="T5" fmla="*/ 0 h 144"/>
                <a:gd name="T6" fmla="*/ 6 w 110"/>
                <a:gd name="T7" fmla="*/ 6 h 144"/>
                <a:gd name="T8" fmla="*/ 0 w 110"/>
                <a:gd name="T9" fmla="*/ 69 h 144"/>
                <a:gd name="T10" fmla="*/ 5 w 110"/>
                <a:gd name="T11" fmla="*/ 75 h 144"/>
                <a:gd name="T12" fmla="*/ 40 w 110"/>
                <a:gd name="T13" fmla="*/ 75 h 144"/>
                <a:gd name="T14" fmla="*/ 16 w 110"/>
                <a:gd name="T15" fmla="*/ 136 h 144"/>
                <a:gd name="T16" fmla="*/ 21 w 110"/>
                <a:gd name="T17" fmla="*/ 140 h 144"/>
                <a:gd name="T18" fmla="*/ 108 w 110"/>
                <a:gd name="T19" fmla="*/ 57 h 144"/>
                <a:gd name="T20" fmla="*/ 107 w 110"/>
                <a:gd name="T21" fmla="*/ 53 h 144"/>
                <a:gd name="T22" fmla="*/ 54 w 110"/>
                <a:gd name="T23" fmla="*/ 53 h 144"/>
                <a:gd name="T24" fmla="*/ 73 w 110"/>
                <a:gd name="T25" fmla="*/ 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4">
                  <a:moveTo>
                    <a:pt x="73" y="6"/>
                  </a:moveTo>
                  <a:cubicBezTo>
                    <a:pt x="75" y="2"/>
                    <a:pt x="73" y="0"/>
                    <a:pt x="7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3"/>
                    <a:pt x="6" y="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2" y="75"/>
                    <a:pt x="5" y="7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4" y="143"/>
                    <a:pt x="16" y="144"/>
                    <a:pt x="21" y="140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10" y="54"/>
                    <a:pt x="110" y="53"/>
                    <a:pt x="107" y="53"/>
                  </a:cubicBezTo>
                  <a:cubicBezTo>
                    <a:pt x="54" y="53"/>
                    <a:pt x="54" y="53"/>
                    <a:pt x="54" y="53"/>
                  </a:cubicBezTo>
                  <a:lnTo>
                    <a:pt x="73" y="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032" tIns="74426" rIns="93032" bIns="74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7434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4429019" y="4038342"/>
            <a:ext cx="285300" cy="285300"/>
            <a:chOff x="6548081" y="3270894"/>
            <a:chExt cx="428708" cy="428708"/>
          </a:xfrm>
        </p:grpSpPr>
        <p:sp>
          <p:nvSpPr>
            <p:cNvPr id="203" name="Freeform 70"/>
            <p:cNvSpPr>
              <a:spLocks noChangeAspect="1"/>
            </p:cNvSpPr>
            <p:nvPr/>
          </p:nvSpPr>
          <p:spPr bwMode="black">
            <a:xfrm>
              <a:off x="6694700" y="3379158"/>
              <a:ext cx="173126" cy="249928"/>
            </a:xfrm>
            <a:custGeom>
              <a:avLst/>
              <a:gdLst>
                <a:gd name="T0" fmla="*/ 73 w 110"/>
                <a:gd name="T1" fmla="*/ 6 h 144"/>
                <a:gd name="T2" fmla="*/ 70 w 110"/>
                <a:gd name="T3" fmla="*/ 0 h 144"/>
                <a:gd name="T4" fmla="*/ 12 w 110"/>
                <a:gd name="T5" fmla="*/ 0 h 144"/>
                <a:gd name="T6" fmla="*/ 6 w 110"/>
                <a:gd name="T7" fmla="*/ 6 h 144"/>
                <a:gd name="T8" fmla="*/ 0 w 110"/>
                <a:gd name="T9" fmla="*/ 69 h 144"/>
                <a:gd name="T10" fmla="*/ 5 w 110"/>
                <a:gd name="T11" fmla="*/ 75 h 144"/>
                <a:gd name="T12" fmla="*/ 40 w 110"/>
                <a:gd name="T13" fmla="*/ 75 h 144"/>
                <a:gd name="T14" fmla="*/ 16 w 110"/>
                <a:gd name="T15" fmla="*/ 136 h 144"/>
                <a:gd name="T16" fmla="*/ 21 w 110"/>
                <a:gd name="T17" fmla="*/ 140 h 144"/>
                <a:gd name="T18" fmla="*/ 108 w 110"/>
                <a:gd name="T19" fmla="*/ 57 h 144"/>
                <a:gd name="T20" fmla="*/ 107 w 110"/>
                <a:gd name="T21" fmla="*/ 53 h 144"/>
                <a:gd name="T22" fmla="*/ 54 w 110"/>
                <a:gd name="T23" fmla="*/ 53 h 144"/>
                <a:gd name="T24" fmla="*/ 73 w 110"/>
                <a:gd name="T25" fmla="*/ 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4">
                  <a:moveTo>
                    <a:pt x="73" y="6"/>
                  </a:moveTo>
                  <a:cubicBezTo>
                    <a:pt x="75" y="2"/>
                    <a:pt x="73" y="0"/>
                    <a:pt x="7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3"/>
                    <a:pt x="6" y="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2" y="75"/>
                    <a:pt x="5" y="7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4" y="143"/>
                    <a:pt x="16" y="144"/>
                    <a:pt x="21" y="140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10" y="54"/>
                    <a:pt x="110" y="53"/>
                    <a:pt x="107" y="53"/>
                  </a:cubicBezTo>
                  <a:cubicBezTo>
                    <a:pt x="54" y="53"/>
                    <a:pt x="54" y="53"/>
                    <a:pt x="54" y="53"/>
                  </a:cubicBezTo>
                  <a:lnTo>
                    <a:pt x="73" y="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032" tIns="74426" rIns="93032" bIns="74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7434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4" name="Rounded Rectangle 203"/>
            <p:cNvSpPr/>
            <p:nvPr/>
          </p:nvSpPr>
          <p:spPr bwMode="auto">
            <a:xfrm>
              <a:off x="6548081" y="3270894"/>
              <a:ext cx="428708" cy="428708"/>
            </a:xfrm>
            <a:prstGeom prst="roundRect">
              <a:avLst>
                <a:gd name="adj" fmla="val 11901"/>
              </a:avLst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5618218" y="4120023"/>
            <a:ext cx="883608" cy="11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Lake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Analytics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06" name="Picture 20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4053" y="1572325"/>
            <a:ext cx="424675" cy="344129"/>
          </a:xfrm>
          <a:prstGeom prst="rect">
            <a:avLst/>
          </a:prstGeom>
        </p:spPr>
      </p:pic>
      <p:grpSp>
        <p:nvGrpSpPr>
          <p:cNvPr id="207" name="Group 206"/>
          <p:cNvGrpSpPr/>
          <p:nvPr/>
        </p:nvGrpSpPr>
        <p:grpSpPr>
          <a:xfrm>
            <a:off x="3849973" y="2802497"/>
            <a:ext cx="2383878" cy="583234"/>
            <a:chOff x="3834977" y="2810556"/>
            <a:chExt cx="2383878" cy="583234"/>
          </a:xfrm>
        </p:grpSpPr>
        <p:sp>
          <p:nvSpPr>
            <p:cNvPr id="208" name="Rectangle 207"/>
            <p:cNvSpPr/>
            <p:nvPr/>
          </p:nvSpPr>
          <p:spPr bwMode="auto">
            <a:xfrm>
              <a:off x="3834977" y="3052837"/>
              <a:ext cx="2337885" cy="340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3861434" y="3018556"/>
              <a:ext cx="2337885" cy="340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3880970" y="2983386"/>
              <a:ext cx="2337885" cy="340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1" name="Freeform 9"/>
            <p:cNvSpPr>
              <a:spLocks noChangeAspect="1" noEditPoints="1"/>
            </p:cNvSpPr>
            <p:nvPr/>
          </p:nvSpPr>
          <p:spPr bwMode="black">
            <a:xfrm>
              <a:off x="3913778" y="3022518"/>
              <a:ext cx="338910" cy="274908"/>
            </a:xfrm>
            <a:custGeom>
              <a:avLst/>
              <a:gdLst>
                <a:gd name="T0" fmla="*/ 600 w 1107"/>
                <a:gd name="T1" fmla="*/ 625 h 897"/>
                <a:gd name="T2" fmla="*/ 649 w 1107"/>
                <a:gd name="T3" fmla="*/ 567 h 897"/>
                <a:gd name="T4" fmla="*/ 727 w 1107"/>
                <a:gd name="T5" fmla="*/ 482 h 897"/>
                <a:gd name="T6" fmla="*/ 601 w 1107"/>
                <a:gd name="T7" fmla="*/ 434 h 897"/>
                <a:gd name="T8" fmla="*/ 628 w 1107"/>
                <a:gd name="T9" fmla="*/ 305 h 897"/>
                <a:gd name="T10" fmla="*/ 547 w 1107"/>
                <a:gd name="T11" fmla="*/ 240 h 897"/>
                <a:gd name="T12" fmla="*/ 427 w 1107"/>
                <a:gd name="T13" fmla="*/ 287 h 897"/>
                <a:gd name="T14" fmla="*/ 368 w 1107"/>
                <a:gd name="T15" fmla="*/ 170 h 897"/>
                <a:gd name="T16" fmla="*/ 285 w 1107"/>
                <a:gd name="T17" fmla="*/ 263 h 897"/>
                <a:gd name="T18" fmla="*/ 241 w 1107"/>
                <a:gd name="T19" fmla="*/ 313 h 897"/>
                <a:gd name="T20" fmla="*/ 139 w 1107"/>
                <a:gd name="T21" fmla="*/ 281 h 897"/>
                <a:gd name="T22" fmla="*/ 79 w 1107"/>
                <a:gd name="T23" fmla="*/ 355 h 897"/>
                <a:gd name="T24" fmla="*/ 132 w 1107"/>
                <a:gd name="T25" fmla="*/ 446 h 897"/>
                <a:gd name="T26" fmla="*/ 83 w 1107"/>
                <a:gd name="T27" fmla="*/ 505 h 897"/>
                <a:gd name="T28" fmla="*/ 5 w 1107"/>
                <a:gd name="T29" fmla="*/ 590 h 897"/>
                <a:gd name="T30" fmla="*/ 132 w 1107"/>
                <a:gd name="T31" fmla="*/ 638 h 897"/>
                <a:gd name="T32" fmla="*/ 145 w 1107"/>
                <a:gd name="T33" fmla="*/ 669 h 897"/>
                <a:gd name="T34" fmla="*/ 110 w 1107"/>
                <a:gd name="T35" fmla="*/ 793 h 897"/>
                <a:gd name="T36" fmla="*/ 230 w 1107"/>
                <a:gd name="T37" fmla="*/ 781 h 897"/>
                <a:gd name="T38" fmla="*/ 306 w 1107"/>
                <a:gd name="T39" fmla="*/ 785 h 897"/>
                <a:gd name="T40" fmla="*/ 346 w 1107"/>
                <a:gd name="T41" fmla="*/ 878 h 897"/>
                <a:gd name="T42" fmla="*/ 440 w 1107"/>
                <a:gd name="T43" fmla="*/ 872 h 897"/>
                <a:gd name="T44" fmla="*/ 466 w 1107"/>
                <a:gd name="T45" fmla="*/ 764 h 897"/>
                <a:gd name="T46" fmla="*/ 539 w 1107"/>
                <a:gd name="T47" fmla="*/ 755 h 897"/>
                <a:gd name="T48" fmla="*/ 659 w 1107"/>
                <a:gd name="T49" fmla="*/ 743 h 897"/>
                <a:gd name="T50" fmla="*/ 263 w 1107"/>
                <a:gd name="T51" fmla="*/ 452 h 897"/>
                <a:gd name="T52" fmla="*/ 281 w 1107"/>
                <a:gd name="T53" fmla="*/ 633 h 897"/>
                <a:gd name="T54" fmla="*/ 1002 w 1107"/>
                <a:gd name="T55" fmla="*/ 332 h 897"/>
                <a:gd name="T56" fmla="*/ 1043 w 1107"/>
                <a:gd name="T57" fmla="*/ 304 h 897"/>
                <a:gd name="T58" fmla="*/ 1107 w 1107"/>
                <a:gd name="T59" fmla="*/ 266 h 897"/>
                <a:gd name="T60" fmla="*/ 1037 w 1107"/>
                <a:gd name="T61" fmla="*/ 213 h 897"/>
                <a:gd name="T62" fmla="*/ 1077 w 1107"/>
                <a:gd name="T63" fmla="*/ 138 h 897"/>
                <a:gd name="T64" fmla="*/ 1038 w 1107"/>
                <a:gd name="T65" fmla="*/ 83 h 897"/>
                <a:gd name="T66" fmla="*/ 956 w 1107"/>
                <a:gd name="T67" fmla="*/ 91 h 897"/>
                <a:gd name="T68" fmla="*/ 940 w 1107"/>
                <a:gd name="T69" fmla="*/ 7 h 897"/>
                <a:gd name="T70" fmla="*/ 872 w 1107"/>
                <a:gd name="T71" fmla="*/ 50 h 897"/>
                <a:gd name="T72" fmla="*/ 836 w 1107"/>
                <a:gd name="T73" fmla="*/ 74 h 897"/>
                <a:gd name="T74" fmla="*/ 778 w 1107"/>
                <a:gd name="T75" fmla="*/ 35 h 897"/>
                <a:gd name="T76" fmla="*/ 728 w 1107"/>
                <a:gd name="T77" fmla="*/ 70 h 897"/>
                <a:gd name="T78" fmla="*/ 744 w 1107"/>
                <a:gd name="T79" fmla="*/ 136 h 897"/>
                <a:gd name="T80" fmla="*/ 703 w 1107"/>
                <a:gd name="T81" fmla="*/ 164 h 897"/>
                <a:gd name="T82" fmla="*/ 640 w 1107"/>
                <a:gd name="T83" fmla="*/ 203 h 897"/>
                <a:gd name="T84" fmla="*/ 710 w 1107"/>
                <a:gd name="T85" fmla="*/ 255 h 897"/>
                <a:gd name="T86" fmla="*/ 712 w 1107"/>
                <a:gd name="T87" fmla="*/ 277 h 897"/>
                <a:gd name="T88" fmla="*/ 668 w 1107"/>
                <a:gd name="T89" fmla="*/ 347 h 897"/>
                <a:gd name="T90" fmla="*/ 745 w 1107"/>
                <a:gd name="T91" fmla="*/ 361 h 897"/>
                <a:gd name="T92" fmla="*/ 791 w 1107"/>
                <a:gd name="T93" fmla="*/ 377 h 897"/>
                <a:gd name="T94" fmla="*/ 799 w 1107"/>
                <a:gd name="T95" fmla="*/ 443 h 897"/>
                <a:gd name="T96" fmla="*/ 859 w 1107"/>
                <a:gd name="T97" fmla="*/ 456 h 897"/>
                <a:gd name="T98" fmla="*/ 894 w 1107"/>
                <a:gd name="T99" fmla="*/ 393 h 897"/>
                <a:gd name="T100" fmla="*/ 941 w 1107"/>
                <a:gd name="T101" fmla="*/ 401 h 897"/>
                <a:gd name="T102" fmla="*/ 1018 w 1107"/>
                <a:gd name="T103" fmla="*/ 415 h 897"/>
                <a:gd name="T104" fmla="*/ 825 w 1107"/>
                <a:gd name="T105" fmla="*/ 164 h 897"/>
                <a:gd name="T106" fmla="*/ 803 w 1107"/>
                <a:gd name="T107" fmla="*/ 279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7" h="897">
                  <a:moveTo>
                    <a:pt x="654" y="716"/>
                  </a:moveTo>
                  <a:cubicBezTo>
                    <a:pt x="616" y="670"/>
                    <a:pt x="616" y="670"/>
                    <a:pt x="616" y="670"/>
                  </a:cubicBezTo>
                  <a:cubicBezTo>
                    <a:pt x="593" y="654"/>
                    <a:pt x="603" y="638"/>
                    <a:pt x="600" y="625"/>
                  </a:cubicBezTo>
                  <a:cubicBezTo>
                    <a:pt x="600" y="625"/>
                    <a:pt x="600" y="625"/>
                    <a:pt x="600" y="625"/>
                  </a:cubicBezTo>
                  <a:cubicBezTo>
                    <a:pt x="605" y="617"/>
                    <a:pt x="611" y="609"/>
                    <a:pt x="608" y="596"/>
                  </a:cubicBezTo>
                  <a:cubicBezTo>
                    <a:pt x="618" y="580"/>
                    <a:pt x="623" y="572"/>
                    <a:pt x="649" y="567"/>
                  </a:cubicBezTo>
                  <a:cubicBezTo>
                    <a:pt x="715" y="553"/>
                    <a:pt x="715" y="553"/>
                    <a:pt x="715" y="553"/>
                  </a:cubicBezTo>
                  <a:cubicBezTo>
                    <a:pt x="728" y="550"/>
                    <a:pt x="733" y="542"/>
                    <a:pt x="730" y="529"/>
                  </a:cubicBezTo>
                  <a:cubicBezTo>
                    <a:pt x="727" y="482"/>
                    <a:pt x="727" y="482"/>
                    <a:pt x="727" y="482"/>
                  </a:cubicBezTo>
                  <a:cubicBezTo>
                    <a:pt x="724" y="469"/>
                    <a:pt x="717" y="463"/>
                    <a:pt x="701" y="453"/>
                  </a:cubicBezTo>
                  <a:cubicBezTo>
                    <a:pt x="641" y="459"/>
                    <a:pt x="641" y="459"/>
                    <a:pt x="641" y="459"/>
                  </a:cubicBezTo>
                  <a:cubicBezTo>
                    <a:pt x="620" y="457"/>
                    <a:pt x="604" y="447"/>
                    <a:pt x="601" y="434"/>
                  </a:cubicBezTo>
                  <a:cubicBezTo>
                    <a:pt x="598" y="421"/>
                    <a:pt x="590" y="416"/>
                    <a:pt x="580" y="397"/>
                  </a:cubicBezTo>
                  <a:cubicBezTo>
                    <a:pt x="577" y="384"/>
                    <a:pt x="574" y="371"/>
                    <a:pt x="584" y="355"/>
                  </a:cubicBezTo>
                  <a:cubicBezTo>
                    <a:pt x="628" y="305"/>
                    <a:pt x="628" y="305"/>
                    <a:pt x="628" y="305"/>
                  </a:cubicBezTo>
                  <a:cubicBezTo>
                    <a:pt x="634" y="297"/>
                    <a:pt x="631" y="284"/>
                    <a:pt x="623" y="279"/>
                  </a:cubicBezTo>
                  <a:cubicBezTo>
                    <a:pt x="581" y="240"/>
                    <a:pt x="581" y="240"/>
                    <a:pt x="581" y="240"/>
                  </a:cubicBezTo>
                  <a:cubicBezTo>
                    <a:pt x="573" y="235"/>
                    <a:pt x="560" y="238"/>
                    <a:pt x="547" y="240"/>
                  </a:cubicBezTo>
                  <a:cubicBezTo>
                    <a:pt x="503" y="291"/>
                    <a:pt x="503" y="291"/>
                    <a:pt x="503" y="291"/>
                  </a:cubicBezTo>
                  <a:cubicBezTo>
                    <a:pt x="484" y="302"/>
                    <a:pt x="471" y="304"/>
                    <a:pt x="463" y="299"/>
                  </a:cubicBezTo>
                  <a:cubicBezTo>
                    <a:pt x="456" y="294"/>
                    <a:pt x="435" y="292"/>
                    <a:pt x="427" y="287"/>
                  </a:cubicBezTo>
                  <a:cubicBezTo>
                    <a:pt x="419" y="282"/>
                    <a:pt x="403" y="271"/>
                    <a:pt x="400" y="258"/>
                  </a:cubicBezTo>
                  <a:cubicBezTo>
                    <a:pt x="386" y="193"/>
                    <a:pt x="386" y="193"/>
                    <a:pt x="386" y="193"/>
                  </a:cubicBezTo>
                  <a:cubicBezTo>
                    <a:pt x="384" y="180"/>
                    <a:pt x="368" y="170"/>
                    <a:pt x="368" y="170"/>
                  </a:cubicBezTo>
                  <a:cubicBezTo>
                    <a:pt x="308" y="176"/>
                    <a:pt x="308" y="176"/>
                    <a:pt x="308" y="176"/>
                  </a:cubicBezTo>
                  <a:cubicBezTo>
                    <a:pt x="308" y="176"/>
                    <a:pt x="289" y="187"/>
                    <a:pt x="292" y="200"/>
                  </a:cubicBezTo>
                  <a:cubicBezTo>
                    <a:pt x="285" y="263"/>
                    <a:pt x="285" y="263"/>
                    <a:pt x="285" y="263"/>
                  </a:cubicBezTo>
                  <a:cubicBezTo>
                    <a:pt x="291" y="289"/>
                    <a:pt x="277" y="292"/>
                    <a:pt x="272" y="300"/>
                  </a:cubicBezTo>
                  <a:cubicBezTo>
                    <a:pt x="272" y="300"/>
                    <a:pt x="272" y="300"/>
                    <a:pt x="267" y="308"/>
                  </a:cubicBezTo>
                  <a:cubicBezTo>
                    <a:pt x="259" y="302"/>
                    <a:pt x="246" y="305"/>
                    <a:pt x="241" y="313"/>
                  </a:cubicBezTo>
                  <a:cubicBezTo>
                    <a:pt x="236" y="321"/>
                    <a:pt x="236" y="321"/>
                    <a:pt x="236" y="321"/>
                  </a:cubicBezTo>
                  <a:cubicBezTo>
                    <a:pt x="223" y="324"/>
                    <a:pt x="210" y="327"/>
                    <a:pt x="194" y="317"/>
                  </a:cubicBezTo>
                  <a:cubicBezTo>
                    <a:pt x="139" y="281"/>
                    <a:pt x="139" y="281"/>
                    <a:pt x="139" y="281"/>
                  </a:cubicBezTo>
                  <a:cubicBezTo>
                    <a:pt x="131" y="276"/>
                    <a:pt x="110" y="273"/>
                    <a:pt x="104" y="281"/>
                  </a:cubicBezTo>
                  <a:cubicBezTo>
                    <a:pt x="79" y="321"/>
                    <a:pt x="79" y="321"/>
                    <a:pt x="79" y="321"/>
                  </a:cubicBezTo>
                  <a:cubicBezTo>
                    <a:pt x="66" y="324"/>
                    <a:pt x="68" y="337"/>
                    <a:pt x="79" y="355"/>
                  </a:cubicBezTo>
                  <a:cubicBezTo>
                    <a:pt x="121" y="394"/>
                    <a:pt x="121" y="394"/>
                    <a:pt x="121" y="394"/>
                  </a:cubicBezTo>
                  <a:cubicBezTo>
                    <a:pt x="140" y="417"/>
                    <a:pt x="135" y="425"/>
                    <a:pt x="132" y="446"/>
                  </a:cubicBezTo>
                  <a:cubicBezTo>
                    <a:pt x="132" y="446"/>
                    <a:pt x="132" y="446"/>
                    <a:pt x="132" y="446"/>
                  </a:cubicBezTo>
                  <a:cubicBezTo>
                    <a:pt x="127" y="454"/>
                    <a:pt x="122" y="462"/>
                    <a:pt x="117" y="470"/>
                  </a:cubicBezTo>
                  <a:cubicBezTo>
                    <a:pt x="117" y="470"/>
                    <a:pt x="117" y="470"/>
                    <a:pt x="117" y="470"/>
                  </a:cubicBezTo>
                  <a:cubicBezTo>
                    <a:pt x="120" y="483"/>
                    <a:pt x="109" y="499"/>
                    <a:pt x="83" y="505"/>
                  </a:cubicBezTo>
                  <a:cubicBezTo>
                    <a:pt x="23" y="511"/>
                    <a:pt x="23" y="511"/>
                    <a:pt x="23" y="511"/>
                  </a:cubicBezTo>
                  <a:cubicBezTo>
                    <a:pt x="10" y="514"/>
                    <a:pt x="0" y="529"/>
                    <a:pt x="2" y="543"/>
                  </a:cubicBezTo>
                  <a:cubicBezTo>
                    <a:pt x="5" y="590"/>
                    <a:pt x="5" y="590"/>
                    <a:pt x="5" y="590"/>
                  </a:cubicBezTo>
                  <a:cubicBezTo>
                    <a:pt x="8" y="603"/>
                    <a:pt x="16" y="608"/>
                    <a:pt x="37" y="610"/>
                  </a:cubicBezTo>
                  <a:cubicBezTo>
                    <a:pt x="92" y="612"/>
                    <a:pt x="92" y="612"/>
                    <a:pt x="92" y="612"/>
                  </a:cubicBezTo>
                  <a:cubicBezTo>
                    <a:pt x="113" y="614"/>
                    <a:pt x="129" y="625"/>
                    <a:pt x="132" y="638"/>
                  </a:cubicBezTo>
                  <a:cubicBezTo>
                    <a:pt x="132" y="638"/>
                    <a:pt x="132" y="638"/>
                    <a:pt x="132" y="638"/>
                  </a:cubicBezTo>
                  <a:cubicBezTo>
                    <a:pt x="140" y="643"/>
                    <a:pt x="142" y="656"/>
                    <a:pt x="150" y="661"/>
                  </a:cubicBezTo>
                  <a:cubicBezTo>
                    <a:pt x="145" y="669"/>
                    <a:pt x="145" y="669"/>
                    <a:pt x="145" y="669"/>
                  </a:cubicBezTo>
                  <a:cubicBezTo>
                    <a:pt x="153" y="674"/>
                    <a:pt x="156" y="687"/>
                    <a:pt x="140" y="711"/>
                  </a:cubicBezTo>
                  <a:cubicBezTo>
                    <a:pt x="109" y="759"/>
                    <a:pt x="109" y="759"/>
                    <a:pt x="109" y="759"/>
                  </a:cubicBezTo>
                  <a:cubicBezTo>
                    <a:pt x="99" y="775"/>
                    <a:pt x="102" y="788"/>
                    <a:pt x="110" y="793"/>
                  </a:cubicBezTo>
                  <a:cubicBezTo>
                    <a:pt x="152" y="832"/>
                    <a:pt x="152" y="832"/>
                    <a:pt x="152" y="832"/>
                  </a:cubicBezTo>
                  <a:cubicBezTo>
                    <a:pt x="160" y="837"/>
                    <a:pt x="173" y="834"/>
                    <a:pt x="178" y="826"/>
                  </a:cubicBezTo>
                  <a:cubicBezTo>
                    <a:pt x="230" y="781"/>
                    <a:pt x="230" y="781"/>
                    <a:pt x="230" y="781"/>
                  </a:cubicBezTo>
                  <a:cubicBezTo>
                    <a:pt x="248" y="770"/>
                    <a:pt x="261" y="767"/>
                    <a:pt x="269" y="772"/>
                  </a:cubicBezTo>
                  <a:cubicBezTo>
                    <a:pt x="269" y="772"/>
                    <a:pt x="269" y="772"/>
                    <a:pt x="269" y="772"/>
                  </a:cubicBezTo>
                  <a:cubicBezTo>
                    <a:pt x="282" y="769"/>
                    <a:pt x="298" y="779"/>
                    <a:pt x="306" y="785"/>
                  </a:cubicBezTo>
                  <a:cubicBezTo>
                    <a:pt x="306" y="785"/>
                    <a:pt x="306" y="785"/>
                    <a:pt x="306" y="785"/>
                  </a:cubicBezTo>
                  <a:cubicBezTo>
                    <a:pt x="319" y="782"/>
                    <a:pt x="327" y="787"/>
                    <a:pt x="332" y="813"/>
                  </a:cubicBezTo>
                  <a:cubicBezTo>
                    <a:pt x="346" y="878"/>
                    <a:pt x="346" y="878"/>
                    <a:pt x="346" y="878"/>
                  </a:cubicBezTo>
                  <a:cubicBezTo>
                    <a:pt x="349" y="892"/>
                    <a:pt x="357" y="897"/>
                    <a:pt x="370" y="894"/>
                  </a:cubicBezTo>
                  <a:cubicBezTo>
                    <a:pt x="425" y="896"/>
                    <a:pt x="425" y="896"/>
                    <a:pt x="425" y="896"/>
                  </a:cubicBezTo>
                  <a:cubicBezTo>
                    <a:pt x="430" y="888"/>
                    <a:pt x="443" y="885"/>
                    <a:pt x="440" y="872"/>
                  </a:cubicBezTo>
                  <a:cubicBezTo>
                    <a:pt x="440" y="804"/>
                    <a:pt x="440" y="804"/>
                    <a:pt x="440" y="804"/>
                  </a:cubicBezTo>
                  <a:cubicBezTo>
                    <a:pt x="442" y="783"/>
                    <a:pt x="460" y="772"/>
                    <a:pt x="466" y="764"/>
                  </a:cubicBezTo>
                  <a:cubicBezTo>
                    <a:pt x="466" y="764"/>
                    <a:pt x="466" y="764"/>
                    <a:pt x="466" y="764"/>
                  </a:cubicBezTo>
                  <a:cubicBezTo>
                    <a:pt x="479" y="761"/>
                    <a:pt x="492" y="758"/>
                    <a:pt x="497" y="750"/>
                  </a:cubicBezTo>
                  <a:cubicBezTo>
                    <a:pt x="497" y="750"/>
                    <a:pt x="497" y="750"/>
                    <a:pt x="497" y="750"/>
                  </a:cubicBezTo>
                  <a:cubicBezTo>
                    <a:pt x="510" y="747"/>
                    <a:pt x="523" y="745"/>
                    <a:pt x="539" y="755"/>
                  </a:cubicBezTo>
                  <a:cubicBezTo>
                    <a:pt x="594" y="791"/>
                    <a:pt x="594" y="791"/>
                    <a:pt x="594" y="791"/>
                  </a:cubicBezTo>
                  <a:cubicBezTo>
                    <a:pt x="602" y="796"/>
                    <a:pt x="623" y="798"/>
                    <a:pt x="628" y="790"/>
                  </a:cubicBezTo>
                  <a:cubicBezTo>
                    <a:pt x="659" y="743"/>
                    <a:pt x="659" y="743"/>
                    <a:pt x="659" y="743"/>
                  </a:cubicBezTo>
                  <a:cubicBezTo>
                    <a:pt x="659" y="743"/>
                    <a:pt x="669" y="727"/>
                    <a:pt x="654" y="716"/>
                  </a:cubicBezTo>
                  <a:close/>
                  <a:moveTo>
                    <a:pt x="281" y="633"/>
                  </a:moveTo>
                  <a:cubicBezTo>
                    <a:pt x="223" y="584"/>
                    <a:pt x="219" y="502"/>
                    <a:pt x="263" y="452"/>
                  </a:cubicBezTo>
                  <a:cubicBezTo>
                    <a:pt x="313" y="393"/>
                    <a:pt x="399" y="382"/>
                    <a:pt x="457" y="431"/>
                  </a:cubicBezTo>
                  <a:cubicBezTo>
                    <a:pt x="507" y="475"/>
                    <a:pt x="518" y="561"/>
                    <a:pt x="469" y="619"/>
                  </a:cubicBezTo>
                  <a:cubicBezTo>
                    <a:pt x="420" y="678"/>
                    <a:pt x="339" y="682"/>
                    <a:pt x="281" y="633"/>
                  </a:cubicBezTo>
                  <a:close/>
                  <a:moveTo>
                    <a:pt x="1019" y="398"/>
                  </a:moveTo>
                  <a:cubicBezTo>
                    <a:pt x="1004" y="362"/>
                    <a:pt x="1004" y="362"/>
                    <a:pt x="1004" y="362"/>
                  </a:cubicBezTo>
                  <a:cubicBezTo>
                    <a:pt x="992" y="348"/>
                    <a:pt x="1002" y="340"/>
                    <a:pt x="1002" y="332"/>
                  </a:cubicBezTo>
                  <a:cubicBezTo>
                    <a:pt x="1002" y="332"/>
                    <a:pt x="1002" y="332"/>
                    <a:pt x="1002" y="332"/>
                  </a:cubicBezTo>
                  <a:cubicBezTo>
                    <a:pt x="1007" y="328"/>
                    <a:pt x="1011" y="324"/>
                    <a:pt x="1012" y="315"/>
                  </a:cubicBezTo>
                  <a:cubicBezTo>
                    <a:pt x="1021" y="307"/>
                    <a:pt x="1026" y="303"/>
                    <a:pt x="1043" y="304"/>
                  </a:cubicBezTo>
                  <a:cubicBezTo>
                    <a:pt x="1086" y="307"/>
                    <a:pt x="1086" y="307"/>
                    <a:pt x="1086" y="307"/>
                  </a:cubicBezTo>
                  <a:cubicBezTo>
                    <a:pt x="1095" y="308"/>
                    <a:pt x="1099" y="304"/>
                    <a:pt x="1100" y="295"/>
                  </a:cubicBezTo>
                  <a:cubicBezTo>
                    <a:pt x="1107" y="266"/>
                    <a:pt x="1107" y="266"/>
                    <a:pt x="1107" y="266"/>
                  </a:cubicBezTo>
                  <a:cubicBezTo>
                    <a:pt x="1107" y="257"/>
                    <a:pt x="1103" y="252"/>
                    <a:pt x="1095" y="243"/>
                  </a:cubicBezTo>
                  <a:cubicBezTo>
                    <a:pt x="1057" y="236"/>
                    <a:pt x="1057" y="236"/>
                    <a:pt x="1057" y="236"/>
                  </a:cubicBezTo>
                  <a:cubicBezTo>
                    <a:pt x="1044" y="231"/>
                    <a:pt x="1036" y="222"/>
                    <a:pt x="1037" y="213"/>
                  </a:cubicBezTo>
                  <a:cubicBezTo>
                    <a:pt x="1038" y="205"/>
                    <a:pt x="1034" y="200"/>
                    <a:pt x="1030" y="187"/>
                  </a:cubicBezTo>
                  <a:cubicBezTo>
                    <a:pt x="1031" y="178"/>
                    <a:pt x="1032" y="170"/>
                    <a:pt x="1041" y="162"/>
                  </a:cubicBezTo>
                  <a:cubicBezTo>
                    <a:pt x="1077" y="138"/>
                    <a:pt x="1077" y="138"/>
                    <a:pt x="1077" y="138"/>
                  </a:cubicBezTo>
                  <a:cubicBezTo>
                    <a:pt x="1082" y="134"/>
                    <a:pt x="1083" y="126"/>
                    <a:pt x="1079" y="121"/>
                  </a:cubicBezTo>
                  <a:cubicBezTo>
                    <a:pt x="1059" y="89"/>
                    <a:pt x="1059" y="89"/>
                    <a:pt x="1059" y="89"/>
                  </a:cubicBezTo>
                  <a:cubicBezTo>
                    <a:pt x="1055" y="85"/>
                    <a:pt x="1047" y="84"/>
                    <a:pt x="1038" y="83"/>
                  </a:cubicBezTo>
                  <a:cubicBezTo>
                    <a:pt x="1002" y="107"/>
                    <a:pt x="1002" y="107"/>
                    <a:pt x="1002" y="107"/>
                  </a:cubicBezTo>
                  <a:cubicBezTo>
                    <a:pt x="989" y="110"/>
                    <a:pt x="980" y="110"/>
                    <a:pt x="976" y="105"/>
                  </a:cubicBezTo>
                  <a:cubicBezTo>
                    <a:pt x="972" y="100"/>
                    <a:pt x="960" y="95"/>
                    <a:pt x="956" y="91"/>
                  </a:cubicBezTo>
                  <a:cubicBezTo>
                    <a:pt x="952" y="86"/>
                    <a:pt x="944" y="77"/>
                    <a:pt x="944" y="68"/>
                  </a:cubicBezTo>
                  <a:cubicBezTo>
                    <a:pt x="948" y="25"/>
                    <a:pt x="948" y="25"/>
                    <a:pt x="948" y="25"/>
                  </a:cubicBezTo>
                  <a:cubicBezTo>
                    <a:pt x="948" y="17"/>
                    <a:pt x="940" y="7"/>
                    <a:pt x="940" y="7"/>
                  </a:cubicBezTo>
                  <a:cubicBezTo>
                    <a:pt x="902" y="0"/>
                    <a:pt x="902" y="0"/>
                    <a:pt x="902" y="0"/>
                  </a:cubicBezTo>
                  <a:cubicBezTo>
                    <a:pt x="902" y="0"/>
                    <a:pt x="889" y="4"/>
                    <a:pt x="888" y="12"/>
                  </a:cubicBezTo>
                  <a:cubicBezTo>
                    <a:pt x="872" y="50"/>
                    <a:pt x="872" y="50"/>
                    <a:pt x="872" y="50"/>
                  </a:cubicBezTo>
                  <a:cubicBezTo>
                    <a:pt x="871" y="67"/>
                    <a:pt x="862" y="67"/>
                    <a:pt x="858" y="71"/>
                  </a:cubicBezTo>
                  <a:cubicBezTo>
                    <a:pt x="858" y="71"/>
                    <a:pt x="858" y="71"/>
                    <a:pt x="853" y="75"/>
                  </a:cubicBezTo>
                  <a:cubicBezTo>
                    <a:pt x="849" y="70"/>
                    <a:pt x="840" y="70"/>
                    <a:pt x="836" y="74"/>
                  </a:cubicBezTo>
                  <a:cubicBezTo>
                    <a:pt x="831" y="78"/>
                    <a:pt x="831" y="78"/>
                    <a:pt x="831" y="78"/>
                  </a:cubicBezTo>
                  <a:cubicBezTo>
                    <a:pt x="822" y="77"/>
                    <a:pt x="814" y="76"/>
                    <a:pt x="806" y="67"/>
                  </a:cubicBezTo>
                  <a:cubicBezTo>
                    <a:pt x="778" y="35"/>
                    <a:pt x="778" y="35"/>
                    <a:pt x="778" y="35"/>
                  </a:cubicBezTo>
                  <a:cubicBezTo>
                    <a:pt x="774" y="30"/>
                    <a:pt x="762" y="25"/>
                    <a:pt x="757" y="29"/>
                  </a:cubicBezTo>
                  <a:cubicBezTo>
                    <a:pt x="734" y="49"/>
                    <a:pt x="734" y="49"/>
                    <a:pt x="734" y="49"/>
                  </a:cubicBezTo>
                  <a:cubicBezTo>
                    <a:pt x="725" y="49"/>
                    <a:pt x="725" y="57"/>
                    <a:pt x="728" y="70"/>
                  </a:cubicBezTo>
                  <a:cubicBezTo>
                    <a:pt x="747" y="102"/>
                    <a:pt x="747" y="102"/>
                    <a:pt x="747" y="102"/>
                  </a:cubicBezTo>
                  <a:cubicBezTo>
                    <a:pt x="754" y="120"/>
                    <a:pt x="750" y="124"/>
                    <a:pt x="744" y="136"/>
                  </a:cubicBezTo>
                  <a:cubicBezTo>
                    <a:pt x="744" y="136"/>
                    <a:pt x="744" y="136"/>
                    <a:pt x="744" y="136"/>
                  </a:cubicBezTo>
                  <a:cubicBezTo>
                    <a:pt x="740" y="140"/>
                    <a:pt x="735" y="144"/>
                    <a:pt x="731" y="148"/>
                  </a:cubicBezTo>
                  <a:cubicBezTo>
                    <a:pt x="731" y="148"/>
                    <a:pt x="731" y="148"/>
                    <a:pt x="731" y="148"/>
                  </a:cubicBezTo>
                  <a:cubicBezTo>
                    <a:pt x="730" y="157"/>
                    <a:pt x="721" y="165"/>
                    <a:pt x="703" y="164"/>
                  </a:cubicBezTo>
                  <a:cubicBezTo>
                    <a:pt x="665" y="157"/>
                    <a:pt x="665" y="157"/>
                    <a:pt x="665" y="157"/>
                  </a:cubicBezTo>
                  <a:cubicBezTo>
                    <a:pt x="656" y="156"/>
                    <a:pt x="647" y="164"/>
                    <a:pt x="647" y="173"/>
                  </a:cubicBezTo>
                  <a:cubicBezTo>
                    <a:pt x="640" y="203"/>
                    <a:pt x="640" y="203"/>
                    <a:pt x="640" y="203"/>
                  </a:cubicBezTo>
                  <a:cubicBezTo>
                    <a:pt x="639" y="211"/>
                    <a:pt x="643" y="216"/>
                    <a:pt x="656" y="221"/>
                  </a:cubicBezTo>
                  <a:cubicBezTo>
                    <a:pt x="690" y="232"/>
                    <a:pt x="690" y="232"/>
                    <a:pt x="690" y="232"/>
                  </a:cubicBezTo>
                  <a:cubicBezTo>
                    <a:pt x="702" y="237"/>
                    <a:pt x="710" y="246"/>
                    <a:pt x="710" y="255"/>
                  </a:cubicBezTo>
                  <a:cubicBezTo>
                    <a:pt x="710" y="255"/>
                    <a:pt x="710" y="255"/>
                    <a:pt x="710" y="255"/>
                  </a:cubicBezTo>
                  <a:cubicBezTo>
                    <a:pt x="714" y="260"/>
                    <a:pt x="713" y="268"/>
                    <a:pt x="717" y="273"/>
                  </a:cubicBezTo>
                  <a:cubicBezTo>
                    <a:pt x="712" y="277"/>
                    <a:pt x="712" y="277"/>
                    <a:pt x="712" y="277"/>
                  </a:cubicBezTo>
                  <a:cubicBezTo>
                    <a:pt x="716" y="281"/>
                    <a:pt x="716" y="290"/>
                    <a:pt x="702" y="302"/>
                  </a:cubicBezTo>
                  <a:cubicBezTo>
                    <a:pt x="674" y="326"/>
                    <a:pt x="674" y="326"/>
                    <a:pt x="674" y="326"/>
                  </a:cubicBezTo>
                  <a:cubicBezTo>
                    <a:pt x="665" y="334"/>
                    <a:pt x="664" y="343"/>
                    <a:pt x="668" y="347"/>
                  </a:cubicBezTo>
                  <a:cubicBezTo>
                    <a:pt x="687" y="379"/>
                    <a:pt x="687" y="379"/>
                    <a:pt x="687" y="379"/>
                  </a:cubicBezTo>
                  <a:cubicBezTo>
                    <a:pt x="691" y="383"/>
                    <a:pt x="700" y="384"/>
                    <a:pt x="704" y="380"/>
                  </a:cubicBezTo>
                  <a:cubicBezTo>
                    <a:pt x="745" y="361"/>
                    <a:pt x="745" y="361"/>
                    <a:pt x="745" y="361"/>
                  </a:cubicBezTo>
                  <a:cubicBezTo>
                    <a:pt x="758" y="358"/>
                    <a:pt x="767" y="358"/>
                    <a:pt x="771" y="363"/>
                  </a:cubicBezTo>
                  <a:cubicBezTo>
                    <a:pt x="771" y="363"/>
                    <a:pt x="771" y="363"/>
                    <a:pt x="771" y="363"/>
                  </a:cubicBezTo>
                  <a:cubicBezTo>
                    <a:pt x="779" y="364"/>
                    <a:pt x="787" y="373"/>
                    <a:pt x="791" y="377"/>
                  </a:cubicBezTo>
                  <a:cubicBezTo>
                    <a:pt x="791" y="377"/>
                    <a:pt x="791" y="377"/>
                    <a:pt x="791" y="377"/>
                  </a:cubicBezTo>
                  <a:cubicBezTo>
                    <a:pt x="800" y="378"/>
                    <a:pt x="804" y="383"/>
                    <a:pt x="802" y="400"/>
                  </a:cubicBezTo>
                  <a:cubicBezTo>
                    <a:pt x="799" y="443"/>
                    <a:pt x="799" y="443"/>
                    <a:pt x="799" y="443"/>
                  </a:cubicBezTo>
                  <a:cubicBezTo>
                    <a:pt x="798" y="451"/>
                    <a:pt x="802" y="456"/>
                    <a:pt x="811" y="457"/>
                  </a:cubicBezTo>
                  <a:cubicBezTo>
                    <a:pt x="845" y="468"/>
                    <a:pt x="845" y="468"/>
                    <a:pt x="845" y="468"/>
                  </a:cubicBezTo>
                  <a:cubicBezTo>
                    <a:pt x="849" y="464"/>
                    <a:pt x="858" y="464"/>
                    <a:pt x="859" y="456"/>
                  </a:cubicBezTo>
                  <a:cubicBezTo>
                    <a:pt x="871" y="413"/>
                    <a:pt x="871" y="413"/>
                    <a:pt x="871" y="413"/>
                  </a:cubicBezTo>
                  <a:cubicBezTo>
                    <a:pt x="876" y="401"/>
                    <a:pt x="889" y="397"/>
                    <a:pt x="894" y="393"/>
                  </a:cubicBezTo>
                  <a:cubicBezTo>
                    <a:pt x="894" y="393"/>
                    <a:pt x="894" y="393"/>
                    <a:pt x="894" y="393"/>
                  </a:cubicBezTo>
                  <a:cubicBezTo>
                    <a:pt x="902" y="394"/>
                    <a:pt x="911" y="395"/>
                    <a:pt x="916" y="391"/>
                  </a:cubicBezTo>
                  <a:cubicBezTo>
                    <a:pt x="916" y="391"/>
                    <a:pt x="916" y="391"/>
                    <a:pt x="916" y="391"/>
                  </a:cubicBezTo>
                  <a:cubicBezTo>
                    <a:pt x="924" y="391"/>
                    <a:pt x="933" y="392"/>
                    <a:pt x="941" y="401"/>
                  </a:cubicBezTo>
                  <a:cubicBezTo>
                    <a:pt x="969" y="433"/>
                    <a:pt x="969" y="433"/>
                    <a:pt x="969" y="433"/>
                  </a:cubicBezTo>
                  <a:cubicBezTo>
                    <a:pt x="973" y="438"/>
                    <a:pt x="985" y="443"/>
                    <a:pt x="990" y="439"/>
                  </a:cubicBezTo>
                  <a:cubicBezTo>
                    <a:pt x="1018" y="415"/>
                    <a:pt x="1018" y="415"/>
                    <a:pt x="1018" y="415"/>
                  </a:cubicBezTo>
                  <a:cubicBezTo>
                    <a:pt x="1018" y="415"/>
                    <a:pt x="1027" y="407"/>
                    <a:pt x="1019" y="398"/>
                  </a:cubicBezTo>
                  <a:close/>
                  <a:moveTo>
                    <a:pt x="803" y="279"/>
                  </a:moveTo>
                  <a:cubicBezTo>
                    <a:pt x="776" y="238"/>
                    <a:pt x="788" y="187"/>
                    <a:pt x="825" y="164"/>
                  </a:cubicBezTo>
                  <a:cubicBezTo>
                    <a:pt x="866" y="136"/>
                    <a:pt x="921" y="144"/>
                    <a:pt x="948" y="185"/>
                  </a:cubicBezTo>
                  <a:cubicBezTo>
                    <a:pt x="972" y="221"/>
                    <a:pt x="963" y="277"/>
                    <a:pt x="922" y="304"/>
                  </a:cubicBezTo>
                  <a:cubicBezTo>
                    <a:pt x="881" y="332"/>
                    <a:pt x="830" y="320"/>
                    <a:pt x="803" y="27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29" tIns="44815" rIns="89629" bIns="448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2" name="TextBox 25"/>
            <p:cNvSpPr txBox="1"/>
            <p:nvPr/>
          </p:nvSpPr>
          <p:spPr>
            <a:xfrm>
              <a:off x="4133068" y="3027105"/>
              <a:ext cx="1924508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05050"/>
                  </a:solidFill>
                  <a:latin typeface="Segoe UI"/>
                </a:rPr>
                <a:t>Stream Analytics </a:t>
              </a:r>
            </a:p>
            <a:p>
              <a:pPr algn="ctr"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bg2"/>
                  </a:solidFill>
                  <a:latin typeface="Segoe UI"/>
                </a:rPr>
                <a:t>(real-time analytics)</a:t>
              </a:r>
            </a:p>
          </p:txBody>
        </p:sp>
        <p:cxnSp>
          <p:nvCxnSpPr>
            <p:cNvPr id="213" name="Straight Arrow Connector 212"/>
            <p:cNvCxnSpPr>
              <a:cxnSpLocks/>
            </p:cNvCxnSpPr>
            <p:nvPr/>
          </p:nvCxnSpPr>
          <p:spPr>
            <a:xfrm>
              <a:off x="4294980" y="2810556"/>
              <a:ext cx="0" cy="201387"/>
            </a:xfrm>
            <a:prstGeom prst="straightConnector1">
              <a:avLst/>
            </a:prstGeom>
            <a:ln w="12700">
              <a:solidFill>
                <a:schemeClr val="accent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4" name="Elbow Connector 213"/>
          <p:cNvCxnSpPr>
            <a:cxnSpLocks/>
          </p:cNvCxnSpPr>
          <p:nvPr/>
        </p:nvCxnSpPr>
        <p:spPr>
          <a:xfrm flipV="1">
            <a:off x="3062820" y="3059893"/>
            <a:ext cx="762811" cy="164007"/>
          </a:xfrm>
          <a:prstGeom prst="bentConnector3">
            <a:avLst>
              <a:gd name="adj1" fmla="val 50000"/>
            </a:avLst>
          </a:prstGeom>
          <a:ln w="12700">
            <a:solidFill>
              <a:srgbClr val="FC740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1895762" y="2939384"/>
            <a:ext cx="1167484" cy="414006"/>
            <a:chOff x="1833876" y="3056853"/>
            <a:chExt cx="1167484" cy="414006"/>
          </a:xfrm>
        </p:grpSpPr>
        <p:sp>
          <p:nvSpPr>
            <p:cNvPr id="216" name="Rectangle 215"/>
            <p:cNvSpPr/>
            <p:nvPr/>
          </p:nvSpPr>
          <p:spPr bwMode="auto">
            <a:xfrm>
              <a:off x="1833876" y="3115471"/>
              <a:ext cx="1090869" cy="355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857319" y="3084210"/>
              <a:ext cx="1090869" cy="355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1876861" y="3056853"/>
              <a:ext cx="1090869" cy="355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9" name="Freeform 218"/>
            <p:cNvSpPr>
              <a:spLocks noChangeAspect="1"/>
            </p:cNvSpPr>
            <p:nvPr/>
          </p:nvSpPr>
          <p:spPr bwMode="auto">
            <a:xfrm rot="5280000">
              <a:off x="2017054" y="3061047"/>
              <a:ext cx="257810" cy="327822"/>
            </a:xfrm>
            <a:custGeom>
              <a:avLst/>
              <a:gdLst>
                <a:gd name="connsiteX0" fmla="*/ 1704966 w 2556145"/>
                <a:gd name="connsiteY0" fmla="*/ 3221586 h 3250307"/>
                <a:gd name="connsiteX1" fmla="*/ 1719326 w 2556145"/>
                <a:gd name="connsiteY1" fmla="*/ 2810357 h 3250307"/>
                <a:gd name="connsiteX2" fmla="*/ 2130556 w 2556145"/>
                <a:gd name="connsiteY2" fmla="*/ 2824717 h 3250307"/>
                <a:gd name="connsiteX3" fmla="*/ 2144916 w 2556145"/>
                <a:gd name="connsiteY3" fmla="*/ 2413488 h 3250307"/>
                <a:gd name="connsiteX4" fmla="*/ 2556145 w 2556145"/>
                <a:gd name="connsiteY4" fmla="*/ 2427849 h 3250307"/>
                <a:gd name="connsiteX5" fmla="*/ 2527424 w 2556145"/>
                <a:gd name="connsiteY5" fmla="*/ 3250307 h 3250307"/>
                <a:gd name="connsiteX6" fmla="*/ 297522 w 2556145"/>
                <a:gd name="connsiteY6" fmla="*/ 1966692 h 3250307"/>
                <a:gd name="connsiteX7" fmla="*/ 542806 w 2556145"/>
                <a:gd name="connsiteY7" fmla="*/ 1737961 h 3250307"/>
                <a:gd name="connsiteX8" fmla="*/ 634409 w 2556145"/>
                <a:gd name="connsiteY8" fmla="*/ 1759807 h 3250307"/>
                <a:gd name="connsiteX9" fmla="*/ 675730 w 2556145"/>
                <a:gd name="connsiteY9" fmla="*/ 1789816 h 3250307"/>
                <a:gd name="connsiteX10" fmla="*/ 932915 w 2556145"/>
                <a:gd name="connsiteY10" fmla="*/ 1504183 h 3250307"/>
                <a:gd name="connsiteX11" fmla="*/ 882766 w 2556145"/>
                <a:gd name="connsiteY11" fmla="*/ 1474652 h 3250307"/>
                <a:gd name="connsiteX12" fmla="*/ 740661 w 2556145"/>
                <a:gd name="connsiteY12" fmla="*/ 1183285 h 3250307"/>
                <a:gd name="connsiteX13" fmla="*/ 1097679 w 2556145"/>
                <a:gd name="connsiteY13" fmla="*/ 850360 h 3250307"/>
                <a:gd name="connsiteX14" fmla="*/ 1378424 w 2556145"/>
                <a:gd name="connsiteY14" fmla="*/ 1012444 h 3250307"/>
                <a:gd name="connsiteX15" fmla="*/ 1388475 w 2556145"/>
                <a:gd name="connsiteY15" fmla="*/ 1032609 h 3250307"/>
                <a:gd name="connsiteX16" fmla="*/ 1627124 w 2556145"/>
                <a:gd name="connsiteY16" fmla="*/ 877628 h 3250307"/>
                <a:gd name="connsiteX17" fmla="*/ 1612998 w 2556145"/>
                <a:gd name="connsiteY17" fmla="*/ 849286 h 3250307"/>
                <a:gd name="connsiteX18" fmla="*/ 1597594 w 2556145"/>
                <a:gd name="connsiteY18" fmla="*/ 756381 h 3250307"/>
                <a:gd name="connsiteX19" fmla="*/ 1842878 w 2556145"/>
                <a:gd name="connsiteY19" fmla="*/ 527650 h 3250307"/>
                <a:gd name="connsiteX20" fmla="*/ 2071609 w 2556145"/>
                <a:gd name="connsiteY20" fmla="*/ 772934 h 3250307"/>
                <a:gd name="connsiteX21" fmla="*/ 1826325 w 2556145"/>
                <a:gd name="connsiteY21" fmla="*/ 1001665 h 3250307"/>
                <a:gd name="connsiteX22" fmla="*/ 1661160 w 2556145"/>
                <a:gd name="connsiteY22" fmla="*/ 926395 h 3250307"/>
                <a:gd name="connsiteX23" fmla="*/ 1652778 w 2556145"/>
                <a:gd name="connsiteY23" fmla="*/ 915482 h 3250307"/>
                <a:gd name="connsiteX24" fmla="*/ 1408687 w 2556145"/>
                <a:gd name="connsiteY24" fmla="*/ 1073997 h 3250307"/>
                <a:gd name="connsiteX25" fmla="*/ 1426024 w 2556145"/>
                <a:gd name="connsiteY25" fmla="*/ 1137610 h 3250307"/>
                <a:gd name="connsiteX26" fmla="*/ 1430605 w 2556145"/>
                <a:gd name="connsiteY26" fmla="*/ 1207378 h 3250307"/>
                <a:gd name="connsiteX27" fmla="*/ 1344167 w 2556145"/>
                <a:gd name="connsiteY27" fmla="*/ 1424062 h 3250307"/>
                <a:gd name="connsiteX28" fmla="*/ 1305485 w 2556145"/>
                <a:gd name="connsiteY28" fmla="*/ 1455257 h 3250307"/>
                <a:gd name="connsiteX29" fmla="*/ 1636897 w 2556145"/>
                <a:gd name="connsiteY29" fmla="*/ 1798444 h 3250307"/>
                <a:gd name="connsiteX30" fmla="*/ 1666484 w 2556145"/>
                <a:gd name="connsiteY30" fmla="*/ 1779965 h 3250307"/>
                <a:gd name="connsiteX31" fmla="*/ 1737903 w 2556145"/>
                <a:gd name="connsiteY31" fmla="*/ 1768123 h 3250307"/>
                <a:gd name="connsiteX32" fmla="*/ 1913738 w 2556145"/>
                <a:gd name="connsiteY32" fmla="*/ 1956684 h 3250307"/>
                <a:gd name="connsiteX33" fmla="*/ 1725178 w 2556145"/>
                <a:gd name="connsiteY33" fmla="*/ 2132519 h 3250307"/>
                <a:gd name="connsiteX34" fmla="*/ 1549343 w 2556145"/>
                <a:gd name="connsiteY34" fmla="*/ 1943959 h 3250307"/>
                <a:gd name="connsiteX35" fmla="*/ 1566137 w 2556145"/>
                <a:gd name="connsiteY35" fmla="*/ 1873539 h 3250307"/>
                <a:gd name="connsiteX36" fmla="*/ 1600357 w 2556145"/>
                <a:gd name="connsiteY36" fmla="*/ 1826421 h 3250307"/>
                <a:gd name="connsiteX37" fmla="*/ 1269754 w 2556145"/>
                <a:gd name="connsiteY37" fmla="*/ 1484072 h 3250307"/>
                <a:gd name="connsiteX38" fmla="*/ 1254211 w 2556145"/>
                <a:gd name="connsiteY38" fmla="*/ 1496607 h 3250307"/>
                <a:gd name="connsiteX39" fmla="*/ 1143355 w 2556145"/>
                <a:gd name="connsiteY39" fmla="*/ 1535723 h 3250307"/>
                <a:gd name="connsiteX40" fmla="*/ 1139752 w 2556145"/>
                <a:gd name="connsiteY40" fmla="*/ 1535959 h 3250307"/>
                <a:gd name="connsiteX41" fmla="*/ 1139752 w 2556145"/>
                <a:gd name="connsiteY41" fmla="*/ 2625193 h 3250307"/>
                <a:gd name="connsiteX42" fmla="*/ 1206000 w 2556145"/>
                <a:gd name="connsiteY42" fmla="*/ 2640992 h 3250307"/>
                <a:gd name="connsiteX43" fmla="*/ 1318225 w 2556145"/>
                <a:gd name="connsiteY43" fmla="*/ 2823853 h 3250307"/>
                <a:gd name="connsiteX44" fmla="*/ 1117485 w 2556145"/>
                <a:gd name="connsiteY44" fmla="*/ 3011046 h 3250307"/>
                <a:gd name="connsiteX45" fmla="*/ 930291 w 2556145"/>
                <a:gd name="connsiteY45" fmla="*/ 2810306 h 3250307"/>
                <a:gd name="connsiteX46" fmla="*/ 1054999 w 2556145"/>
                <a:gd name="connsiteY46" fmla="*/ 2635719 h 3250307"/>
                <a:gd name="connsiteX47" fmla="*/ 1094033 w 2556145"/>
                <a:gd name="connsiteY47" fmla="*/ 2629247 h 3250307"/>
                <a:gd name="connsiteX48" fmla="*/ 1094033 w 2556145"/>
                <a:gd name="connsiteY48" fmla="*/ 1538961 h 3250307"/>
                <a:gd name="connsiteX49" fmla="*/ 1073586 w 2556145"/>
                <a:gd name="connsiteY49" fmla="*/ 1540303 h 3250307"/>
                <a:gd name="connsiteX50" fmla="*/ 1004307 w 2556145"/>
                <a:gd name="connsiteY50" fmla="*/ 1530867 h 3250307"/>
                <a:gd name="connsiteX51" fmla="*/ 978517 w 2556145"/>
                <a:gd name="connsiteY51" fmla="*/ 1521863 h 3250307"/>
                <a:gd name="connsiteX52" fmla="*/ 711745 w 2556145"/>
                <a:gd name="connsiteY52" fmla="*/ 1818144 h 3250307"/>
                <a:gd name="connsiteX53" fmla="*/ 735687 w 2556145"/>
                <a:gd name="connsiteY53" fmla="*/ 1849318 h 3250307"/>
                <a:gd name="connsiteX54" fmla="*/ 771537 w 2556145"/>
                <a:gd name="connsiteY54" fmla="*/ 1983245 h 3250307"/>
                <a:gd name="connsiteX55" fmla="*/ 526253 w 2556145"/>
                <a:gd name="connsiteY55" fmla="*/ 2211976 h 3250307"/>
                <a:gd name="connsiteX56" fmla="*/ 297522 w 2556145"/>
                <a:gd name="connsiteY56" fmla="*/ 1966692 h 3250307"/>
                <a:gd name="connsiteX57" fmla="*/ 0 w 2556145"/>
                <a:gd name="connsiteY57" fmla="*/ 822458 h 3250307"/>
                <a:gd name="connsiteX58" fmla="*/ 28720 w 2556145"/>
                <a:gd name="connsiteY58" fmla="*/ 0 h 3250307"/>
                <a:gd name="connsiteX59" fmla="*/ 851179 w 2556145"/>
                <a:gd name="connsiteY59" fmla="*/ 28721 h 3250307"/>
                <a:gd name="connsiteX60" fmla="*/ 836819 w 2556145"/>
                <a:gd name="connsiteY60" fmla="*/ 439950 h 3250307"/>
                <a:gd name="connsiteX61" fmla="*/ 425589 w 2556145"/>
                <a:gd name="connsiteY61" fmla="*/ 425590 h 3250307"/>
                <a:gd name="connsiteX62" fmla="*/ 411229 w 2556145"/>
                <a:gd name="connsiteY62" fmla="*/ 836819 h 325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556145" h="3250307">
                  <a:moveTo>
                    <a:pt x="1704966" y="3221586"/>
                  </a:moveTo>
                  <a:lnTo>
                    <a:pt x="1719326" y="2810357"/>
                  </a:lnTo>
                  <a:lnTo>
                    <a:pt x="2130556" y="2824717"/>
                  </a:lnTo>
                  <a:lnTo>
                    <a:pt x="2144916" y="2413488"/>
                  </a:lnTo>
                  <a:lnTo>
                    <a:pt x="2556145" y="2427849"/>
                  </a:lnTo>
                  <a:lnTo>
                    <a:pt x="2527424" y="3250307"/>
                  </a:lnTo>
                  <a:close/>
                  <a:moveTo>
                    <a:pt x="297522" y="1966692"/>
                  </a:moveTo>
                  <a:cubicBezTo>
                    <a:pt x="302093" y="1835797"/>
                    <a:pt x="411910" y="1733390"/>
                    <a:pt x="542806" y="1737961"/>
                  </a:cubicBezTo>
                  <a:cubicBezTo>
                    <a:pt x="575529" y="1739104"/>
                    <a:pt x="606473" y="1746824"/>
                    <a:pt x="634409" y="1759807"/>
                  </a:cubicBezTo>
                  <a:lnTo>
                    <a:pt x="675730" y="1789816"/>
                  </a:lnTo>
                  <a:lnTo>
                    <a:pt x="932915" y="1504183"/>
                  </a:lnTo>
                  <a:lnTo>
                    <a:pt x="882766" y="1474652"/>
                  </a:lnTo>
                  <a:cubicBezTo>
                    <a:pt x="793168" y="1409454"/>
                    <a:pt x="736503" y="1302362"/>
                    <a:pt x="740661" y="1183285"/>
                  </a:cubicBezTo>
                  <a:cubicBezTo>
                    <a:pt x="747314" y="992762"/>
                    <a:pt x="907157" y="843707"/>
                    <a:pt x="1097679" y="850360"/>
                  </a:cubicBezTo>
                  <a:cubicBezTo>
                    <a:pt x="1216756" y="854518"/>
                    <a:pt x="1319635" y="918516"/>
                    <a:pt x="1378424" y="1012444"/>
                  </a:cubicBezTo>
                  <a:lnTo>
                    <a:pt x="1388475" y="1032609"/>
                  </a:lnTo>
                  <a:lnTo>
                    <a:pt x="1627124" y="877628"/>
                  </a:lnTo>
                  <a:lnTo>
                    <a:pt x="1612998" y="849286"/>
                  </a:lnTo>
                  <a:cubicBezTo>
                    <a:pt x="1601994" y="820512"/>
                    <a:pt x="1596451" y="789105"/>
                    <a:pt x="1597594" y="756381"/>
                  </a:cubicBezTo>
                  <a:cubicBezTo>
                    <a:pt x="1602165" y="625486"/>
                    <a:pt x="1711983" y="523079"/>
                    <a:pt x="1842878" y="527650"/>
                  </a:cubicBezTo>
                  <a:cubicBezTo>
                    <a:pt x="1973773" y="532221"/>
                    <a:pt x="2076180" y="642039"/>
                    <a:pt x="2071609" y="772934"/>
                  </a:cubicBezTo>
                  <a:cubicBezTo>
                    <a:pt x="2067038" y="903830"/>
                    <a:pt x="1957220" y="1006236"/>
                    <a:pt x="1826325" y="1001665"/>
                  </a:cubicBezTo>
                  <a:cubicBezTo>
                    <a:pt x="1760877" y="999380"/>
                    <a:pt x="1702552" y="970783"/>
                    <a:pt x="1661160" y="926395"/>
                  </a:cubicBezTo>
                  <a:lnTo>
                    <a:pt x="1652778" y="915482"/>
                  </a:lnTo>
                  <a:lnTo>
                    <a:pt x="1408687" y="1073997"/>
                  </a:lnTo>
                  <a:lnTo>
                    <a:pt x="1426024" y="1137610"/>
                  </a:lnTo>
                  <a:cubicBezTo>
                    <a:pt x="1429835" y="1160227"/>
                    <a:pt x="1431436" y="1183563"/>
                    <a:pt x="1430605" y="1207378"/>
                  </a:cubicBezTo>
                  <a:cubicBezTo>
                    <a:pt x="1427694" y="1290732"/>
                    <a:pt x="1395462" y="1366149"/>
                    <a:pt x="1344167" y="1424062"/>
                  </a:cubicBezTo>
                  <a:lnTo>
                    <a:pt x="1305485" y="1455257"/>
                  </a:lnTo>
                  <a:lnTo>
                    <a:pt x="1636897" y="1798444"/>
                  </a:lnTo>
                  <a:lnTo>
                    <a:pt x="1666484" y="1779965"/>
                  </a:lnTo>
                  <a:cubicBezTo>
                    <a:pt x="1688603" y="1771506"/>
                    <a:pt x="1712747" y="1767245"/>
                    <a:pt x="1737903" y="1768123"/>
                  </a:cubicBezTo>
                  <a:cubicBezTo>
                    <a:pt x="1838528" y="1771637"/>
                    <a:pt x="1917252" y="1856059"/>
                    <a:pt x="1913738" y="1956684"/>
                  </a:cubicBezTo>
                  <a:cubicBezTo>
                    <a:pt x="1910225" y="2057309"/>
                    <a:pt x="1825803" y="2136033"/>
                    <a:pt x="1725178" y="2132519"/>
                  </a:cubicBezTo>
                  <a:cubicBezTo>
                    <a:pt x="1624553" y="2129005"/>
                    <a:pt x="1545829" y="2044584"/>
                    <a:pt x="1549343" y="1943959"/>
                  </a:cubicBezTo>
                  <a:cubicBezTo>
                    <a:pt x="1550221" y="1918803"/>
                    <a:pt x="1556156" y="1895015"/>
                    <a:pt x="1566137" y="1873539"/>
                  </a:cubicBezTo>
                  <a:lnTo>
                    <a:pt x="1600357" y="1826421"/>
                  </a:lnTo>
                  <a:lnTo>
                    <a:pt x="1269754" y="1484072"/>
                  </a:lnTo>
                  <a:lnTo>
                    <a:pt x="1254211" y="1496607"/>
                  </a:lnTo>
                  <a:cubicBezTo>
                    <a:pt x="1220315" y="1515616"/>
                    <a:pt x="1182935" y="1529053"/>
                    <a:pt x="1143355" y="1535723"/>
                  </a:cubicBezTo>
                  <a:lnTo>
                    <a:pt x="1139752" y="1535959"/>
                  </a:lnTo>
                  <a:lnTo>
                    <a:pt x="1139752" y="2625193"/>
                  </a:lnTo>
                  <a:lnTo>
                    <a:pt x="1206000" y="2640992"/>
                  </a:lnTo>
                  <a:cubicBezTo>
                    <a:pt x="1274589" y="2672869"/>
                    <a:pt x="1321031" y="2743509"/>
                    <a:pt x="1318225" y="2823853"/>
                  </a:cubicBezTo>
                  <a:cubicBezTo>
                    <a:pt x="1314484" y="2930978"/>
                    <a:pt x="1224609" y="3014787"/>
                    <a:pt x="1117485" y="3011046"/>
                  </a:cubicBezTo>
                  <a:cubicBezTo>
                    <a:pt x="1010360" y="3007305"/>
                    <a:pt x="926551" y="2917431"/>
                    <a:pt x="930291" y="2810306"/>
                  </a:cubicBezTo>
                  <a:cubicBezTo>
                    <a:pt x="933097" y="2729963"/>
                    <a:pt x="984353" y="2662734"/>
                    <a:pt x="1054999" y="2635719"/>
                  </a:cubicBezTo>
                  <a:lnTo>
                    <a:pt x="1094033" y="2629247"/>
                  </a:lnTo>
                  <a:lnTo>
                    <a:pt x="1094033" y="1538961"/>
                  </a:lnTo>
                  <a:lnTo>
                    <a:pt x="1073586" y="1540303"/>
                  </a:lnTo>
                  <a:cubicBezTo>
                    <a:pt x="1049771" y="1539472"/>
                    <a:pt x="1026603" y="1536246"/>
                    <a:pt x="1004307" y="1530867"/>
                  </a:cubicBezTo>
                  <a:lnTo>
                    <a:pt x="978517" y="1521863"/>
                  </a:lnTo>
                  <a:lnTo>
                    <a:pt x="711745" y="1818144"/>
                  </a:lnTo>
                  <a:lnTo>
                    <a:pt x="735687" y="1849318"/>
                  </a:lnTo>
                  <a:cubicBezTo>
                    <a:pt x="759921" y="1888037"/>
                    <a:pt x="773251" y="1934159"/>
                    <a:pt x="771537" y="1983245"/>
                  </a:cubicBezTo>
                  <a:cubicBezTo>
                    <a:pt x="766966" y="2114140"/>
                    <a:pt x="657148" y="2216547"/>
                    <a:pt x="526253" y="2211976"/>
                  </a:cubicBezTo>
                  <a:cubicBezTo>
                    <a:pt x="395357" y="2207405"/>
                    <a:pt x="292951" y="2097587"/>
                    <a:pt x="297522" y="1966692"/>
                  </a:cubicBezTo>
                  <a:close/>
                  <a:moveTo>
                    <a:pt x="0" y="822458"/>
                  </a:moveTo>
                  <a:lnTo>
                    <a:pt x="28720" y="0"/>
                  </a:lnTo>
                  <a:lnTo>
                    <a:pt x="851179" y="28721"/>
                  </a:lnTo>
                  <a:lnTo>
                    <a:pt x="836819" y="439950"/>
                  </a:lnTo>
                  <a:lnTo>
                    <a:pt x="425589" y="425590"/>
                  </a:lnTo>
                  <a:lnTo>
                    <a:pt x="411229" y="83681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dirty="0">
                <a:gradFill>
                  <a:gsLst>
                    <a:gs pos="5417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333726" y="3175864"/>
              <a:ext cx="66763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Event Hubs</a:t>
              </a:r>
            </a:p>
          </p:txBody>
        </p:sp>
      </p:grpSp>
      <p:sp>
        <p:nvSpPr>
          <p:cNvPr id="221" name="Rectangle 220"/>
          <p:cNvSpPr/>
          <p:nvPr/>
        </p:nvSpPr>
        <p:spPr bwMode="auto">
          <a:xfrm>
            <a:off x="4148828" y="1563095"/>
            <a:ext cx="1776856" cy="4097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22" name="Picture 221" descr="A picture containing: nintendo&#10;&#10;Description generated with very high confidence"/>
          <p:cNvPicPr>
            <a:picLocks noChangeAspect="1"/>
          </p:cNvPicPr>
          <p:nvPr/>
        </p:nvPicPr>
        <p:blipFill>
          <a:blip r:embed="rId4">
            <a:clrChange>
              <a:clrFrom>
                <a:srgbClr val="89C402"/>
              </a:clrFrom>
              <a:clrTo>
                <a:srgbClr val="89C402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4193671" y="1599051"/>
            <a:ext cx="361220" cy="349037"/>
          </a:xfrm>
          <a:prstGeom prst="rect">
            <a:avLst/>
          </a:prstGeom>
          <a:solidFill>
            <a:srgbClr val="747AF8"/>
          </a:solidFill>
        </p:spPr>
      </p:pic>
      <p:sp>
        <p:nvSpPr>
          <p:cNvPr id="223" name="TextBox 25"/>
          <p:cNvSpPr txBox="1"/>
          <p:nvPr/>
        </p:nvSpPr>
        <p:spPr>
          <a:xfrm>
            <a:off x="4544513" y="1604511"/>
            <a:ext cx="1314798" cy="320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05050"/>
                </a:solidFill>
                <a:latin typeface="Segoe UI"/>
              </a:rPr>
              <a:t>HDI  Custom ETL </a:t>
            </a:r>
            <a:endParaRPr lang="en-US" sz="800" dirty="0" smtClean="0">
              <a:solidFill>
                <a:srgbClr val="505050"/>
              </a:solidFill>
              <a:latin typeface="Segoe UI"/>
            </a:endParaRPr>
          </a:p>
          <a:p>
            <a:pPr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2"/>
                </a:solidFill>
                <a:latin typeface="Segoe UI"/>
              </a:rPr>
              <a:t>(Aggregate/Partition)</a:t>
            </a:r>
          </a:p>
        </p:txBody>
      </p:sp>
      <p:cxnSp>
        <p:nvCxnSpPr>
          <p:cNvPr id="224" name="Straight Arrow Connector 223"/>
          <p:cNvCxnSpPr>
            <a:cxnSpLocks/>
          </p:cNvCxnSpPr>
          <p:nvPr/>
        </p:nvCxnSpPr>
        <p:spPr>
          <a:xfrm>
            <a:off x="4903549" y="1985510"/>
            <a:ext cx="0" cy="432970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cxnSpLocks/>
          </p:cNvCxnSpPr>
          <p:nvPr/>
        </p:nvCxnSpPr>
        <p:spPr>
          <a:xfrm flipV="1">
            <a:off x="5136292" y="1972854"/>
            <a:ext cx="0" cy="447539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225"/>
          <p:cNvGrpSpPr/>
          <p:nvPr/>
        </p:nvGrpSpPr>
        <p:grpSpPr>
          <a:xfrm>
            <a:off x="6112865" y="1566000"/>
            <a:ext cx="1840404" cy="480098"/>
            <a:chOff x="6097869" y="1574059"/>
            <a:chExt cx="1840404" cy="480098"/>
          </a:xfrm>
        </p:grpSpPr>
        <p:sp>
          <p:nvSpPr>
            <p:cNvPr id="227" name="Rectangle 226"/>
            <p:cNvSpPr/>
            <p:nvPr/>
          </p:nvSpPr>
          <p:spPr bwMode="auto">
            <a:xfrm>
              <a:off x="6097869" y="1644400"/>
              <a:ext cx="1776856" cy="409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6125230" y="1609229"/>
              <a:ext cx="1776856" cy="409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6152589" y="1574059"/>
              <a:ext cx="1776856" cy="409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0" name="TextBox 25"/>
            <p:cNvSpPr txBox="1"/>
            <p:nvPr/>
          </p:nvSpPr>
          <p:spPr>
            <a:xfrm>
              <a:off x="6379252" y="1607110"/>
              <a:ext cx="1559021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05050"/>
                  </a:solidFill>
                  <a:latin typeface="Segoe UI"/>
                </a:rPr>
                <a:t>HDI  Custom ETL </a:t>
              </a:r>
              <a:endParaRPr lang="en-US" sz="800" dirty="0" smtClean="0">
                <a:solidFill>
                  <a:srgbClr val="505050"/>
                </a:solidFill>
                <a:latin typeface="Segoe UI"/>
              </a:endParaRPr>
            </a:p>
            <a:p>
              <a:pPr algn="ctr"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smtClean="0">
                  <a:solidFill>
                    <a:schemeClr val="bg2"/>
                  </a:solidFill>
                  <a:latin typeface="Segoe UI"/>
                </a:rPr>
                <a:t>(Classification &amp; Regression)</a:t>
              </a:r>
              <a:endParaRPr lang="en-US" sz="800" dirty="0">
                <a:solidFill>
                  <a:schemeClr val="bg2"/>
                </a:solidFill>
                <a:latin typeface="Segoe UI"/>
              </a:endParaRPr>
            </a:p>
          </p:txBody>
        </p:sp>
        <p:sp>
          <p:nvSpPr>
            <p:cNvPr id="231" name="Freeform 230"/>
            <p:cNvSpPr/>
            <p:nvPr/>
          </p:nvSpPr>
          <p:spPr bwMode="auto">
            <a:xfrm flipH="1">
              <a:off x="6203147" y="1637282"/>
              <a:ext cx="267177" cy="282739"/>
            </a:xfrm>
            <a:custGeom>
              <a:avLst/>
              <a:gdLst>
                <a:gd name="connsiteX0" fmla="*/ 1820774 w 3146654"/>
                <a:gd name="connsiteY0" fmla="*/ 396240 h 3329940"/>
                <a:gd name="connsiteX1" fmla="*/ 1820774 w 3146654"/>
                <a:gd name="connsiteY1" fmla="*/ 1062990 h 3329940"/>
                <a:gd name="connsiteX2" fmla="*/ 2760574 w 3146654"/>
                <a:gd name="connsiteY2" fmla="*/ 2815590 h 3329940"/>
                <a:gd name="connsiteX3" fmla="*/ 2722474 w 3146654"/>
                <a:gd name="connsiteY3" fmla="*/ 2923540 h 3329940"/>
                <a:gd name="connsiteX4" fmla="*/ 2455774 w 3146654"/>
                <a:gd name="connsiteY4" fmla="*/ 2923540 h 3329940"/>
                <a:gd name="connsiteX5" fmla="*/ 1693774 w 3146654"/>
                <a:gd name="connsiteY5" fmla="*/ 1418590 h 3329940"/>
                <a:gd name="connsiteX6" fmla="*/ 1141324 w 3146654"/>
                <a:gd name="connsiteY6" fmla="*/ 1418590 h 3329940"/>
                <a:gd name="connsiteX7" fmla="*/ 1331824 w 3146654"/>
                <a:gd name="connsiteY7" fmla="*/ 999490 h 3329940"/>
                <a:gd name="connsiteX8" fmla="*/ 1331824 w 3146654"/>
                <a:gd name="connsiteY8" fmla="*/ 396240 h 3329940"/>
                <a:gd name="connsiteX9" fmla="*/ 2415134 w 3146654"/>
                <a:gd name="connsiteY9" fmla="*/ 0 h 3329940"/>
                <a:gd name="connsiteX10" fmla="*/ 2369414 w 3146654"/>
                <a:gd name="connsiteY10" fmla="*/ 0 h 3329940"/>
                <a:gd name="connsiteX11" fmla="*/ 1607414 w 3146654"/>
                <a:gd name="connsiteY11" fmla="*/ 0 h 3329940"/>
                <a:gd name="connsiteX12" fmla="*/ 1584960 w 3146654"/>
                <a:gd name="connsiteY12" fmla="*/ 0 h 3329940"/>
                <a:gd name="connsiteX13" fmla="*/ 1561694 w 3146654"/>
                <a:gd name="connsiteY13" fmla="*/ 0 h 3329940"/>
                <a:gd name="connsiteX14" fmla="*/ 1539240 w 3146654"/>
                <a:gd name="connsiteY14" fmla="*/ 0 h 3329940"/>
                <a:gd name="connsiteX15" fmla="*/ 777240 w 3146654"/>
                <a:gd name="connsiteY15" fmla="*/ 0 h 3329940"/>
                <a:gd name="connsiteX16" fmla="*/ 731520 w 3146654"/>
                <a:gd name="connsiteY16" fmla="*/ 0 h 3329940"/>
                <a:gd name="connsiteX17" fmla="*/ 731520 w 3146654"/>
                <a:gd name="connsiteY17" fmla="*/ 381000 h 3329940"/>
                <a:gd name="connsiteX18" fmla="*/ 784860 w 3146654"/>
                <a:gd name="connsiteY18" fmla="*/ 381000 h 3329940"/>
                <a:gd name="connsiteX19" fmla="*/ 960120 w 3146654"/>
                <a:gd name="connsiteY19" fmla="*/ 381000 h 3329940"/>
                <a:gd name="connsiteX20" fmla="*/ 960120 w 3146654"/>
                <a:gd name="connsiteY20" fmla="*/ 899160 h 3329940"/>
                <a:gd name="connsiteX21" fmla="*/ 0 w 3146654"/>
                <a:gd name="connsiteY21" fmla="*/ 2834640 h 3329940"/>
                <a:gd name="connsiteX22" fmla="*/ 297180 w 3146654"/>
                <a:gd name="connsiteY22" fmla="*/ 3329940 h 3329940"/>
                <a:gd name="connsiteX23" fmla="*/ 1561694 w 3146654"/>
                <a:gd name="connsiteY23" fmla="*/ 3329940 h 3329940"/>
                <a:gd name="connsiteX24" fmla="*/ 1584960 w 3146654"/>
                <a:gd name="connsiteY24" fmla="*/ 3329940 h 3329940"/>
                <a:gd name="connsiteX25" fmla="*/ 2849474 w 3146654"/>
                <a:gd name="connsiteY25" fmla="*/ 3329940 h 3329940"/>
                <a:gd name="connsiteX26" fmla="*/ 3146654 w 3146654"/>
                <a:gd name="connsiteY26" fmla="*/ 2834640 h 3329940"/>
                <a:gd name="connsiteX27" fmla="*/ 2186534 w 3146654"/>
                <a:gd name="connsiteY27" fmla="*/ 899160 h 3329940"/>
                <a:gd name="connsiteX28" fmla="*/ 2186534 w 3146654"/>
                <a:gd name="connsiteY28" fmla="*/ 381000 h 3329940"/>
                <a:gd name="connsiteX29" fmla="*/ 2361794 w 3146654"/>
                <a:gd name="connsiteY29" fmla="*/ 381000 h 3329940"/>
                <a:gd name="connsiteX30" fmla="*/ 2415134 w 3146654"/>
                <a:gd name="connsiteY30" fmla="*/ 381000 h 332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46654" h="3329940">
                  <a:moveTo>
                    <a:pt x="1820774" y="396240"/>
                  </a:moveTo>
                  <a:lnTo>
                    <a:pt x="1820774" y="1062990"/>
                  </a:lnTo>
                  <a:lnTo>
                    <a:pt x="2760574" y="2815590"/>
                  </a:lnTo>
                  <a:lnTo>
                    <a:pt x="2722474" y="2923540"/>
                  </a:lnTo>
                  <a:lnTo>
                    <a:pt x="2455774" y="2923540"/>
                  </a:lnTo>
                  <a:lnTo>
                    <a:pt x="1693774" y="1418590"/>
                  </a:lnTo>
                  <a:lnTo>
                    <a:pt x="1141324" y="1418590"/>
                  </a:lnTo>
                  <a:lnTo>
                    <a:pt x="1331824" y="999490"/>
                  </a:lnTo>
                  <a:lnTo>
                    <a:pt x="1331824" y="396240"/>
                  </a:lnTo>
                  <a:close/>
                  <a:moveTo>
                    <a:pt x="2415134" y="0"/>
                  </a:moveTo>
                  <a:lnTo>
                    <a:pt x="2369414" y="0"/>
                  </a:lnTo>
                  <a:lnTo>
                    <a:pt x="1607414" y="0"/>
                  </a:lnTo>
                  <a:lnTo>
                    <a:pt x="1584960" y="0"/>
                  </a:lnTo>
                  <a:lnTo>
                    <a:pt x="1561694" y="0"/>
                  </a:lnTo>
                  <a:lnTo>
                    <a:pt x="1539240" y="0"/>
                  </a:lnTo>
                  <a:lnTo>
                    <a:pt x="777240" y="0"/>
                  </a:lnTo>
                  <a:lnTo>
                    <a:pt x="731520" y="0"/>
                  </a:lnTo>
                  <a:lnTo>
                    <a:pt x="731520" y="381000"/>
                  </a:lnTo>
                  <a:lnTo>
                    <a:pt x="784860" y="381000"/>
                  </a:lnTo>
                  <a:lnTo>
                    <a:pt x="960120" y="381000"/>
                  </a:lnTo>
                  <a:lnTo>
                    <a:pt x="960120" y="899160"/>
                  </a:lnTo>
                  <a:lnTo>
                    <a:pt x="0" y="2834640"/>
                  </a:lnTo>
                  <a:lnTo>
                    <a:pt x="297180" y="3329940"/>
                  </a:lnTo>
                  <a:lnTo>
                    <a:pt x="1561694" y="3329940"/>
                  </a:lnTo>
                  <a:lnTo>
                    <a:pt x="1584960" y="3329940"/>
                  </a:lnTo>
                  <a:lnTo>
                    <a:pt x="2849474" y="3329940"/>
                  </a:lnTo>
                  <a:lnTo>
                    <a:pt x="3146654" y="2834640"/>
                  </a:lnTo>
                  <a:lnTo>
                    <a:pt x="2186534" y="899160"/>
                  </a:lnTo>
                  <a:lnTo>
                    <a:pt x="2186534" y="381000"/>
                  </a:lnTo>
                  <a:lnTo>
                    <a:pt x="2361794" y="381000"/>
                  </a:lnTo>
                  <a:lnTo>
                    <a:pt x="2415134" y="381000"/>
                  </a:lnTo>
                  <a:close/>
                </a:path>
              </a:pathLst>
            </a:cu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gradFill>
                  <a:gsLst>
                    <a:gs pos="100000">
                      <a:srgbClr val="161616"/>
                    </a:gs>
                    <a:gs pos="0">
                      <a:srgbClr val="161616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6574932" y="2975327"/>
            <a:ext cx="1455717" cy="402588"/>
            <a:chOff x="6544306" y="2983386"/>
            <a:chExt cx="1455717" cy="402588"/>
          </a:xfrm>
        </p:grpSpPr>
        <p:sp>
          <p:nvSpPr>
            <p:cNvPr id="233" name="Rectangle 232"/>
            <p:cNvSpPr/>
            <p:nvPr/>
          </p:nvSpPr>
          <p:spPr bwMode="auto">
            <a:xfrm>
              <a:off x="6544306" y="3045021"/>
              <a:ext cx="1370669" cy="340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6569796" y="3009810"/>
              <a:ext cx="1370669" cy="340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6597160" y="2983386"/>
              <a:ext cx="1370669" cy="340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6" name="TextBox 25"/>
            <p:cNvSpPr txBox="1"/>
            <p:nvPr/>
          </p:nvSpPr>
          <p:spPr>
            <a:xfrm>
              <a:off x="6829586" y="3017626"/>
              <a:ext cx="117043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smtClean="0">
                  <a:solidFill>
                    <a:srgbClr val="505050"/>
                  </a:solidFill>
                  <a:latin typeface="Segoe UI"/>
                </a:rPr>
                <a:t>Machine Learning</a:t>
              </a:r>
            </a:p>
            <a:p>
              <a:pPr algn="ctr"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smtClean="0">
                  <a:solidFill>
                    <a:schemeClr val="bg2"/>
                  </a:solidFill>
                  <a:latin typeface="Segoe UI"/>
                </a:rPr>
                <a:t>(Anomaly Detection)</a:t>
              </a:r>
              <a:endParaRPr lang="en-US" sz="800" dirty="0">
                <a:solidFill>
                  <a:schemeClr val="bg2"/>
                </a:solidFill>
                <a:latin typeface="Segoe UI"/>
              </a:endParaRPr>
            </a:p>
          </p:txBody>
        </p:sp>
        <p:sp>
          <p:nvSpPr>
            <p:cNvPr id="237" name="Freeform 236"/>
            <p:cNvSpPr/>
            <p:nvPr/>
          </p:nvSpPr>
          <p:spPr bwMode="auto">
            <a:xfrm flipH="1">
              <a:off x="6639903" y="3023975"/>
              <a:ext cx="267177" cy="282739"/>
            </a:xfrm>
            <a:custGeom>
              <a:avLst/>
              <a:gdLst>
                <a:gd name="connsiteX0" fmla="*/ 1820774 w 3146654"/>
                <a:gd name="connsiteY0" fmla="*/ 396240 h 3329940"/>
                <a:gd name="connsiteX1" fmla="*/ 1820774 w 3146654"/>
                <a:gd name="connsiteY1" fmla="*/ 1062990 h 3329940"/>
                <a:gd name="connsiteX2" fmla="*/ 2760574 w 3146654"/>
                <a:gd name="connsiteY2" fmla="*/ 2815590 h 3329940"/>
                <a:gd name="connsiteX3" fmla="*/ 2722474 w 3146654"/>
                <a:gd name="connsiteY3" fmla="*/ 2923540 h 3329940"/>
                <a:gd name="connsiteX4" fmla="*/ 2455774 w 3146654"/>
                <a:gd name="connsiteY4" fmla="*/ 2923540 h 3329940"/>
                <a:gd name="connsiteX5" fmla="*/ 1693774 w 3146654"/>
                <a:gd name="connsiteY5" fmla="*/ 1418590 h 3329940"/>
                <a:gd name="connsiteX6" fmla="*/ 1141324 w 3146654"/>
                <a:gd name="connsiteY6" fmla="*/ 1418590 h 3329940"/>
                <a:gd name="connsiteX7" fmla="*/ 1331824 w 3146654"/>
                <a:gd name="connsiteY7" fmla="*/ 999490 h 3329940"/>
                <a:gd name="connsiteX8" fmla="*/ 1331824 w 3146654"/>
                <a:gd name="connsiteY8" fmla="*/ 396240 h 3329940"/>
                <a:gd name="connsiteX9" fmla="*/ 2415134 w 3146654"/>
                <a:gd name="connsiteY9" fmla="*/ 0 h 3329940"/>
                <a:gd name="connsiteX10" fmla="*/ 2369414 w 3146654"/>
                <a:gd name="connsiteY10" fmla="*/ 0 h 3329940"/>
                <a:gd name="connsiteX11" fmla="*/ 1607414 w 3146654"/>
                <a:gd name="connsiteY11" fmla="*/ 0 h 3329940"/>
                <a:gd name="connsiteX12" fmla="*/ 1584960 w 3146654"/>
                <a:gd name="connsiteY12" fmla="*/ 0 h 3329940"/>
                <a:gd name="connsiteX13" fmla="*/ 1561694 w 3146654"/>
                <a:gd name="connsiteY13" fmla="*/ 0 h 3329940"/>
                <a:gd name="connsiteX14" fmla="*/ 1539240 w 3146654"/>
                <a:gd name="connsiteY14" fmla="*/ 0 h 3329940"/>
                <a:gd name="connsiteX15" fmla="*/ 777240 w 3146654"/>
                <a:gd name="connsiteY15" fmla="*/ 0 h 3329940"/>
                <a:gd name="connsiteX16" fmla="*/ 731520 w 3146654"/>
                <a:gd name="connsiteY16" fmla="*/ 0 h 3329940"/>
                <a:gd name="connsiteX17" fmla="*/ 731520 w 3146654"/>
                <a:gd name="connsiteY17" fmla="*/ 381000 h 3329940"/>
                <a:gd name="connsiteX18" fmla="*/ 784860 w 3146654"/>
                <a:gd name="connsiteY18" fmla="*/ 381000 h 3329940"/>
                <a:gd name="connsiteX19" fmla="*/ 960120 w 3146654"/>
                <a:gd name="connsiteY19" fmla="*/ 381000 h 3329940"/>
                <a:gd name="connsiteX20" fmla="*/ 960120 w 3146654"/>
                <a:gd name="connsiteY20" fmla="*/ 899160 h 3329940"/>
                <a:gd name="connsiteX21" fmla="*/ 0 w 3146654"/>
                <a:gd name="connsiteY21" fmla="*/ 2834640 h 3329940"/>
                <a:gd name="connsiteX22" fmla="*/ 297180 w 3146654"/>
                <a:gd name="connsiteY22" fmla="*/ 3329940 h 3329940"/>
                <a:gd name="connsiteX23" fmla="*/ 1561694 w 3146654"/>
                <a:gd name="connsiteY23" fmla="*/ 3329940 h 3329940"/>
                <a:gd name="connsiteX24" fmla="*/ 1584960 w 3146654"/>
                <a:gd name="connsiteY24" fmla="*/ 3329940 h 3329940"/>
                <a:gd name="connsiteX25" fmla="*/ 2849474 w 3146654"/>
                <a:gd name="connsiteY25" fmla="*/ 3329940 h 3329940"/>
                <a:gd name="connsiteX26" fmla="*/ 3146654 w 3146654"/>
                <a:gd name="connsiteY26" fmla="*/ 2834640 h 3329940"/>
                <a:gd name="connsiteX27" fmla="*/ 2186534 w 3146654"/>
                <a:gd name="connsiteY27" fmla="*/ 899160 h 3329940"/>
                <a:gd name="connsiteX28" fmla="*/ 2186534 w 3146654"/>
                <a:gd name="connsiteY28" fmla="*/ 381000 h 3329940"/>
                <a:gd name="connsiteX29" fmla="*/ 2361794 w 3146654"/>
                <a:gd name="connsiteY29" fmla="*/ 381000 h 3329940"/>
                <a:gd name="connsiteX30" fmla="*/ 2415134 w 3146654"/>
                <a:gd name="connsiteY30" fmla="*/ 381000 h 332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46654" h="3329940">
                  <a:moveTo>
                    <a:pt x="1820774" y="396240"/>
                  </a:moveTo>
                  <a:lnTo>
                    <a:pt x="1820774" y="1062990"/>
                  </a:lnTo>
                  <a:lnTo>
                    <a:pt x="2760574" y="2815590"/>
                  </a:lnTo>
                  <a:lnTo>
                    <a:pt x="2722474" y="2923540"/>
                  </a:lnTo>
                  <a:lnTo>
                    <a:pt x="2455774" y="2923540"/>
                  </a:lnTo>
                  <a:lnTo>
                    <a:pt x="1693774" y="1418590"/>
                  </a:lnTo>
                  <a:lnTo>
                    <a:pt x="1141324" y="1418590"/>
                  </a:lnTo>
                  <a:lnTo>
                    <a:pt x="1331824" y="999490"/>
                  </a:lnTo>
                  <a:lnTo>
                    <a:pt x="1331824" y="396240"/>
                  </a:lnTo>
                  <a:close/>
                  <a:moveTo>
                    <a:pt x="2415134" y="0"/>
                  </a:moveTo>
                  <a:lnTo>
                    <a:pt x="2369414" y="0"/>
                  </a:lnTo>
                  <a:lnTo>
                    <a:pt x="1607414" y="0"/>
                  </a:lnTo>
                  <a:lnTo>
                    <a:pt x="1584960" y="0"/>
                  </a:lnTo>
                  <a:lnTo>
                    <a:pt x="1561694" y="0"/>
                  </a:lnTo>
                  <a:lnTo>
                    <a:pt x="1539240" y="0"/>
                  </a:lnTo>
                  <a:lnTo>
                    <a:pt x="777240" y="0"/>
                  </a:lnTo>
                  <a:lnTo>
                    <a:pt x="731520" y="0"/>
                  </a:lnTo>
                  <a:lnTo>
                    <a:pt x="731520" y="381000"/>
                  </a:lnTo>
                  <a:lnTo>
                    <a:pt x="784860" y="381000"/>
                  </a:lnTo>
                  <a:lnTo>
                    <a:pt x="960120" y="381000"/>
                  </a:lnTo>
                  <a:lnTo>
                    <a:pt x="960120" y="899160"/>
                  </a:lnTo>
                  <a:lnTo>
                    <a:pt x="0" y="2834640"/>
                  </a:lnTo>
                  <a:lnTo>
                    <a:pt x="297180" y="3329940"/>
                  </a:lnTo>
                  <a:lnTo>
                    <a:pt x="1561694" y="3329940"/>
                  </a:lnTo>
                  <a:lnTo>
                    <a:pt x="1584960" y="3329940"/>
                  </a:lnTo>
                  <a:lnTo>
                    <a:pt x="2849474" y="3329940"/>
                  </a:lnTo>
                  <a:lnTo>
                    <a:pt x="3146654" y="2834640"/>
                  </a:lnTo>
                  <a:lnTo>
                    <a:pt x="2186534" y="899160"/>
                  </a:lnTo>
                  <a:lnTo>
                    <a:pt x="2186534" y="381000"/>
                  </a:lnTo>
                  <a:lnTo>
                    <a:pt x="2361794" y="381000"/>
                  </a:lnTo>
                  <a:lnTo>
                    <a:pt x="2415134" y="381000"/>
                  </a:lnTo>
                  <a:close/>
                </a:path>
              </a:pathLst>
            </a:cu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gradFill>
                  <a:gsLst>
                    <a:gs pos="100000">
                      <a:srgbClr val="161616"/>
                    </a:gs>
                    <a:gs pos="0">
                      <a:srgbClr val="161616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238" name="Straight Arrow Connector 237"/>
          <p:cNvCxnSpPr>
            <a:cxnSpLocks/>
          </p:cNvCxnSpPr>
          <p:nvPr/>
        </p:nvCxnSpPr>
        <p:spPr>
          <a:xfrm>
            <a:off x="6236687" y="3080485"/>
            <a:ext cx="356825" cy="0"/>
          </a:xfrm>
          <a:prstGeom prst="straightConnector1">
            <a:avLst/>
          </a:prstGeom>
          <a:ln w="12700">
            <a:solidFill>
              <a:srgbClr val="FC740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cxnSpLocks/>
          </p:cNvCxnSpPr>
          <p:nvPr/>
        </p:nvCxnSpPr>
        <p:spPr>
          <a:xfrm flipH="1">
            <a:off x="6245417" y="3201625"/>
            <a:ext cx="331560" cy="0"/>
          </a:xfrm>
          <a:prstGeom prst="straightConnector1">
            <a:avLst/>
          </a:prstGeom>
          <a:ln w="12700">
            <a:solidFill>
              <a:srgbClr val="FC740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cxnSpLocks/>
          </p:cNvCxnSpPr>
          <p:nvPr/>
        </p:nvCxnSpPr>
        <p:spPr>
          <a:xfrm>
            <a:off x="7011793" y="2036800"/>
            <a:ext cx="0" cy="357826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cxnSpLocks/>
          </p:cNvCxnSpPr>
          <p:nvPr/>
        </p:nvCxnSpPr>
        <p:spPr>
          <a:xfrm flipV="1">
            <a:off x="7244536" y="2025408"/>
            <a:ext cx="0" cy="369867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cxnSpLocks/>
          </p:cNvCxnSpPr>
          <p:nvPr/>
        </p:nvCxnSpPr>
        <p:spPr>
          <a:xfrm>
            <a:off x="5282595" y="3380989"/>
            <a:ext cx="0" cy="432970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cxnSpLocks/>
          </p:cNvCxnSpPr>
          <p:nvPr/>
        </p:nvCxnSpPr>
        <p:spPr>
          <a:xfrm flipV="1">
            <a:off x="5515338" y="3368333"/>
            <a:ext cx="0" cy="447539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H="1">
            <a:off x="3245335" y="2124531"/>
            <a:ext cx="5049" cy="1716599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 bwMode="auto">
          <a:xfrm>
            <a:off x="8431687" y="2006597"/>
            <a:ext cx="1565470" cy="12185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46" name="Group 245"/>
          <p:cNvGrpSpPr/>
          <p:nvPr/>
        </p:nvGrpSpPr>
        <p:grpSpPr>
          <a:xfrm>
            <a:off x="8551618" y="2171268"/>
            <a:ext cx="1345378" cy="920862"/>
            <a:chOff x="4807260" y="2558998"/>
            <a:chExt cx="1200370" cy="1891719"/>
          </a:xfrm>
        </p:grpSpPr>
        <p:sp>
          <p:nvSpPr>
            <p:cNvPr id="247" name="Rectangle 246"/>
            <p:cNvSpPr/>
            <p:nvPr/>
          </p:nvSpPr>
          <p:spPr bwMode="auto">
            <a:xfrm>
              <a:off x="4835984" y="3228342"/>
              <a:ext cx="1113759" cy="5257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schemeClr val="bg1"/>
                  </a:solidFill>
                  <a:latin typeface="Segoe UI"/>
                </a:rPr>
                <a:t>Intent Handling</a:t>
              </a: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4807260" y="3149693"/>
              <a:ext cx="1200370" cy="683005"/>
            </a:xfrm>
            <a:prstGeom prst="rect">
              <a:avLst/>
            </a:prstGeom>
            <a:noFill/>
            <a:ln w="9525" cap="flat" cmpd="sng" algn="ctr">
              <a:solidFill>
                <a:srgbClr val="00BCF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4835984" y="2558998"/>
              <a:ext cx="1113759" cy="5257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schemeClr val="bg1"/>
                  </a:solidFill>
                  <a:latin typeface="Segoe UI"/>
                </a:rPr>
                <a:t>Bot Application</a:t>
              </a: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4835984" y="3925007"/>
              <a:ext cx="1113759" cy="5257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schemeClr val="bg1"/>
                  </a:solidFill>
                  <a:latin typeface="Segoe UI"/>
                </a:rPr>
                <a:t>Message Response</a:t>
              </a:r>
            </a:p>
          </p:txBody>
        </p:sp>
      </p:grpSp>
      <p:sp>
        <p:nvSpPr>
          <p:cNvPr id="251" name="Rectangle 250"/>
          <p:cNvSpPr/>
          <p:nvPr/>
        </p:nvSpPr>
        <p:spPr bwMode="auto">
          <a:xfrm>
            <a:off x="8431687" y="3368270"/>
            <a:ext cx="1565470" cy="4004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505050"/>
                </a:solidFill>
                <a:latin typeface="Segoe UI"/>
              </a:rPr>
              <a:t>Cognitive Services</a:t>
            </a:r>
          </a:p>
        </p:txBody>
      </p:sp>
      <p:sp>
        <p:nvSpPr>
          <p:cNvPr id="252" name="Rectangle 251"/>
          <p:cNvSpPr/>
          <p:nvPr/>
        </p:nvSpPr>
        <p:spPr bwMode="auto">
          <a:xfrm>
            <a:off x="8441786" y="3878664"/>
            <a:ext cx="1579368" cy="11696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505050"/>
                </a:solidFill>
                <a:latin typeface="Segoe UI"/>
              </a:rPr>
              <a:t>Knowledge Base</a:t>
            </a:r>
          </a:p>
        </p:txBody>
      </p:sp>
      <p:sp>
        <p:nvSpPr>
          <p:cNvPr id="253" name="Freeform 28"/>
          <p:cNvSpPr>
            <a:spLocks noEditPoints="1"/>
          </p:cNvSpPr>
          <p:nvPr/>
        </p:nvSpPr>
        <p:spPr bwMode="auto">
          <a:xfrm>
            <a:off x="8425107" y="6323373"/>
            <a:ext cx="297024" cy="431960"/>
          </a:xfrm>
          <a:custGeom>
            <a:avLst/>
            <a:gdLst>
              <a:gd name="T0" fmla="*/ 161 w 237"/>
              <a:gd name="T1" fmla="*/ 292 h 346"/>
              <a:gd name="T2" fmla="*/ 170 w 237"/>
              <a:gd name="T3" fmla="*/ 296 h 346"/>
              <a:gd name="T4" fmla="*/ 172 w 237"/>
              <a:gd name="T5" fmla="*/ 305 h 346"/>
              <a:gd name="T6" fmla="*/ 167 w 237"/>
              <a:gd name="T7" fmla="*/ 312 h 346"/>
              <a:gd name="T8" fmla="*/ 72 w 237"/>
              <a:gd name="T9" fmla="*/ 313 h 346"/>
              <a:gd name="T10" fmla="*/ 65 w 237"/>
              <a:gd name="T11" fmla="*/ 307 h 346"/>
              <a:gd name="T12" fmla="*/ 66 w 237"/>
              <a:gd name="T13" fmla="*/ 297 h 346"/>
              <a:gd name="T14" fmla="*/ 73 w 237"/>
              <a:gd name="T15" fmla="*/ 292 h 346"/>
              <a:gd name="T16" fmla="*/ 103 w 237"/>
              <a:gd name="T17" fmla="*/ 23 h 346"/>
              <a:gd name="T18" fmla="*/ 83 w 237"/>
              <a:gd name="T19" fmla="*/ 29 h 346"/>
              <a:gd name="T20" fmla="*/ 50 w 237"/>
              <a:gd name="T21" fmla="*/ 51 h 346"/>
              <a:gd name="T22" fmla="*/ 28 w 237"/>
              <a:gd name="T23" fmla="*/ 84 h 346"/>
              <a:gd name="T24" fmla="*/ 22 w 237"/>
              <a:gd name="T25" fmla="*/ 105 h 346"/>
              <a:gd name="T26" fmla="*/ 21 w 237"/>
              <a:gd name="T27" fmla="*/ 128 h 346"/>
              <a:gd name="T28" fmla="*/ 27 w 237"/>
              <a:gd name="T29" fmla="*/ 152 h 346"/>
              <a:gd name="T30" fmla="*/ 34 w 237"/>
              <a:gd name="T31" fmla="*/ 170 h 346"/>
              <a:gd name="T32" fmla="*/ 48 w 237"/>
              <a:gd name="T33" fmla="*/ 192 h 346"/>
              <a:gd name="T34" fmla="*/ 64 w 237"/>
              <a:gd name="T35" fmla="*/ 213 h 346"/>
              <a:gd name="T36" fmla="*/ 74 w 237"/>
              <a:gd name="T37" fmla="*/ 231 h 346"/>
              <a:gd name="T38" fmla="*/ 82 w 237"/>
              <a:gd name="T39" fmla="*/ 253 h 346"/>
              <a:gd name="T40" fmla="*/ 156 w 237"/>
              <a:gd name="T41" fmla="*/ 247 h 346"/>
              <a:gd name="T42" fmla="*/ 166 w 237"/>
              <a:gd name="T43" fmla="*/ 222 h 346"/>
              <a:gd name="T44" fmla="*/ 172 w 237"/>
              <a:gd name="T45" fmla="*/ 214 h 346"/>
              <a:gd name="T46" fmla="*/ 183 w 237"/>
              <a:gd name="T47" fmla="*/ 200 h 346"/>
              <a:gd name="T48" fmla="*/ 199 w 237"/>
              <a:gd name="T49" fmla="*/ 175 h 346"/>
              <a:gd name="T50" fmla="*/ 209 w 237"/>
              <a:gd name="T51" fmla="*/ 153 h 346"/>
              <a:gd name="T52" fmla="*/ 215 w 237"/>
              <a:gd name="T53" fmla="*/ 126 h 346"/>
              <a:gd name="T54" fmla="*/ 214 w 237"/>
              <a:gd name="T55" fmla="*/ 102 h 346"/>
              <a:gd name="T56" fmla="*/ 208 w 237"/>
              <a:gd name="T57" fmla="*/ 82 h 346"/>
              <a:gd name="T58" fmla="*/ 183 w 237"/>
              <a:gd name="T59" fmla="*/ 47 h 346"/>
              <a:gd name="T60" fmla="*/ 152 w 237"/>
              <a:gd name="T61" fmla="*/ 28 h 346"/>
              <a:gd name="T62" fmla="*/ 131 w 237"/>
              <a:gd name="T63" fmla="*/ 23 h 346"/>
              <a:gd name="T64" fmla="*/ 127 w 237"/>
              <a:gd name="T65" fmla="*/ 1 h 346"/>
              <a:gd name="T66" fmla="*/ 153 w 237"/>
              <a:gd name="T67" fmla="*/ 6 h 346"/>
              <a:gd name="T68" fmla="*/ 177 w 237"/>
              <a:gd name="T69" fmla="*/ 16 h 346"/>
              <a:gd name="T70" fmla="*/ 198 w 237"/>
              <a:gd name="T71" fmla="*/ 31 h 346"/>
              <a:gd name="T72" fmla="*/ 220 w 237"/>
              <a:gd name="T73" fmla="*/ 58 h 346"/>
              <a:gd name="T74" fmla="*/ 231 w 237"/>
              <a:gd name="T75" fmla="*/ 81 h 346"/>
              <a:gd name="T76" fmla="*/ 236 w 237"/>
              <a:gd name="T77" fmla="*/ 107 h 346"/>
              <a:gd name="T78" fmla="*/ 235 w 237"/>
              <a:gd name="T79" fmla="*/ 139 h 346"/>
              <a:gd name="T80" fmla="*/ 225 w 237"/>
              <a:gd name="T81" fmla="*/ 171 h 346"/>
              <a:gd name="T82" fmla="*/ 213 w 237"/>
              <a:gd name="T83" fmla="*/ 193 h 346"/>
              <a:gd name="T84" fmla="*/ 195 w 237"/>
              <a:gd name="T85" fmla="*/ 219 h 346"/>
              <a:gd name="T86" fmla="*/ 187 w 237"/>
              <a:gd name="T87" fmla="*/ 230 h 346"/>
              <a:gd name="T88" fmla="*/ 179 w 237"/>
              <a:gd name="T89" fmla="*/ 244 h 346"/>
              <a:gd name="T90" fmla="*/ 175 w 237"/>
              <a:gd name="T91" fmla="*/ 258 h 346"/>
              <a:gd name="T92" fmla="*/ 174 w 237"/>
              <a:gd name="T93" fmla="*/ 267 h 346"/>
              <a:gd name="T94" fmla="*/ 163 w 237"/>
              <a:gd name="T95" fmla="*/ 281 h 346"/>
              <a:gd name="T96" fmla="*/ 62 w 237"/>
              <a:gd name="T97" fmla="*/ 267 h 346"/>
              <a:gd name="T98" fmla="*/ 61 w 237"/>
              <a:gd name="T99" fmla="*/ 257 h 346"/>
              <a:gd name="T100" fmla="*/ 56 w 237"/>
              <a:gd name="T101" fmla="*/ 242 h 346"/>
              <a:gd name="T102" fmla="*/ 48 w 237"/>
              <a:gd name="T103" fmla="*/ 228 h 346"/>
              <a:gd name="T104" fmla="*/ 37 w 237"/>
              <a:gd name="T105" fmla="*/ 214 h 346"/>
              <a:gd name="T106" fmla="*/ 20 w 237"/>
              <a:gd name="T107" fmla="*/ 188 h 346"/>
              <a:gd name="T108" fmla="*/ 10 w 237"/>
              <a:gd name="T109" fmla="*/ 169 h 346"/>
              <a:gd name="T110" fmla="*/ 1 w 237"/>
              <a:gd name="T111" fmla="*/ 140 h 346"/>
              <a:gd name="T112" fmla="*/ 0 w 237"/>
              <a:gd name="T113" fmla="*/ 110 h 346"/>
              <a:gd name="T114" fmla="*/ 5 w 237"/>
              <a:gd name="T115" fmla="*/ 84 h 346"/>
              <a:gd name="T116" fmla="*/ 15 w 237"/>
              <a:gd name="T117" fmla="*/ 60 h 346"/>
              <a:gd name="T118" fmla="*/ 34 w 237"/>
              <a:gd name="T119" fmla="*/ 35 h 346"/>
              <a:gd name="T120" fmla="*/ 57 w 237"/>
              <a:gd name="T121" fmla="*/ 18 h 346"/>
              <a:gd name="T122" fmla="*/ 80 w 237"/>
              <a:gd name="T123" fmla="*/ 7 h 346"/>
              <a:gd name="T124" fmla="*/ 106 w 237"/>
              <a:gd name="T125" fmla="*/ 1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7" h="346">
                <a:moveTo>
                  <a:pt x="86" y="324"/>
                </a:moveTo>
                <a:cubicBezTo>
                  <a:pt x="151" y="324"/>
                  <a:pt x="151" y="324"/>
                  <a:pt x="151" y="324"/>
                </a:cubicBezTo>
                <a:cubicBezTo>
                  <a:pt x="157" y="324"/>
                  <a:pt x="161" y="329"/>
                  <a:pt x="161" y="335"/>
                </a:cubicBezTo>
                <a:cubicBezTo>
                  <a:pt x="161" y="341"/>
                  <a:pt x="157" y="346"/>
                  <a:pt x="151" y="346"/>
                </a:cubicBezTo>
                <a:cubicBezTo>
                  <a:pt x="86" y="346"/>
                  <a:pt x="86" y="346"/>
                  <a:pt x="86" y="346"/>
                </a:cubicBezTo>
                <a:cubicBezTo>
                  <a:pt x="80" y="346"/>
                  <a:pt x="75" y="341"/>
                  <a:pt x="75" y="335"/>
                </a:cubicBezTo>
                <a:cubicBezTo>
                  <a:pt x="75" y="329"/>
                  <a:pt x="80" y="324"/>
                  <a:pt x="86" y="324"/>
                </a:cubicBezTo>
                <a:close/>
                <a:moveTo>
                  <a:pt x="75" y="292"/>
                </a:moveTo>
                <a:cubicBezTo>
                  <a:pt x="161" y="292"/>
                  <a:pt x="161" y="292"/>
                  <a:pt x="161" y="292"/>
                </a:cubicBezTo>
                <a:cubicBezTo>
                  <a:pt x="162" y="292"/>
                  <a:pt x="162" y="292"/>
                  <a:pt x="162" y="292"/>
                </a:cubicBezTo>
                <a:cubicBezTo>
                  <a:pt x="163" y="292"/>
                  <a:pt x="163" y="292"/>
                  <a:pt x="164" y="292"/>
                </a:cubicBezTo>
                <a:cubicBezTo>
                  <a:pt x="164" y="292"/>
                  <a:pt x="164" y="292"/>
                  <a:pt x="165" y="292"/>
                </a:cubicBezTo>
                <a:cubicBezTo>
                  <a:pt x="165" y="292"/>
                  <a:pt x="165" y="292"/>
                  <a:pt x="166" y="293"/>
                </a:cubicBezTo>
                <a:cubicBezTo>
                  <a:pt x="166" y="293"/>
                  <a:pt x="166" y="293"/>
                  <a:pt x="167" y="293"/>
                </a:cubicBezTo>
                <a:cubicBezTo>
                  <a:pt x="167" y="293"/>
                  <a:pt x="167" y="293"/>
                  <a:pt x="167" y="294"/>
                </a:cubicBezTo>
                <a:cubicBezTo>
                  <a:pt x="168" y="294"/>
                  <a:pt x="168" y="294"/>
                  <a:pt x="168" y="294"/>
                </a:cubicBezTo>
                <a:cubicBezTo>
                  <a:pt x="169" y="294"/>
                  <a:pt x="169" y="295"/>
                  <a:pt x="169" y="295"/>
                </a:cubicBezTo>
                <a:cubicBezTo>
                  <a:pt x="169" y="295"/>
                  <a:pt x="169" y="295"/>
                  <a:pt x="170" y="296"/>
                </a:cubicBezTo>
                <a:cubicBezTo>
                  <a:pt x="170" y="296"/>
                  <a:pt x="170" y="296"/>
                  <a:pt x="170" y="296"/>
                </a:cubicBezTo>
                <a:cubicBezTo>
                  <a:pt x="171" y="297"/>
                  <a:pt x="171" y="297"/>
                  <a:pt x="171" y="297"/>
                </a:cubicBezTo>
                <a:cubicBezTo>
                  <a:pt x="171" y="298"/>
                  <a:pt x="171" y="298"/>
                  <a:pt x="171" y="298"/>
                </a:cubicBezTo>
                <a:cubicBezTo>
                  <a:pt x="171" y="299"/>
                  <a:pt x="172" y="299"/>
                  <a:pt x="172" y="299"/>
                </a:cubicBezTo>
                <a:cubicBezTo>
                  <a:pt x="172" y="300"/>
                  <a:pt x="172" y="300"/>
                  <a:pt x="172" y="300"/>
                </a:cubicBezTo>
                <a:cubicBezTo>
                  <a:pt x="172" y="301"/>
                  <a:pt x="172" y="301"/>
                  <a:pt x="172" y="301"/>
                </a:cubicBezTo>
                <a:cubicBezTo>
                  <a:pt x="172" y="302"/>
                  <a:pt x="172" y="302"/>
                  <a:pt x="172" y="303"/>
                </a:cubicBezTo>
                <a:cubicBezTo>
                  <a:pt x="172" y="303"/>
                  <a:pt x="172" y="303"/>
                  <a:pt x="172" y="304"/>
                </a:cubicBezTo>
                <a:cubicBezTo>
                  <a:pt x="172" y="304"/>
                  <a:pt x="172" y="304"/>
                  <a:pt x="172" y="305"/>
                </a:cubicBezTo>
                <a:cubicBezTo>
                  <a:pt x="172" y="305"/>
                  <a:pt x="172" y="305"/>
                  <a:pt x="172" y="306"/>
                </a:cubicBezTo>
                <a:cubicBezTo>
                  <a:pt x="172" y="306"/>
                  <a:pt x="171" y="306"/>
                  <a:pt x="171" y="307"/>
                </a:cubicBezTo>
                <a:cubicBezTo>
                  <a:pt x="171" y="307"/>
                  <a:pt x="171" y="307"/>
                  <a:pt x="171" y="308"/>
                </a:cubicBezTo>
                <a:cubicBezTo>
                  <a:pt x="171" y="308"/>
                  <a:pt x="171" y="308"/>
                  <a:pt x="170" y="309"/>
                </a:cubicBezTo>
                <a:cubicBezTo>
                  <a:pt x="170" y="309"/>
                  <a:pt x="170" y="309"/>
                  <a:pt x="170" y="309"/>
                </a:cubicBezTo>
                <a:cubicBezTo>
                  <a:pt x="169" y="310"/>
                  <a:pt x="169" y="310"/>
                  <a:pt x="169" y="310"/>
                </a:cubicBezTo>
                <a:cubicBezTo>
                  <a:pt x="169" y="310"/>
                  <a:pt x="169" y="311"/>
                  <a:pt x="168" y="311"/>
                </a:cubicBezTo>
                <a:cubicBezTo>
                  <a:pt x="168" y="311"/>
                  <a:pt x="168" y="311"/>
                  <a:pt x="167" y="311"/>
                </a:cubicBezTo>
                <a:cubicBezTo>
                  <a:pt x="167" y="312"/>
                  <a:pt x="167" y="312"/>
                  <a:pt x="167" y="312"/>
                </a:cubicBezTo>
                <a:cubicBezTo>
                  <a:pt x="166" y="312"/>
                  <a:pt x="166" y="312"/>
                  <a:pt x="166" y="312"/>
                </a:cubicBezTo>
                <a:cubicBezTo>
                  <a:pt x="165" y="313"/>
                  <a:pt x="165" y="313"/>
                  <a:pt x="165" y="313"/>
                </a:cubicBezTo>
                <a:cubicBezTo>
                  <a:pt x="164" y="313"/>
                  <a:pt x="164" y="313"/>
                  <a:pt x="164" y="313"/>
                </a:cubicBezTo>
                <a:cubicBezTo>
                  <a:pt x="163" y="313"/>
                  <a:pt x="163" y="313"/>
                  <a:pt x="162" y="313"/>
                </a:cubicBezTo>
                <a:cubicBezTo>
                  <a:pt x="162" y="313"/>
                  <a:pt x="162" y="313"/>
                  <a:pt x="161" y="313"/>
                </a:cubicBezTo>
                <a:cubicBezTo>
                  <a:pt x="75" y="313"/>
                  <a:pt x="75" y="313"/>
                  <a:pt x="75" y="313"/>
                </a:cubicBezTo>
                <a:cubicBezTo>
                  <a:pt x="75" y="313"/>
                  <a:pt x="74" y="313"/>
                  <a:pt x="74" y="313"/>
                </a:cubicBezTo>
                <a:cubicBezTo>
                  <a:pt x="74" y="313"/>
                  <a:pt x="73" y="313"/>
                  <a:pt x="73" y="313"/>
                </a:cubicBezTo>
                <a:cubicBezTo>
                  <a:pt x="73" y="313"/>
                  <a:pt x="72" y="313"/>
                  <a:pt x="72" y="313"/>
                </a:cubicBezTo>
                <a:cubicBezTo>
                  <a:pt x="72" y="313"/>
                  <a:pt x="71" y="313"/>
                  <a:pt x="71" y="312"/>
                </a:cubicBezTo>
                <a:cubicBezTo>
                  <a:pt x="71" y="312"/>
                  <a:pt x="70" y="312"/>
                  <a:pt x="70" y="312"/>
                </a:cubicBezTo>
                <a:cubicBezTo>
                  <a:pt x="70" y="312"/>
                  <a:pt x="69" y="312"/>
                  <a:pt x="69" y="311"/>
                </a:cubicBezTo>
                <a:cubicBezTo>
                  <a:pt x="69" y="311"/>
                  <a:pt x="68" y="311"/>
                  <a:pt x="68" y="311"/>
                </a:cubicBezTo>
                <a:cubicBezTo>
                  <a:pt x="68" y="311"/>
                  <a:pt x="68" y="310"/>
                  <a:pt x="67" y="310"/>
                </a:cubicBezTo>
                <a:cubicBezTo>
                  <a:pt x="67" y="310"/>
                  <a:pt x="67" y="310"/>
                  <a:pt x="67" y="309"/>
                </a:cubicBezTo>
                <a:cubicBezTo>
                  <a:pt x="67" y="309"/>
                  <a:pt x="66" y="309"/>
                  <a:pt x="66" y="309"/>
                </a:cubicBezTo>
                <a:cubicBezTo>
                  <a:pt x="66" y="308"/>
                  <a:pt x="66" y="308"/>
                  <a:pt x="66" y="308"/>
                </a:cubicBezTo>
                <a:cubicBezTo>
                  <a:pt x="65" y="307"/>
                  <a:pt x="65" y="307"/>
                  <a:pt x="65" y="307"/>
                </a:cubicBezTo>
                <a:cubicBezTo>
                  <a:pt x="65" y="306"/>
                  <a:pt x="65" y="306"/>
                  <a:pt x="65" y="306"/>
                </a:cubicBezTo>
                <a:cubicBezTo>
                  <a:pt x="65" y="305"/>
                  <a:pt x="65" y="305"/>
                  <a:pt x="65" y="305"/>
                </a:cubicBezTo>
                <a:cubicBezTo>
                  <a:pt x="64" y="304"/>
                  <a:pt x="64" y="304"/>
                  <a:pt x="64" y="304"/>
                </a:cubicBezTo>
                <a:cubicBezTo>
                  <a:pt x="64" y="303"/>
                  <a:pt x="64" y="303"/>
                  <a:pt x="64" y="303"/>
                </a:cubicBezTo>
                <a:cubicBezTo>
                  <a:pt x="64" y="302"/>
                  <a:pt x="64" y="302"/>
                  <a:pt x="64" y="301"/>
                </a:cubicBezTo>
                <a:cubicBezTo>
                  <a:pt x="64" y="301"/>
                  <a:pt x="64" y="301"/>
                  <a:pt x="65" y="300"/>
                </a:cubicBezTo>
                <a:cubicBezTo>
                  <a:pt x="65" y="300"/>
                  <a:pt x="65" y="300"/>
                  <a:pt x="65" y="299"/>
                </a:cubicBezTo>
                <a:cubicBezTo>
                  <a:pt x="65" y="299"/>
                  <a:pt x="65" y="299"/>
                  <a:pt x="65" y="298"/>
                </a:cubicBezTo>
                <a:cubicBezTo>
                  <a:pt x="65" y="298"/>
                  <a:pt x="65" y="298"/>
                  <a:pt x="66" y="297"/>
                </a:cubicBezTo>
                <a:cubicBezTo>
                  <a:pt x="66" y="297"/>
                  <a:pt x="66" y="297"/>
                  <a:pt x="66" y="296"/>
                </a:cubicBezTo>
                <a:cubicBezTo>
                  <a:pt x="66" y="296"/>
                  <a:pt x="67" y="296"/>
                  <a:pt x="67" y="296"/>
                </a:cubicBezTo>
                <a:cubicBezTo>
                  <a:pt x="67" y="295"/>
                  <a:pt x="67" y="295"/>
                  <a:pt x="67" y="295"/>
                </a:cubicBezTo>
                <a:cubicBezTo>
                  <a:pt x="68" y="295"/>
                  <a:pt x="68" y="294"/>
                  <a:pt x="68" y="294"/>
                </a:cubicBezTo>
                <a:cubicBezTo>
                  <a:pt x="68" y="294"/>
                  <a:pt x="69" y="294"/>
                  <a:pt x="69" y="294"/>
                </a:cubicBezTo>
                <a:cubicBezTo>
                  <a:pt x="69" y="293"/>
                  <a:pt x="70" y="293"/>
                  <a:pt x="70" y="293"/>
                </a:cubicBezTo>
                <a:cubicBezTo>
                  <a:pt x="70" y="293"/>
                  <a:pt x="71" y="293"/>
                  <a:pt x="71" y="293"/>
                </a:cubicBezTo>
                <a:cubicBezTo>
                  <a:pt x="71" y="292"/>
                  <a:pt x="72" y="292"/>
                  <a:pt x="72" y="292"/>
                </a:cubicBezTo>
                <a:cubicBezTo>
                  <a:pt x="72" y="292"/>
                  <a:pt x="73" y="292"/>
                  <a:pt x="73" y="292"/>
                </a:cubicBezTo>
                <a:cubicBezTo>
                  <a:pt x="73" y="292"/>
                  <a:pt x="74" y="292"/>
                  <a:pt x="74" y="292"/>
                </a:cubicBezTo>
                <a:cubicBezTo>
                  <a:pt x="74" y="292"/>
                  <a:pt x="75" y="292"/>
                  <a:pt x="75" y="292"/>
                </a:cubicBezTo>
                <a:close/>
                <a:moveTo>
                  <a:pt x="118" y="22"/>
                </a:moveTo>
                <a:cubicBezTo>
                  <a:pt x="117" y="22"/>
                  <a:pt x="117" y="22"/>
                  <a:pt x="116" y="22"/>
                </a:cubicBezTo>
                <a:cubicBezTo>
                  <a:pt x="115" y="22"/>
                  <a:pt x="114" y="22"/>
                  <a:pt x="113" y="22"/>
                </a:cubicBezTo>
                <a:cubicBezTo>
                  <a:pt x="112" y="22"/>
                  <a:pt x="112" y="22"/>
                  <a:pt x="111" y="22"/>
                </a:cubicBezTo>
                <a:cubicBezTo>
                  <a:pt x="110" y="22"/>
                  <a:pt x="109" y="22"/>
                  <a:pt x="108" y="23"/>
                </a:cubicBezTo>
                <a:cubicBezTo>
                  <a:pt x="107" y="23"/>
                  <a:pt x="107" y="23"/>
                  <a:pt x="106" y="23"/>
                </a:cubicBezTo>
                <a:cubicBezTo>
                  <a:pt x="105" y="23"/>
                  <a:pt x="104" y="23"/>
                  <a:pt x="103" y="23"/>
                </a:cubicBezTo>
                <a:cubicBezTo>
                  <a:pt x="103" y="23"/>
                  <a:pt x="102" y="23"/>
                  <a:pt x="101" y="24"/>
                </a:cubicBezTo>
                <a:cubicBezTo>
                  <a:pt x="100" y="24"/>
                  <a:pt x="99" y="24"/>
                  <a:pt x="99" y="24"/>
                </a:cubicBezTo>
                <a:cubicBezTo>
                  <a:pt x="98" y="24"/>
                  <a:pt x="97" y="24"/>
                  <a:pt x="96" y="25"/>
                </a:cubicBezTo>
                <a:cubicBezTo>
                  <a:pt x="96" y="25"/>
                  <a:pt x="95" y="25"/>
                  <a:pt x="94" y="25"/>
                </a:cubicBezTo>
                <a:cubicBezTo>
                  <a:pt x="93" y="25"/>
                  <a:pt x="92" y="26"/>
                  <a:pt x="92" y="26"/>
                </a:cubicBezTo>
                <a:cubicBezTo>
                  <a:pt x="91" y="26"/>
                  <a:pt x="90" y="26"/>
                  <a:pt x="89" y="26"/>
                </a:cubicBezTo>
                <a:cubicBezTo>
                  <a:pt x="89" y="27"/>
                  <a:pt x="88" y="27"/>
                  <a:pt x="87" y="27"/>
                </a:cubicBezTo>
                <a:cubicBezTo>
                  <a:pt x="86" y="27"/>
                  <a:pt x="86" y="28"/>
                  <a:pt x="85" y="28"/>
                </a:cubicBezTo>
                <a:cubicBezTo>
                  <a:pt x="84" y="28"/>
                  <a:pt x="83" y="29"/>
                  <a:pt x="83" y="29"/>
                </a:cubicBezTo>
                <a:cubicBezTo>
                  <a:pt x="82" y="29"/>
                  <a:pt x="81" y="29"/>
                  <a:pt x="80" y="30"/>
                </a:cubicBezTo>
                <a:cubicBezTo>
                  <a:pt x="79" y="30"/>
                  <a:pt x="78" y="31"/>
                  <a:pt x="76" y="32"/>
                </a:cubicBezTo>
                <a:cubicBezTo>
                  <a:pt x="75" y="32"/>
                  <a:pt x="73" y="33"/>
                  <a:pt x="72" y="34"/>
                </a:cubicBezTo>
                <a:cubicBezTo>
                  <a:pt x="71" y="35"/>
                  <a:pt x="69" y="35"/>
                  <a:pt x="68" y="36"/>
                </a:cubicBezTo>
                <a:cubicBezTo>
                  <a:pt x="67" y="37"/>
                  <a:pt x="65" y="38"/>
                  <a:pt x="64" y="39"/>
                </a:cubicBezTo>
                <a:cubicBezTo>
                  <a:pt x="63" y="40"/>
                  <a:pt x="61" y="41"/>
                  <a:pt x="60" y="41"/>
                </a:cubicBezTo>
                <a:cubicBezTo>
                  <a:pt x="59" y="42"/>
                  <a:pt x="58" y="43"/>
                  <a:pt x="56" y="44"/>
                </a:cubicBezTo>
                <a:cubicBezTo>
                  <a:pt x="55" y="45"/>
                  <a:pt x="54" y="46"/>
                  <a:pt x="53" y="47"/>
                </a:cubicBezTo>
                <a:cubicBezTo>
                  <a:pt x="52" y="48"/>
                  <a:pt x="51" y="50"/>
                  <a:pt x="50" y="51"/>
                </a:cubicBezTo>
                <a:cubicBezTo>
                  <a:pt x="48" y="52"/>
                  <a:pt x="47" y="53"/>
                  <a:pt x="46" y="54"/>
                </a:cubicBezTo>
                <a:cubicBezTo>
                  <a:pt x="45" y="55"/>
                  <a:pt x="44" y="56"/>
                  <a:pt x="43" y="58"/>
                </a:cubicBezTo>
                <a:cubicBezTo>
                  <a:pt x="42" y="59"/>
                  <a:pt x="41" y="60"/>
                  <a:pt x="40" y="61"/>
                </a:cubicBezTo>
                <a:cubicBezTo>
                  <a:pt x="39" y="63"/>
                  <a:pt x="39" y="64"/>
                  <a:pt x="38" y="65"/>
                </a:cubicBezTo>
                <a:cubicBezTo>
                  <a:pt x="37" y="66"/>
                  <a:pt x="36" y="68"/>
                  <a:pt x="35" y="69"/>
                </a:cubicBezTo>
                <a:cubicBezTo>
                  <a:pt x="34" y="70"/>
                  <a:pt x="34" y="72"/>
                  <a:pt x="33" y="73"/>
                </a:cubicBezTo>
                <a:cubicBezTo>
                  <a:pt x="32" y="75"/>
                  <a:pt x="31" y="76"/>
                  <a:pt x="31" y="77"/>
                </a:cubicBezTo>
                <a:cubicBezTo>
                  <a:pt x="30" y="79"/>
                  <a:pt x="29" y="80"/>
                  <a:pt x="29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5"/>
                  <a:pt x="27" y="85"/>
                  <a:pt x="27" y="86"/>
                </a:cubicBezTo>
                <a:cubicBezTo>
                  <a:pt x="27" y="87"/>
                  <a:pt x="26" y="88"/>
                  <a:pt x="26" y="88"/>
                </a:cubicBezTo>
                <a:cubicBezTo>
                  <a:pt x="26" y="89"/>
                  <a:pt x="26" y="90"/>
                  <a:pt x="25" y="91"/>
                </a:cubicBezTo>
                <a:cubicBezTo>
                  <a:pt x="25" y="91"/>
                  <a:pt x="25" y="92"/>
                  <a:pt x="25" y="93"/>
                </a:cubicBezTo>
                <a:cubicBezTo>
                  <a:pt x="25" y="94"/>
                  <a:pt x="24" y="94"/>
                  <a:pt x="24" y="95"/>
                </a:cubicBezTo>
                <a:cubicBezTo>
                  <a:pt x="24" y="96"/>
                  <a:pt x="24" y="97"/>
                  <a:pt x="24" y="98"/>
                </a:cubicBezTo>
                <a:cubicBezTo>
                  <a:pt x="23" y="98"/>
                  <a:pt x="23" y="99"/>
                  <a:pt x="23" y="100"/>
                </a:cubicBezTo>
                <a:cubicBezTo>
                  <a:pt x="23" y="101"/>
                  <a:pt x="23" y="102"/>
                  <a:pt x="23" y="102"/>
                </a:cubicBezTo>
                <a:cubicBezTo>
                  <a:pt x="22" y="103"/>
                  <a:pt x="22" y="104"/>
                  <a:pt x="22" y="105"/>
                </a:cubicBezTo>
                <a:cubicBezTo>
                  <a:pt x="22" y="106"/>
                  <a:pt x="22" y="106"/>
                  <a:pt x="22" y="107"/>
                </a:cubicBezTo>
                <a:cubicBezTo>
                  <a:pt x="22" y="108"/>
                  <a:pt x="22" y="109"/>
                  <a:pt x="22" y="110"/>
                </a:cubicBezTo>
                <a:cubicBezTo>
                  <a:pt x="22" y="110"/>
                  <a:pt x="21" y="111"/>
                  <a:pt x="21" y="112"/>
                </a:cubicBezTo>
                <a:cubicBezTo>
                  <a:pt x="21" y="113"/>
                  <a:pt x="21" y="114"/>
                  <a:pt x="21" y="115"/>
                </a:cubicBezTo>
                <a:cubicBezTo>
                  <a:pt x="21" y="115"/>
                  <a:pt x="21" y="116"/>
                  <a:pt x="21" y="117"/>
                </a:cubicBezTo>
                <a:cubicBezTo>
                  <a:pt x="21" y="118"/>
                  <a:pt x="21" y="119"/>
                  <a:pt x="21" y="120"/>
                </a:cubicBezTo>
                <a:cubicBezTo>
                  <a:pt x="21" y="121"/>
                  <a:pt x="21" y="122"/>
                  <a:pt x="21" y="122"/>
                </a:cubicBezTo>
                <a:cubicBezTo>
                  <a:pt x="21" y="123"/>
                  <a:pt x="21" y="124"/>
                  <a:pt x="21" y="125"/>
                </a:cubicBezTo>
                <a:cubicBezTo>
                  <a:pt x="21" y="126"/>
                  <a:pt x="21" y="127"/>
                  <a:pt x="21" y="128"/>
                </a:cubicBezTo>
                <a:cubicBezTo>
                  <a:pt x="22" y="129"/>
                  <a:pt x="22" y="130"/>
                  <a:pt x="22" y="131"/>
                </a:cubicBezTo>
                <a:cubicBezTo>
                  <a:pt x="22" y="132"/>
                  <a:pt x="22" y="133"/>
                  <a:pt x="22" y="134"/>
                </a:cubicBezTo>
                <a:cubicBezTo>
                  <a:pt x="22" y="134"/>
                  <a:pt x="22" y="135"/>
                  <a:pt x="23" y="136"/>
                </a:cubicBezTo>
                <a:cubicBezTo>
                  <a:pt x="23" y="137"/>
                  <a:pt x="23" y="138"/>
                  <a:pt x="23" y="139"/>
                </a:cubicBezTo>
                <a:cubicBezTo>
                  <a:pt x="23" y="140"/>
                  <a:pt x="23" y="141"/>
                  <a:pt x="24" y="142"/>
                </a:cubicBezTo>
                <a:cubicBezTo>
                  <a:pt x="24" y="143"/>
                  <a:pt x="24" y="144"/>
                  <a:pt x="24" y="144"/>
                </a:cubicBezTo>
                <a:cubicBezTo>
                  <a:pt x="25" y="145"/>
                  <a:pt x="25" y="146"/>
                  <a:pt x="25" y="147"/>
                </a:cubicBezTo>
                <a:cubicBezTo>
                  <a:pt x="25" y="148"/>
                  <a:pt x="26" y="149"/>
                  <a:pt x="26" y="150"/>
                </a:cubicBezTo>
                <a:cubicBezTo>
                  <a:pt x="26" y="151"/>
                  <a:pt x="27" y="152"/>
                  <a:pt x="27" y="152"/>
                </a:cubicBezTo>
                <a:cubicBezTo>
                  <a:pt x="27" y="153"/>
                  <a:pt x="27" y="154"/>
                  <a:pt x="28" y="155"/>
                </a:cubicBezTo>
                <a:cubicBezTo>
                  <a:pt x="28" y="156"/>
                  <a:pt x="29" y="157"/>
                  <a:pt x="29" y="158"/>
                </a:cubicBezTo>
                <a:cubicBezTo>
                  <a:pt x="29" y="159"/>
                  <a:pt x="30" y="159"/>
                  <a:pt x="30" y="160"/>
                </a:cubicBezTo>
                <a:cubicBezTo>
                  <a:pt x="30" y="161"/>
                  <a:pt x="31" y="162"/>
                  <a:pt x="31" y="163"/>
                </a:cubicBezTo>
                <a:cubicBezTo>
                  <a:pt x="32" y="164"/>
                  <a:pt x="32" y="164"/>
                  <a:pt x="32" y="164"/>
                </a:cubicBezTo>
                <a:cubicBezTo>
                  <a:pt x="32" y="165"/>
                  <a:pt x="32" y="165"/>
                  <a:pt x="32" y="165"/>
                </a:cubicBezTo>
                <a:cubicBezTo>
                  <a:pt x="32" y="166"/>
                  <a:pt x="33" y="166"/>
                  <a:pt x="33" y="167"/>
                </a:cubicBezTo>
                <a:cubicBezTo>
                  <a:pt x="33" y="167"/>
                  <a:pt x="33" y="168"/>
                  <a:pt x="34" y="168"/>
                </a:cubicBezTo>
                <a:cubicBezTo>
                  <a:pt x="34" y="169"/>
                  <a:pt x="34" y="169"/>
                  <a:pt x="34" y="170"/>
                </a:cubicBezTo>
                <a:cubicBezTo>
                  <a:pt x="35" y="170"/>
                  <a:pt x="35" y="171"/>
                  <a:pt x="35" y="171"/>
                </a:cubicBezTo>
                <a:cubicBezTo>
                  <a:pt x="35" y="172"/>
                  <a:pt x="36" y="173"/>
                  <a:pt x="36" y="173"/>
                </a:cubicBezTo>
                <a:cubicBezTo>
                  <a:pt x="36" y="174"/>
                  <a:pt x="37" y="174"/>
                  <a:pt x="37" y="175"/>
                </a:cubicBezTo>
                <a:cubicBezTo>
                  <a:pt x="37" y="175"/>
                  <a:pt x="38" y="176"/>
                  <a:pt x="38" y="177"/>
                </a:cubicBezTo>
                <a:cubicBezTo>
                  <a:pt x="38" y="177"/>
                  <a:pt x="39" y="178"/>
                  <a:pt x="39" y="179"/>
                </a:cubicBezTo>
                <a:cubicBezTo>
                  <a:pt x="40" y="179"/>
                  <a:pt x="40" y="180"/>
                  <a:pt x="40" y="180"/>
                </a:cubicBezTo>
                <a:cubicBezTo>
                  <a:pt x="41" y="182"/>
                  <a:pt x="42" y="183"/>
                  <a:pt x="43" y="184"/>
                </a:cubicBezTo>
                <a:cubicBezTo>
                  <a:pt x="44" y="186"/>
                  <a:pt x="45" y="187"/>
                  <a:pt x="45" y="188"/>
                </a:cubicBezTo>
                <a:cubicBezTo>
                  <a:pt x="46" y="189"/>
                  <a:pt x="47" y="191"/>
                  <a:pt x="48" y="192"/>
                </a:cubicBezTo>
                <a:cubicBezTo>
                  <a:pt x="49" y="193"/>
                  <a:pt x="50" y="195"/>
                  <a:pt x="51" y="196"/>
                </a:cubicBezTo>
                <a:cubicBezTo>
                  <a:pt x="52" y="197"/>
                  <a:pt x="53" y="199"/>
                  <a:pt x="54" y="200"/>
                </a:cubicBezTo>
                <a:cubicBezTo>
                  <a:pt x="54" y="201"/>
                  <a:pt x="55" y="202"/>
                  <a:pt x="56" y="203"/>
                </a:cubicBezTo>
                <a:cubicBezTo>
                  <a:pt x="57" y="204"/>
                  <a:pt x="57" y="205"/>
                  <a:pt x="58" y="205"/>
                </a:cubicBezTo>
                <a:cubicBezTo>
                  <a:pt x="58" y="206"/>
                  <a:pt x="58" y="206"/>
                  <a:pt x="59" y="207"/>
                </a:cubicBezTo>
                <a:cubicBezTo>
                  <a:pt x="59" y="208"/>
                  <a:pt x="60" y="208"/>
                  <a:pt x="60" y="209"/>
                </a:cubicBezTo>
                <a:cubicBezTo>
                  <a:pt x="60" y="209"/>
                  <a:pt x="61" y="210"/>
                  <a:pt x="61" y="210"/>
                </a:cubicBezTo>
                <a:cubicBezTo>
                  <a:pt x="62" y="211"/>
                  <a:pt x="62" y="211"/>
                  <a:pt x="62" y="212"/>
                </a:cubicBezTo>
                <a:cubicBezTo>
                  <a:pt x="63" y="212"/>
                  <a:pt x="63" y="213"/>
                  <a:pt x="64" y="213"/>
                </a:cubicBezTo>
                <a:cubicBezTo>
                  <a:pt x="64" y="214"/>
                  <a:pt x="64" y="214"/>
                  <a:pt x="65" y="214"/>
                </a:cubicBezTo>
                <a:cubicBezTo>
                  <a:pt x="65" y="215"/>
                  <a:pt x="65" y="215"/>
                  <a:pt x="66" y="216"/>
                </a:cubicBezTo>
                <a:cubicBezTo>
                  <a:pt x="66" y="216"/>
                  <a:pt x="66" y="216"/>
                  <a:pt x="66" y="217"/>
                </a:cubicBezTo>
                <a:cubicBezTo>
                  <a:pt x="67" y="217"/>
                  <a:pt x="67" y="218"/>
                  <a:pt x="67" y="218"/>
                </a:cubicBezTo>
                <a:cubicBezTo>
                  <a:pt x="68" y="219"/>
                  <a:pt x="68" y="219"/>
                  <a:pt x="68" y="219"/>
                </a:cubicBezTo>
                <a:cubicBezTo>
                  <a:pt x="69" y="220"/>
                  <a:pt x="69" y="221"/>
                  <a:pt x="70" y="222"/>
                </a:cubicBezTo>
                <a:cubicBezTo>
                  <a:pt x="70" y="223"/>
                  <a:pt x="71" y="224"/>
                  <a:pt x="71" y="225"/>
                </a:cubicBezTo>
                <a:cubicBezTo>
                  <a:pt x="72" y="226"/>
                  <a:pt x="72" y="227"/>
                  <a:pt x="73" y="228"/>
                </a:cubicBezTo>
                <a:cubicBezTo>
                  <a:pt x="73" y="229"/>
                  <a:pt x="74" y="230"/>
                  <a:pt x="74" y="231"/>
                </a:cubicBezTo>
                <a:cubicBezTo>
                  <a:pt x="75" y="232"/>
                  <a:pt x="75" y="233"/>
                  <a:pt x="76" y="234"/>
                </a:cubicBezTo>
                <a:cubicBezTo>
                  <a:pt x="76" y="235"/>
                  <a:pt x="76" y="235"/>
                  <a:pt x="77" y="236"/>
                </a:cubicBezTo>
                <a:cubicBezTo>
                  <a:pt x="77" y="237"/>
                  <a:pt x="77" y="238"/>
                  <a:pt x="78" y="239"/>
                </a:cubicBezTo>
                <a:cubicBezTo>
                  <a:pt x="78" y="240"/>
                  <a:pt x="78" y="241"/>
                  <a:pt x="79" y="242"/>
                </a:cubicBezTo>
                <a:cubicBezTo>
                  <a:pt x="79" y="243"/>
                  <a:pt x="79" y="243"/>
                  <a:pt x="80" y="244"/>
                </a:cubicBezTo>
                <a:cubicBezTo>
                  <a:pt x="80" y="245"/>
                  <a:pt x="80" y="246"/>
                  <a:pt x="80" y="247"/>
                </a:cubicBezTo>
                <a:cubicBezTo>
                  <a:pt x="81" y="247"/>
                  <a:pt x="81" y="248"/>
                  <a:pt x="81" y="249"/>
                </a:cubicBezTo>
                <a:cubicBezTo>
                  <a:pt x="81" y="250"/>
                  <a:pt x="81" y="251"/>
                  <a:pt x="82" y="251"/>
                </a:cubicBezTo>
                <a:cubicBezTo>
                  <a:pt x="82" y="252"/>
                  <a:pt x="82" y="253"/>
                  <a:pt x="82" y="253"/>
                </a:cubicBezTo>
                <a:cubicBezTo>
                  <a:pt x="82" y="254"/>
                  <a:pt x="82" y="255"/>
                  <a:pt x="82" y="256"/>
                </a:cubicBezTo>
                <a:cubicBezTo>
                  <a:pt x="83" y="256"/>
                  <a:pt x="83" y="257"/>
                  <a:pt x="83" y="258"/>
                </a:cubicBezTo>
                <a:cubicBezTo>
                  <a:pt x="83" y="258"/>
                  <a:pt x="83" y="259"/>
                  <a:pt x="83" y="259"/>
                </a:cubicBezTo>
                <a:cubicBezTo>
                  <a:pt x="153" y="259"/>
                  <a:pt x="153" y="259"/>
                  <a:pt x="153" y="259"/>
                </a:cubicBezTo>
                <a:cubicBezTo>
                  <a:pt x="153" y="258"/>
                  <a:pt x="153" y="257"/>
                  <a:pt x="153" y="256"/>
                </a:cubicBezTo>
                <a:cubicBezTo>
                  <a:pt x="154" y="255"/>
                  <a:pt x="154" y="254"/>
                  <a:pt x="154" y="253"/>
                </a:cubicBezTo>
                <a:cubicBezTo>
                  <a:pt x="154" y="253"/>
                  <a:pt x="154" y="252"/>
                  <a:pt x="154" y="251"/>
                </a:cubicBezTo>
                <a:cubicBezTo>
                  <a:pt x="155" y="251"/>
                  <a:pt x="155" y="250"/>
                  <a:pt x="155" y="249"/>
                </a:cubicBezTo>
                <a:cubicBezTo>
                  <a:pt x="155" y="248"/>
                  <a:pt x="155" y="247"/>
                  <a:pt x="156" y="247"/>
                </a:cubicBezTo>
                <a:cubicBezTo>
                  <a:pt x="156" y="246"/>
                  <a:pt x="156" y="245"/>
                  <a:pt x="156" y="244"/>
                </a:cubicBezTo>
                <a:cubicBezTo>
                  <a:pt x="157" y="243"/>
                  <a:pt x="157" y="243"/>
                  <a:pt x="157" y="242"/>
                </a:cubicBezTo>
                <a:cubicBezTo>
                  <a:pt x="157" y="241"/>
                  <a:pt x="158" y="240"/>
                  <a:pt x="158" y="239"/>
                </a:cubicBezTo>
                <a:cubicBezTo>
                  <a:pt x="158" y="238"/>
                  <a:pt x="159" y="237"/>
                  <a:pt x="159" y="236"/>
                </a:cubicBezTo>
                <a:cubicBezTo>
                  <a:pt x="160" y="235"/>
                  <a:pt x="160" y="235"/>
                  <a:pt x="160" y="234"/>
                </a:cubicBezTo>
                <a:cubicBezTo>
                  <a:pt x="161" y="233"/>
                  <a:pt x="161" y="232"/>
                  <a:pt x="162" y="231"/>
                </a:cubicBezTo>
                <a:cubicBezTo>
                  <a:pt x="162" y="230"/>
                  <a:pt x="162" y="229"/>
                  <a:pt x="163" y="228"/>
                </a:cubicBezTo>
                <a:cubicBezTo>
                  <a:pt x="163" y="227"/>
                  <a:pt x="164" y="226"/>
                  <a:pt x="164" y="225"/>
                </a:cubicBezTo>
                <a:cubicBezTo>
                  <a:pt x="165" y="224"/>
                  <a:pt x="166" y="223"/>
                  <a:pt x="166" y="222"/>
                </a:cubicBezTo>
                <a:cubicBezTo>
                  <a:pt x="167" y="221"/>
                  <a:pt x="167" y="220"/>
                  <a:pt x="168" y="219"/>
                </a:cubicBezTo>
                <a:cubicBezTo>
                  <a:pt x="169" y="218"/>
                  <a:pt x="169" y="218"/>
                  <a:pt x="169" y="218"/>
                </a:cubicBezTo>
                <a:cubicBezTo>
                  <a:pt x="169" y="218"/>
                  <a:pt x="169" y="218"/>
                  <a:pt x="169" y="218"/>
                </a:cubicBezTo>
                <a:cubicBezTo>
                  <a:pt x="169" y="218"/>
                  <a:pt x="169" y="218"/>
                  <a:pt x="169" y="217"/>
                </a:cubicBezTo>
                <a:cubicBezTo>
                  <a:pt x="169" y="217"/>
                  <a:pt x="169" y="217"/>
                  <a:pt x="169" y="217"/>
                </a:cubicBezTo>
                <a:cubicBezTo>
                  <a:pt x="170" y="217"/>
                  <a:pt x="170" y="217"/>
                  <a:pt x="170" y="216"/>
                </a:cubicBezTo>
                <a:cubicBezTo>
                  <a:pt x="170" y="216"/>
                  <a:pt x="170" y="216"/>
                  <a:pt x="170" y="216"/>
                </a:cubicBezTo>
                <a:cubicBezTo>
                  <a:pt x="171" y="215"/>
                  <a:pt x="171" y="215"/>
                  <a:pt x="171" y="215"/>
                </a:cubicBezTo>
                <a:cubicBezTo>
                  <a:pt x="171" y="214"/>
                  <a:pt x="172" y="214"/>
                  <a:pt x="172" y="214"/>
                </a:cubicBezTo>
                <a:cubicBezTo>
                  <a:pt x="172" y="213"/>
                  <a:pt x="173" y="213"/>
                  <a:pt x="173" y="212"/>
                </a:cubicBezTo>
                <a:cubicBezTo>
                  <a:pt x="173" y="212"/>
                  <a:pt x="174" y="212"/>
                  <a:pt x="174" y="211"/>
                </a:cubicBezTo>
                <a:cubicBezTo>
                  <a:pt x="174" y="211"/>
                  <a:pt x="175" y="210"/>
                  <a:pt x="175" y="210"/>
                </a:cubicBezTo>
                <a:cubicBezTo>
                  <a:pt x="175" y="209"/>
                  <a:pt x="176" y="209"/>
                  <a:pt x="176" y="208"/>
                </a:cubicBezTo>
                <a:cubicBezTo>
                  <a:pt x="176" y="208"/>
                  <a:pt x="177" y="207"/>
                  <a:pt x="177" y="207"/>
                </a:cubicBezTo>
                <a:cubicBezTo>
                  <a:pt x="178" y="206"/>
                  <a:pt x="178" y="206"/>
                  <a:pt x="179" y="205"/>
                </a:cubicBezTo>
                <a:cubicBezTo>
                  <a:pt x="179" y="204"/>
                  <a:pt x="179" y="204"/>
                  <a:pt x="180" y="203"/>
                </a:cubicBezTo>
                <a:cubicBezTo>
                  <a:pt x="180" y="203"/>
                  <a:pt x="181" y="202"/>
                  <a:pt x="181" y="201"/>
                </a:cubicBezTo>
                <a:cubicBezTo>
                  <a:pt x="182" y="201"/>
                  <a:pt x="182" y="200"/>
                  <a:pt x="183" y="200"/>
                </a:cubicBezTo>
                <a:cubicBezTo>
                  <a:pt x="183" y="199"/>
                  <a:pt x="183" y="198"/>
                  <a:pt x="184" y="198"/>
                </a:cubicBezTo>
                <a:cubicBezTo>
                  <a:pt x="184" y="197"/>
                  <a:pt x="185" y="196"/>
                  <a:pt x="185" y="196"/>
                </a:cubicBezTo>
                <a:cubicBezTo>
                  <a:pt x="186" y="194"/>
                  <a:pt x="187" y="193"/>
                  <a:pt x="188" y="192"/>
                </a:cubicBezTo>
                <a:cubicBezTo>
                  <a:pt x="189" y="190"/>
                  <a:pt x="190" y="189"/>
                  <a:pt x="191" y="187"/>
                </a:cubicBezTo>
                <a:cubicBezTo>
                  <a:pt x="192" y="186"/>
                  <a:pt x="193" y="185"/>
                  <a:pt x="194" y="183"/>
                </a:cubicBezTo>
                <a:cubicBezTo>
                  <a:pt x="194" y="183"/>
                  <a:pt x="195" y="182"/>
                  <a:pt x="195" y="181"/>
                </a:cubicBezTo>
                <a:cubicBezTo>
                  <a:pt x="195" y="181"/>
                  <a:pt x="196" y="180"/>
                  <a:pt x="196" y="179"/>
                </a:cubicBezTo>
                <a:cubicBezTo>
                  <a:pt x="197" y="179"/>
                  <a:pt x="197" y="178"/>
                  <a:pt x="198" y="177"/>
                </a:cubicBezTo>
                <a:cubicBezTo>
                  <a:pt x="198" y="177"/>
                  <a:pt x="198" y="176"/>
                  <a:pt x="199" y="175"/>
                </a:cubicBezTo>
                <a:cubicBezTo>
                  <a:pt x="199" y="175"/>
                  <a:pt x="199" y="174"/>
                  <a:pt x="200" y="173"/>
                </a:cubicBezTo>
                <a:cubicBezTo>
                  <a:pt x="200" y="173"/>
                  <a:pt x="200" y="172"/>
                  <a:pt x="201" y="171"/>
                </a:cubicBezTo>
                <a:cubicBezTo>
                  <a:pt x="201" y="171"/>
                  <a:pt x="201" y="170"/>
                  <a:pt x="202" y="170"/>
                </a:cubicBezTo>
                <a:cubicBezTo>
                  <a:pt x="202" y="169"/>
                  <a:pt x="202" y="168"/>
                  <a:pt x="203" y="168"/>
                </a:cubicBezTo>
                <a:cubicBezTo>
                  <a:pt x="203" y="167"/>
                  <a:pt x="204" y="166"/>
                  <a:pt x="204" y="165"/>
                </a:cubicBezTo>
                <a:cubicBezTo>
                  <a:pt x="205" y="164"/>
                  <a:pt x="205" y="163"/>
                  <a:pt x="206" y="162"/>
                </a:cubicBezTo>
                <a:cubicBezTo>
                  <a:pt x="206" y="161"/>
                  <a:pt x="206" y="160"/>
                  <a:pt x="207" y="159"/>
                </a:cubicBezTo>
                <a:cubicBezTo>
                  <a:pt x="207" y="158"/>
                  <a:pt x="208" y="157"/>
                  <a:pt x="208" y="156"/>
                </a:cubicBezTo>
                <a:cubicBezTo>
                  <a:pt x="209" y="155"/>
                  <a:pt x="209" y="154"/>
                  <a:pt x="209" y="153"/>
                </a:cubicBezTo>
                <a:cubicBezTo>
                  <a:pt x="210" y="152"/>
                  <a:pt x="210" y="151"/>
                  <a:pt x="210" y="150"/>
                </a:cubicBezTo>
                <a:cubicBezTo>
                  <a:pt x="211" y="149"/>
                  <a:pt x="211" y="148"/>
                  <a:pt x="211" y="147"/>
                </a:cubicBezTo>
                <a:cubicBezTo>
                  <a:pt x="212" y="146"/>
                  <a:pt x="212" y="145"/>
                  <a:pt x="212" y="144"/>
                </a:cubicBezTo>
                <a:cubicBezTo>
                  <a:pt x="212" y="143"/>
                  <a:pt x="213" y="142"/>
                  <a:pt x="213" y="141"/>
                </a:cubicBezTo>
                <a:cubicBezTo>
                  <a:pt x="213" y="140"/>
                  <a:pt x="213" y="139"/>
                  <a:pt x="213" y="138"/>
                </a:cubicBezTo>
                <a:cubicBezTo>
                  <a:pt x="214" y="137"/>
                  <a:pt x="214" y="136"/>
                  <a:pt x="214" y="135"/>
                </a:cubicBezTo>
                <a:cubicBezTo>
                  <a:pt x="214" y="134"/>
                  <a:pt x="214" y="133"/>
                  <a:pt x="214" y="132"/>
                </a:cubicBezTo>
                <a:cubicBezTo>
                  <a:pt x="215" y="131"/>
                  <a:pt x="215" y="130"/>
                  <a:pt x="215" y="129"/>
                </a:cubicBezTo>
                <a:cubicBezTo>
                  <a:pt x="215" y="128"/>
                  <a:pt x="215" y="127"/>
                  <a:pt x="215" y="126"/>
                </a:cubicBezTo>
                <a:cubicBezTo>
                  <a:pt x="215" y="125"/>
                  <a:pt x="215" y="124"/>
                  <a:pt x="215" y="123"/>
                </a:cubicBezTo>
                <a:cubicBezTo>
                  <a:pt x="215" y="122"/>
                  <a:pt x="215" y="121"/>
                  <a:pt x="215" y="120"/>
                </a:cubicBezTo>
                <a:cubicBezTo>
                  <a:pt x="215" y="119"/>
                  <a:pt x="215" y="118"/>
                  <a:pt x="215" y="117"/>
                </a:cubicBezTo>
                <a:cubicBezTo>
                  <a:pt x="215" y="116"/>
                  <a:pt x="215" y="115"/>
                  <a:pt x="215" y="115"/>
                </a:cubicBezTo>
                <a:cubicBezTo>
                  <a:pt x="215" y="114"/>
                  <a:pt x="215" y="113"/>
                  <a:pt x="215" y="112"/>
                </a:cubicBezTo>
                <a:cubicBezTo>
                  <a:pt x="215" y="111"/>
                  <a:pt x="215" y="110"/>
                  <a:pt x="215" y="110"/>
                </a:cubicBezTo>
                <a:cubicBezTo>
                  <a:pt x="215" y="109"/>
                  <a:pt x="215" y="108"/>
                  <a:pt x="214" y="107"/>
                </a:cubicBezTo>
                <a:cubicBezTo>
                  <a:pt x="214" y="106"/>
                  <a:pt x="214" y="106"/>
                  <a:pt x="214" y="105"/>
                </a:cubicBezTo>
                <a:cubicBezTo>
                  <a:pt x="214" y="104"/>
                  <a:pt x="214" y="103"/>
                  <a:pt x="214" y="102"/>
                </a:cubicBezTo>
                <a:cubicBezTo>
                  <a:pt x="214" y="102"/>
                  <a:pt x="213" y="101"/>
                  <a:pt x="213" y="100"/>
                </a:cubicBezTo>
                <a:cubicBezTo>
                  <a:pt x="213" y="99"/>
                  <a:pt x="213" y="98"/>
                  <a:pt x="213" y="98"/>
                </a:cubicBezTo>
                <a:cubicBezTo>
                  <a:pt x="213" y="97"/>
                  <a:pt x="212" y="96"/>
                  <a:pt x="212" y="95"/>
                </a:cubicBezTo>
                <a:cubicBezTo>
                  <a:pt x="212" y="94"/>
                  <a:pt x="212" y="94"/>
                  <a:pt x="212" y="93"/>
                </a:cubicBezTo>
                <a:cubicBezTo>
                  <a:pt x="211" y="92"/>
                  <a:pt x="211" y="91"/>
                  <a:pt x="211" y="91"/>
                </a:cubicBezTo>
                <a:cubicBezTo>
                  <a:pt x="211" y="90"/>
                  <a:pt x="210" y="89"/>
                  <a:pt x="210" y="88"/>
                </a:cubicBezTo>
                <a:cubicBezTo>
                  <a:pt x="210" y="88"/>
                  <a:pt x="210" y="87"/>
                  <a:pt x="209" y="86"/>
                </a:cubicBezTo>
                <a:cubicBezTo>
                  <a:pt x="209" y="85"/>
                  <a:pt x="209" y="85"/>
                  <a:pt x="209" y="84"/>
                </a:cubicBezTo>
                <a:cubicBezTo>
                  <a:pt x="208" y="83"/>
                  <a:pt x="208" y="82"/>
                  <a:pt x="208" y="82"/>
                </a:cubicBezTo>
                <a:cubicBezTo>
                  <a:pt x="207" y="80"/>
                  <a:pt x="206" y="79"/>
                  <a:pt x="206" y="77"/>
                </a:cubicBezTo>
                <a:cubicBezTo>
                  <a:pt x="205" y="76"/>
                  <a:pt x="204" y="75"/>
                  <a:pt x="204" y="73"/>
                </a:cubicBezTo>
                <a:cubicBezTo>
                  <a:pt x="203" y="72"/>
                  <a:pt x="202" y="70"/>
                  <a:pt x="201" y="69"/>
                </a:cubicBezTo>
                <a:cubicBezTo>
                  <a:pt x="200" y="68"/>
                  <a:pt x="200" y="66"/>
                  <a:pt x="199" y="65"/>
                </a:cubicBezTo>
                <a:cubicBezTo>
                  <a:pt x="198" y="64"/>
                  <a:pt x="197" y="63"/>
                  <a:pt x="196" y="61"/>
                </a:cubicBezTo>
                <a:cubicBezTo>
                  <a:pt x="195" y="60"/>
                  <a:pt x="194" y="59"/>
                  <a:pt x="193" y="58"/>
                </a:cubicBezTo>
                <a:cubicBezTo>
                  <a:pt x="192" y="56"/>
                  <a:pt x="191" y="55"/>
                  <a:pt x="190" y="54"/>
                </a:cubicBezTo>
                <a:cubicBezTo>
                  <a:pt x="189" y="53"/>
                  <a:pt x="188" y="52"/>
                  <a:pt x="187" y="51"/>
                </a:cubicBezTo>
                <a:cubicBezTo>
                  <a:pt x="186" y="50"/>
                  <a:pt x="185" y="48"/>
                  <a:pt x="183" y="47"/>
                </a:cubicBezTo>
                <a:cubicBezTo>
                  <a:pt x="182" y="46"/>
                  <a:pt x="181" y="45"/>
                  <a:pt x="180" y="44"/>
                </a:cubicBezTo>
                <a:cubicBezTo>
                  <a:pt x="179" y="43"/>
                  <a:pt x="177" y="42"/>
                  <a:pt x="176" y="41"/>
                </a:cubicBezTo>
                <a:cubicBezTo>
                  <a:pt x="175" y="41"/>
                  <a:pt x="174" y="40"/>
                  <a:pt x="172" y="39"/>
                </a:cubicBezTo>
                <a:cubicBezTo>
                  <a:pt x="171" y="38"/>
                  <a:pt x="170" y="37"/>
                  <a:pt x="168" y="36"/>
                </a:cubicBezTo>
                <a:cubicBezTo>
                  <a:pt x="167" y="35"/>
                  <a:pt x="166" y="35"/>
                  <a:pt x="164" y="34"/>
                </a:cubicBezTo>
                <a:cubicBezTo>
                  <a:pt x="163" y="33"/>
                  <a:pt x="162" y="32"/>
                  <a:pt x="160" y="32"/>
                </a:cubicBezTo>
                <a:cubicBezTo>
                  <a:pt x="159" y="31"/>
                  <a:pt x="157" y="30"/>
                  <a:pt x="156" y="30"/>
                </a:cubicBezTo>
                <a:cubicBezTo>
                  <a:pt x="155" y="29"/>
                  <a:pt x="154" y="29"/>
                  <a:pt x="154" y="29"/>
                </a:cubicBezTo>
                <a:cubicBezTo>
                  <a:pt x="153" y="29"/>
                  <a:pt x="152" y="28"/>
                  <a:pt x="152" y="28"/>
                </a:cubicBezTo>
                <a:cubicBezTo>
                  <a:pt x="151" y="28"/>
                  <a:pt x="150" y="27"/>
                  <a:pt x="149" y="27"/>
                </a:cubicBezTo>
                <a:cubicBezTo>
                  <a:pt x="149" y="27"/>
                  <a:pt x="148" y="27"/>
                  <a:pt x="147" y="26"/>
                </a:cubicBezTo>
                <a:cubicBezTo>
                  <a:pt x="146" y="26"/>
                  <a:pt x="145" y="26"/>
                  <a:pt x="145" y="26"/>
                </a:cubicBezTo>
                <a:cubicBezTo>
                  <a:pt x="144" y="26"/>
                  <a:pt x="143" y="25"/>
                  <a:pt x="142" y="25"/>
                </a:cubicBezTo>
                <a:cubicBezTo>
                  <a:pt x="142" y="25"/>
                  <a:pt x="141" y="25"/>
                  <a:pt x="140" y="25"/>
                </a:cubicBezTo>
                <a:cubicBezTo>
                  <a:pt x="139" y="24"/>
                  <a:pt x="139" y="24"/>
                  <a:pt x="138" y="24"/>
                </a:cubicBezTo>
                <a:cubicBezTo>
                  <a:pt x="137" y="24"/>
                  <a:pt x="136" y="24"/>
                  <a:pt x="135" y="24"/>
                </a:cubicBezTo>
                <a:cubicBezTo>
                  <a:pt x="135" y="23"/>
                  <a:pt x="134" y="23"/>
                  <a:pt x="133" y="23"/>
                </a:cubicBezTo>
                <a:cubicBezTo>
                  <a:pt x="132" y="23"/>
                  <a:pt x="131" y="23"/>
                  <a:pt x="131" y="23"/>
                </a:cubicBezTo>
                <a:cubicBezTo>
                  <a:pt x="130" y="23"/>
                  <a:pt x="129" y="23"/>
                  <a:pt x="128" y="23"/>
                </a:cubicBezTo>
                <a:cubicBezTo>
                  <a:pt x="127" y="22"/>
                  <a:pt x="126" y="22"/>
                  <a:pt x="126" y="22"/>
                </a:cubicBezTo>
                <a:cubicBezTo>
                  <a:pt x="125" y="22"/>
                  <a:pt x="124" y="22"/>
                  <a:pt x="123" y="22"/>
                </a:cubicBezTo>
                <a:cubicBezTo>
                  <a:pt x="122" y="22"/>
                  <a:pt x="122" y="22"/>
                  <a:pt x="121" y="22"/>
                </a:cubicBezTo>
                <a:cubicBezTo>
                  <a:pt x="120" y="22"/>
                  <a:pt x="119" y="22"/>
                  <a:pt x="118" y="22"/>
                </a:cubicBezTo>
                <a:close/>
                <a:moveTo>
                  <a:pt x="118" y="0"/>
                </a:moveTo>
                <a:cubicBezTo>
                  <a:pt x="119" y="0"/>
                  <a:pt x="120" y="0"/>
                  <a:pt x="121" y="1"/>
                </a:cubicBezTo>
                <a:cubicBezTo>
                  <a:pt x="122" y="1"/>
                  <a:pt x="123" y="1"/>
                  <a:pt x="124" y="1"/>
                </a:cubicBezTo>
                <a:cubicBezTo>
                  <a:pt x="125" y="1"/>
                  <a:pt x="126" y="1"/>
                  <a:pt x="127" y="1"/>
                </a:cubicBezTo>
                <a:cubicBezTo>
                  <a:pt x="128" y="1"/>
                  <a:pt x="129" y="1"/>
                  <a:pt x="130" y="1"/>
                </a:cubicBezTo>
                <a:cubicBezTo>
                  <a:pt x="131" y="1"/>
                  <a:pt x="132" y="1"/>
                  <a:pt x="133" y="1"/>
                </a:cubicBezTo>
                <a:cubicBezTo>
                  <a:pt x="134" y="2"/>
                  <a:pt x="135" y="2"/>
                  <a:pt x="136" y="2"/>
                </a:cubicBezTo>
                <a:cubicBezTo>
                  <a:pt x="137" y="2"/>
                  <a:pt x="138" y="2"/>
                  <a:pt x="139" y="2"/>
                </a:cubicBezTo>
                <a:cubicBezTo>
                  <a:pt x="140" y="3"/>
                  <a:pt x="141" y="3"/>
                  <a:pt x="142" y="3"/>
                </a:cubicBezTo>
                <a:cubicBezTo>
                  <a:pt x="143" y="3"/>
                  <a:pt x="144" y="3"/>
                  <a:pt x="145" y="4"/>
                </a:cubicBezTo>
                <a:cubicBezTo>
                  <a:pt x="146" y="4"/>
                  <a:pt x="147" y="4"/>
                  <a:pt x="148" y="4"/>
                </a:cubicBezTo>
                <a:cubicBezTo>
                  <a:pt x="149" y="4"/>
                  <a:pt x="150" y="5"/>
                  <a:pt x="151" y="5"/>
                </a:cubicBezTo>
                <a:cubicBezTo>
                  <a:pt x="152" y="5"/>
                  <a:pt x="152" y="6"/>
                  <a:pt x="153" y="6"/>
                </a:cubicBezTo>
                <a:cubicBezTo>
                  <a:pt x="154" y="6"/>
                  <a:pt x="155" y="6"/>
                  <a:pt x="156" y="7"/>
                </a:cubicBezTo>
                <a:cubicBezTo>
                  <a:pt x="157" y="7"/>
                  <a:pt x="158" y="7"/>
                  <a:pt x="159" y="8"/>
                </a:cubicBezTo>
                <a:cubicBezTo>
                  <a:pt x="160" y="8"/>
                  <a:pt x="161" y="8"/>
                  <a:pt x="162" y="9"/>
                </a:cubicBezTo>
                <a:cubicBezTo>
                  <a:pt x="163" y="9"/>
                  <a:pt x="163" y="9"/>
                  <a:pt x="164" y="10"/>
                </a:cubicBezTo>
                <a:cubicBezTo>
                  <a:pt x="165" y="10"/>
                  <a:pt x="166" y="11"/>
                  <a:pt x="167" y="11"/>
                </a:cubicBezTo>
                <a:cubicBezTo>
                  <a:pt x="168" y="11"/>
                  <a:pt x="169" y="12"/>
                  <a:pt x="170" y="12"/>
                </a:cubicBezTo>
                <a:cubicBezTo>
                  <a:pt x="170" y="13"/>
                  <a:pt x="171" y="13"/>
                  <a:pt x="172" y="14"/>
                </a:cubicBezTo>
                <a:cubicBezTo>
                  <a:pt x="173" y="14"/>
                  <a:pt x="174" y="14"/>
                  <a:pt x="175" y="15"/>
                </a:cubicBezTo>
                <a:cubicBezTo>
                  <a:pt x="176" y="15"/>
                  <a:pt x="176" y="16"/>
                  <a:pt x="177" y="16"/>
                </a:cubicBezTo>
                <a:cubicBezTo>
                  <a:pt x="178" y="17"/>
                  <a:pt x="179" y="17"/>
                  <a:pt x="180" y="18"/>
                </a:cubicBezTo>
                <a:cubicBezTo>
                  <a:pt x="180" y="18"/>
                  <a:pt x="181" y="19"/>
                  <a:pt x="182" y="19"/>
                </a:cubicBezTo>
                <a:cubicBezTo>
                  <a:pt x="183" y="20"/>
                  <a:pt x="184" y="20"/>
                  <a:pt x="184" y="21"/>
                </a:cubicBezTo>
                <a:cubicBezTo>
                  <a:pt x="185" y="21"/>
                  <a:pt x="186" y="22"/>
                  <a:pt x="187" y="22"/>
                </a:cubicBezTo>
                <a:cubicBezTo>
                  <a:pt x="188" y="23"/>
                  <a:pt x="188" y="24"/>
                  <a:pt x="189" y="24"/>
                </a:cubicBezTo>
                <a:cubicBezTo>
                  <a:pt x="190" y="25"/>
                  <a:pt x="191" y="25"/>
                  <a:pt x="191" y="26"/>
                </a:cubicBezTo>
                <a:cubicBezTo>
                  <a:pt x="192" y="27"/>
                  <a:pt x="193" y="27"/>
                  <a:pt x="194" y="28"/>
                </a:cubicBezTo>
                <a:cubicBezTo>
                  <a:pt x="194" y="28"/>
                  <a:pt x="195" y="29"/>
                  <a:pt x="196" y="30"/>
                </a:cubicBezTo>
                <a:cubicBezTo>
                  <a:pt x="197" y="30"/>
                  <a:pt x="197" y="31"/>
                  <a:pt x="198" y="31"/>
                </a:cubicBezTo>
                <a:cubicBezTo>
                  <a:pt x="199" y="33"/>
                  <a:pt x="201" y="34"/>
                  <a:pt x="202" y="35"/>
                </a:cubicBezTo>
                <a:cubicBezTo>
                  <a:pt x="203" y="37"/>
                  <a:pt x="205" y="38"/>
                  <a:pt x="206" y="40"/>
                </a:cubicBezTo>
                <a:cubicBezTo>
                  <a:pt x="207" y="41"/>
                  <a:pt x="208" y="42"/>
                  <a:pt x="210" y="44"/>
                </a:cubicBezTo>
                <a:cubicBezTo>
                  <a:pt x="210" y="45"/>
                  <a:pt x="211" y="45"/>
                  <a:pt x="211" y="46"/>
                </a:cubicBezTo>
                <a:cubicBezTo>
                  <a:pt x="212" y="47"/>
                  <a:pt x="213" y="48"/>
                  <a:pt x="213" y="48"/>
                </a:cubicBezTo>
                <a:cubicBezTo>
                  <a:pt x="214" y="49"/>
                  <a:pt x="214" y="50"/>
                  <a:pt x="215" y="51"/>
                </a:cubicBezTo>
                <a:cubicBezTo>
                  <a:pt x="215" y="51"/>
                  <a:pt x="216" y="52"/>
                  <a:pt x="217" y="53"/>
                </a:cubicBezTo>
                <a:cubicBezTo>
                  <a:pt x="217" y="54"/>
                  <a:pt x="218" y="55"/>
                  <a:pt x="218" y="55"/>
                </a:cubicBezTo>
                <a:cubicBezTo>
                  <a:pt x="219" y="56"/>
                  <a:pt x="219" y="57"/>
                  <a:pt x="220" y="58"/>
                </a:cubicBezTo>
                <a:cubicBezTo>
                  <a:pt x="220" y="59"/>
                  <a:pt x="221" y="60"/>
                  <a:pt x="221" y="60"/>
                </a:cubicBezTo>
                <a:cubicBezTo>
                  <a:pt x="222" y="61"/>
                  <a:pt x="222" y="62"/>
                  <a:pt x="222" y="63"/>
                </a:cubicBezTo>
                <a:cubicBezTo>
                  <a:pt x="223" y="64"/>
                  <a:pt x="223" y="65"/>
                  <a:pt x="224" y="65"/>
                </a:cubicBezTo>
                <a:cubicBezTo>
                  <a:pt x="224" y="66"/>
                  <a:pt x="225" y="67"/>
                  <a:pt x="225" y="68"/>
                </a:cubicBezTo>
                <a:cubicBezTo>
                  <a:pt x="226" y="69"/>
                  <a:pt x="226" y="70"/>
                  <a:pt x="226" y="71"/>
                </a:cubicBezTo>
                <a:cubicBezTo>
                  <a:pt x="227" y="72"/>
                  <a:pt x="227" y="72"/>
                  <a:pt x="227" y="73"/>
                </a:cubicBezTo>
                <a:cubicBezTo>
                  <a:pt x="228" y="74"/>
                  <a:pt x="228" y="75"/>
                  <a:pt x="229" y="76"/>
                </a:cubicBezTo>
                <a:cubicBezTo>
                  <a:pt x="229" y="77"/>
                  <a:pt x="229" y="78"/>
                  <a:pt x="230" y="79"/>
                </a:cubicBezTo>
                <a:cubicBezTo>
                  <a:pt x="230" y="80"/>
                  <a:pt x="230" y="81"/>
                  <a:pt x="231" y="81"/>
                </a:cubicBezTo>
                <a:cubicBezTo>
                  <a:pt x="231" y="82"/>
                  <a:pt x="231" y="83"/>
                  <a:pt x="231" y="84"/>
                </a:cubicBezTo>
                <a:cubicBezTo>
                  <a:pt x="232" y="85"/>
                  <a:pt x="232" y="86"/>
                  <a:pt x="232" y="87"/>
                </a:cubicBezTo>
                <a:cubicBezTo>
                  <a:pt x="233" y="88"/>
                  <a:pt x="233" y="89"/>
                  <a:pt x="233" y="90"/>
                </a:cubicBezTo>
                <a:cubicBezTo>
                  <a:pt x="233" y="91"/>
                  <a:pt x="234" y="92"/>
                  <a:pt x="234" y="93"/>
                </a:cubicBezTo>
                <a:cubicBezTo>
                  <a:pt x="234" y="94"/>
                  <a:pt x="234" y="95"/>
                  <a:pt x="234" y="96"/>
                </a:cubicBezTo>
                <a:cubicBezTo>
                  <a:pt x="235" y="97"/>
                  <a:pt x="235" y="98"/>
                  <a:pt x="235" y="99"/>
                </a:cubicBezTo>
                <a:cubicBezTo>
                  <a:pt x="235" y="100"/>
                  <a:pt x="235" y="101"/>
                  <a:pt x="235" y="102"/>
                </a:cubicBezTo>
                <a:cubicBezTo>
                  <a:pt x="236" y="102"/>
                  <a:pt x="236" y="103"/>
                  <a:pt x="236" y="104"/>
                </a:cubicBezTo>
                <a:cubicBezTo>
                  <a:pt x="236" y="105"/>
                  <a:pt x="236" y="106"/>
                  <a:pt x="236" y="107"/>
                </a:cubicBezTo>
                <a:cubicBezTo>
                  <a:pt x="236" y="108"/>
                  <a:pt x="236" y="109"/>
                  <a:pt x="236" y="110"/>
                </a:cubicBezTo>
                <a:cubicBezTo>
                  <a:pt x="237" y="111"/>
                  <a:pt x="237" y="112"/>
                  <a:pt x="237" y="114"/>
                </a:cubicBezTo>
                <a:cubicBezTo>
                  <a:pt x="237" y="115"/>
                  <a:pt x="237" y="116"/>
                  <a:pt x="237" y="117"/>
                </a:cubicBezTo>
                <a:cubicBezTo>
                  <a:pt x="237" y="118"/>
                  <a:pt x="237" y="119"/>
                  <a:pt x="237" y="120"/>
                </a:cubicBezTo>
                <a:cubicBezTo>
                  <a:pt x="237" y="121"/>
                  <a:pt x="237" y="122"/>
                  <a:pt x="237" y="123"/>
                </a:cubicBezTo>
                <a:cubicBezTo>
                  <a:pt x="237" y="125"/>
                  <a:pt x="237" y="126"/>
                  <a:pt x="237" y="127"/>
                </a:cubicBezTo>
                <a:cubicBezTo>
                  <a:pt x="237" y="129"/>
                  <a:pt x="236" y="130"/>
                  <a:pt x="236" y="131"/>
                </a:cubicBezTo>
                <a:cubicBezTo>
                  <a:pt x="236" y="132"/>
                  <a:pt x="236" y="134"/>
                  <a:pt x="236" y="135"/>
                </a:cubicBezTo>
                <a:cubicBezTo>
                  <a:pt x="236" y="136"/>
                  <a:pt x="236" y="137"/>
                  <a:pt x="235" y="139"/>
                </a:cubicBezTo>
                <a:cubicBezTo>
                  <a:pt x="235" y="140"/>
                  <a:pt x="235" y="141"/>
                  <a:pt x="235" y="142"/>
                </a:cubicBezTo>
                <a:cubicBezTo>
                  <a:pt x="234" y="144"/>
                  <a:pt x="234" y="145"/>
                  <a:pt x="234" y="146"/>
                </a:cubicBezTo>
                <a:cubicBezTo>
                  <a:pt x="234" y="147"/>
                  <a:pt x="233" y="148"/>
                  <a:pt x="233" y="150"/>
                </a:cubicBezTo>
                <a:cubicBezTo>
                  <a:pt x="233" y="151"/>
                  <a:pt x="232" y="152"/>
                  <a:pt x="232" y="153"/>
                </a:cubicBezTo>
                <a:cubicBezTo>
                  <a:pt x="232" y="155"/>
                  <a:pt x="231" y="156"/>
                  <a:pt x="231" y="157"/>
                </a:cubicBezTo>
                <a:cubicBezTo>
                  <a:pt x="230" y="158"/>
                  <a:pt x="230" y="159"/>
                  <a:pt x="230" y="161"/>
                </a:cubicBezTo>
                <a:cubicBezTo>
                  <a:pt x="229" y="162"/>
                  <a:pt x="229" y="163"/>
                  <a:pt x="228" y="164"/>
                </a:cubicBezTo>
                <a:cubicBezTo>
                  <a:pt x="228" y="165"/>
                  <a:pt x="227" y="166"/>
                  <a:pt x="227" y="168"/>
                </a:cubicBezTo>
                <a:cubicBezTo>
                  <a:pt x="226" y="169"/>
                  <a:pt x="226" y="170"/>
                  <a:pt x="225" y="171"/>
                </a:cubicBezTo>
                <a:cubicBezTo>
                  <a:pt x="225" y="172"/>
                  <a:pt x="224" y="173"/>
                  <a:pt x="224" y="174"/>
                </a:cubicBezTo>
                <a:cubicBezTo>
                  <a:pt x="223" y="176"/>
                  <a:pt x="222" y="177"/>
                  <a:pt x="222" y="178"/>
                </a:cubicBezTo>
                <a:cubicBezTo>
                  <a:pt x="221" y="178"/>
                  <a:pt x="221" y="179"/>
                  <a:pt x="221" y="180"/>
                </a:cubicBezTo>
                <a:cubicBezTo>
                  <a:pt x="221" y="180"/>
                  <a:pt x="220" y="181"/>
                  <a:pt x="220" y="181"/>
                </a:cubicBezTo>
                <a:cubicBezTo>
                  <a:pt x="220" y="182"/>
                  <a:pt x="219" y="183"/>
                  <a:pt x="219" y="183"/>
                </a:cubicBezTo>
                <a:cubicBezTo>
                  <a:pt x="219" y="184"/>
                  <a:pt x="218" y="185"/>
                  <a:pt x="218" y="185"/>
                </a:cubicBezTo>
                <a:cubicBezTo>
                  <a:pt x="217" y="186"/>
                  <a:pt x="217" y="186"/>
                  <a:pt x="217" y="187"/>
                </a:cubicBezTo>
                <a:cubicBezTo>
                  <a:pt x="216" y="188"/>
                  <a:pt x="216" y="188"/>
                  <a:pt x="216" y="189"/>
                </a:cubicBezTo>
                <a:cubicBezTo>
                  <a:pt x="215" y="191"/>
                  <a:pt x="214" y="192"/>
                  <a:pt x="213" y="193"/>
                </a:cubicBezTo>
                <a:cubicBezTo>
                  <a:pt x="212" y="195"/>
                  <a:pt x="211" y="196"/>
                  <a:pt x="210" y="197"/>
                </a:cubicBezTo>
                <a:cubicBezTo>
                  <a:pt x="209" y="199"/>
                  <a:pt x="208" y="200"/>
                  <a:pt x="208" y="201"/>
                </a:cubicBezTo>
                <a:cubicBezTo>
                  <a:pt x="207" y="203"/>
                  <a:pt x="206" y="204"/>
                  <a:pt x="205" y="206"/>
                </a:cubicBezTo>
                <a:cubicBezTo>
                  <a:pt x="204" y="207"/>
                  <a:pt x="203" y="208"/>
                  <a:pt x="202" y="210"/>
                </a:cubicBezTo>
                <a:cubicBezTo>
                  <a:pt x="202" y="210"/>
                  <a:pt x="201" y="211"/>
                  <a:pt x="201" y="211"/>
                </a:cubicBezTo>
                <a:cubicBezTo>
                  <a:pt x="200" y="212"/>
                  <a:pt x="200" y="213"/>
                  <a:pt x="199" y="213"/>
                </a:cubicBezTo>
                <a:cubicBezTo>
                  <a:pt x="199" y="214"/>
                  <a:pt x="198" y="215"/>
                  <a:pt x="198" y="215"/>
                </a:cubicBezTo>
                <a:cubicBezTo>
                  <a:pt x="197" y="216"/>
                  <a:pt x="197" y="216"/>
                  <a:pt x="197" y="217"/>
                </a:cubicBezTo>
                <a:cubicBezTo>
                  <a:pt x="196" y="217"/>
                  <a:pt x="196" y="218"/>
                  <a:pt x="195" y="219"/>
                </a:cubicBezTo>
                <a:cubicBezTo>
                  <a:pt x="195" y="219"/>
                  <a:pt x="195" y="220"/>
                  <a:pt x="194" y="220"/>
                </a:cubicBezTo>
                <a:cubicBezTo>
                  <a:pt x="194" y="221"/>
                  <a:pt x="193" y="221"/>
                  <a:pt x="193" y="222"/>
                </a:cubicBezTo>
                <a:cubicBezTo>
                  <a:pt x="193" y="222"/>
                  <a:pt x="192" y="223"/>
                  <a:pt x="192" y="223"/>
                </a:cubicBezTo>
                <a:cubicBezTo>
                  <a:pt x="192" y="224"/>
                  <a:pt x="191" y="224"/>
                  <a:pt x="191" y="225"/>
                </a:cubicBezTo>
                <a:cubicBezTo>
                  <a:pt x="191" y="225"/>
                  <a:pt x="190" y="225"/>
                  <a:pt x="190" y="226"/>
                </a:cubicBezTo>
                <a:cubicBezTo>
                  <a:pt x="190" y="226"/>
                  <a:pt x="189" y="227"/>
                  <a:pt x="189" y="227"/>
                </a:cubicBezTo>
                <a:cubicBezTo>
                  <a:pt x="189" y="227"/>
                  <a:pt x="188" y="228"/>
                  <a:pt x="188" y="228"/>
                </a:cubicBezTo>
                <a:cubicBezTo>
                  <a:pt x="188" y="228"/>
                  <a:pt x="188" y="229"/>
                  <a:pt x="188" y="229"/>
                </a:cubicBezTo>
                <a:cubicBezTo>
                  <a:pt x="187" y="229"/>
                  <a:pt x="187" y="229"/>
                  <a:pt x="187" y="230"/>
                </a:cubicBezTo>
                <a:cubicBezTo>
                  <a:pt x="187" y="230"/>
                  <a:pt x="187" y="230"/>
                  <a:pt x="186" y="230"/>
                </a:cubicBezTo>
                <a:cubicBezTo>
                  <a:pt x="186" y="230"/>
                  <a:pt x="186" y="231"/>
                  <a:pt x="186" y="231"/>
                </a:cubicBezTo>
                <a:cubicBezTo>
                  <a:pt x="186" y="231"/>
                  <a:pt x="185" y="232"/>
                  <a:pt x="185" y="233"/>
                </a:cubicBezTo>
                <a:cubicBezTo>
                  <a:pt x="184" y="233"/>
                  <a:pt x="184" y="234"/>
                  <a:pt x="184" y="235"/>
                </a:cubicBezTo>
                <a:cubicBezTo>
                  <a:pt x="183" y="235"/>
                  <a:pt x="183" y="236"/>
                  <a:pt x="183" y="237"/>
                </a:cubicBezTo>
                <a:cubicBezTo>
                  <a:pt x="182" y="237"/>
                  <a:pt x="182" y="238"/>
                  <a:pt x="182" y="239"/>
                </a:cubicBezTo>
                <a:cubicBezTo>
                  <a:pt x="181" y="239"/>
                  <a:pt x="181" y="240"/>
                  <a:pt x="181" y="240"/>
                </a:cubicBezTo>
                <a:cubicBezTo>
                  <a:pt x="181" y="241"/>
                  <a:pt x="180" y="242"/>
                  <a:pt x="180" y="242"/>
                </a:cubicBezTo>
                <a:cubicBezTo>
                  <a:pt x="180" y="243"/>
                  <a:pt x="180" y="243"/>
                  <a:pt x="179" y="244"/>
                </a:cubicBezTo>
                <a:cubicBezTo>
                  <a:pt x="179" y="245"/>
                  <a:pt x="179" y="245"/>
                  <a:pt x="179" y="246"/>
                </a:cubicBezTo>
                <a:cubicBezTo>
                  <a:pt x="178" y="246"/>
                  <a:pt x="178" y="247"/>
                  <a:pt x="178" y="248"/>
                </a:cubicBezTo>
                <a:cubicBezTo>
                  <a:pt x="178" y="248"/>
                  <a:pt x="178" y="249"/>
                  <a:pt x="177" y="249"/>
                </a:cubicBezTo>
                <a:cubicBezTo>
                  <a:pt x="177" y="250"/>
                  <a:pt x="177" y="250"/>
                  <a:pt x="177" y="251"/>
                </a:cubicBezTo>
                <a:cubicBezTo>
                  <a:pt x="177" y="251"/>
                  <a:pt x="177" y="252"/>
                  <a:pt x="176" y="252"/>
                </a:cubicBezTo>
                <a:cubicBezTo>
                  <a:pt x="176" y="253"/>
                  <a:pt x="176" y="253"/>
                  <a:pt x="176" y="254"/>
                </a:cubicBezTo>
                <a:cubicBezTo>
                  <a:pt x="176" y="254"/>
                  <a:pt x="176" y="255"/>
                  <a:pt x="176" y="255"/>
                </a:cubicBezTo>
                <a:cubicBezTo>
                  <a:pt x="175" y="256"/>
                  <a:pt x="175" y="256"/>
                  <a:pt x="175" y="257"/>
                </a:cubicBezTo>
                <a:cubicBezTo>
                  <a:pt x="175" y="257"/>
                  <a:pt x="175" y="258"/>
                  <a:pt x="175" y="258"/>
                </a:cubicBezTo>
                <a:cubicBezTo>
                  <a:pt x="175" y="259"/>
                  <a:pt x="175" y="259"/>
                  <a:pt x="175" y="259"/>
                </a:cubicBezTo>
                <a:cubicBezTo>
                  <a:pt x="175" y="260"/>
                  <a:pt x="175" y="260"/>
                  <a:pt x="174" y="261"/>
                </a:cubicBezTo>
                <a:cubicBezTo>
                  <a:pt x="174" y="261"/>
                  <a:pt x="174" y="261"/>
                  <a:pt x="174" y="262"/>
                </a:cubicBezTo>
                <a:cubicBezTo>
                  <a:pt x="174" y="262"/>
                  <a:pt x="174" y="263"/>
                  <a:pt x="174" y="263"/>
                </a:cubicBezTo>
                <a:cubicBezTo>
                  <a:pt x="174" y="263"/>
                  <a:pt x="174" y="264"/>
                  <a:pt x="174" y="264"/>
                </a:cubicBezTo>
                <a:cubicBezTo>
                  <a:pt x="174" y="264"/>
                  <a:pt x="174" y="265"/>
                  <a:pt x="174" y="265"/>
                </a:cubicBezTo>
                <a:cubicBezTo>
                  <a:pt x="174" y="265"/>
                  <a:pt x="174" y="265"/>
                  <a:pt x="174" y="266"/>
                </a:cubicBezTo>
                <a:cubicBezTo>
                  <a:pt x="174" y="266"/>
                  <a:pt x="174" y="266"/>
                  <a:pt x="174" y="267"/>
                </a:cubicBezTo>
                <a:cubicBezTo>
                  <a:pt x="174" y="267"/>
                  <a:pt x="174" y="267"/>
                  <a:pt x="174" y="267"/>
                </a:cubicBezTo>
                <a:cubicBezTo>
                  <a:pt x="174" y="267"/>
                  <a:pt x="174" y="268"/>
                  <a:pt x="174" y="268"/>
                </a:cubicBezTo>
                <a:cubicBezTo>
                  <a:pt x="174" y="268"/>
                  <a:pt x="174" y="268"/>
                  <a:pt x="174" y="268"/>
                </a:cubicBezTo>
                <a:cubicBezTo>
                  <a:pt x="174" y="269"/>
                  <a:pt x="174" y="269"/>
                  <a:pt x="174" y="269"/>
                </a:cubicBezTo>
                <a:cubicBezTo>
                  <a:pt x="174" y="269"/>
                  <a:pt x="174" y="269"/>
                  <a:pt x="174" y="269"/>
                </a:cubicBezTo>
                <a:cubicBezTo>
                  <a:pt x="174" y="269"/>
                  <a:pt x="174" y="269"/>
                  <a:pt x="174" y="269"/>
                </a:cubicBezTo>
                <a:cubicBezTo>
                  <a:pt x="174" y="270"/>
                  <a:pt x="174" y="270"/>
                  <a:pt x="174" y="270"/>
                </a:cubicBezTo>
                <a:cubicBezTo>
                  <a:pt x="174" y="270"/>
                  <a:pt x="174" y="270"/>
                  <a:pt x="174" y="270"/>
                </a:cubicBezTo>
                <a:cubicBezTo>
                  <a:pt x="174" y="281"/>
                  <a:pt x="174" y="281"/>
                  <a:pt x="174" y="281"/>
                </a:cubicBezTo>
                <a:cubicBezTo>
                  <a:pt x="163" y="281"/>
                  <a:pt x="163" y="281"/>
                  <a:pt x="163" y="281"/>
                </a:cubicBezTo>
                <a:cubicBezTo>
                  <a:pt x="62" y="281"/>
                  <a:pt x="62" y="281"/>
                  <a:pt x="62" y="281"/>
                </a:cubicBezTo>
                <a:cubicBezTo>
                  <a:pt x="62" y="270"/>
                  <a:pt x="62" y="270"/>
                  <a:pt x="62" y="270"/>
                </a:cubicBezTo>
                <a:cubicBezTo>
                  <a:pt x="62" y="270"/>
                  <a:pt x="62" y="270"/>
                  <a:pt x="62" y="270"/>
                </a:cubicBezTo>
                <a:cubicBezTo>
                  <a:pt x="62" y="269"/>
                  <a:pt x="62" y="269"/>
                  <a:pt x="62" y="269"/>
                </a:cubicBezTo>
                <a:cubicBezTo>
                  <a:pt x="62" y="269"/>
                  <a:pt x="62" y="269"/>
                  <a:pt x="62" y="269"/>
                </a:cubicBezTo>
                <a:cubicBezTo>
                  <a:pt x="62" y="269"/>
                  <a:pt x="62" y="269"/>
                  <a:pt x="62" y="269"/>
                </a:cubicBezTo>
                <a:cubicBezTo>
                  <a:pt x="62" y="269"/>
                  <a:pt x="62" y="268"/>
                  <a:pt x="62" y="268"/>
                </a:cubicBezTo>
                <a:cubicBezTo>
                  <a:pt x="62" y="268"/>
                  <a:pt x="62" y="268"/>
                  <a:pt x="62" y="268"/>
                </a:cubicBezTo>
                <a:cubicBezTo>
                  <a:pt x="62" y="268"/>
                  <a:pt x="62" y="267"/>
                  <a:pt x="62" y="267"/>
                </a:cubicBezTo>
                <a:cubicBezTo>
                  <a:pt x="62" y="267"/>
                  <a:pt x="62" y="267"/>
                  <a:pt x="62" y="266"/>
                </a:cubicBezTo>
                <a:cubicBezTo>
                  <a:pt x="62" y="266"/>
                  <a:pt x="62" y="266"/>
                  <a:pt x="62" y="266"/>
                </a:cubicBezTo>
                <a:cubicBezTo>
                  <a:pt x="62" y="265"/>
                  <a:pt x="62" y="265"/>
                  <a:pt x="62" y="265"/>
                </a:cubicBezTo>
                <a:cubicBezTo>
                  <a:pt x="62" y="265"/>
                  <a:pt x="62" y="264"/>
                  <a:pt x="62" y="264"/>
                </a:cubicBezTo>
                <a:cubicBezTo>
                  <a:pt x="62" y="264"/>
                  <a:pt x="62" y="263"/>
                  <a:pt x="62" y="263"/>
                </a:cubicBezTo>
                <a:cubicBezTo>
                  <a:pt x="62" y="263"/>
                  <a:pt x="62" y="262"/>
                  <a:pt x="62" y="262"/>
                </a:cubicBezTo>
                <a:cubicBezTo>
                  <a:pt x="62" y="261"/>
                  <a:pt x="62" y="261"/>
                  <a:pt x="61" y="261"/>
                </a:cubicBezTo>
                <a:cubicBezTo>
                  <a:pt x="61" y="260"/>
                  <a:pt x="61" y="260"/>
                  <a:pt x="61" y="259"/>
                </a:cubicBezTo>
                <a:cubicBezTo>
                  <a:pt x="61" y="259"/>
                  <a:pt x="61" y="258"/>
                  <a:pt x="61" y="257"/>
                </a:cubicBezTo>
                <a:cubicBezTo>
                  <a:pt x="61" y="256"/>
                  <a:pt x="60" y="256"/>
                  <a:pt x="60" y="255"/>
                </a:cubicBezTo>
                <a:cubicBezTo>
                  <a:pt x="60" y="255"/>
                  <a:pt x="60" y="254"/>
                  <a:pt x="60" y="254"/>
                </a:cubicBezTo>
                <a:cubicBezTo>
                  <a:pt x="60" y="253"/>
                  <a:pt x="60" y="253"/>
                  <a:pt x="60" y="252"/>
                </a:cubicBezTo>
                <a:cubicBezTo>
                  <a:pt x="59" y="252"/>
                  <a:pt x="59" y="251"/>
                  <a:pt x="59" y="251"/>
                </a:cubicBezTo>
                <a:cubicBezTo>
                  <a:pt x="59" y="250"/>
                  <a:pt x="59" y="250"/>
                  <a:pt x="59" y="249"/>
                </a:cubicBezTo>
                <a:cubicBezTo>
                  <a:pt x="58" y="249"/>
                  <a:pt x="58" y="248"/>
                  <a:pt x="58" y="248"/>
                </a:cubicBezTo>
                <a:cubicBezTo>
                  <a:pt x="58" y="247"/>
                  <a:pt x="58" y="246"/>
                  <a:pt x="57" y="246"/>
                </a:cubicBezTo>
                <a:cubicBezTo>
                  <a:pt x="57" y="245"/>
                  <a:pt x="57" y="245"/>
                  <a:pt x="57" y="244"/>
                </a:cubicBezTo>
                <a:cubicBezTo>
                  <a:pt x="56" y="243"/>
                  <a:pt x="56" y="243"/>
                  <a:pt x="56" y="242"/>
                </a:cubicBezTo>
                <a:cubicBezTo>
                  <a:pt x="56" y="242"/>
                  <a:pt x="55" y="241"/>
                  <a:pt x="55" y="240"/>
                </a:cubicBezTo>
                <a:cubicBezTo>
                  <a:pt x="55" y="240"/>
                  <a:pt x="54" y="239"/>
                  <a:pt x="54" y="239"/>
                </a:cubicBezTo>
                <a:cubicBezTo>
                  <a:pt x="54" y="238"/>
                  <a:pt x="54" y="237"/>
                  <a:pt x="53" y="237"/>
                </a:cubicBezTo>
                <a:cubicBezTo>
                  <a:pt x="53" y="236"/>
                  <a:pt x="53" y="235"/>
                  <a:pt x="52" y="235"/>
                </a:cubicBezTo>
                <a:cubicBezTo>
                  <a:pt x="52" y="234"/>
                  <a:pt x="51" y="233"/>
                  <a:pt x="51" y="233"/>
                </a:cubicBezTo>
                <a:cubicBezTo>
                  <a:pt x="51" y="232"/>
                  <a:pt x="50" y="231"/>
                  <a:pt x="50" y="231"/>
                </a:cubicBezTo>
                <a:cubicBezTo>
                  <a:pt x="50" y="231"/>
                  <a:pt x="50" y="230"/>
                  <a:pt x="49" y="230"/>
                </a:cubicBezTo>
                <a:cubicBezTo>
                  <a:pt x="49" y="230"/>
                  <a:pt x="49" y="230"/>
                  <a:pt x="49" y="229"/>
                </a:cubicBezTo>
                <a:cubicBezTo>
                  <a:pt x="49" y="229"/>
                  <a:pt x="48" y="229"/>
                  <a:pt x="48" y="228"/>
                </a:cubicBezTo>
                <a:cubicBezTo>
                  <a:pt x="48" y="228"/>
                  <a:pt x="47" y="228"/>
                  <a:pt x="47" y="227"/>
                </a:cubicBezTo>
                <a:cubicBezTo>
                  <a:pt x="47" y="227"/>
                  <a:pt x="47" y="226"/>
                  <a:pt x="46" y="226"/>
                </a:cubicBezTo>
                <a:cubicBezTo>
                  <a:pt x="46" y="226"/>
                  <a:pt x="46" y="225"/>
                  <a:pt x="45" y="225"/>
                </a:cubicBezTo>
                <a:cubicBezTo>
                  <a:pt x="45" y="224"/>
                  <a:pt x="44" y="224"/>
                  <a:pt x="44" y="223"/>
                </a:cubicBezTo>
                <a:cubicBezTo>
                  <a:pt x="44" y="223"/>
                  <a:pt x="43" y="222"/>
                  <a:pt x="43" y="222"/>
                </a:cubicBezTo>
                <a:cubicBezTo>
                  <a:pt x="42" y="221"/>
                  <a:pt x="42" y="221"/>
                  <a:pt x="42" y="220"/>
                </a:cubicBezTo>
                <a:cubicBezTo>
                  <a:pt x="41" y="219"/>
                  <a:pt x="41" y="219"/>
                  <a:pt x="40" y="218"/>
                </a:cubicBezTo>
                <a:cubicBezTo>
                  <a:pt x="40" y="218"/>
                  <a:pt x="39" y="217"/>
                  <a:pt x="39" y="216"/>
                </a:cubicBezTo>
                <a:cubicBezTo>
                  <a:pt x="38" y="216"/>
                  <a:pt x="38" y="215"/>
                  <a:pt x="37" y="214"/>
                </a:cubicBezTo>
                <a:cubicBezTo>
                  <a:pt x="37" y="214"/>
                  <a:pt x="37" y="213"/>
                  <a:pt x="36" y="212"/>
                </a:cubicBezTo>
                <a:cubicBezTo>
                  <a:pt x="36" y="212"/>
                  <a:pt x="35" y="211"/>
                  <a:pt x="35" y="210"/>
                </a:cubicBezTo>
                <a:cubicBezTo>
                  <a:pt x="34" y="210"/>
                  <a:pt x="34" y="209"/>
                  <a:pt x="33" y="208"/>
                </a:cubicBezTo>
                <a:cubicBezTo>
                  <a:pt x="33" y="208"/>
                  <a:pt x="32" y="207"/>
                  <a:pt x="32" y="206"/>
                </a:cubicBezTo>
                <a:cubicBezTo>
                  <a:pt x="31" y="205"/>
                  <a:pt x="29" y="203"/>
                  <a:pt x="28" y="202"/>
                </a:cubicBezTo>
                <a:cubicBezTo>
                  <a:pt x="27" y="200"/>
                  <a:pt x="26" y="199"/>
                  <a:pt x="25" y="197"/>
                </a:cubicBezTo>
                <a:cubicBezTo>
                  <a:pt x="24" y="196"/>
                  <a:pt x="23" y="194"/>
                  <a:pt x="23" y="193"/>
                </a:cubicBezTo>
                <a:cubicBezTo>
                  <a:pt x="22" y="192"/>
                  <a:pt x="22" y="191"/>
                  <a:pt x="21" y="190"/>
                </a:cubicBezTo>
                <a:cubicBezTo>
                  <a:pt x="21" y="190"/>
                  <a:pt x="20" y="189"/>
                  <a:pt x="20" y="188"/>
                </a:cubicBezTo>
                <a:cubicBezTo>
                  <a:pt x="19" y="187"/>
                  <a:pt x="19" y="187"/>
                  <a:pt x="18" y="186"/>
                </a:cubicBezTo>
                <a:cubicBezTo>
                  <a:pt x="18" y="185"/>
                  <a:pt x="18" y="184"/>
                  <a:pt x="17" y="184"/>
                </a:cubicBezTo>
                <a:cubicBezTo>
                  <a:pt x="17" y="183"/>
                  <a:pt x="16" y="182"/>
                  <a:pt x="16" y="182"/>
                </a:cubicBezTo>
                <a:cubicBezTo>
                  <a:pt x="16" y="181"/>
                  <a:pt x="15" y="180"/>
                  <a:pt x="15" y="179"/>
                </a:cubicBezTo>
                <a:cubicBezTo>
                  <a:pt x="15" y="179"/>
                  <a:pt x="14" y="178"/>
                  <a:pt x="14" y="177"/>
                </a:cubicBezTo>
                <a:cubicBezTo>
                  <a:pt x="14" y="177"/>
                  <a:pt x="13" y="176"/>
                  <a:pt x="13" y="175"/>
                </a:cubicBezTo>
                <a:cubicBezTo>
                  <a:pt x="13" y="175"/>
                  <a:pt x="13" y="174"/>
                  <a:pt x="12" y="174"/>
                </a:cubicBezTo>
                <a:cubicBezTo>
                  <a:pt x="12" y="173"/>
                  <a:pt x="12" y="172"/>
                  <a:pt x="12" y="172"/>
                </a:cubicBezTo>
                <a:cubicBezTo>
                  <a:pt x="11" y="171"/>
                  <a:pt x="11" y="170"/>
                  <a:pt x="10" y="169"/>
                </a:cubicBezTo>
                <a:cubicBezTo>
                  <a:pt x="10" y="168"/>
                  <a:pt x="9" y="167"/>
                  <a:pt x="9" y="166"/>
                </a:cubicBezTo>
                <a:cubicBezTo>
                  <a:pt x="8" y="165"/>
                  <a:pt x="8" y="163"/>
                  <a:pt x="8" y="162"/>
                </a:cubicBezTo>
                <a:cubicBezTo>
                  <a:pt x="7" y="161"/>
                  <a:pt x="7" y="160"/>
                  <a:pt x="6" y="159"/>
                </a:cubicBezTo>
                <a:cubicBezTo>
                  <a:pt x="6" y="158"/>
                  <a:pt x="6" y="157"/>
                  <a:pt x="5" y="156"/>
                </a:cubicBezTo>
                <a:cubicBezTo>
                  <a:pt x="5" y="155"/>
                  <a:pt x="5" y="154"/>
                  <a:pt x="4" y="153"/>
                </a:cubicBezTo>
                <a:cubicBezTo>
                  <a:pt x="4" y="152"/>
                  <a:pt x="4" y="151"/>
                  <a:pt x="3" y="150"/>
                </a:cubicBezTo>
                <a:cubicBezTo>
                  <a:pt x="3" y="149"/>
                  <a:pt x="3" y="147"/>
                  <a:pt x="3" y="146"/>
                </a:cubicBezTo>
                <a:cubicBezTo>
                  <a:pt x="2" y="145"/>
                  <a:pt x="2" y="144"/>
                  <a:pt x="2" y="143"/>
                </a:cubicBezTo>
                <a:cubicBezTo>
                  <a:pt x="2" y="142"/>
                  <a:pt x="1" y="141"/>
                  <a:pt x="1" y="140"/>
                </a:cubicBezTo>
                <a:cubicBezTo>
                  <a:pt x="1" y="139"/>
                  <a:pt x="1" y="138"/>
                  <a:pt x="1" y="136"/>
                </a:cubicBezTo>
                <a:cubicBezTo>
                  <a:pt x="1" y="135"/>
                  <a:pt x="0" y="134"/>
                  <a:pt x="0" y="133"/>
                </a:cubicBezTo>
                <a:cubicBezTo>
                  <a:pt x="0" y="132"/>
                  <a:pt x="0" y="131"/>
                  <a:pt x="0" y="130"/>
                </a:cubicBezTo>
                <a:cubicBezTo>
                  <a:pt x="0" y="129"/>
                  <a:pt x="0" y="128"/>
                  <a:pt x="0" y="126"/>
                </a:cubicBezTo>
                <a:cubicBezTo>
                  <a:pt x="0" y="125"/>
                  <a:pt x="0" y="124"/>
                  <a:pt x="0" y="123"/>
                </a:cubicBezTo>
                <a:cubicBezTo>
                  <a:pt x="0" y="122"/>
                  <a:pt x="0" y="121"/>
                  <a:pt x="0" y="120"/>
                </a:cubicBezTo>
                <a:cubicBezTo>
                  <a:pt x="0" y="119"/>
                  <a:pt x="0" y="118"/>
                  <a:pt x="0" y="117"/>
                </a:cubicBezTo>
                <a:cubicBezTo>
                  <a:pt x="0" y="116"/>
                  <a:pt x="0" y="115"/>
                  <a:pt x="0" y="114"/>
                </a:cubicBezTo>
                <a:cubicBezTo>
                  <a:pt x="0" y="112"/>
                  <a:pt x="0" y="111"/>
                  <a:pt x="0" y="110"/>
                </a:cubicBezTo>
                <a:cubicBezTo>
                  <a:pt x="0" y="109"/>
                  <a:pt x="0" y="108"/>
                  <a:pt x="0" y="107"/>
                </a:cubicBezTo>
                <a:cubicBezTo>
                  <a:pt x="0" y="106"/>
                  <a:pt x="0" y="105"/>
                  <a:pt x="0" y="104"/>
                </a:cubicBezTo>
                <a:cubicBezTo>
                  <a:pt x="1" y="103"/>
                  <a:pt x="1" y="102"/>
                  <a:pt x="1" y="102"/>
                </a:cubicBezTo>
                <a:cubicBezTo>
                  <a:pt x="1" y="101"/>
                  <a:pt x="1" y="100"/>
                  <a:pt x="1" y="99"/>
                </a:cubicBezTo>
                <a:cubicBezTo>
                  <a:pt x="2" y="98"/>
                  <a:pt x="2" y="97"/>
                  <a:pt x="2" y="96"/>
                </a:cubicBezTo>
                <a:cubicBezTo>
                  <a:pt x="2" y="95"/>
                  <a:pt x="2" y="94"/>
                  <a:pt x="3" y="93"/>
                </a:cubicBezTo>
                <a:cubicBezTo>
                  <a:pt x="3" y="92"/>
                  <a:pt x="3" y="91"/>
                  <a:pt x="3" y="90"/>
                </a:cubicBezTo>
                <a:cubicBezTo>
                  <a:pt x="4" y="89"/>
                  <a:pt x="4" y="88"/>
                  <a:pt x="4" y="87"/>
                </a:cubicBezTo>
                <a:cubicBezTo>
                  <a:pt x="4" y="86"/>
                  <a:pt x="5" y="85"/>
                  <a:pt x="5" y="84"/>
                </a:cubicBezTo>
                <a:cubicBezTo>
                  <a:pt x="5" y="83"/>
                  <a:pt x="5" y="82"/>
                  <a:pt x="6" y="81"/>
                </a:cubicBezTo>
                <a:cubicBezTo>
                  <a:pt x="6" y="81"/>
                  <a:pt x="6" y="80"/>
                  <a:pt x="7" y="79"/>
                </a:cubicBezTo>
                <a:cubicBezTo>
                  <a:pt x="7" y="78"/>
                  <a:pt x="7" y="77"/>
                  <a:pt x="8" y="76"/>
                </a:cubicBezTo>
                <a:cubicBezTo>
                  <a:pt x="8" y="75"/>
                  <a:pt x="8" y="74"/>
                  <a:pt x="9" y="73"/>
                </a:cubicBezTo>
                <a:cubicBezTo>
                  <a:pt x="9" y="72"/>
                  <a:pt x="10" y="72"/>
                  <a:pt x="10" y="71"/>
                </a:cubicBezTo>
                <a:cubicBezTo>
                  <a:pt x="10" y="70"/>
                  <a:pt x="11" y="69"/>
                  <a:pt x="11" y="68"/>
                </a:cubicBezTo>
                <a:cubicBezTo>
                  <a:pt x="12" y="67"/>
                  <a:pt x="12" y="66"/>
                  <a:pt x="13" y="65"/>
                </a:cubicBezTo>
                <a:cubicBezTo>
                  <a:pt x="13" y="65"/>
                  <a:pt x="13" y="64"/>
                  <a:pt x="14" y="63"/>
                </a:cubicBezTo>
                <a:cubicBezTo>
                  <a:pt x="14" y="62"/>
                  <a:pt x="15" y="61"/>
                  <a:pt x="15" y="60"/>
                </a:cubicBezTo>
                <a:cubicBezTo>
                  <a:pt x="16" y="60"/>
                  <a:pt x="16" y="59"/>
                  <a:pt x="17" y="58"/>
                </a:cubicBezTo>
                <a:cubicBezTo>
                  <a:pt x="17" y="57"/>
                  <a:pt x="18" y="56"/>
                  <a:pt x="18" y="55"/>
                </a:cubicBezTo>
                <a:cubicBezTo>
                  <a:pt x="19" y="55"/>
                  <a:pt x="19" y="54"/>
                  <a:pt x="20" y="53"/>
                </a:cubicBezTo>
                <a:cubicBezTo>
                  <a:pt x="20" y="52"/>
                  <a:pt x="21" y="51"/>
                  <a:pt x="21" y="51"/>
                </a:cubicBezTo>
                <a:cubicBezTo>
                  <a:pt x="22" y="50"/>
                  <a:pt x="23" y="49"/>
                  <a:pt x="23" y="48"/>
                </a:cubicBezTo>
                <a:cubicBezTo>
                  <a:pt x="24" y="48"/>
                  <a:pt x="24" y="47"/>
                  <a:pt x="25" y="46"/>
                </a:cubicBezTo>
                <a:cubicBezTo>
                  <a:pt x="25" y="45"/>
                  <a:pt x="26" y="45"/>
                  <a:pt x="27" y="44"/>
                </a:cubicBezTo>
                <a:cubicBezTo>
                  <a:pt x="28" y="42"/>
                  <a:pt x="29" y="41"/>
                  <a:pt x="30" y="40"/>
                </a:cubicBezTo>
                <a:cubicBezTo>
                  <a:pt x="32" y="38"/>
                  <a:pt x="33" y="37"/>
                  <a:pt x="34" y="35"/>
                </a:cubicBezTo>
                <a:cubicBezTo>
                  <a:pt x="36" y="34"/>
                  <a:pt x="37" y="33"/>
                  <a:pt x="38" y="31"/>
                </a:cubicBezTo>
                <a:cubicBezTo>
                  <a:pt x="39" y="31"/>
                  <a:pt x="40" y="30"/>
                  <a:pt x="41" y="30"/>
                </a:cubicBezTo>
                <a:cubicBezTo>
                  <a:pt x="41" y="29"/>
                  <a:pt x="42" y="28"/>
                  <a:pt x="43" y="28"/>
                </a:cubicBezTo>
                <a:cubicBezTo>
                  <a:pt x="43" y="27"/>
                  <a:pt x="44" y="27"/>
                  <a:pt x="45" y="26"/>
                </a:cubicBezTo>
                <a:cubicBezTo>
                  <a:pt x="46" y="25"/>
                  <a:pt x="46" y="25"/>
                  <a:pt x="47" y="24"/>
                </a:cubicBezTo>
                <a:cubicBezTo>
                  <a:pt x="48" y="24"/>
                  <a:pt x="49" y="23"/>
                  <a:pt x="50" y="22"/>
                </a:cubicBezTo>
                <a:cubicBezTo>
                  <a:pt x="50" y="22"/>
                  <a:pt x="51" y="21"/>
                  <a:pt x="52" y="21"/>
                </a:cubicBezTo>
                <a:cubicBezTo>
                  <a:pt x="53" y="20"/>
                  <a:pt x="53" y="20"/>
                  <a:pt x="54" y="19"/>
                </a:cubicBezTo>
                <a:cubicBezTo>
                  <a:pt x="55" y="19"/>
                  <a:pt x="56" y="18"/>
                  <a:pt x="57" y="18"/>
                </a:cubicBezTo>
                <a:cubicBezTo>
                  <a:pt x="58" y="17"/>
                  <a:pt x="58" y="17"/>
                  <a:pt x="59" y="16"/>
                </a:cubicBezTo>
                <a:cubicBezTo>
                  <a:pt x="60" y="16"/>
                  <a:pt x="61" y="15"/>
                  <a:pt x="62" y="15"/>
                </a:cubicBezTo>
                <a:cubicBezTo>
                  <a:pt x="63" y="14"/>
                  <a:pt x="63" y="14"/>
                  <a:pt x="64" y="14"/>
                </a:cubicBezTo>
                <a:cubicBezTo>
                  <a:pt x="65" y="13"/>
                  <a:pt x="66" y="13"/>
                  <a:pt x="67" y="12"/>
                </a:cubicBezTo>
                <a:cubicBezTo>
                  <a:pt x="68" y="12"/>
                  <a:pt x="69" y="11"/>
                  <a:pt x="69" y="11"/>
                </a:cubicBezTo>
                <a:cubicBezTo>
                  <a:pt x="70" y="11"/>
                  <a:pt x="71" y="10"/>
                  <a:pt x="72" y="10"/>
                </a:cubicBezTo>
                <a:cubicBezTo>
                  <a:pt x="73" y="9"/>
                  <a:pt x="74" y="9"/>
                  <a:pt x="75" y="9"/>
                </a:cubicBezTo>
                <a:cubicBezTo>
                  <a:pt x="76" y="8"/>
                  <a:pt x="77" y="8"/>
                  <a:pt x="77" y="8"/>
                </a:cubicBezTo>
                <a:cubicBezTo>
                  <a:pt x="78" y="7"/>
                  <a:pt x="79" y="7"/>
                  <a:pt x="80" y="7"/>
                </a:cubicBezTo>
                <a:cubicBezTo>
                  <a:pt x="81" y="6"/>
                  <a:pt x="82" y="6"/>
                  <a:pt x="83" y="6"/>
                </a:cubicBezTo>
                <a:cubicBezTo>
                  <a:pt x="84" y="6"/>
                  <a:pt x="85" y="5"/>
                  <a:pt x="86" y="5"/>
                </a:cubicBezTo>
                <a:cubicBezTo>
                  <a:pt x="87" y="5"/>
                  <a:pt x="88" y="4"/>
                  <a:pt x="89" y="4"/>
                </a:cubicBezTo>
                <a:cubicBezTo>
                  <a:pt x="90" y="4"/>
                  <a:pt x="90" y="4"/>
                  <a:pt x="91" y="4"/>
                </a:cubicBezTo>
                <a:cubicBezTo>
                  <a:pt x="92" y="3"/>
                  <a:pt x="93" y="3"/>
                  <a:pt x="94" y="3"/>
                </a:cubicBezTo>
                <a:cubicBezTo>
                  <a:pt x="95" y="3"/>
                  <a:pt x="96" y="3"/>
                  <a:pt x="97" y="2"/>
                </a:cubicBezTo>
                <a:cubicBezTo>
                  <a:pt x="98" y="2"/>
                  <a:pt x="99" y="2"/>
                  <a:pt x="100" y="2"/>
                </a:cubicBezTo>
                <a:cubicBezTo>
                  <a:pt x="101" y="2"/>
                  <a:pt x="102" y="2"/>
                  <a:pt x="103" y="1"/>
                </a:cubicBezTo>
                <a:cubicBezTo>
                  <a:pt x="104" y="1"/>
                  <a:pt x="105" y="1"/>
                  <a:pt x="106" y="1"/>
                </a:cubicBezTo>
                <a:cubicBezTo>
                  <a:pt x="107" y="1"/>
                  <a:pt x="108" y="1"/>
                  <a:pt x="109" y="1"/>
                </a:cubicBezTo>
                <a:cubicBezTo>
                  <a:pt x="110" y="1"/>
                  <a:pt x="111" y="1"/>
                  <a:pt x="112" y="1"/>
                </a:cubicBezTo>
                <a:cubicBezTo>
                  <a:pt x="113" y="1"/>
                  <a:pt x="114" y="1"/>
                  <a:pt x="115" y="1"/>
                </a:cubicBezTo>
                <a:cubicBezTo>
                  <a:pt x="116" y="0"/>
                  <a:pt x="117" y="0"/>
                  <a:pt x="118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8722130" y="6326341"/>
            <a:ext cx="1274383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05050"/>
                </a:solidFill>
                <a:latin typeface="Segoe UI"/>
              </a:rPr>
              <a:t>Application Insights Telemetry collects </a:t>
            </a:r>
            <a:r>
              <a:rPr lang="en-US" sz="800" dirty="0" smtClean="0">
                <a:solidFill>
                  <a:srgbClr val="505050"/>
                </a:solidFill>
                <a:latin typeface="Segoe UI"/>
              </a:rPr>
              <a:t>assets data, </a:t>
            </a:r>
            <a:r>
              <a:rPr lang="en-US" sz="800" dirty="0">
                <a:solidFill>
                  <a:srgbClr val="505050"/>
                </a:solidFill>
                <a:latin typeface="Segoe UI"/>
              </a:rPr>
              <a:t>effectiveness and technical information</a:t>
            </a:r>
          </a:p>
        </p:txBody>
      </p:sp>
      <p:cxnSp>
        <p:nvCxnSpPr>
          <p:cNvPr id="255" name="Straight Arrow Connector 254"/>
          <p:cNvCxnSpPr>
            <a:cxnSpLocks/>
          </p:cNvCxnSpPr>
          <p:nvPr/>
        </p:nvCxnSpPr>
        <p:spPr>
          <a:xfrm>
            <a:off x="7873653" y="4285528"/>
            <a:ext cx="457200" cy="0"/>
          </a:xfrm>
          <a:prstGeom prst="straightConnector1">
            <a:avLst/>
          </a:prstGeom>
          <a:noFill/>
          <a:ln w="12700" cap="flat" cmpd="sng" algn="ctr">
            <a:solidFill>
              <a:srgbClr val="00BCF2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256" name="Straight Arrow Connector 255"/>
          <p:cNvCxnSpPr>
            <a:cxnSpLocks/>
          </p:cNvCxnSpPr>
          <p:nvPr/>
        </p:nvCxnSpPr>
        <p:spPr>
          <a:xfrm flipV="1">
            <a:off x="10232990" y="2641550"/>
            <a:ext cx="229211" cy="5435"/>
          </a:xfrm>
          <a:prstGeom prst="straightConnector1">
            <a:avLst/>
          </a:prstGeom>
          <a:noFill/>
          <a:ln w="12700" cap="flat" cmpd="sng" algn="ctr">
            <a:solidFill>
              <a:schemeClr val="bg1"/>
            </a:solidFill>
            <a:prstDash val="solid"/>
            <a:headEnd type="triangle" w="med" len="med"/>
            <a:tailEnd type="triangle" w="med" len="med"/>
          </a:ln>
          <a:effectLst/>
        </p:spPr>
      </p:cxnSp>
      <p:grpSp>
        <p:nvGrpSpPr>
          <p:cNvPr id="257" name="Group 256"/>
          <p:cNvGrpSpPr/>
          <p:nvPr/>
        </p:nvGrpSpPr>
        <p:grpSpPr>
          <a:xfrm>
            <a:off x="8345330" y="4246596"/>
            <a:ext cx="933073" cy="724548"/>
            <a:chOff x="8159684" y="3686165"/>
            <a:chExt cx="1174964" cy="823196"/>
          </a:xfrm>
        </p:grpSpPr>
        <p:sp>
          <p:nvSpPr>
            <p:cNvPr id="258" name="Freeform 257"/>
            <p:cNvSpPr>
              <a:spLocks noChangeAspect="1"/>
            </p:cNvSpPr>
            <p:nvPr/>
          </p:nvSpPr>
          <p:spPr bwMode="auto">
            <a:xfrm flipH="1">
              <a:off x="8515173" y="3686165"/>
              <a:ext cx="551209" cy="527021"/>
            </a:xfrm>
            <a:custGeom>
              <a:avLst/>
              <a:gdLst>
                <a:gd name="connsiteX0" fmla="*/ 144517 w 665158"/>
                <a:gd name="connsiteY0" fmla="*/ 432643 h 635971"/>
                <a:gd name="connsiteX1" fmla="*/ 134794 w 665158"/>
                <a:gd name="connsiteY1" fmla="*/ 438281 h 635971"/>
                <a:gd name="connsiteX2" fmla="*/ 131240 w 665158"/>
                <a:gd name="connsiteY2" fmla="*/ 453701 h 635971"/>
                <a:gd name="connsiteX3" fmla="*/ 135004 w 665158"/>
                <a:gd name="connsiteY3" fmla="*/ 468403 h 635971"/>
                <a:gd name="connsiteX4" fmla="*/ 144883 w 665158"/>
                <a:gd name="connsiteY4" fmla="*/ 473874 h 635971"/>
                <a:gd name="connsiteX5" fmla="*/ 155050 w 665158"/>
                <a:gd name="connsiteY5" fmla="*/ 468458 h 635971"/>
                <a:gd name="connsiteX6" fmla="*/ 158788 w 665158"/>
                <a:gd name="connsiteY6" fmla="*/ 453369 h 635971"/>
                <a:gd name="connsiteX7" fmla="*/ 155024 w 665158"/>
                <a:gd name="connsiteY7" fmla="*/ 438059 h 635971"/>
                <a:gd name="connsiteX8" fmla="*/ 144517 w 665158"/>
                <a:gd name="connsiteY8" fmla="*/ 432643 h 635971"/>
                <a:gd name="connsiteX9" fmla="*/ 96733 w 665158"/>
                <a:gd name="connsiteY9" fmla="*/ 413631 h 635971"/>
                <a:gd name="connsiteX10" fmla="*/ 96733 w 665158"/>
                <a:gd name="connsiteY10" fmla="*/ 492888 h 635971"/>
                <a:gd name="connsiteX11" fmla="*/ 48328 w 665158"/>
                <a:gd name="connsiteY11" fmla="*/ 492888 h 635971"/>
                <a:gd name="connsiteX12" fmla="*/ 48328 w 665158"/>
                <a:gd name="connsiteY12" fmla="*/ 474206 h 635971"/>
                <a:gd name="connsiteX13" fmla="*/ 74151 w 665158"/>
                <a:gd name="connsiteY13" fmla="*/ 474206 h 635971"/>
                <a:gd name="connsiteX14" fmla="*/ 74151 w 665158"/>
                <a:gd name="connsiteY14" fmla="*/ 413631 h 635971"/>
                <a:gd name="connsiteX15" fmla="*/ 144308 w 665158"/>
                <a:gd name="connsiteY15" fmla="*/ 412304 h 635971"/>
                <a:gd name="connsiteX16" fmla="*/ 164277 w 665158"/>
                <a:gd name="connsiteY16" fmla="*/ 417582 h 635971"/>
                <a:gd name="connsiteX17" fmla="*/ 177920 w 665158"/>
                <a:gd name="connsiteY17" fmla="*/ 432533 h 635971"/>
                <a:gd name="connsiteX18" fmla="*/ 182782 w 665158"/>
                <a:gd name="connsiteY18" fmla="*/ 454309 h 635971"/>
                <a:gd name="connsiteX19" fmla="*/ 177972 w 665158"/>
                <a:gd name="connsiteY19" fmla="*/ 475007 h 635971"/>
                <a:gd name="connsiteX20" fmla="*/ 164512 w 665158"/>
                <a:gd name="connsiteY20" fmla="*/ 489212 h 635971"/>
                <a:gd name="connsiteX21" fmla="*/ 145301 w 665158"/>
                <a:gd name="connsiteY21" fmla="*/ 494269 h 635971"/>
                <a:gd name="connsiteX22" fmla="*/ 136572 w 665158"/>
                <a:gd name="connsiteY22" fmla="*/ 493329 h 635971"/>
                <a:gd name="connsiteX23" fmla="*/ 127058 w 665158"/>
                <a:gd name="connsiteY23" fmla="*/ 503554 h 635971"/>
                <a:gd name="connsiteX24" fmla="*/ 98726 w 665158"/>
                <a:gd name="connsiteY24" fmla="*/ 503554 h 635971"/>
                <a:gd name="connsiteX25" fmla="*/ 118537 w 665158"/>
                <a:gd name="connsiteY25" fmla="*/ 483325 h 635971"/>
                <a:gd name="connsiteX26" fmla="*/ 107298 w 665158"/>
                <a:gd name="connsiteY26" fmla="*/ 453038 h 635971"/>
                <a:gd name="connsiteX27" fmla="*/ 111924 w 665158"/>
                <a:gd name="connsiteY27" fmla="*/ 431786 h 635971"/>
                <a:gd name="connsiteX28" fmla="*/ 125045 w 665158"/>
                <a:gd name="connsiteY28" fmla="*/ 417362 h 635971"/>
                <a:gd name="connsiteX29" fmla="*/ 144308 w 665158"/>
                <a:gd name="connsiteY29" fmla="*/ 412304 h 635971"/>
                <a:gd name="connsiteX30" fmla="*/ 214235 w 665158"/>
                <a:gd name="connsiteY30" fmla="*/ 412304 h 635971"/>
                <a:gd name="connsiteX31" fmla="*/ 236399 w 665158"/>
                <a:gd name="connsiteY31" fmla="*/ 419185 h 635971"/>
                <a:gd name="connsiteX32" fmla="*/ 244658 w 665158"/>
                <a:gd name="connsiteY32" fmla="*/ 437562 h 635971"/>
                <a:gd name="connsiteX33" fmla="*/ 226571 w 665158"/>
                <a:gd name="connsiteY33" fmla="*/ 461329 h 635971"/>
                <a:gd name="connsiteX34" fmla="*/ 218913 w 665158"/>
                <a:gd name="connsiteY34" fmla="*/ 464811 h 635971"/>
                <a:gd name="connsiteX35" fmla="*/ 215829 w 665158"/>
                <a:gd name="connsiteY35" fmla="*/ 467546 h 635971"/>
                <a:gd name="connsiteX36" fmla="*/ 214810 w 665158"/>
                <a:gd name="connsiteY36" fmla="*/ 470945 h 635971"/>
                <a:gd name="connsiteX37" fmla="*/ 216848 w 665158"/>
                <a:gd name="connsiteY37" fmla="*/ 475063 h 635971"/>
                <a:gd name="connsiteX38" fmla="*/ 222598 w 665158"/>
                <a:gd name="connsiteY38" fmla="*/ 476472 h 635971"/>
                <a:gd name="connsiteX39" fmla="*/ 233210 w 665158"/>
                <a:gd name="connsiteY39" fmla="*/ 474234 h 635971"/>
                <a:gd name="connsiteX40" fmla="*/ 243612 w 665158"/>
                <a:gd name="connsiteY40" fmla="*/ 468348 h 635971"/>
                <a:gd name="connsiteX41" fmla="*/ 243612 w 665158"/>
                <a:gd name="connsiteY41" fmla="*/ 490068 h 635971"/>
                <a:gd name="connsiteX42" fmla="*/ 222076 w 665158"/>
                <a:gd name="connsiteY42" fmla="*/ 494269 h 635971"/>
                <a:gd name="connsiteX43" fmla="*/ 204721 w 665158"/>
                <a:gd name="connsiteY43" fmla="*/ 491395 h 635971"/>
                <a:gd name="connsiteX44" fmla="*/ 193509 w 665158"/>
                <a:gd name="connsiteY44" fmla="*/ 482663 h 635971"/>
                <a:gd name="connsiteX45" fmla="*/ 189509 w 665158"/>
                <a:gd name="connsiteY45" fmla="*/ 468901 h 635971"/>
                <a:gd name="connsiteX46" fmla="*/ 194345 w 665158"/>
                <a:gd name="connsiteY46" fmla="*/ 454862 h 635971"/>
                <a:gd name="connsiteX47" fmla="*/ 210837 w 665158"/>
                <a:gd name="connsiteY47" fmla="*/ 443973 h 635971"/>
                <a:gd name="connsiteX48" fmla="*/ 218600 w 665158"/>
                <a:gd name="connsiteY48" fmla="*/ 439746 h 635971"/>
                <a:gd name="connsiteX49" fmla="*/ 220456 w 665158"/>
                <a:gd name="connsiteY49" fmla="*/ 435628 h 635971"/>
                <a:gd name="connsiteX50" fmla="*/ 218155 w 665158"/>
                <a:gd name="connsiteY50" fmla="*/ 431538 h 635971"/>
                <a:gd name="connsiteX51" fmla="*/ 212091 w 665158"/>
                <a:gd name="connsiteY51" fmla="*/ 430046 h 635971"/>
                <a:gd name="connsiteX52" fmla="*/ 193482 w 665158"/>
                <a:gd name="connsiteY52" fmla="*/ 435517 h 635971"/>
                <a:gd name="connsiteX53" fmla="*/ 193482 w 665158"/>
                <a:gd name="connsiteY53" fmla="*/ 415344 h 635971"/>
                <a:gd name="connsiteX54" fmla="*/ 201036 w 665158"/>
                <a:gd name="connsiteY54" fmla="*/ 413464 h 635971"/>
                <a:gd name="connsiteX55" fmla="*/ 207021 w 665158"/>
                <a:gd name="connsiteY55" fmla="*/ 412635 h 635971"/>
                <a:gd name="connsiteX56" fmla="*/ 214235 w 665158"/>
                <a:gd name="connsiteY56" fmla="*/ 412304 h 635971"/>
                <a:gd name="connsiteX57" fmla="*/ 420744 w 665158"/>
                <a:gd name="connsiteY57" fmla="*/ 354477 h 635971"/>
                <a:gd name="connsiteX58" fmla="*/ 372634 w 665158"/>
                <a:gd name="connsiteY58" fmla="*/ 354477 h 635971"/>
                <a:gd name="connsiteX59" fmla="*/ 372634 w 665158"/>
                <a:gd name="connsiteY59" fmla="*/ 402262 h 635971"/>
                <a:gd name="connsiteX60" fmla="*/ 420744 w 665158"/>
                <a:gd name="connsiteY60" fmla="*/ 402262 h 635971"/>
                <a:gd name="connsiteX61" fmla="*/ 496460 w 665158"/>
                <a:gd name="connsiteY61" fmla="*/ 354477 h 635971"/>
                <a:gd name="connsiteX62" fmla="*/ 448350 w 665158"/>
                <a:gd name="connsiteY62" fmla="*/ 354477 h 635971"/>
                <a:gd name="connsiteX63" fmla="*/ 448350 w 665158"/>
                <a:gd name="connsiteY63" fmla="*/ 402262 h 635971"/>
                <a:gd name="connsiteX64" fmla="*/ 496460 w 665158"/>
                <a:gd name="connsiteY64" fmla="*/ 402262 h 635971"/>
                <a:gd name="connsiteX65" fmla="*/ 572175 w 665158"/>
                <a:gd name="connsiteY65" fmla="*/ 354477 h 635971"/>
                <a:gd name="connsiteX66" fmla="*/ 524065 w 665158"/>
                <a:gd name="connsiteY66" fmla="*/ 354477 h 635971"/>
                <a:gd name="connsiteX67" fmla="*/ 524065 w 665158"/>
                <a:gd name="connsiteY67" fmla="*/ 402262 h 635971"/>
                <a:gd name="connsiteX68" fmla="*/ 572175 w 665158"/>
                <a:gd name="connsiteY68" fmla="*/ 402262 h 635971"/>
                <a:gd name="connsiteX69" fmla="*/ 496460 w 665158"/>
                <a:gd name="connsiteY69" fmla="*/ 287115 h 635971"/>
                <a:gd name="connsiteX70" fmla="*/ 448350 w 665158"/>
                <a:gd name="connsiteY70" fmla="*/ 287115 h 635971"/>
                <a:gd name="connsiteX71" fmla="*/ 448350 w 665158"/>
                <a:gd name="connsiteY71" fmla="*/ 334900 h 635971"/>
                <a:gd name="connsiteX72" fmla="*/ 496460 w 665158"/>
                <a:gd name="connsiteY72" fmla="*/ 334900 h 635971"/>
                <a:gd name="connsiteX73" fmla="*/ 572175 w 665158"/>
                <a:gd name="connsiteY73" fmla="*/ 287115 h 635971"/>
                <a:gd name="connsiteX74" fmla="*/ 524065 w 665158"/>
                <a:gd name="connsiteY74" fmla="*/ 287115 h 635971"/>
                <a:gd name="connsiteX75" fmla="*/ 524065 w 665158"/>
                <a:gd name="connsiteY75" fmla="*/ 334900 h 635971"/>
                <a:gd name="connsiteX76" fmla="*/ 572175 w 665158"/>
                <a:gd name="connsiteY76" fmla="*/ 334900 h 635971"/>
                <a:gd name="connsiteX77" fmla="*/ 146493 w 665158"/>
                <a:gd name="connsiteY77" fmla="*/ 261457 h 635971"/>
                <a:gd name="connsiteX78" fmla="*/ 247609 w 665158"/>
                <a:gd name="connsiteY78" fmla="*/ 292835 h 635971"/>
                <a:gd name="connsiteX79" fmla="*/ 146493 w 665158"/>
                <a:gd name="connsiteY79" fmla="*/ 324213 h 635971"/>
                <a:gd name="connsiteX80" fmla="*/ 45377 w 665158"/>
                <a:gd name="connsiteY80" fmla="*/ 292835 h 635971"/>
                <a:gd name="connsiteX81" fmla="*/ 146493 w 665158"/>
                <a:gd name="connsiteY81" fmla="*/ 261457 h 635971"/>
                <a:gd name="connsiteX82" fmla="*/ 146493 w 665158"/>
                <a:gd name="connsiteY82" fmla="*/ 238664 h 635971"/>
                <a:gd name="connsiteX83" fmla="*/ 756 w 665158"/>
                <a:gd name="connsiteY83" fmla="*/ 295386 h 635971"/>
                <a:gd name="connsiteX84" fmla="*/ 224 w 665158"/>
                <a:gd name="connsiteY84" fmla="*/ 299934 h 635971"/>
                <a:gd name="connsiteX85" fmla="*/ 0 w 665158"/>
                <a:gd name="connsiteY85" fmla="*/ 299934 h 635971"/>
                <a:gd name="connsiteX86" fmla="*/ 0 w 665158"/>
                <a:gd name="connsiteY86" fmla="*/ 301846 h 635971"/>
                <a:gd name="connsiteX87" fmla="*/ 0 w 665158"/>
                <a:gd name="connsiteY87" fmla="*/ 572789 h 635971"/>
                <a:gd name="connsiteX88" fmla="*/ 0 w 665158"/>
                <a:gd name="connsiteY88" fmla="*/ 572790 h 635971"/>
                <a:gd name="connsiteX89" fmla="*/ 0 w 665158"/>
                <a:gd name="connsiteY89" fmla="*/ 572791 h 635971"/>
                <a:gd name="connsiteX90" fmla="*/ 0 w 665158"/>
                <a:gd name="connsiteY90" fmla="*/ 574701 h 635971"/>
                <a:gd name="connsiteX91" fmla="*/ 224 w 665158"/>
                <a:gd name="connsiteY91" fmla="*/ 574701 h 635971"/>
                <a:gd name="connsiteX92" fmla="*/ 756 w 665158"/>
                <a:gd name="connsiteY92" fmla="*/ 579250 h 635971"/>
                <a:gd name="connsiteX93" fmla="*/ 146493 w 665158"/>
                <a:gd name="connsiteY93" fmla="*/ 635971 h 635971"/>
                <a:gd name="connsiteX94" fmla="*/ 292229 w 665158"/>
                <a:gd name="connsiteY94" fmla="*/ 579250 h 635971"/>
                <a:gd name="connsiteX95" fmla="*/ 292762 w 665158"/>
                <a:gd name="connsiteY95" fmla="*/ 574701 h 635971"/>
                <a:gd name="connsiteX96" fmla="*/ 292986 w 665158"/>
                <a:gd name="connsiteY96" fmla="*/ 574701 h 635971"/>
                <a:gd name="connsiteX97" fmla="*/ 292986 w 665158"/>
                <a:gd name="connsiteY97" fmla="*/ 572790 h 635971"/>
                <a:gd name="connsiteX98" fmla="*/ 292986 w 665158"/>
                <a:gd name="connsiteY98" fmla="*/ 301846 h 635971"/>
                <a:gd name="connsiteX99" fmla="*/ 292986 w 665158"/>
                <a:gd name="connsiteY99" fmla="*/ 301846 h 635971"/>
                <a:gd name="connsiteX100" fmla="*/ 292986 w 665158"/>
                <a:gd name="connsiteY100" fmla="*/ 301845 h 635971"/>
                <a:gd name="connsiteX101" fmla="*/ 292229 w 665158"/>
                <a:gd name="connsiteY101" fmla="*/ 295386 h 635971"/>
                <a:gd name="connsiteX102" fmla="*/ 146493 w 665158"/>
                <a:gd name="connsiteY102" fmla="*/ 238664 h 635971"/>
                <a:gd name="connsiteX103" fmla="*/ 534317 w 665158"/>
                <a:gd name="connsiteY103" fmla="*/ 219753 h 635971"/>
                <a:gd name="connsiteX104" fmla="*/ 486207 w 665158"/>
                <a:gd name="connsiteY104" fmla="*/ 219753 h 635971"/>
                <a:gd name="connsiteX105" fmla="*/ 486207 w 665158"/>
                <a:gd name="connsiteY105" fmla="*/ 267538 h 635971"/>
                <a:gd name="connsiteX106" fmla="*/ 534317 w 665158"/>
                <a:gd name="connsiteY106" fmla="*/ 267538 h 635971"/>
                <a:gd name="connsiteX107" fmla="*/ 449628 w 665158"/>
                <a:gd name="connsiteY107" fmla="*/ 0 h 635971"/>
                <a:gd name="connsiteX108" fmla="*/ 230694 w 665158"/>
                <a:gd name="connsiteY108" fmla="*/ 119160 h 635971"/>
                <a:gd name="connsiteX109" fmla="*/ 230694 w 665158"/>
                <a:gd name="connsiteY109" fmla="*/ 162466 h 635971"/>
                <a:gd name="connsiteX110" fmla="*/ 272097 w 665158"/>
                <a:gd name="connsiteY110" fmla="*/ 162466 h 635971"/>
                <a:gd name="connsiteX111" fmla="*/ 272097 w 665158"/>
                <a:gd name="connsiteY111" fmla="*/ 251850 h 635971"/>
                <a:gd name="connsiteX112" fmla="*/ 309810 w 665158"/>
                <a:gd name="connsiteY112" fmla="*/ 251850 h 635971"/>
                <a:gd name="connsiteX113" fmla="*/ 309810 w 665158"/>
                <a:gd name="connsiteY113" fmla="*/ 162466 h 635971"/>
                <a:gd name="connsiteX114" fmla="*/ 592776 w 665158"/>
                <a:gd name="connsiteY114" fmla="*/ 162466 h 635971"/>
                <a:gd name="connsiteX115" fmla="*/ 592776 w 665158"/>
                <a:gd name="connsiteY115" fmla="*/ 403380 h 635971"/>
                <a:gd name="connsiteX116" fmla="*/ 639160 w 665158"/>
                <a:gd name="connsiteY116" fmla="*/ 403380 h 635971"/>
                <a:gd name="connsiteX117" fmla="*/ 639160 w 665158"/>
                <a:gd name="connsiteY117" fmla="*/ 162466 h 635971"/>
                <a:gd name="connsiteX118" fmla="*/ 665158 w 665158"/>
                <a:gd name="connsiteY118" fmla="*/ 162466 h 635971"/>
                <a:gd name="connsiteX119" fmla="*/ 665158 w 665158"/>
                <a:gd name="connsiteY119" fmla="*/ 119160 h 63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665158" h="635971">
                  <a:moveTo>
                    <a:pt x="144517" y="432643"/>
                  </a:moveTo>
                  <a:cubicBezTo>
                    <a:pt x="140405" y="432643"/>
                    <a:pt x="137164" y="434522"/>
                    <a:pt x="134794" y="438281"/>
                  </a:cubicBezTo>
                  <a:cubicBezTo>
                    <a:pt x="132425" y="442039"/>
                    <a:pt x="131240" y="447179"/>
                    <a:pt x="131240" y="453701"/>
                  </a:cubicBezTo>
                  <a:cubicBezTo>
                    <a:pt x="131240" y="459854"/>
                    <a:pt x="132494" y="464755"/>
                    <a:pt x="135004" y="468403"/>
                  </a:cubicBezTo>
                  <a:cubicBezTo>
                    <a:pt x="137513" y="472050"/>
                    <a:pt x="140806" y="473874"/>
                    <a:pt x="144883" y="473874"/>
                  </a:cubicBezTo>
                  <a:cubicBezTo>
                    <a:pt x="149169" y="473874"/>
                    <a:pt x="152558" y="472069"/>
                    <a:pt x="155050" y="468458"/>
                  </a:cubicBezTo>
                  <a:cubicBezTo>
                    <a:pt x="157542" y="464847"/>
                    <a:pt x="158788" y="459818"/>
                    <a:pt x="158788" y="453369"/>
                  </a:cubicBezTo>
                  <a:cubicBezTo>
                    <a:pt x="158788" y="446774"/>
                    <a:pt x="157534" y="441671"/>
                    <a:pt x="155024" y="438059"/>
                  </a:cubicBezTo>
                  <a:cubicBezTo>
                    <a:pt x="152515" y="434449"/>
                    <a:pt x="149013" y="432643"/>
                    <a:pt x="144517" y="432643"/>
                  </a:cubicBezTo>
                  <a:close/>
                  <a:moveTo>
                    <a:pt x="96733" y="413631"/>
                  </a:moveTo>
                  <a:lnTo>
                    <a:pt x="96733" y="492888"/>
                  </a:lnTo>
                  <a:lnTo>
                    <a:pt x="48328" y="492888"/>
                  </a:lnTo>
                  <a:lnTo>
                    <a:pt x="48328" y="474206"/>
                  </a:lnTo>
                  <a:lnTo>
                    <a:pt x="74151" y="474206"/>
                  </a:lnTo>
                  <a:lnTo>
                    <a:pt x="74151" y="413631"/>
                  </a:lnTo>
                  <a:close/>
                  <a:moveTo>
                    <a:pt x="144308" y="412304"/>
                  </a:moveTo>
                  <a:cubicBezTo>
                    <a:pt x="151766" y="412304"/>
                    <a:pt x="158422" y="414063"/>
                    <a:pt x="164277" y="417582"/>
                  </a:cubicBezTo>
                  <a:cubicBezTo>
                    <a:pt x="170131" y="421101"/>
                    <a:pt x="174679" y="426085"/>
                    <a:pt x="177920" y="432533"/>
                  </a:cubicBezTo>
                  <a:cubicBezTo>
                    <a:pt x="181161" y="438981"/>
                    <a:pt x="182782" y="446240"/>
                    <a:pt x="182782" y="454309"/>
                  </a:cubicBezTo>
                  <a:cubicBezTo>
                    <a:pt x="182782" y="462010"/>
                    <a:pt x="181178" y="468910"/>
                    <a:pt x="177972" y="475007"/>
                  </a:cubicBezTo>
                  <a:cubicBezTo>
                    <a:pt x="174766" y="481106"/>
                    <a:pt x="170279" y="485841"/>
                    <a:pt x="164512" y="489212"/>
                  </a:cubicBezTo>
                  <a:cubicBezTo>
                    <a:pt x="158744" y="492583"/>
                    <a:pt x="152341" y="494269"/>
                    <a:pt x="145301" y="494269"/>
                  </a:cubicBezTo>
                  <a:cubicBezTo>
                    <a:pt x="142270" y="494269"/>
                    <a:pt x="139359" y="493956"/>
                    <a:pt x="136572" y="493329"/>
                  </a:cubicBezTo>
                  <a:lnTo>
                    <a:pt x="127058" y="503554"/>
                  </a:lnTo>
                  <a:lnTo>
                    <a:pt x="98726" y="503554"/>
                  </a:lnTo>
                  <a:lnTo>
                    <a:pt x="118537" y="483325"/>
                  </a:lnTo>
                  <a:cubicBezTo>
                    <a:pt x="111044" y="475404"/>
                    <a:pt x="107298" y="465308"/>
                    <a:pt x="107298" y="453038"/>
                  </a:cubicBezTo>
                  <a:cubicBezTo>
                    <a:pt x="107298" y="445116"/>
                    <a:pt x="108841" y="438032"/>
                    <a:pt x="111924" y="431786"/>
                  </a:cubicBezTo>
                  <a:cubicBezTo>
                    <a:pt x="115008" y="425541"/>
                    <a:pt x="119382" y="420732"/>
                    <a:pt x="125045" y="417362"/>
                  </a:cubicBezTo>
                  <a:cubicBezTo>
                    <a:pt x="130708" y="413990"/>
                    <a:pt x="137129" y="412304"/>
                    <a:pt x="144308" y="412304"/>
                  </a:cubicBezTo>
                  <a:close/>
                  <a:moveTo>
                    <a:pt x="214235" y="412304"/>
                  </a:moveTo>
                  <a:cubicBezTo>
                    <a:pt x="223505" y="412304"/>
                    <a:pt x="230892" y="414598"/>
                    <a:pt x="236399" y="419185"/>
                  </a:cubicBezTo>
                  <a:cubicBezTo>
                    <a:pt x="241905" y="423772"/>
                    <a:pt x="244658" y="429898"/>
                    <a:pt x="244658" y="437562"/>
                  </a:cubicBezTo>
                  <a:cubicBezTo>
                    <a:pt x="244658" y="448506"/>
                    <a:pt x="238629" y="456428"/>
                    <a:pt x="226571" y="461329"/>
                  </a:cubicBezTo>
                  <a:cubicBezTo>
                    <a:pt x="222842" y="462802"/>
                    <a:pt x="220290" y="463963"/>
                    <a:pt x="218913" y="464811"/>
                  </a:cubicBezTo>
                  <a:cubicBezTo>
                    <a:pt x="217537" y="465658"/>
                    <a:pt x="216509" y="466570"/>
                    <a:pt x="215829" y="467546"/>
                  </a:cubicBezTo>
                  <a:cubicBezTo>
                    <a:pt x="215149" y="468522"/>
                    <a:pt x="214810" y="469656"/>
                    <a:pt x="214810" y="470945"/>
                  </a:cubicBezTo>
                  <a:cubicBezTo>
                    <a:pt x="214810" y="472751"/>
                    <a:pt x="215489" y="474123"/>
                    <a:pt x="216848" y="475063"/>
                  </a:cubicBezTo>
                  <a:cubicBezTo>
                    <a:pt x="218208" y="476002"/>
                    <a:pt x="220124" y="476472"/>
                    <a:pt x="222598" y="476472"/>
                  </a:cubicBezTo>
                  <a:cubicBezTo>
                    <a:pt x="225874" y="476472"/>
                    <a:pt x="229411" y="475726"/>
                    <a:pt x="233210" y="474234"/>
                  </a:cubicBezTo>
                  <a:cubicBezTo>
                    <a:pt x="237009" y="472742"/>
                    <a:pt x="240476" y="470780"/>
                    <a:pt x="243612" y="468348"/>
                  </a:cubicBezTo>
                  <a:lnTo>
                    <a:pt x="243612" y="490068"/>
                  </a:lnTo>
                  <a:cubicBezTo>
                    <a:pt x="237096" y="492869"/>
                    <a:pt x="229917" y="494269"/>
                    <a:pt x="222076" y="494269"/>
                  </a:cubicBezTo>
                  <a:cubicBezTo>
                    <a:pt x="215315" y="494269"/>
                    <a:pt x="209530" y="493311"/>
                    <a:pt x="204721" y="491395"/>
                  </a:cubicBezTo>
                  <a:cubicBezTo>
                    <a:pt x="199912" y="489479"/>
                    <a:pt x="196174" y="486568"/>
                    <a:pt x="193509" y="482663"/>
                  </a:cubicBezTo>
                  <a:cubicBezTo>
                    <a:pt x="190842" y="478756"/>
                    <a:pt x="189509" y="474169"/>
                    <a:pt x="189509" y="468901"/>
                  </a:cubicBezTo>
                  <a:cubicBezTo>
                    <a:pt x="189509" y="463484"/>
                    <a:pt x="191121" y="458804"/>
                    <a:pt x="194345" y="454862"/>
                  </a:cubicBezTo>
                  <a:cubicBezTo>
                    <a:pt x="197568" y="450919"/>
                    <a:pt x="203065" y="447290"/>
                    <a:pt x="210837" y="443973"/>
                  </a:cubicBezTo>
                  <a:cubicBezTo>
                    <a:pt x="214775" y="442242"/>
                    <a:pt x="217363" y="440833"/>
                    <a:pt x="218600" y="439746"/>
                  </a:cubicBezTo>
                  <a:cubicBezTo>
                    <a:pt x="219837" y="438659"/>
                    <a:pt x="220456" y="437286"/>
                    <a:pt x="220456" y="435628"/>
                  </a:cubicBezTo>
                  <a:cubicBezTo>
                    <a:pt x="220456" y="433896"/>
                    <a:pt x="219689" y="432533"/>
                    <a:pt x="218155" y="431538"/>
                  </a:cubicBezTo>
                  <a:cubicBezTo>
                    <a:pt x="216622" y="430543"/>
                    <a:pt x="214601" y="430046"/>
                    <a:pt x="212091" y="430046"/>
                  </a:cubicBezTo>
                  <a:cubicBezTo>
                    <a:pt x="205993" y="430046"/>
                    <a:pt x="199790" y="431870"/>
                    <a:pt x="193482" y="435517"/>
                  </a:cubicBezTo>
                  <a:lnTo>
                    <a:pt x="193482" y="415344"/>
                  </a:lnTo>
                  <a:cubicBezTo>
                    <a:pt x="196723" y="414423"/>
                    <a:pt x="199241" y="413796"/>
                    <a:pt x="201036" y="413464"/>
                  </a:cubicBezTo>
                  <a:cubicBezTo>
                    <a:pt x="202830" y="413133"/>
                    <a:pt x="204825" y="412857"/>
                    <a:pt x="207021" y="412635"/>
                  </a:cubicBezTo>
                  <a:cubicBezTo>
                    <a:pt x="209217" y="412414"/>
                    <a:pt x="211621" y="412304"/>
                    <a:pt x="214235" y="412304"/>
                  </a:cubicBezTo>
                  <a:close/>
                  <a:moveTo>
                    <a:pt x="420744" y="354477"/>
                  </a:moveTo>
                  <a:lnTo>
                    <a:pt x="372634" y="354477"/>
                  </a:lnTo>
                  <a:lnTo>
                    <a:pt x="372634" y="402262"/>
                  </a:lnTo>
                  <a:lnTo>
                    <a:pt x="420744" y="402262"/>
                  </a:lnTo>
                  <a:close/>
                  <a:moveTo>
                    <a:pt x="496460" y="354477"/>
                  </a:moveTo>
                  <a:lnTo>
                    <a:pt x="448350" y="354477"/>
                  </a:lnTo>
                  <a:lnTo>
                    <a:pt x="448350" y="402262"/>
                  </a:lnTo>
                  <a:lnTo>
                    <a:pt x="496460" y="402262"/>
                  </a:lnTo>
                  <a:close/>
                  <a:moveTo>
                    <a:pt x="572175" y="354477"/>
                  </a:moveTo>
                  <a:lnTo>
                    <a:pt x="524065" y="354477"/>
                  </a:lnTo>
                  <a:lnTo>
                    <a:pt x="524065" y="402262"/>
                  </a:lnTo>
                  <a:lnTo>
                    <a:pt x="572175" y="402262"/>
                  </a:lnTo>
                  <a:close/>
                  <a:moveTo>
                    <a:pt x="496460" y="287115"/>
                  </a:moveTo>
                  <a:lnTo>
                    <a:pt x="448350" y="287115"/>
                  </a:lnTo>
                  <a:lnTo>
                    <a:pt x="448350" y="334900"/>
                  </a:lnTo>
                  <a:lnTo>
                    <a:pt x="496460" y="334900"/>
                  </a:lnTo>
                  <a:close/>
                  <a:moveTo>
                    <a:pt x="572175" y="287115"/>
                  </a:moveTo>
                  <a:lnTo>
                    <a:pt x="524065" y="287115"/>
                  </a:lnTo>
                  <a:lnTo>
                    <a:pt x="524065" y="334900"/>
                  </a:lnTo>
                  <a:lnTo>
                    <a:pt x="572175" y="334900"/>
                  </a:lnTo>
                  <a:close/>
                  <a:moveTo>
                    <a:pt x="146493" y="261457"/>
                  </a:moveTo>
                  <a:cubicBezTo>
                    <a:pt x="202338" y="261457"/>
                    <a:pt x="247609" y="275505"/>
                    <a:pt x="247609" y="292835"/>
                  </a:cubicBezTo>
                  <a:cubicBezTo>
                    <a:pt x="247609" y="310165"/>
                    <a:pt x="202338" y="324213"/>
                    <a:pt x="146493" y="324213"/>
                  </a:cubicBezTo>
                  <a:cubicBezTo>
                    <a:pt x="90648" y="324213"/>
                    <a:pt x="45377" y="310165"/>
                    <a:pt x="45377" y="292835"/>
                  </a:cubicBezTo>
                  <a:cubicBezTo>
                    <a:pt x="45377" y="275505"/>
                    <a:pt x="90648" y="261457"/>
                    <a:pt x="146493" y="261457"/>
                  </a:cubicBezTo>
                  <a:close/>
                  <a:moveTo>
                    <a:pt x="146493" y="238664"/>
                  </a:moveTo>
                  <a:cubicBezTo>
                    <a:pt x="70644" y="238664"/>
                    <a:pt x="8258" y="263526"/>
                    <a:pt x="756" y="295386"/>
                  </a:cubicBezTo>
                  <a:lnTo>
                    <a:pt x="224" y="299934"/>
                  </a:lnTo>
                  <a:lnTo>
                    <a:pt x="0" y="299934"/>
                  </a:lnTo>
                  <a:lnTo>
                    <a:pt x="0" y="301846"/>
                  </a:lnTo>
                  <a:cubicBezTo>
                    <a:pt x="0" y="347321"/>
                    <a:pt x="0" y="527632"/>
                    <a:pt x="0" y="572789"/>
                  </a:cubicBezTo>
                  <a:lnTo>
                    <a:pt x="0" y="572790"/>
                  </a:lnTo>
                  <a:lnTo>
                    <a:pt x="0" y="572791"/>
                  </a:lnTo>
                  <a:lnTo>
                    <a:pt x="0" y="574701"/>
                  </a:lnTo>
                  <a:lnTo>
                    <a:pt x="224" y="574701"/>
                  </a:lnTo>
                  <a:lnTo>
                    <a:pt x="756" y="579250"/>
                  </a:lnTo>
                  <a:cubicBezTo>
                    <a:pt x="8258" y="611109"/>
                    <a:pt x="70644" y="635971"/>
                    <a:pt x="146493" y="635971"/>
                  </a:cubicBezTo>
                  <a:cubicBezTo>
                    <a:pt x="222342" y="635971"/>
                    <a:pt x="284727" y="611109"/>
                    <a:pt x="292229" y="579250"/>
                  </a:cubicBezTo>
                  <a:lnTo>
                    <a:pt x="292762" y="574701"/>
                  </a:lnTo>
                  <a:lnTo>
                    <a:pt x="292986" y="574701"/>
                  </a:lnTo>
                  <a:lnTo>
                    <a:pt x="292986" y="572790"/>
                  </a:lnTo>
                  <a:lnTo>
                    <a:pt x="292986" y="301846"/>
                  </a:lnTo>
                  <a:lnTo>
                    <a:pt x="292986" y="301846"/>
                  </a:lnTo>
                  <a:lnTo>
                    <a:pt x="292986" y="301845"/>
                  </a:lnTo>
                  <a:lnTo>
                    <a:pt x="292229" y="295386"/>
                  </a:lnTo>
                  <a:cubicBezTo>
                    <a:pt x="284728" y="263526"/>
                    <a:pt x="222342" y="238664"/>
                    <a:pt x="146493" y="238664"/>
                  </a:cubicBezTo>
                  <a:close/>
                  <a:moveTo>
                    <a:pt x="534317" y="219753"/>
                  </a:moveTo>
                  <a:lnTo>
                    <a:pt x="486207" y="219753"/>
                  </a:lnTo>
                  <a:lnTo>
                    <a:pt x="486207" y="267538"/>
                  </a:lnTo>
                  <a:lnTo>
                    <a:pt x="534317" y="267538"/>
                  </a:lnTo>
                  <a:close/>
                  <a:moveTo>
                    <a:pt x="449628" y="0"/>
                  </a:moveTo>
                  <a:lnTo>
                    <a:pt x="230694" y="119160"/>
                  </a:lnTo>
                  <a:lnTo>
                    <a:pt x="230694" y="162466"/>
                  </a:lnTo>
                  <a:lnTo>
                    <a:pt x="272097" y="162466"/>
                  </a:lnTo>
                  <a:lnTo>
                    <a:pt x="272097" y="251850"/>
                  </a:lnTo>
                  <a:lnTo>
                    <a:pt x="309810" y="251850"/>
                  </a:lnTo>
                  <a:lnTo>
                    <a:pt x="309810" y="162466"/>
                  </a:lnTo>
                  <a:lnTo>
                    <a:pt x="592776" y="162466"/>
                  </a:lnTo>
                  <a:lnTo>
                    <a:pt x="592776" y="403380"/>
                  </a:lnTo>
                  <a:lnTo>
                    <a:pt x="639160" y="403380"/>
                  </a:lnTo>
                  <a:lnTo>
                    <a:pt x="639160" y="162466"/>
                  </a:lnTo>
                  <a:lnTo>
                    <a:pt x="665158" y="162466"/>
                  </a:lnTo>
                  <a:lnTo>
                    <a:pt x="665158" y="119160"/>
                  </a:lnTo>
                  <a:close/>
                </a:path>
              </a:pathLst>
            </a:custGeom>
            <a:solidFill>
              <a:srgbClr val="28282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90234" tIns="152188" rIns="190234" bIns="15218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6995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81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9" name="TextBox 25"/>
            <p:cNvSpPr txBox="1"/>
            <p:nvPr/>
          </p:nvSpPr>
          <p:spPr>
            <a:xfrm>
              <a:off x="8159684" y="4195429"/>
              <a:ext cx="1174964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05050"/>
                  </a:solidFill>
                  <a:latin typeface="Segoe UI"/>
                </a:rPr>
                <a:t>Azure SQL </a:t>
              </a:r>
              <a:br>
                <a:rPr lang="en-US" sz="800" dirty="0">
                  <a:solidFill>
                    <a:srgbClr val="505050"/>
                  </a:solidFill>
                  <a:latin typeface="Segoe UI"/>
                </a:rPr>
              </a:br>
              <a:r>
                <a:rPr lang="en-US" sz="800" dirty="0">
                  <a:solidFill>
                    <a:srgbClr val="505050"/>
                  </a:solidFill>
                  <a:latin typeface="Segoe UI"/>
                </a:rPr>
                <a:t>Data </a:t>
              </a:r>
              <a:r>
                <a:rPr lang="en-US" sz="800" dirty="0" smtClean="0">
                  <a:solidFill>
                    <a:srgbClr val="505050"/>
                  </a:solidFill>
                  <a:latin typeface="Segoe UI"/>
                </a:rPr>
                <a:t>Warehouse</a:t>
              </a:r>
              <a:endParaRPr lang="en-US" sz="800" dirty="0">
                <a:solidFill>
                  <a:srgbClr val="505050"/>
                </a:solidFill>
                <a:latin typeface="Segoe UI"/>
              </a:endParaRPr>
            </a:p>
          </p:txBody>
        </p:sp>
      </p:grpSp>
      <p:sp>
        <p:nvSpPr>
          <p:cNvPr id="260" name="TextBox 27"/>
          <p:cNvSpPr txBox="1"/>
          <p:nvPr/>
        </p:nvSpPr>
        <p:spPr>
          <a:xfrm>
            <a:off x="9218179" y="4359496"/>
            <a:ext cx="349099" cy="353432"/>
          </a:xfrm>
          <a:custGeom>
            <a:avLst/>
            <a:gdLst>
              <a:gd name="connsiteX0" fmla="*/ 2615664 w 3654515"/>
              <a:gd name="connsiteY0" fmla="*/ 2534931 h 4006207"/>
              <a:gd name="connsiteX1" fmla="*/ 1960582 w 3654515"/>
              <a:gd name="connsiteY1" fmla="*/ 3034209 h 4006207"/>
              <a:gd name="connsiteX2" fmla="*/ 1338741 w 3654515"/>
              <a:gd name="connsiteY2" fmla="*/ 3425023 h 4006207"/>
              <a:gd name="connsiteX3" fmla="*/ 1731746 w 3654515"/>
              <a:gd name="connsiteY3" fmla="*/ 3891938 h 4006207"/>
              <a:gd name="connsiteX4" fmla="*/ 1776343 w 3654515"/>
              <a:gd name="connsiteY4" fmla="*/ 3896192 h 4006207"/>
              <a:gd name="connsiteX5" fmla="*/ 1804775 w 3654515"/>
              <a:gd name="connsiteY5" fmla="*/ 3901622 h 4006207"/>
              <a:gd name="connsiteX6" fmla="*/ 3274309 w 3654515"/>
              <a:gd name="connsiteY6" fmla="*/ 3901622 h 4006207"/>
              <a:gd name="connsiteX7" fmla="*/ 3279764 w 3654515"/>
              <a:gd name="connsiteY7" fmla="*/ 3900582 h 4006207"/>
              <a:gd name="connsiteX8" fmla="*/ 3285213 w 3654515"/>
              <a:gd name="connsiteY8" fmla="*/ 3901622 h 4006207"/>
              <a:gd name="connsiteX9" fmla="*/ 3560897 w 3654515"/>
              <a:gd name="connsiteY9" fmla="*/ 3646315 h 4006207"/>
              <a:gd name="connsiteX10" fmla="*/ 3253200 w 3654515"/>
              <a:gd name="connsiteY10" fmla="*/ 3434254 h 4006207"/>
              <a:gd name="connsiteX11" fmla="*/ 3272188 w 3654515"/>
              <a:gd name="connsiteY11" fmla="*/ 3231989 h 4006207"/>
              <a:gd name="connsiteX12" fmla="*/ 2615664 w 3654515"/>
              <a:gd name="connsiteY12" fmla="*/ 2534931 h 4006207"/>
              <a:gd name="connsiteX13" fmla="*/ 2610633 w 3654515"/>
              <a:gd name="connsiteY13" fmla="*/ 2448880 h 4006207"/>
              <a:gd name="connsiteX14" fmla="*/ 3372712 w 3654515"/>
              <a:gd name="connsiteY14" fmla="*/ 3227544 h 4006207"/>
              <a:gd name="connsiteX15" fmla="*/ 3352240 w 3654515"/>
              <a:gd name="connsiteY15" fmla="*/ 3365886 h 4006207"/>
              <a:gd name="connsiteX16" fmla="*/ 3457751 w 3654515"/>
              <a:gd name="connsiteY16" fmla="*/ 3387188 h 4006207"/>
              <a:gd name="connsiteX17" fmla="*/ 3654515 w 3654515"/>
              <a:gd name="connsiteY17" fmla="*/ 3684038 h 4006207"/>
              <a:gd name="connsiteX18" fmla="*/ 3332349 w 3654515"/>
              <a:gd name="connsiteY18" fmla="*/ 4006204 h 4006207"/>
              <a:gd name="connsiteX19" fmla="*/ 3326473 w 3654515"/>
              <a:gd name="connsiteY19" fmla="*/ 4005021 h 4006207"/>
              <a:gd name="connsiteX20" fmla="*/ 3320592 w 3654515"/>
              <a:gd name="connsiteY20" fmla="*/ 4006207 h 4006207"/>
              <a:gd name="connsiteX21" fmla="*/ 1736561 w 3654515"/>
              <a:gd name="connsiteY21" fmla="*/ 4006204 h 4006207"/>
              <a:gd name="connsiteX22" fmla="*/ 1705914 w 3654515"/>
              <a:gd name="connsiteY22" fmla="*/ 4000020 h 4006207"/>
              <a:gd name="connsiteX23" fmla="*/ 1657844 w 3654515"/>
              <a:gd name="connsiteY23" fmla="*/ 3995171 h 4006207"/>
              <a:gd name="connsiteX24" fmla="*/ 1224216 w 3654515"/>
              <a:gd name="connsiteY24" fmla="*/ 3463131 h 4006207"/>
              <a:gd name="connsiteX25" fmla="*/ 1767292 w 3654515"/>
              <a:gd name="connsiteY25" fmla="*/ 2920055 h 4006207"/>
              <a:gd name="connsiteX26" fmla="*/ 1876738 w 3654515"/>
              <a:gd name="connsiteY26" fmla="*/ 2931089 h 4006207"/>
              <a:gd name="connsiteX27" fmla="*/ 1903868 w 3654515"/>
              <a:gd name="connsiteY27" fmla="*/ 2939508 h 4006207"/>
              <a:gd name="connsiteX28" fmla="*/ 1908440 w 3654515"/>
              <a:gd name="connsiteY28" fmla="*/ 2924453 h 4006207"/>
              <a:gd name="connsiteX29" fmla="*/ 2610633 w 3654515"/>
              <a:gd name="connsiteY29" fmla="*/ 2448880 h 4006207"/>
              <a:gd name="connsiteX30" fmla="*/ 1328895 w 3654515"/>
              <a:gd name="connsiteY30" fmla="*/ 1748195 h 4006207"/>
              <a:gd name="connsiteX31" fmla="*/ 1421457 w 3654515"/>
              <a:gd name="connsiteY31" fmla="*/ 1798955 h 4006207"/>
              <a:gd name="connsiteX32" fmla="*/ 1455297 w 3654515"/>
              <a:gd name="connsiteY32" fmla="*/ 1937798 h 4006207"/>
              <a:gd name="connsiteX33" fmla="*/ 1419466 w 3654515"/>
              <a:gd name="connsiteY33" fmla="*/ 2070171 h 4006207"/>
              <a:gd name="connsiteX34" fmla="*/ 1325411 w 3654515"/>
              <a:gd name="connsiteY34" fmla="*/ 2119438 h 4006207"/>
              <a:gd name="connsiteX35" fmla="*/ 1228620 w 3654515"/>
              <a:gd name="connsiteY35" fmla="*/ 2070668 h 4006207"/>
              <a:gd name="connsiteX36" fmla="*/ 1193038 w 3654515"/>
              <a:gd name="connsiteY36" fmla="*/ 1934812 h 4006207"/>
              <a:gd name="connsiteX37" fmla="*/ 1228869 w 3654515"/>
              <a:gd name="connsiteY37" fmla="*/ 1796964 h 4006207"/>
              <a:gd name="connsiteX38" fmla="*/ 1328895 w 3654515"/>
              <a:gd name="connsiteY38" fmla="*/ 1748195 h 4006207"/>
              <a:gd name="connsiteX39" fmla="*/ 1785481 w 3654515"/>
              <a:gd name="connsiteY39" fmla="*/ 1577006 h 4006207"/>
              <a:gd name="connsiteX40" fmla="*/ 1785481 w 3654515"/>
              <a:gd name="connsiteY40" fmla="*/ 2290627 h 4006207"/>
              <a:gd name="connsiteX41" fmla="*/ 2246299 w 3654515"/>
              <a:gd name="connsiteY41" fmla="*/ 2290627 h 4006207"/>
              <a:gd name="connsiteX42" fmla="*/ 2246299 w 3654515"/>
              <a:gd name="connsiteY42" fmla="*/ 2122423 h 4006207"/>
              <a:gd name="connsiteX43" fmla="*/ 2000463 w 3654515"/>
              <a:gd name="connsiteY43" fmla="*/ 2122423 h 4006207"/>
              <a:gd name="connsiteX44" fmla="*/ 2000463 w 3654515"/>
              <a:gd name="connsiteY44" fmla="*/ 1577006 h 4006207"/>
              <a:gd name="connsiteX45" fmla="*/ 1330885 w 3654515"/>
              <a:gd name="connsiteY45" fmla="*/ 1565062 h 4006207"/>
              <a:gd name="connsiteX46" fmla="*/ 1140785 w 3654515"/>
              <a:gd name="connsiteY46" fmla="*/ 1612587 h 4006207"/>
              <a:gd name="connsiteX47" fmla="*/ 1010900 w 3654515"/>
              <a:gd name="connsiteY47" fmla="*/ 1747200 h 4006207"/>
              <a:gd name="connsiteX48" fmla="*/ 964619 w 3654515"/>
              <a:gd name="connsiteY48" fmla="*/ 1943272 h 4006207"/>
              <a:gd name="connsiteX49" fmla="*/ 1010403 w 3654515"/>
              <a:gd name="connsiteY49" fmla="*/ 2129639 h 4006207"/>
              <a:gd name="connsiteX50" fmla="*/ 1138546 w 3654515"/>
              <a:gd name="connsiteY50" fmla="*/ 2257534 h 4006207"/>
              <a:gd name="connsiteX51" fmla="*/ 1321430 w 3654515"/>
              <a:gd name="connsiteY51" fmla="*/ 2303068 h 4006207"/>
              <a:gd name="connsiteX52" fmla="*/ 1404537 w 3654515"/>
              <a:gd name="connsiteY52" fmla="*/ 2294608 h 4006207"/>
              <a:gd name="connsiteX53" fmla="*/ 1495108 w 3654515"/>
              <a:gd name="connsiteY53" fmla="*/ 2386672 h 4006207"/>
              <a:gd name="connsiteX54" fmla="*/ 1764831 w 3654515"/>
              <a:gd name="connsiteY54" fmla="*/ 2386672 h 4006207"/>
              <a:gd name="connsiteX55" fmla="*/ 1576224 w 3654515"/>
              <a:gd name="connsiteY55" fmla="*/ 2204535 h 4006207"/>
              <a:gd name="connsiteX56" fmla="*/ 1683217 w 3654515"/>
              <a:gd name="connsiteY56" fmla="*/ 1931826 h 4006207"/>
              <a:gd name="connsiteX57" fmla="*/ 1639176 w 3654515"/>
              <a:gd name="connsiteY57" fmla="*/ 1740482 h 4006207"/>
              <a:gd name="connsiteX58" fmla="*/ 1514267 w 3654515"/>
              <a:gd name="connsiteY58" fmla="*/ 1610597 h 4006207"/>
              <a:gd name="connsiteX59" fmla="*/ 1330885 w 3654515"/>
              <a:gd name="connsiteY59" fmla="*/ 1565062 h 4006207"/>
              <a:gd name="connsiteX60" fmla="*/ 683674 w 3654515"/>
              <a:gd name="connsiteY60" fmla="*/ 1565062 h 4006207"/>
              <a:gd name="connsiteX61" fmla="*/ 472673 w 3654515"/>
              <a:gd name="connsiteY61" fmla="*/ 1627019 h 4006207"/>
              <a:gd name="connsiteX62" fmla="*/ 394045 w 3654515"/>
              <a:gd name="connsiteY62" fmla="*/ 1792485 h 4006207"/>
              <a:gd name="connsiteX63" fmla="*/ 566230 w 3654515"/>
              <a:gd name="connsiteY63" fmla="*/ 2006472 h 4006207"/>
              <a:gd name="connsiteX64" fmla="*/ 639135 w 3654515"/>
              <a:gd name="connsiteY64" fmla="*/ 2037824 h 4006207"/>
              <a:gd name="connsiteX65" fmla="*/ 668496 w 3654515"/>
              <a:gd name="connsiteY65" fmla="*/ 2062457 h 4006207"/>
              <a:gd name="connsiteX66" fmla="*/ 678200 w 3654515"/>
              <a:gd name="connsiteY66" fmla="*/ 2093062 h 4006207"/>
              <a:gd name="connsiteX67" fmla="*/ 658792 w 3654515"/>
              <a:gd name="connsiteY67" fmla="*/ 2130137 h 4006207"/>
              <a:gd name="connsiteX68" fmla="*/ 604051 w 3654515"/>
              <a:gd name="connsiteY68" fmla="*/ 2142827 h 4006207"/>
              <a:gd name="connsiteX69" fmla="*/ 503029 w 3654515"/>
              <a:gd name="connsiteY69" fmla="*/ 2122672 h 4006207"/>
              <a:gd name="connsiteX70" fmla="*/ 403998 w 3654515"/>
              <a:gd name="connsiteY70" fmla="*/ 2069673 h 4006207"/>
              <a:gd name="connsiteX71" fmla="*/ 403998 w 3654515"/>
              <a:gd name="connsiteY71" fmla="*/ 2265247 h 4006207"/>
              <a:gd name="connsiteX72" fmla="*/ 609027 w 3654515"/>
              <a:gd name="connsiteY72" fmla="*/ 2303068 h 4006207"/>
              <a:gd name="connsiteX73" fmla="*/ 774245 w 3654515"/>
              <a:gd name="connsiteY73" fmla="*/ 2277191 h 4006207"/>
              <a:gd name="connsiteX74" fmla="*/ 880990 w 3654515"/>
              <a:gd name="connsiteY74" fmla="*/ 2198563 h 4006207"/>
              <a:gd name="connsiteX75" fmla="*/ 919059 w 3654515"/>
              <a:gd name="connsiteY75" fmla="*/ 2074650 h 4006207"/>
              <a:gd name="connsiteX76" fmla="*/ 873027 w 3654515"/>
              <a:gd name="connsiteY76" fmla="*/ 1948248 h 4006207"/>
              <a:gd name="connsiteX77" fmla="*/ 716021 w 3654515"/>
              <a:gd name="connsiteY77" fmla="*/ 1850212 h 4006207"/>
              <a:gd name="connsiteX78" fmla="*/ 642121 w 3654515"/>
              <a:gd name="connsiteY78" fmla="*/ 1812142 h 4006207"/>
              <a:gd name="connsiteX79" fmla="*/ 624454 w 3654515"/>
              <a:gd name="connsiteY79" fmla="*/ 1775068 h 4006207"/>
              <a:gd name="connsiteX80" fmla="*/ 646350 w 3654515"/>
              <a:gd name="connsiteY80" fmla="*/ 1738242 h 4006207"/>
              <a:gd name="connsiteX81" fmla="*/ 704077 w 3654515"/>
              <a:gd name="connsiteY81" fmla="*/ 1724806 h 4006207"/>
              <a:gd name="connsiteX82" fmla="*/ 881239 w 3654515"/>
              <a:gd name="connsiteY82" fmla="*/ 1774073 h 4006207"/>
              <a:gd name="connsiteX83" fmla="*/ 881239 w 3654515"/>
              <a:gd name="connsiteY83" fmla="*/ 1592433 h 4006207"/>
              <a:gd name="connsiteX84" fmla="*/ 809329 w 3654515"/>
              <a:gd name="connsiteY84" fmla="*/ 1575513 h 4006207"/>
              <a:gd name="connsiteX85" fmla="*/ 752349 w 3654515"/>
              <a:gd name="connsiteY85" fmla="*/ 1568048 h 4006207"/>
              <a:gd name="connsiteX86" fmla="*/ 683674 w 3654515"/>
              <a:gd name="connsiteY86" fmla="*/ 1565062 h 4006207"/>
              <a:gd name="connsiteX87" fmla="*/ 1309044 w 3654515"/>
              <a:gd name="connsiteY87" fmla="*/ 196190 h 4006207"/>
              <a:gd name="connsiteX88" fmla="*/ 347062 w 3654515"/>
              <a:gd name="connsiteY88" fmla="*/ 500340 h 4006207"/>
              <a:gd name="connsiteX89" fmla="*/ 1309044 w 3654515"/>
              <a:gd name="connsiteY89" fmla="*/ 804488 h 4006207"/>
              <a:gd name="connsiteX90" fmla="*/ 2271029 w 3654515"/>
              <a:gd name="connsiteY90" fmla="*/ 500340 h 4006207"/>
              <a:gd name="connsiteX91" fmla="*/ 1309044 w 3654515"/>
              <a:gd name="connsiteY91" fmla="*/ 196190 h 4006207"/>
              <a:gd name="connsiteX92" fmla="*/ 1315224 w 3654515"/>
              <a:gd name="connsiteY92" fmla="*/ 0 h 4006207"/>
              <a:gd name="connsiteX93" fmla="*/ 2630444 w 3654515"/>
              <a:gd name="connsiteY93" fmla="*/ 588894 h 4006207"/>
              <a:gd name="connsiteX94" fmla="*/ 2636856 w 3654515"/>
              <a:gd name="connsiteY94" fmla="*/ 2379088 h 4006207"/>
              <a:gd name="connsiteX95" fmla="*/ 1860931 w 3654515"/>
              <a:gd name="connsiteY95" fmla="*/ 2847882 h 4006207"/>
              <a:gd name="connsiteX96" fmla="*/ 1167213 w 3654515"/>
              <a:gd name="connsiteY96" fmla="*/ 3297268 h 4006207"/>
              <a:gd name="connsiteX97" fmla="*/ 1144936 w 3654515"/>
              <a:gd name="connsiteY97" fmla="*/ 3503600 h 4006207"/>
              <a:gd name="connsiteX98" fmla="*/ 1050193 w 3654515"/>
              <a:gd name="connsiteY98" fmla="*/ 3520680 h 4006207"/>
              <a:gd name="connsiteX99" fmla="*/ 0 w 3654515"/>
              <a:gd name="connsiteY99" fmla="*/ 2943751 h 4006207"/>
              <a:gd name="connsiteX100" fmla="*/ 0 w 3654515"/>
              <a:gd name="connsiteY100" fmla="*/ 588894 h 4006207"/>
              <a:gd name="connsiteX101" fmla="*/ 1315224 w 3654515"/>
              <a:gd name="connsiteY101" fmla="*/ 0 h 4006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654515" h="4006207">
                <a:moveTo>
                  <a:pt x="2615664" y="2534931"/>
                </a:moveTo>
                <a:cubicBezTo>
                  <a:pt x="2075168" y="2553950"/>
                  <a:pt x="1992068" y="3047282"/>
                  <a:pt x="1960582" y="3034209"/>
                </a:cubicBezTo>
                <a:cubicBezTo>
                  <a:pt x="1750630" y="2947045"/>
                  <a:pt x="1387344" y="3032852"/>
                  <a:pt x="1338741" y="3425023"/>
                </a:cubicBezTo>
                <a:cubicBezTo>
                  <a:pt x="1313406" y="3629467"/>
                  <a:pt x="1448733" y="3854175"/>
                  <a:pt x="1731746" y="3891938"/>
                </a:cubicBezTo>
                <a:lnTo>
                  <a:pt x="1776343" y="3896192"/>
                </a:lnTo>
                <a:lnTo>
                  <a:pt x="1804775" y="3901622"/>
                </a:lnTo>
                <a:lnTo>
                  <a:pt x="3274309" y="3901622"/>
                </a:lnTo>
                <a:lnTo>
                  <a:pt x="3279764" y="3900582"/>
                </a:lnTo>
                <a:lnTo>
                  <a:pt x="3285213" y="3901622"/>
                </a:lnTo>
                <a:cubicBezTo>
                  <a:pt x="3450282" y="3901622"/>
                  <a:pt x="3586162" y="3769274"/>
                  <a:pt x="3560897" y="3646315"/>
                </a:cubicBezTo>
                <a:cubicBezTo>
                  <a:pt x="3543701" y="3562623"/>
                  <a:pt x="3485290" y="3469652"/>
                  <a:pt x="3253200" y="3434254"/>
                </a:cubicBezTo>
                <a:cubicBezTo>
                  <a:pt x="3255079" y="3357929"/>
                  <a:pt x="3270309" y="3308317"/>
                  <a:pt x="3272188" y="3231989"/>
                </a:cubicBezTo>
                <a:cubicBezTo>
                  <a:pt x="3272188" y="2854587"/>
                  <a:pt x="3006128" y="2534931"/>
                  <a:pt x="2615664" y="2534931"/>
                </a:cubicBezTo>
                <a:close/>
                <a:moveTo>
                  <a:pt x="2610633" y="2448880"/>
                </a:moveTo>
                <a:cubicBezTo>
                  <a:pt x="3031516" y="2448880"/>
                  <a:pt x="3372712" y="2797500"/>
                  <a:pt x="3372712" y="3227544"/>
                </a:cubicBezTo>
                <a:lnTo>
                  <a:pt x="3352240" y="3365886"/>
                </a:lnTo>
                <a:lnTo>
                  <a:pt x="3457751" y="3387188"/>
                </a:lnTo>
                <a:cubicBezTo>
                  <a:pt x="3573383" y="3436096"/>
                  <a:pt x="3654515" y="3550593"/>
                  <a:pt x="3654515" y="3684038"/>
                </a:cubicBezTo>
                <a:cubicBezTo>
                  <a:pt x="3654515" y="3861967"/>
                  <a:pt x="3510277" y="4006204"/>
                  <a:pt x="3332349" y="4006204"/>
                </a:cubicBezTo>
                <a:lnTo>
                  <a:pt x="3326473" y="4005021"/>
                </a:lnTo>
                <a:lnTo>
                  <a:pt x="3320592" y="4006207"/>
                </a:lnTo>
                <a:lnTo>
                  <a:pt x="1736561" y="4006204"/>
                </a:lnTo>
                <a:lnTo>
                  <a:pt x="1705914" y="4000020"/>
                </a:lnTo>
                <a:lnTo>
                  <a:pt x="1657844" y="3995171"/>
                </a:lnTo>
                <a:cubicBezTo>
                  <a:pt x="1410373" y="3944532"/>
                  <a:pt x="1224216" y="3725571"/>
                  <a:pt x="1224216" y="3463131"/>
                </a:cubicBezTo>
                <a:cubicBezTo>
                  <a:pt x="1224216" y="3163198"/>
                  <a:pt x="1467359" y="2920055"/>
                  <a:pt x="1767292" y="2920055"/>
                </a:cubicBezTo>
                <a:cubicBezTo>
                  <a:pt x="1804783" y="2920055"/>
                  <a:pt x="1841387" y="2923852"/>
                  <a:pt x="1876738" y="2931089"/>
                </a:cubicBezTo>
                <a:lnTo>
                  <a:pt x="1903868" y="2939508"/>
                </a:lnTo>
                <a:lnTo>
                  <a:pt x="1908440" y="2924453"/>
                </a:lnTo>
                <a:cubicBezTo>
                  <a:pt x="2024131" y="2644980"/>
                  <a:pt x="2294968" y="2448880"/>
                  <a:pt x="2610633" y="2448880"/>
                </a:cubicBezTo>
                <a:close/>
                <a:moveTo>
                  <a:pt x="1328895" y="1748195"/>
                </a:moveTo>
                <a:cubicBezTo>
                  <a:pt x="1368043" y="1748195"/>
                  <a:pt x="1398897" y="1765115"/>
                  <a:pt x="1421457" y="1798955"/>
                </a:cubicBezTo>
                <a:cubicBezTo>
                  <a:pt x="1444017" y="1832795"/>
                  <a:pt x="1455297" y="1879076"/>
                  <a:pt x="1455297" y="1937798"/>
                </a:cubicBezTo>
                <a:cubicBezTo>
                  <a:pt x="1455297" y="1993202"/>
                  <a:pt x="1443353" y="2037326"/>
                  <a:pt x="1419466" y="2070171"/>
                </a:cubicBezTo>
                <a:cubicBezTo>
                  <a:pt x="1395579" y="2103015"/>
                  <a:pt x="1364228" y="2119438"/>
                  <a:pt x="1325411" y="2119438"/>
                </a:cubicBezTo>
                <a:cubicBezTo>
                  <a:pt x="1284605" y="2119438"/>
                  <a:pt x="1252341" y="2103181"/>
                  <a:pt x="1228620" y="2070668"/>
                </a:cubicBezTo>
                <a:cubicBezTo>
                  <a:pt x="1204899" y="2038156"/>
                  <a:pt x="1193038" y="1992870"/>
                  <a:pt x="1193038" y="1934812"/>
                </a:cubicBezTo>
                <a:cubicBezTo>
                  <a:pt x="1193038" y="1875426"/>
                  <a:pt x="1204981" y="1829477"/>
                  <a:pt x="1228869" y="1796964"/>
                </a:cubicBezTo>
                <a:cubicBezTo>
                  <a:pt x="1252755" y="1764451"/>
                  <a:pt x="1286097" y="1748195"/>
                  <a:pt x="1328895" y="1748195"/>
                </a:cubicBezTo>
                <a:close/>
                <a:moveTo>
                  <a:pt x="1785481" y="1577006"/>
                </a:moveTo>
                <a:lnTo>
                  <a:pt x="1785481" y="2290627"/>
                </a:lnTo>
                <a:lnTo>
                  <a:pt x="2246299" y="2290627"/>
                </a:lnTo>
                <a:lnTo>
                  <a:pt x="2246299" y="2122423"/>
                </a:lnTo>
                <a:lnTo>
                  <a:pt x="2000463" y="2122423"/>
                </a:lnTo>
                <a:lnTo>
                  <a:pt x="2000463" y="1577006"/>
                </a:lnTo>
                <a:close/>
                <a:moveTo>
                  <a:pt x="1330885" y="1565062"/>
                </a:moveTo>
                <a:cubicBezTo>
                  <a:pt x="1259888" y="1565062"/>
                  <a:pt x="1196522" y="1580904"/>
                  <a:pt x="1140785" y="1612587"/>
                </a:cubicBezTo>
                <a:cubicBezTo>
                  <a:pt x="1085049" y="1644270"/>
                  <a:pt x="1041754" y="1689141"/>
                  <a:pt x="1010900" y="1747200"/>
                </a:cubicBezTo>
                <a:cubicBezTo>
                  <a:pt x="980046" y="1805258"/>
                  <a:pt x="964619" y="1870616"/>
                  <a:pt x="964619" y="1943272"/>
                </a:cubicBezTo>
                <a:cubicBezTo>
                  <a:pt x="964619" y="2012610"/>
                  <a:pt x="979880" y="2074733"/>
                  <a:pt x="1010403" y="2129639"/>
                </a:cubicBezTo>
                <a:cubicBezTo>
                  <a:pt x="1040925" y="2184546"/>
                  <a:pt x="1083639" y="2227178"/>
                  <a:pt x="1138546" y="2257534"/>
                </a:cubicBezTo>
                <a:cubicBezTo>
                  <a:pt x="1193453" y="2287890"/>
                  <a:pt x="1254414" y="2303068"/>
                  <a:pt x="1321430" y="2303068"/>
                </a:cubicBezTo>
                <a:cubicBezTo>
                  <a:pt x="1350294" y="2303068"/>
                  <a:pt x="1377996" y="2300248"/>
                  <a:pt x="1404537" y="2294608"/>
                </a:cubicBezTo>
                <a:lnTo>
                  <a:pt x="1495108" y="2386672"/>
                </a:lnTo>
                <a:lnTo>
                  <a:pt x="1764831" y="2386672"/>
                </a:lnTo>
                <a:lnTo>
                  <a:pt x="1576224" y="2204535"/>
                </a:lnTo>
                <a:cubicBezTo>
                  <a:pt x="1647553" y="2133206"/>
                  <a:pt x="1683217" y="2042303"/>
                  <a:pt x="1683217" y="1931826"/>
                </a:cubicBezTo>
                <a:cubicBezTo>
                  <a:pt x="1683217" y="1860497"/>
                  <a:pt x="1668537" y="1796715"/>
                  <a:pt x="1639176" y="1740482"/>
                </a:cubicBezTo>
                <a:cubicBezTo>
                  <a:pt x="1609815" y="1684248"/>
                  <a:pt x="1568179" y="1640953"/>
                  <a:pt x="1514267" y="1610597"/>
                </a:cubicBezTo>
                <a:cubicBezTo>
                  <a:pt x="1460356" y="1580240"/>
                  <a:pt x="1399229" y="1565062"/>
                  <a:pt x="1330885" y="1565062"/>
                </a:cubicBezTo>
                <a:close/>
                <a:moveTo>
                  <a:pt x="683674" y="1565062"/>
                </a:moveTo>
                <a:cubicBezTo>
                  <a:pt x="595425" y="1565062"/>
                  <a:pt x="525091" y="1585714"/>
                  <a:pt x="472673" y="1627019"/>
                </a:cubicBezTo>
                <a:cubicBezTo>
                  <a:pt x="420254" y="1668323"/>
                  <a:pt x="394045" y="1723479"/>
                  <a:pt x="394045" y="1792485"/>
                </a:cubicBezTo>
                <a:cubicBezTo>
                  <a:pt x="394045" y="1891019"/>
                  <a:pt x="451440" y="1962348"/>
                  <a:pt x="566230" y="2006472"/>
                </a:cubicBezTo>
                <a:cubicBezTo>
                  <a:pt x="601728" y="2019743"/>
                  <a:pt x="626030" y="2030193"/>
                  <a:pt x="639135" y="2037824"/>
                </a:cubicBezTo>
                <a:cubicBezTo>
                  <a:pt x="652239" y="2045455"/>
                  <a:pt x="662026" y="2053666"/>
                  <a:pt x="668496" y="2062457"/>
                </a:cubicBezTo>
                <a:cubicBezTo>
                  <a:pt x="674965" y="2071249"/>
                  <a:pt x="678200" y="2081451"/>
                  <a:pt x="678200" y="2093062"/>
                </a:cubicBezTo>
                <a:cubicBezTo>
                  <a:pt x="678200" y="2109319"/>
                  <a:pt x="671730" y="2121677"/>
                  <a:pt x="658792" y="2130137"/>
                </a:cubicBezTo>
                <a:cubicBezTo>
                  <a:pt x="645853" y="2138597"/>
                  <a:pt x="627606" y="2142827"/>
                  <a:pt x="604051" y="2142827"/>
                </a:cubicBezTo>
                <a:cubicBezTo>
                  <a:pt x="572865" y="2142827"/>
                  <a:pt x="539191" y="2136109"/>
                  <a:pt x="503029" y="2122672"/>
                </a:cubicBezTo>
                <a:cubicBezTo>
                  <a:pt x="466867" y="2109236"/>
                  <a:pt x="433857" y="2091570"/>
                  <a:pt x="403998" y="2069673"/>
                </a:cubicBezTo>
                <a:lnTo>
                  <a:pt x="403998" y="2265247"/>
                </a:lnTo>
                <a:cubicBezTo>
                  <a:pt x="466037" y="2290461"/>
                  <a:pt x="534381" y="2303068"/>
                  <a:pt x="609027" y="2303068"/>
                </a:cubicBezTo>
                <a:cubicBezTo>
                  <a:pt x="673389" y="2303068"/>
                  <a:pt x="728462" y="2294442"/>
                  <a:pt x="774245" y="2277191"/>
                </a:cubicBezTo>
                <a:cubicBezTo>
                  <a:pt x="820028" y="2259939"/>
                  <a:pt x="855610" y="2233730"/>
                  <a:pt x="880990" y="2198563"/>
                </a:cubicBezTo>
                <a:cubicBezTo>
                  <a:pt x="906370" y="2163396"/>
                  <a:pt x="919059" y="2122092"/>
                  <a:pt x="919059" y="2074650"/>
                </a:cubicBezTo>
                <a:cubicBezTo>
                  <a:pt x="919059" y="2025881"/>
                  <a:pt x="903715" y="1983747"/>
                  <a:pt x="873027" y="1948248"/>
                </a:cubicBezTo>
                <a:cubicBezTo>
                  <a:pt x="842339" y="1912749"/>
                  <a:pt x="790004" y="1880071"/>
                  <a:pt x="716021" y="1850212"/>
                </a:cubicBezTo>
                <a:cubicBezTo>
                  <a:pt x="678532" y="1834619"/>
                  <a:pt x="653898" y="1821929"/>
                  <a:pt x="642121" y="1812142"/>
                </a:cubicBezTo>
                <a:cubicBezTo>
                  <a:pt x="630343" y="1802355"/>
                  <a:pt x="624454" y="1789997"/>
                  <a:pt x="624454" y="1775068"/>
                </a:cubicBezTo>
                <a:cubicBezTo>
                  <a:pt x="624454" y="1759475"/>
                  <a:pt x="631753" y="1747200"/>
                  <a:pt x="646350" y="1738242"/>
                </a:cubicBezTo>
                <a:cubicBezTo>
                  <a:pt x="660948" y="1729285"/>
                  <a:pt x="680190" y="1724806"/>
                  <a:pt x="704077" y="1724806"/>
                </a:cubicBezTo>
                <a:cubicBezTo>
                  <a:pt x="762136" y="1724806"/>
                  <a:pt x="821189" y="1741228"/>
                  <a:pt x="881239" y="1774073"/>
                </a:cubicBezTo>
                <a:lnTo>
                  <a:pt x="881239" y="1592433"/>
                </a:lnTo>
                <a:cubicBezTo>
                  <a:pt x="850385" y="1584139"/>
                  <a:pt x="826415" y="1578499"/>
                  <a:pt x="809329" y="1575513"/>
                </a:cubicBezTo>
                <a:cubicBezTo>
                  <a:pt x="792243" y="1572527"/>
                  <a:pt x="773250" y="1570039"/>
                  <a:pt x="752349" y="1568048"/>
                </a:cubicBezTo>
                <a:cubicBezTo>
                  <a:pt x="731448" y="1566057"/>
                  <a:pt x="708556" y="1565062"/>
                  <a:pt x="683674" y="1565062"/>
                </a:cubicBezTo>
                <a:close/>
                <a:moveTo>
                  <a:pt x="1309044" y="196190"/>
                </a:moveTo>
                <a:cubicBezTo>
                  <a:pt x="777755" y="196190"/>
                  <a:pt x="347062" y="332363"/>
                  <a:pt x="347062" y="500340"/>
                </a:cubicBezTo>
                <a:cubicBezTo>
                  <a:pt x="347062" y="668316"/>
                  <a:pt x="777755" y="804488"/>
                  <a:pt x="1309044" y="804488"/>
                </a:cubicBezTo>
                <a:cubicBezTo>
                  <a:pt x="1840335" y="804488"/>
                  <a:pt x="2271029" y="668316"/>
                  <a:pt x="2271029" y="500340"/>
                </a:cubicBezTo>
                <a:cubicBezTo>
                  <a:pt x="2271029" y="332363"/>
                  <a:pt x="1840335" y="196190"/>
                  <a:pt x="1309044" y="196190"/>
                </a:cubicBezTo>
                <a:close/>
                <a:moveTo>
                  <a:pt x="1315224" y="0"/>
                </a:moveTo>
                <a:cubicBezTo>
                  <a:pt x="2041487" y="0"/>
                  <a:pt x="2630444" y="263538"/>
                  <a:pt x="2630444" y="588894"/>
                </a:cubicBezTo>
                <a:cubicBezTo>
                  <a:pt x="2632582" y="1185624"/>
                  <a:pt x="2634718" y="1782357"/>
                  <a:pt x="2636856" y="2379088"/>
                </a:cubicBezTo>
                <a:cubicBezTo>
                  <a:pt x="2239277" y="2346543"/>
                  <a:pt x="1952849" y="2602556"/>
                  <a:pt x="1860931" y="2847882"/>
                </a:cubicBezTo>
                <a:cubicBezTo>
                  <a:pt x="1610647" y="2807470"/>
                  <a:pt x="1299367" y="2933621"/>
                  <a:pt x="1167213" y="3297268"/>
                </a:cubicBezTo>
                <a:cubicBezTo>
                  <a:pt x="1137653" y="3455719"/>
                  <a:pt x="1164439" y="3466365"/>
                  <a:pt x="1144936" y="3503600"/>
                </a:cubicBezTo>
                <a:cubicBezTo>
                  <a:pt x="1125433" y="3540836"/>
                  <a:pt x="1157653" y="3515663"/>
                  <a:pt x="1050193" y="3520680"/>
                </a:cubicBezTo>
                <a:cubicBezTo>
                  <a:pt x="450921" y="3465791"/>
                  <a:pt x="0" y="3228437"/>
                  <a:pt x="0" y="2943751"/>
                </a:cubicBezTo>
                <a:lnTo>
                  <a:pt x="0" y="588894"/>
                </a:lnTo>
                <a:cubicBezTo>
                  <a:pt x="0" y="263538"/>
                  <a:pt x="588957" y="0"/>
                  <a:pt x="1315224" y="0"/>
                </a:cubicBezTo>
                <a:close/>
              </a:path>
            </a:pathLst>
          </a:custGeom>
          <a:solidFill>
            <a:srgbClr val="282828"/>
          </a:solidFill>
          <a:ln>
            <a:noFill/>
          </a:ln>
          <a:effectLst/>
        </p:spPr>
        <p:txBody>
          <a:bodyPr rot="0" spcFirstLastPara="0" vert="horz" wrap="square" lIns="93260" tIns="46630" rIns="93260" bIns="4663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endParaRPr kumimoji="0" lang="en-US" sz="8159" b="0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261" name="Group 260"/>
          <p:cNvGrpSpPr/>
          <p:nvPr/>
        </p:nvGrpSpPr>
        <p:grpSpPr>
          <a:xfrm>
            <a:off x="10442262" y="3429879"/>
            <a:ext cx="345757" cy="277254"/>
            <a:chOff x="8859713" y="4240919"/>
            <a:chExt cx="345757" cy="277254"/>
          </a:xfrm>
        </p:grpSpPr>
        <p:grpSp>
          <p:nvGrpSpPr>
            <p:cNvPr id="262" name="Group 261"/>
            <p:cNvGrpSpPr/>
            <p:nvPr/>
          </p:nvGrpSpPr>
          <p:grpSpPr>
            <a:xfrm>
              <a:off x="8859713" y="4240919"/>
              <a:ext cx="345757" cy="236992"/>
              <a:chOff x="8859713" y="4240919"/>
              <a:chExt cx="345757" cy="236992"/>
            </a:xfrm>
          </p:grpSpPr>
          <p:sp>
            <p:nvSpPr>
              <p:cNvPr id="264" name="Freeform 21"/>
              <p:cNvSpPr>
                <a:spLocks noChangeAspect="1" noEditPoints="1"/>
              </p:cNvSpPr>
              <p:nvPr/>
            </p:nvSpPr>
            <p:spPr bwMode="black">
              <a:xfrm>
                <a:off x="8859713" y="4240919"/>
                <a:ext cx="345757" cy="215430"/>
              </a:xfrm>
              <a:custGeom>
                <a:avLst/>
                <a:gdLst>
                  <a:gd name="T0" fmla="*/ 1277 w 1355"/>
                  <a:gd name="T1" fmla="*/ 371 h 843"/>
                  <a:gd name="T2" fmla="*/ 1157 w 1355"/>
                  <a:gd name="T3" fmla="*/ 298 h 843"/>
                  <a:gd name="T4" fmla="*/ 1157 w 1355"/>
                  <a:gd name="T5" fmla="*/ 277 h 843"/>
                  <a:gd name="T6" fmla="*/ 1080 w 1355"/>
                  <a:gd name="T7" fmla="*/ 83 h 843"/>
                  <a:gd name="T8" fmla="*/ 888 w 1355"/>
                  <a:gd name="T9" fmla="*/ 0 h 843"/>
                  <a:gd name="T10" fmla="*/ 650 w 1355"/>
                  <a:gd name="T11" fmla="*/ 135 h 843"/>
                  <a:gd name="T12" fmla="*/ 544 w 1355"/>
                  <a:gd name="T13" fmla="*/ 114 h 843"/>
                  <a:gd name="T14" fmla="*/ 353 w 1355"/>
                  <a:gd name="T15" fmla="*/ 189 h 843"/>
                  <a:gd name="T16" fmla="*/ 287 w 1355"/>
                  <a:gd name="T17" fmla="*/ 287 h 843"/>
                  <a:gd name="T18" fmla="*/ 275 w 1355"/>
                  <a:gd name="T19" fmla="*/ 287 h 843"/>
                  <a:gd name="T20" fmla="*/ 82 w 1355"/>
                  <a:gd name="T21" fmla="*/ 370 h 843"/>
                  <a:gd name="T22" fmla="*/ 0 w 1355"/>
                  <a:gd name="T23" fmla="*/ 565 h 843"/>
                  <a:gd name="T24" fmla="*/ 82 w 1355"/>
                  <a:gd name="T25" fmla="*/ 760 h 843"/>
                  <a:gd name="T26" fmla="*/ 275 w 1355"/>
                  <a:gd name="T27" fmla="*/ 843 h 843"/>
                  <a:gd name="T28" fmla="*/ 1080 w 1355"/>
                  <a:gd name="T29" fmla="*/ 843 h 843"/>
                  <a:gd name="T30" fmla="*/ 1277 w 1355"/>
                  <a:gd name="T31" fmla="*/ 760 h 843"/>
                  <a:gd name="T32" fmla="*/ 1355 w 1355"/>
                  <a:gd name="T33" fmla="*/ 565 h 843"/>
                  <a:gd name="T34" fmla="*/ 1277 w 1355"/>
                  <a:gd name="T35" fmla="*/ 371 h 843"/>
                  <a:gd name="T36" fmla="*/ 1080 w 1355"/>
                  <a:gd name="T37" fmla="*/ 766 h 843"/>
                  <a:gd name="T38" fmla="*/ 275 w 1355"/>
                  <a:gd name="T39" fmla="*/ 766 h 843"/>
                  <a:gd name="T40" fmla="*/ 76 w 1355"/>
                  <a:gd name="T41" fmla="*/ 565 h 843"/>
                  <a:gd name="T42" fmla="*/ 275 w 1355"/>
                  <a:gd name="T43" fmla="*/ 364 h 843"/>
                  <a:gd name="T44" fmla="*/ 346 w 1355"/>
                  <a:gd name="T45" fmla="*/ 381 h 843"/>
                  <a:gd name="T46" fmla="*/ 544 w 1355"/>
                  <a:gd name="T47" fmla="*/ 191 h 843"/>
                  <a:gd name="T48" fmla="*/ 689 w 1355"/>
                  <a:gd name="T49" fmla="*/ 255 h 843"/>
                  <a:gd name="T50" fmla="*/ 888 w 1355"/>
                  <a:gd name="T51" fmla="*/ 77 h 843"/>
                  <a:gd name="T52" fmla="*/ 1080 w 1355"/>
                  <a:gd name="T53" fmla="*/ 277 h 843"/>
                  <a:gd name="T54" fmla="*/ 1064 w 1355"/>
                  <a:gd name="T55" fmla="*/ 370 h 843"/>
                  <a:gd name="T56" fmla="*/ 1080 w 1355"/>
                  <a:gd name="T57" fmla="*/ 364 h 843"/>
                  <a:gd name="T58" fmla="*/ 1278 w 1355"/>
                  <a:gd name="T59" fmla="*/ 565 h 843"/>
                  <a:gd name="T60" fmla="*/ 1080 w 1355"/>
                  <a:gd name="T61" fmla="*/ 766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55" h="843">
                    <a:moveTo>
                      <a:pt x="1277" y="371"/>
                    </a:moveTo>
                    <a:cubicBezTo>
                      <a:pt x="1242" y="335"/>
                      <a:pt x="1201" y="311"/>
                      <a:pt x="1157" y="298"/>
                    </a:cubicBezTo>
                    <a:cubicBezTo>
                      <a:pt x="1157" y="291"/>
                      <a:pt x="1157" y="285"/>
                      <a:pt x="1157" y="277"/>
                    </a:cubicBezTo>
                    <a:cubicBezTo>
                      <a:pt x="1157" y="205"/>
                      <a:pt x="1130" y="136"/>
                      <a:pt x="1080" y="83"/>
                    </a:cubicBezTo>
                    <a:cubicBezTo>
                      <a:pt x="1028" y="29"/>
                      <a:pt x="959" y="0"/>
                      <a:pt x="888" y="0"/>
                    </a:cubicBezTo>
                    <a:cubicBezTo>
                      <a:pt x="789" y="0"/>
                      <a:pt x="700" y="54"/>
                      <a:pt x="650" y="135"/>
                    </a:cubicBezTo>
                    <a:cubicBezTo>
                      <a:pt x="618" y="121"/>
                      <a:pt x="581" y="114"/>
                      <a:pt x="544" y="114"/>
                    </a:cubicBezTo>
                    <a:cubicBezTo>
                      <a:pt x="471" y="114"/>
                      <a:pt x="404" y="141"/>
                      <a:pt x="353" y="189"/>
                    </a:cubicBezTo>
                    <a:cubicBezTo>
                      <a:pt x="324" y="217"/>
                      <a:pt x="302" y="250"/>
                      <a:pt x="287" y="287"/>
                    </a:cubicBezTo>
                    <a:cubicBezTo>
                      <a:pt x="283" y="287"/>
                      <a:pt x="279" y="287"/>
                      <a:pt x="275" y="287"/>
                    </a:cubicBezTo>
                    <a:cubicBezTo>
                      <a:pt x="203" y="287"/>
                      <a:pt x="134" y="317"/>
                      <a:pt x="82" y="370"/>
                    </a:cubicBezTo>
                    <a:cubicBezTo>
                      <a:pt x="29" y="422"/>
                      <a:pt x="0" y="492"/>
                      <a:pt x="0" y="565"/>
                    </a:cubicBezTo>
                    <a:cubicBezTo>
                      <a:pt x="0" y="638"/>
                      <a:pt x="29" y="707"/>
                      <a:pt x="82" y="760"/>
                    </a:cubicBezTo>
                    <a:cubicBezTo>
                      <a:pt x="134" y="814"/>
                      <a:pt x="203" y="843"/>
                      <a:pt x="275" y="843"/>
                    </a:cubicBezTo>
                    <a:cubicBezTo>
                      <a:pt x="1080" y="843"/>
                      <a:pt x="1080" y="843"/>
                      <a:pt x="1080" y="843"/>
                    </a:cubicBezTo>
                    <a:cubicBezTo>
                      <a:pt x="1155" y="843"/>
                      <a:pt x="1224" y="814"/>
                      <a:pt x="1277" y="760"/>
                    </a:cubicBezTo>
                    <a:cubicBezTo>
                      <a:pt x="1327" y="707"/>
                      <a:pt x="1355" y="638"/>
                      <a:pt x="1355" y="565"/>
                    </a:cubicBezTo>
                    <a:cubicBezTo>
                      <a:pt x="1355" y="492"/>
                      <a:pt x="1327" y="422"/>
                      <a:pt x="1277" y="371"/>
                    </a:cubicBezTo>
                    <a:close/>
                    <a:moveTo>
                      <a:pt x="1080" y="766"/>
                    </a:moveTo>
                    <a:cubicBezTo>
                      <a:pt x="1080" y="766"/>
                      <a:pt x="437" y="766"/>
                      <a:pt x="275" y="766"/>
                    </a:cubicBezTo>
                    <a:cubicBezTo>
                      <a:pt x="167" y="766"/>
                      <a:pt x="76" y="674"/>
                      <a:pt x="76" y="565"/>
                    </a:cubicBezTo>
                    <a:cubicBezTo>
                      <a:pt x="76" y="457"/>
                      <a:pt x="167" y="364"/>
                      <a:pt x="275" y="364"/>
                    </a:cubicBezTo>
                    <a:cubicBezTo>
                      <a:pt x="302" y="364"/>
                      <a:pt x="324" y="370"/>
                      <a:pt x="346" y="381"/>
                    </a:cubicBezTo>
                    <a:cubicBezTo>
                      <a:pt x="351" y="272"/>
                      <a:pt x="437" y="191"/>
                      <a:pt x="544" y="191"/>
                    </a:cubicBezTo>
                    <a:cubicBezTo>
                      <a:pt x="603" y="191"/>
                      <a:pt x="650" y="213"/>
                      <a:pt x="689" y="255"/>
                    </a:cubicBezTo>
                    <a:cubicBezTo>
                      <a:pt x="699" y="158"/>
                      <a:pt x="785" y="77"/>
                      <a:pt x="888" y="77"/>
                    </a:cubicBezTo>
                    <a:cubicBezTo>
                      <a:pt x="994" y="77"/>
                      <a:pt x="1080" y="169"/>
                      <a:pt x="1080" y="277"/>
                    </a:cubicBezTo>
                    <a:cubicBezTo>
                      <a:pt x="1080" y="311"/>
                      <a:pt x="1075" y="343"/>
                      <a:pt x="1064" y="370"/>
                    </a:cubicBezTo>
                    <a:cubicBezTo>
                      <a:pt x="1069" y="364"/>
                      <a:pt x="1075" y="364"/>
                      <a:pt x="1080" y="364"/>
                    </a:cubicBezTo>
                    <a:cubicBezTo>
                      <a:pt x="1192" y="364"/>
                      <a:pt x="1278" y="457"/>
                      <a:pt x="1278" y="565"/>
                    </a:cubicBezTo>
                    <a:cubicBezTo>
                      <a:pt x="1278" y="674"/>
                      <a:pt x="1192" y="766"/>
                      <a:pt x="1080" y="76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89629" tIns="44815" rIns="89629" bIns="4481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5" name="Oval 264"/>
              <p:cNvSpPr/>
              <p:nvPr/>
            </p:nvSpPr>
            <p:spPr bwMode="auto">
              <a:xfrm>
                <a:off x="8959776" y="4415449"/>
                <a:ext cx="62462" cy="624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63" name="Block Arc 262"/>
            <p:cNvSpPr/>
            <p:nvPr/>
          </p:nvSpPr>
          <p:spPr bwMode="auto">
            <a:xfrm rot="3564871">
              <a:off x="8916932" y="4369610"/>
              <a:ext cx="148563" cy="148563"/>
            </a:xfrm>
            <a:prstGeom prst="blockArc">
              <a:avLst>
                <a:gd name="adj1" fmla="val 10800000"/>
                <a:gd name="adj2" fmla="val 3946355"/>
                <a:gd name="adj3" fmla="val 13976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10501457" y="2553386"/>
            <a:ext cx="275263" cy="271132"/>
            <a:chOff x="8342954" y="4714894"/>
            <a:chExt cx="275263" cy="271132"/>
          </a:xfrm>
        </p:grpSpPr>
        <p:grpSp>
          <p:nvGrpSpPr>
            <p:cNvPr id="267" name="Group 266"/>
            <p:cNvGrpSpPr/>
            <p:nvPr/>
          </p:nvGrpSpPr>
          <p:grpSpPr>
            <a:xfrm>
              <a:off x="8342954" y="4714894"/>
              <a:ext cx="275263" cy="271132"/>
              <a:chOff x="6746789" y="3838377"/>
              <a:chExt cx="971013" cy="956441"/>
            </a:xfrm>
            <a:solidFill>
              <a:schemeClr val="tx1"/>
            </a:solidFill>
          </p:grpSpPr>
          <p:sp>
            <p:nvSpPr>
              <p:cNvPr id="278" name="Rectangle 277"/>
              <p:cNvSpPr/>
              <p:nvPr/>
            </p:nvSpPr>
            <p:spPr bwMode="auto">
              <a:xfrm>
                <a:off x="6746789" y="3838377"/>
                <a:ext cx="444308" cy="4443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9" name="Rectangle 278"/>
              <p:cNvSpPr/>
              <p:nvPr/>
            </p:nvSpPr>
            <p:spPr bwMode="auto">
              <a:xfrm>
                <a:off x="7273494" y="3838377"/>
                <a:ext cx="444308" cy="4443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 bwMode="auto">
              <a:xfrm>
                <a:off x="6746789" y="4350510"/>
                <a:ext cx="444308" cy="4443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81" name="Rectangle 280"/>
              <p:cNvSpPr/>
              <p:nvPr/>
            </p:nvSpPr>
            <p:spPr bwMode="auto">
              <a:xfrm>
                <a:off x="7273494" y="4350510"/>
                <a:ext cx="444308" cy="4443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68" name="Group 267"/>
            <p:cNvGrpSpPr/>
            <p:nvPr/>
          </p:nvGrpSpPr>
          <p:grpSpPr>
            <a:xfrm>
              <a:off x="8382106" y="4790162"/>
              <a:ext cx="186511" cy="114768"/>
              <a:chOff x="4005484" y="5811957"/>
              <a:chExt cx="315300" cy="194017"/>
            </a:xfrm>
            <a:solidFill>
              <a:schemeClr val="bg1"/>
            </a:solidFill>
          </p:grpSpPr>
          <p:sp>
            <p:nvSpPr>
              <p:cNvPr id="269" name="Freeform 21"/>
              <p:cNvSpPr>
                <a:spLocks noChangeAspect="1" noEditPoints="1"/>
              </p:cNvSpPr>
              <p:nvPr/>
            </p:nvSpPr>
            <p:spPr bwMode="black">
              <a:xfrm>
                <a:off x="4007442" y="5811957"/>
                <a:ext cx="311386" cy="194014"/>
              </a:xfrm>
              <a:custGeom>
                <a:avLst/>
                <a:gdLst>
                  <a:gd name="T0" fmla="*/ 1277 w 1355"/>
                  <a:gd name="T1" fmla="*/ 371 h 843"/>
                  <a:gd name="T2" fmla="*/ 1157 w 1355"/>
                  <a:gd name="T3" fmla="*/ 298 h 843"/>
                  <a:gd name="T4" fmla="*/ 1157 w 1355"/>
                  <a:gd name="T5" fmla="*/ 277 h 843"/>
                  <a:gd name="T6" fmla="*/ 1080 w 1355"/>
                  <a:gd name="T7" fmla="*/ 83 h 843"/>
                  <a:gd name="T8" fmla="*/ 888 w 1355"/>
                  <a:gd name="T9" fmla="*/ 0 h 843"/>
                  <a:gd name="T10" fmla="*/ 650 w 1355"/>
                  <a:gd name="T11" fmla="*/ 135 h 843"/>
                  <a:gd name="T12" fmla="*/ 544 w 1355"/>
                  <a:gd name="T13" fmla="*/ 114 h 843"/>
                  <a:gd name="T14" fmla="*/ 353 w 1355"/>
                  <a:gd name="T15" fmla="*/ 189 h 843"/>
                  <a:gd name="T16" fmla="*/ 287 w 1355"/>
                  <a:gd name="T17" fmla="*/ 287 h 843"/>
                  <a:gd name="T18" fmla="*/ 275 w 1355"/>
                  <a:gd name="T19" fmla="*/ 287 h 843"/>
                  <a:gd name="T20" fmla="*/ 82 w 1355"/>
                  <a:gd name="T21" fmla="*/ 370 h 843"/>
                  <a:gd name="T22" fmla="*/ 0 w 1355"/>
                  <a:gd name="T23" fmla="*/ 565 h 843"/>
                  <a:gd name="T24" fmla="*/ 82 w 1355"/>
                  <a:gd name="T25" fmla="*/ 760 h 843"/>
                  <a:gd name="T26" fmla="*/ 275 w 1355"/>
                  <a:gd name="T27" fmla="*/ 843 h 843"/>
                  <a:gd name="T28" fmla="*/ 1080 w 1355"/>
                  <a:gd name="T29" fmla="*/ 843 h 843"/>
                  <a:gd name="T30" fmla="*/ 1277 w 1355"/>
                  <a:gd name="T31" fmla="*/ 760 h 843"/>
                  <a:gd name="T32" fmla="*/ 1355 w 1355"/>
                  <a:gd name="T33" fmla="*/ 565 h 843"/>
                  <a:gd name="T34" fmla="*/ 1277 w 1355"/>
                  <a:gd name="T35" fmla="*/ 371 h 843"/>
                  <a:gd name="T36" fmla="*/ 1080 w 1355"/>
                  <a:gd name="T37" fmla="*/ 766 h 843"/>
                  <a:gd name="T38" fmla="*/ 275 w 1355"/>
                  <a:gd name="T39" fmla="*/ 766 h 843"/>
                  <a:gd name="T40" fmla="*/ 76 w 1355"/>
                  <a:gd name="T41" fmla="*/ 565 h 843"/>
                  <a:gd name="T42" fmla="*/ 275 w 1355"/>
                  <a:gd name="T43" fmla="*/ 364 h 843"/>
                  <a:gd name="T44" fmla="*/ 346 w 1355"/>
                  <a:gd name="T45" fmla="*/ 381 h 843"/>
                  <a:gd name="T46" fmla="*/ 544 w 1355"/>
                  <a:gd name="T47" fmla="*/ 191 h 843"/>
                  <a:gd name="T48" fmla="*/ 689 w 1355"/>
                  <a:gd name="T49" fmla="*/ 255 h 843"/>
                  <a:gd name="T50" fmla="*/ 888 w 1355"/>
                  <a:gd name="T51" fmla="*/ 77 h 843"/>
                  <a:gd name="T52" fmla="*/ 1080 w 1355"/>
                  <a:gd name="T53" fmla="*/ 277 h 843"/>
                  <a:gd name="T54" fmla="*/ 1064 w 1355"/>
                  <a:gd name="T55" fmla="*/ 370 h 843"/>
                  <a:gd name="T56" fmla="*/ 1080 w 1355"/>
                  <a:gd name="T57" fmla="*/ 364 h 843"/>
                  <a:gd name="T58" fmla="*/ 1278 w 1355"/>
                  <a:gd name="T59" fmla="*/ 565 h 843"/>
                  <a:gd name="T60" fmla="*/ 1080 w 1355"/>
                  <a:gd name="T61" fmla="*/ 766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55" h="843">
                    <a:moveTo>
                      <a:pt x="1277" y="371"/>
                    </a:moveTo>
                    <a:cubicBezTo>
                      <a:pt x="1242" y="335"/>
                      <a:pt x="1201" y="311"/>
                      <a:pt x="1157" y="298"/>
                    </a:cubicBezTo>
                    <a:cubicBezTo>
                      <a:pt x="1157" y="291"/>
                      <a:pt x="1157" y="285"/>
                      <a:pt x="1157" y="277"/>
                    </a:cubicBezTo>
                    <a:cubicBezTo>
                      <a:pt x="1157" y="205"/>
                      <a:pt x="1130" y="136"/>
                      <a:pt x="1080" y="83"/>
                    </a:cubicBezTo>
                    <a:cubicBezTo>
                      <a:pt x="1028" y="29"/>
                      <a:pt x="959" y="0"/>
                      <a:pt x="888" y="0"/>
                    </a:cubicBezTo>
                    <a:cubicBezTo>
                      <a:pt x="789" y="0"/>
                      <a:pt x="700" y="54"/>
                      <a:pt x="650" y="135"/>
                    </a:cubicBezTo>
                    <a:cubicBezTo>
                      <a:pt x="618" y="121"/>
                      <a:pt x="581" y="114"/>
                      <a:pt x="544" y="114"/>
                    </a:cubicBezTo>
                    <a:cubicBezTo>
                      <a:pt x="471" y="114"/>
                      <a:pt x="404" y="141"/>
                      <a:pt x="353" y="189"/>
                    </a:cubicBezTo>
                    <a:cubicBezTo>
                      <a:pt x="324" y="217"/>
                      <a:pt x="302" y="250"/>
                      <a:pt x="287" y="287"/>
                    </a:cubicBezTo>
                    <a:cubicBezTo>
                      <a:pt x="283" y="287"/>
                      <a:pt x="279" y="287"/>
                      <a:pt x="275" y="287"/>
                    </a:cubicBezTo>
                    <a:cubicBezTo>
                      <a:pt x="203" y="287"/>
                      <a:pt x="134" y="317"/>
                      <a:pt x="82" y="370"/>
                    </a:cubicBezTo>
                    <a:cubicBezTo>
                      <a:pt x="29" y="422"/>
                      <a:pt x="0" y="492"/>
                      <a:pt x="0" y="565"/>
                    </a:cubicBezTo>
                    <a:cubicBezTo>
                      <a:pt x="0" y="638"/>
                      <a:pt x="29" y="707"/>
                      <a:pt x="82" y="760"/>
                    </a:cubicBezTo>
                    <a:cubicBezTo>
                      <a:pt x="134" y="814"/>
                      <a:pt x="203" y="843"/>
                      <a:pt x="275" y="843"/>
                    </a:cubicBezTo>
                    <a:cubicBezTo>
                      <a:pt x="1080" y="843"/>
                      <a:pt x="1080" y="843"/>
                      <a:pt x="1080" y="843"/>
                    </a:cubicBezTo>
                    <a:cubicBezTo>
                      <a:pt x="1155" y="843"/>
                      <a:pt x="1224" y="814"/>
                      <a:pt x="1277" y="760"/>
                    </a:cubicBezTo>
                    <a:cubicBezTo>
                      <a:pt x="1327" y="707"/>
                      <a:pt x="1355" y="638"/>
                      <a:pt x="1355" y="565"/>
                    </a:cubicBezTo>
                    <a:cubicBezTo>
                      <a:pt x="1355" y="492"/>
                      <a:pt x="1327" y="422"/>
                      <a:pt x="1277" y="371"/>
                    </a:cubicBezTo>
                    <a:close/>
                    <a:moveTo>
                      <a:pt x="1080" y="766"/>
                    </a:moveTo>
                    <a:cubicBezTo>
                      <a:pt x="1080" y="766"/>
                      <a:pt x="437" y="766"/>
                      <a:pt x="275" y="766"/>
                    </a:cubicBezTo>
                    <a:cubicBezTo>
                      <a:pt x="167" y="766"/>
                      <a:pt x="76" y="674"/>
                      <a:pt x="76" y="565"/>
                    </a:cubicBezTo>
                    <a:cubicBezTo>
                      <a:pt x="76" y="457"/>
                      <a:pt x="167" y="364"/>
                      <a:pt x="275" y="364"/>
                    </a:cubicBezTo>
                    <a:cubicBezTo>
                      <a:pt x="302" y="364"/>
                      <a:pt x="324" y="370"/>
                      <a:pt x="346" y="381"/>
                    </a:cubicBezTo>
                    <a:cubicBezTo>
                      <a:pt x="351" y="272"/>
                      <a:pt x="437" y="191"/>
                      <a:pt x="544" y="191"/>
                    </a:cubicBezTo>
                    <a:cubicBezTo>
                      <a:pt x="603" y="191"/>
                      <a:pt x="650" y="213"/>
                      <a:pt x="689" y="255"/>
                    </a:cubicBezTo>
                    <a:cubicBezTo>
                      <a:pt x="699" y="158"/>
                      <a:pt x="785" y="77"/>
                      <a:pt x="888" y="77"/>
                    </a:cubicBezTo>
                    <a:cubicBezTo>
                      <a:pt x="994" y="77"/>
                      <a:pt x="1080" y="169"/>
                      <a:pt x="1080" y="277"/>
                    </a:cubicBezTo>
                    <a:cubicBezTo>
                      <a:pt x="1080" y="311"/>
                      <a:pt x="1075" y="343"/>
                      <a:pt x="1064" y="370"/>
                    </a:cubicBezTo>
                    <a:cubicBezTo>
                      <a:pt x="1069" y="364"/>
                      <a:pt x="1075" y="364"/>
                      <a:pt x="1080" y="364"/>
                    </a:cubicBezTo>
                    <a:cubicBezTo>
                      <a:pt x="1192" y="364"/>
                      <a:pt x="1278" y="457"/>
                      <a:pt x="1278" y="565"/>
                    </a:cubicBezTo>
                    <a:cubicBezTo>
                      <a:pt x="1278" y="674"/>
                      <a:pt x="1192" y="766"/>
                      <a:pt x="1080" y="766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txBody>
              <a:bodyPr vert="horz" wrap="square" lIns="89629" tIns="44815" rIns="89629" bIns="4481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270" name="Group 269"/>
              <p:cNvGrpSpPr/>
              <p:nvPr/>
            </p:nvGrpSpPr>
            <p:grpSpPr>
              <a:xfrm>
                <a:off x="4005484" y="5811961"/>
                <a:ext cx="315300" cy="194013"/>
                <a:chOff x="5162540" y="3922860"/>
                <a:chExt cx="337921" cy="207933"/>
              </a:xfrm>
              <a:grpFill/>
            </p:grpSpPr>
            <p:sp>
              <p:nvSpPr>
                <p:cNvPr id="271" name="Freeform 21"/>
                <p:cNvSpPr>
                  <a:spLocks noChangeAspect="1" noEditPoints="1"/>
                </p:cNvSpPr>
                <p:nvPr/>
              </p:nvSpPr>
              <p:spPr bwMode="black">
                <a:xfrm>
                  <a:off x="5166738" y="3922860"/>
                  <a:ext cx="333723" cy="207932"/>
                </a:xfrm>
                <a:custGeom>
                  <a:avLst/>
                  <a:gdLst>
                    <a:gd name="T0" fmla="*/ 1277 w 1355"/>
                    <a:gd name="T1" fmla="*/ 371 h 843"/>
                    <a:gd name="T2" fmla="*/ 1157 w 1355"/>
                    <a:gd name="T3" fmla="*/ 298 h 843"/>
                    <a:gd name="T4" fmla="*/ 1157 w 1355"/>
                    <a:gd name="T5" fmla="*/ 277 h 843"/>
                    <a:gd name="T6" fmla="*/ 1080 w 1355"/>
                    <a:gd name="T7" fmla="*/ 83 h 843"/>
                    <a:gd name="T8" fmla="*/ 888 w 1355"/>
                    <a:gd name="T9" fmla="*/ 0 h 843"/>
                    <a:gd name="T10" fmla="*/ 650 w 1355"/>
                    <a:gd name="T11" fmla="*/ 135 h 843"/>
                    <a:gd name="T12" fmla="*/ 544 w 1355"/>
                    <a:gd name="T13" fmla="*/ 114 h 843"/>
                    <a:gd name="T14" fmla="*/ 353 w 1355"/>
                    <a:gd name="T15" fmla="*/ 189 h 843"/>
                    <a:gd name="T16" fmla="*/ 287 w 1355"/>
                    <a:gd name="T17" fmla="*/ 287 h 843"/>
                    <a:gd name="T18" fmla="*/ 275 w 1355"/>
                    <a:gd name="T19" fmla="*/ 287 h 843"/>
                    <a:gd name="T20" fmla="*/ 82 w 1355"/>
                    <a:gd name="T21" fmla="*/ 370 h 843"/>
                    <a:gd name="T22" fmla="*/ 0 w 1355"/>
                    <a:gd name="T23" fmla="*/ 565 h 843"/>
                    <a:gd name="T24" fmla="*/ 82 w 1355"/>
                    <a:gd name="T25" fmla="*/ 760 h 843"/>
                    <a:gd name="T26" fmla="*/ 275 w 1355"/>
                    <a:gd name="T27" fmla="*/ 843 h 843"/>
                    <a:gd name="T28" fmla="*/ 1080 w 1355"/>
                    <a:gd name="T29" fmla="*/ 843 h 843"/>
                    <a:gd name="T30" fmla="*/ 1277 w 1355"/>
                    <a:gd name="T31" fmla="*/ 760 h 843"/>
                    <a:gd name="T32" fmla="*/ 1355 w 1355"/>
                    <a:gd name="T33" fmla="*/ 565 h 843"/>
                    <a:gd name="T34" fmla="*/ 1277 w 1355"/>
                    <a:gd name="T35" fmla="*/ 371 h 843"/>
                    <a:gd name="T36" fmla="*/ 1080 w 1355"/>
                    <a:gd name="T37" fmla="*/ 766 h 843"/>
                    <a:gd name="T38" fmla="*/ 275 w 1355"/>
                    <a:gd name="T39" fmla="*/ 766 h 843"/>
                    <a:gd name="T40" fmla="*/ 76 w 1355"/>
                    <a:gd name="T41" fmla="*/ 565 h 843"/>
                    <a:gd name="T42" fmla="*/ 275 w 1355"/>
                    <a:gd name="T43" fmla="*/ 364 h 843"/>
                    <a:gd name="T44" fmla="*/ 346 w 1355"/>
                    <a:gd name="T45" fmla="*/ 381 h 843"/>
                    <a:gd name="T46" fmla="*/ 544 w 1355"/>
                    <a:gd name="T47" fmla="*/ 191 h 843"/>
                    <a:gd name="T48" fmla="*/ 689 w 1355"/>
                    <a:gd name="T49" fmla="*/ 255 h 843"/>
                    <a:gd name="T50" fmla="*/ 888 w 1355"/>
                    <a:gd name="T51" fmla="*/ 77 h 843"/>
                    <a:gd name="T52" fmla="*/ 1080 w 1355"/>
                    <a:gd name="T53" fmla="*/ 277 h 843"/>
                    <a:gd name="T54" fmla="*/ 1064 w 1355"/>
                    <a:gd name="T55" fmla="*/ 370 h 843"/>
                    <a:gd name="T56" fmla="*/ 1080 w 1355"/>
                    <a:gd name="T57" fmla="*/ 364 h 843"/>
                    <a:gd name="T58" fmla="*/ 1278 w 1355"/>
                    <a:gd name="T59" fmla="*/ 565 h 843"/>
                    <a:gd name="T60" fmla="*/ 1080 w 1355"/>
                    <a:gd name="T61" fmla="*/ 766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355" h="843">
                      <a:moveTo>
                        <a:pt x="1277" y="371"/>
                      </a:moveTo>
                      <a:cubicBezTo>
                        <a:pt x="1242" y="335"/>
                        <a:pt x="1201" y="311"/>
                        <a:pt x="1157" y="298"/>
                      </a:cubicBezTo>
                      <a:cubicBezTo>
                        <a:pt x="1157" y="291"/>
                        <a:pt x="1157" y="285"/>
                        <a:pt x="1157" y="277"/>
                      </a:cubicBezTo>
                      <a:cubicBezTo>
                        <a:pt x="1157" y="205"/>
                        <a:pt x="1130" y="136"/>
                        <a:pt x="1080" y="83"/>
                      </a:cubicBezTo>
                      <a:cubicBezTo>
                        <a:pt x="1028" y="29"/>
                        <a:pt x="959" y="0"/>
                        <a:pt x="888" y="0"/>
                      </a:cubicBezTo>
                      <a:cubicBezTo>
                        <a:pt x="789" y="0"/>
                        <a:pt x="700" y="54"/>
                        <a:pt x="650" y="135"/>
                      </a:cubicBezTo>
                      <a:cubicBezTo>
                        <a:pt x="618" y="121"/>
                        <a:pt x="581" y="114"/>
                        <a:pt x="544" y="114"/>
                      </a:cubicBezTo>
                      <a:cubicBezTo>
                        <a:pt x="471" y="114"/>
                        <a:pt x="404" y="141"/>
                        <a:pt x="353" y="189"/>
                      </a:cubicBezTo>
                      <a:cubicBezTo>
                        <a:pt x="324" y="217"/>
                        <a:pt x="302" y="250"/>
                        <a:pt x="287" y="287"/>
                      </a:cubicBezTo>
                      <a:cubicBezTo>
                        <a:pt x="283" y="287"/>
                        <a:pt x="279" y="287"/>
                        <a:pt x="275" y="287"/>
                      </a:cubicBezTo>
                      <a:cubicBezTo>
                        <a:pt x="203" y="287"/>
                        <a:pt x="134" y="317"/>
                        <a:pt x="82" y="370"/>
                      </a:cubicBezTo>
                      <a:cubicBezTo>
                        <a:pt x="29" y="422"/>
                        <a:pt x="0" y="492"/>
                        <a:pt x="0" y="565"/>
                      </a:cubicBezTo>
                      <a:cubicBezTo>
                        <a:pt x="0" y="638"/>
                        <a:pt x="29" y="707"/>
                        <a:pt x="82" y="760"/>
                      </a:cubicBezTo>
                      <a:cubicBezTo>
                        <a:pt x="134" y="814"/>
                        <a:pt x="203" y="843"/>
                        <a:pt x="275" y="843"/>
                      </a:cubicBezTo>
                      <a:cubicBezTo>
                        <a:pt x="1080" y="843"/>
                        <a:pt x="1080" y="843"/>
                        <a:pt x="1080" y="843"/>
                      </a:cubicBezTo>
                      <a:cubicBezTo>
                        <a:pt x="1155" y="843"/>
                        <a:pt x="1224" y="814"/>
                        <a:pt x="1277" y="760"/>
                      </a:cubicBezTo>
                      <a:cubicBezTo>
                        <a:pt x="1327" y="707"/>
                        <a:pt x="1355" y="638"/>
                        <a:pt x="1355" y="565"/>
                      </a:cubicBezTo>
                      <a:cubicBezTo>
                        <a:pt x="1355" y="492"/>
                        <a:pt x="1327" y="422"/>
                        <a:pt x="1277" y="371"/>
                      </a:cubicBezTo>
                      <a:close/>
                      <a:moveTo>
                        <a:pt x="1080" y="766"/>
                      </a:moveTo>
                      <a:cubicBezTo>
                        <a:pt x="1080" y="766"/>
                        <a:pt x="437" y="766"/>
                        <a:pt x="275" y="766"/>
                      </a:cubicBezTo>
                      <a:cubicBezTo>
                        <a:pt x="167" y="766"/>
                        <a:pt x="76" y="674"/>
                        <a:pt x="76" y="565"/>
                      </a:cubicBezTo>
                      <a:cubicBezTo>
                        <a:pt x="76" y="457"/>
                        <a:pt x="167" y="364"/>
                        <a:pt x="275" y="364"/>
                      </a:cubicBezTo>
                      <a:cubicBezTo>
                        <a:pt x="302" y="364"/>
                        <a:pt x="324" y="370"/>
                        <a:pt x="346" y="381"/>
                      </a:cubicBezTo>
                      <a:cubicBezTo>
                        <a:pt x="351" y="272"/>
                        <a:pt x="437" y="191"/>
                        <a:pt x="544" y="191"/>
                      </a:cubicBezTo>
                      <a:cubicBezTo>
                        <a:pt x="603" y="191"/>
                        <a:pt x="650" y="213"/>
                        <a:pt x="689" y="255"/>
                      </a:cubicBezTo>
                      <a:cubicBezTo>
                        <a:pt x="699" y="158"/>
                        <a:pt x="785" y="77"/>
                        <a:pt x="888" y="77"/>
                      </a:cubicBezTo>
                      <a:cubicBezTo>
                        <a:pt x="994" y="77"/>
                        <a:pt x="1080" y="169"/>
                        <a:pt x="1080" y="277"/>
                      </a:cubicBezTo>
                      <a:cubicBezTo>
                        <a:pt x="1080" y="311"/>
                        <a:pt x="1075" y="343"/>
                        <a:pt x="1064" y="370"/>
                      </a:cubicBezTo>
                      <a:cubicBezTo>
                        <a:pt x="1069" y="364"/>
                        <a:pt x="1075" y="364"/>
                        <a:pt x="1080" y="364"/>
                      </a:cubicBezTo>
                      <a:cubicBezTo>
                        <a:pt x="1192" y="364"/>
                        <a:pt x="1278" y="457"/>
                        <a:pt x="1278" y="565"/>
                      </a:cubicBezTo>
                      <a:cubicBezTo>
                        <a:pt x="1278" y="674"/>
                        <a:pt x="1192" y="766"/>
                        <a:pt x="1080" y="7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29" tIns="44815" rIns="89629" bIns="44815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72" name="Oval 271"/>
                <p:cNvSpPr/>
                <p:nvPr/>
              </p:nvSpPr>
              <p:spPr bwMode="auto">
                <a:xfrm>
                  <a:off x="5162540" y="3995755"/>
                  <a:ext cx="135038" cy="135038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73" name="Oval 272"/>
                <p:cNvSpPr/>
                <p:nvPr/>
              </p:nvSpPr>
              <p:spPr bwMode="auto">
                <a:xfrm>
                  <a:off x="5318410" y="3922860"/>
                  <a:ext cx="135038" cy="135038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74" name="Oval 273"/>
                <p:cNvSpPr/>
                <p:nvPr/>
              </p:nvSpPr>
              <p:spPr bwMode="auto">
                <a:xfrm>
                  <a:off x="5365423" y="3994184"/>
                  <a:ext cx="135038" cy="135038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75" name="Oval 274"/>
                <p:cNvSpPr/>
                <p:nvPr/>
              </p:nvSpPr>
              <p:spPr bwMode="auto">
                <a:xfrm>
                  <a:off x="5230059" y="3956069"/>
                  <a:ext cx="135038" cy="135038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76" name="Oval 275"/>
                <p:cNvSpPr/>
                <p:nvPr/>
              </p:nvSpPr>
              <p:spPr bwMode="auto">
                <a:xfrm>
                  <a:off x="5234257" y="3990379"/>
                  <a:ext cx="135038" cy="135038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77" name="Oval 276"/>
                <p:cNvSpPr/>
                <p:nvPr/>
              </p:nvSpPr>
              <p:spPr bwMode="auto">
                <a:xfrm>
                  <a:off x="5285353" y="3990379"/>
                  <a:ext cx="135038" cy="135038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pic>
        <p:nvPicPr>
          <p:cNvPr id="282" name="Picture 28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2003269" y="5424616"/>
            <a:ext cx="581111" cy="324861"/>
          </a:xfrm>
          <a:prstGeom prst="rect">
            <a:avLst/>
          </a:prstGeom>
        </p:spPr>
      </p:pic>
      <p:grpSp>
        <p:nvGrpSpPr>
          <p:cNvPr id="283" name="Group 282"/>
          <p:cNvGrpSpPr/>
          <p:nvPr/>
        </p:nvGrpSpPr>
        <p:grpSpPr>
          <a:xfrm>
            <a:off x="2413609" y="1817292"/>
            <a:ext cx="959815" cy="363964"/>
            <a:chOff x="2398613" y="1825351"/>
            <a:chExt cx="959815" cy="363964"/>
          </a:xfrm>
        </p:grpSpPr>
        <p:sp>
          <p:nvSpPr>
            <p:cNvPr id="284" name="Rectangle 283"/>
            <p:cNvSpPr/>
            <p:nvPr/>
          </p:nvSpPr>
          <p:spPr bwMode="auto">
            <a:xfrm>
              <a:off x="2398613" y="1871362"/>
              <a:ext cx="914734" cy="317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409440" y="1844896"/>
              <a:ext cx="914734" cy="317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86" name="Group 285"/>
            <p:cNvGrpSpPr/>
            <p:nvPr/>
          </p:nvGrpSpPr>
          <p:grpSpPr>
            <a:xfrm>
              <a:off x="2428974" y="1825351"/>
              <a:ext cx="929454" cy="317953"/>
              <a:chOff x="1877044" y="3525470"/>
              <a:chExt cx="929454" cy="317953"/>
            </a:xfrm>
          </p:grpSpPr>
          <p:sp>
            <p:nvSpPr>
              <p:cNvPr id="287" name="Rectangle 286"/>
              <p:cNvSpPr/>
              <p:nvPr/>
            </p:nvSpPr>
            <p:spPr bwMode="auto">
              <a:xfrm>
                <a:off x="1877044" y="3525470"/>
                <a:ext cx="914734" cy="31795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288" name="Picture 287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/>
              </a:blip>
              <a:stretch>
                <a:fillRect/>
              </a:stretch>
            </p:blipFill>
            <p:spPr>
              <a:xfrm>
                <a:off x="1930782" y="3574190"/>
                <a:ext cx="481604" cy="269233"/>
              </a:xfrm>
              <a:prstGeom prst="rect">
                <a:avLst/>
              </a:prstGeom>
            </p:spPr>
          </p:pic>
          <p:sp>
            <p:nvSpPr>
              <p:cNvPr id="289" name="TextBox 288"/>
              <p:cNvSpPr txBox="1"/>
              <p:nvPr/>
            </p:nvSpPr>
            <p:spPr>
              <a:xfrm>
                <a:off x="2329177" y="3632697"/>
                <a:ext cx="477321" cy="110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Pipeline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290" name="Straight Arrow Connector 289"/>
          <p:cNvCxnSpPr>
            <a:cxnSpLocks/>
          </p:cNvCxnSpPr>
          <p:nvPr/>
        </p:nvCxnSpPr>
        <p:spPr>
          <a:xfrm>
            <a:off x="4023905" y="4198847"/>
            <a:ext cx="340534" cy="0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Group 290"/>
          <p:cNvGrpSpPr/>
          <p:nvPr/>
        </p:nvGrpSpPr>
        <p:grpSpPr>
          <a:xfrm>
            <a:off x="1877006" y="1478945"/>
            <a:ext cx="362064" cy="325196"/>
            <a:chOff x="6863101" y="4047468"/>
            <a:chExt cx="518199" cy="465432"/>
          </a:xfrm>
          <a:solidFill>
            <a:schemeClr val="tx1"/>
          </a:solidFill>
        </p:grpSpPr>
        <p:sp>
          <p:nvSpPr>
            <p:cNvPr id="292" name="Rectangle 291"/>
            <p:cNvSpPr/>
            <p:nvPr/>
          </p:nvSpPr>
          <p:spPr bwMode="auto">
            <a:xfrm>
              <a:off x="6863101" y="4078224"/>
              <a:ext cx="162467" cy="43467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3" name="Right Triangle 292"/>
            <p:cNvSpPr/>
            <p:nvPr/>
          </p:nvSpPr>
          <p:spPr bwMode="auto">
            <a:xfrm flipH="1">
              <a:off x="6916403" y="4153869"/>
              <a:ext cx="277824" cy="277825"/>
            </a:xfrm>
            <a:prstGeom prst="rtTriangl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4" name="Right Triangle 293"/>
            <p:cNvSpPr/>
            <p:nvPr/>
          </p:nvSpPr>
          <p:spPr bwMode="auto">
            <a:xfrm flipH="1">
              <a:off x="7103476" y="4153869"/>
              <a:ext cx="277824" cy="277825"/>
            </a:xfrm>
            <a:prstGeom prst="rtTriangl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6896734" y="4352589"/>
              <a:ext cx="484565" cy="16031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6" name="Oval 295"/>
            <p:cNvSpPr/>
            <p:nvPr/>
          </p:nvSpPr>
          <p:spPr bwMode="auto">
            <a:xfrm>
              <a:off x="6863101" y="4047468"/>
              <a:ext cx="162467" cy="45719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7025568" y="4383575"/>
              <a:ext cx="45719" cy="45719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7103835" y="4383575"/>
              <a:ext cx="45719" cy="45719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7182103" y="4383575"/>
              <a:ext cx="45719" cy="45719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462165" y="5271843"/>
            <a:ext cx="400330" cy="588901"/>
            <a:chOff x="713549" y="3931902"/>
            <a:chExt cx="355460" cy="588901"/>
          </a:xfrm>
        </p:grpSpPr>
        <p:sp>
          <p:nvSpPr>
            <p:cNvPr id="301" name="Freeform 300"/>
            <p:cNvSpPr>
              <a:spLocks noChangeAspect="1"/>
            </p:cNvSpPr>
            <p:nvPr/>
          </p:nvSpPr>
          <p:spPr bwMode="black">
            <a:xfrm>
              <a:off x="734306" y="3931902"/>
              <a:ext cx="313946" cy="202859"/>
            </a:xfrm>
            <a:custGeom>
              <a:avLst/>
              <a:gdLst>
                <a:gd name="connsiteX0" fmla="*/ 93529 w 794079"/>
                <a:gd name="connsiteY0" fmla="*/ 409985 h 512894"/>
                <a:gd name="connsiteX1" fmla="*/ 57350 w 794079"/>
                <a:gd name="connsiteY1" fmla="*/ 446163 h 512894"/>
                <a:gd name="connsiteX2" fmla="*/ 93529 w 794079"/>
                <a:gd name="connsiteY2" fmla="*/ 482342 h 512894"/>
                <a:gd name="connsiteX3" fmla="*/ 129707 w 794079"/>
                <a:gd name="connsiteY3" fmla="*/ 446163 h 512894"/>
                <a:gd name="connsiteX4" fmla="*/ 93529 w 794079"/>
                <a:gd name="connsiteY4" fmla="*/ 409985 h 512894"/>
                <a:gd name="connsiteX5" fmla="*/ 22935 w 794079"/>
                <a:gd name="connsiteY5" fmla="*/ 375286 h 512894"/>
                <a:gd name="connsiteX6" fmla="*/ 771144 w 794079"/>
                <a:gd name="connsiteY6" fmla="*/ 375286 h 512894"/>
                <a:gd name="connsiteX7" fmla="*/ 794079 w 794079"/>
                <a:gd name="connsiteY7" fmla="*/ 398221 h 512894"/>
                <a:gd name="connsiteX8" fmla="*/ 794079 w 794079"/>
                <a:gd name="connsiteY8" fmla="*/ 489959 h 512894"/>
                <a:gd name="connsiteX9" fmla="*/ 771144 w 794079"/>
                <a:gd name="connsiteY9" fmla="*/ 512894 h 512894"/>
                <a:gd name="connsiteX10" fmla="*/ 22935 w 794079"/>
                <a:gd name="connsiteY10" fmla="*/ 512894 h 512894"/>
                <a:gd name="connsiteX11" fmla="*/ 0 w 794079"/>
                <a:gd name="connsiteY11" fmla="*/ 489959 h 512894"/>
                <a:gd name="connsiteX12" fmla="*/ 0 w 794079"/>
                <a:gd name="connsiteY12" fmla="*/ 398221 h 512894"/>
                <a:gd name="connsiteX13" fmla="*/ 22935 w 794079"/>
                <a:gd name="connsiteY13" fmla="*/ 375286 h 512894"/>
                <a:gd name="connsiteX14" fmla="*/ 93529 w 794079"/>
                <a:gd name="connsiteY14" fmla="*/ 222341 h 512894"/>
                <a:gd name="connsiteX15" fmla="*/ 57350 w 794079"/>
                <a:gd name="connsiteY15" fmla="*/ 258520 h 512894"/>
                <a:gd name="connsiteX16" fmla="*/ 93529 w 794079"/>
                <a:gd name="connsiteY16" fmla="*/ 294699 h 512894"/>
                <a:gd name="connsiteX17" fmla="*/ 129707 w 794079"/>
                <a:gd name="connsiteY17" fmla="*/ 258520 h 512894"/>
                <a:gd name="connsiteX18" fmla="*/ 93529 w 794079"/>
                <a:gd name="connsiteY18" fmla="*/ 222341 h 512894"/>
                <a:gd name="connsiteX19" fmla="*/ 22935 w 794079"/>
                <a:gd name="connsiteY19" fmla="*/ 187643 h 512894"/>
                <a:gd name="connsiteX20" fmla="*/ 771144 w 794079"/>
                <a:gd name="connsiteY20" fmla="*/ 187643 h 512894"/>
                <a:gd name="connsiteX21" fmla="*/ 794079 w 794079"/>
                <a:gd name="connsiteY21" fmla="*/ 210578 h 512894"/>
                <a:gd name="connsiteX22" fmla="*/ 794079 w 794079"/>
                <a:gd name="connsiteY22" fmla="*/ 302316 h 512894"/>
                <a:gd name="connsiteX23" fmla="*/ 771144 w 794079"/>
                <a:gd name="connsiteY23" fmla="*/ 325251 h 512894"/>
                <a:gd name="connsiteX24" fmla="*/ 22935 w 794079"/>
                <a:gd name="connsiteY24" fmla="*/ 325251 h 512894"/>
                <a:gd name="connsiteX25" fmla="*/ 0 w 794079"/>
                <a:gd name="connsiteY25" fmla="*/ 302316 h 512894"/>
                <a:gd name="connsiteX26" fmla="*/ 0 w 794079"/>
                <a:gd name="connsiteY26" fmla="*/ 210578 h 512894"/>
                <a:gd name="connsiteX27" fmla="*/ 22935 w 794079"/>
                <a:gd name="connsiteY27" fmla="*/ 187643 h 512894"/>
                <a:gd name="connsiteX28" fmla="*/ 93529 w 794079"/>
                <a:gd name="connsiteY28" fmla="*/ 34698 h 512894"/>
                <a:gd name="connsiteX29" fmla="*/ 57350 w 794079"/>
                <a:gd name="connsiteY29" fmla="*/ 70877 h 512894"/>
                <a:gd name="connsiteX30" fmla="*/ 93529 w 794079"/>
                <a:gd name="connsiteY30" fmla="*/ 107056 h 512894"/>
                <a:gd name="connsiteX31" fmla="*/ 129707 w 794079"/>
                <a:gd name="connsiteY31" fmla="*/ 70877 h 512894"/>
                <a:gd name="connsiteX32" fmla="*/ 93529 w 794079"/>
                <a:gd name="connsiteY32" fmla="*/ 34698 h 512894"/>
                <a:gd name="connsiteX33" fmla="*/ 22935 w 794079"/>
                <a:gd name="connsiteY33" fmla="*/ 0 h 512894"/>
                <a:gd name="connsiteX34" fmla="*/ 771144 w 794079"/>
                <a:gd name="connsiteY34" fmla="*/ 0 h 512894"/>
                <a:gd name="connsiteX35" fmla="*/ 794079 w 794079"/>
                <a:gd name="connsiteY35" fmla="*/ 22935 h 512894"/>
                <a:gd name="connsiteX36" fmla="*/ 794079 w 794079"/>
                <a:gd name="connsiteY36" fmla="*/ 114673 h 512894"/>
                <a:gd name="connsiteX37" fmla="*/ 771144 w 794079"/>
                <a:gd name="connsiteY37" fmla="*/ 137608 h 512894"/>
                <a:gd name="connsiteX38" fmla="*/ 22935 w 794079"/>
                <a:gd name="connsiteY38" fmla="*/ 137608 h 512894"/>
                <a:gd name="connsiteX39" fmla="*/ 0 w 794079"/>
                <a:gd name="connsiteY39" fmla="*/ 114673 h 512894"/>
                <a:gd name="connsiteX40" fmla="*/ 0 w 794079"/>
                <a:gd name="connsiteY40" fmla="*/ 22935 h 512894"/>
                <a:gd name="connsiteX41" fmla="*/ 22935 w 794079"/>
                <a:gd name="connsiteY41" fmla="*/ 0 h 51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4079" h="512894">
                  <a:moveTo>
                    <a:pt x="93529" y="409985"/>
                  </a:moveTo>
                  <a:cubicBezTo>
                    <a:pt x="73548" y="409985"/>
                    <a:pt x="57350" y="426182"/>
                    <a:pt x="57350" y="446163"/>
                  </a:cubicBezTo>
                  <a:cubicBezTo>
                    <a:pt x="57350" y="466144"/>
                    <a:pt x="73548" y="482342"/>
                    <a:pt x="93529" y="482342"/>
                  </a:cubicBezTo>
                  <a:cubicBezTo>
                    <a:pt x="113510" y="482342"/>
                    <a:pt x="129707" y="466144"/>
                    <a:pt x="129707" y="446163"/>
                  </a:cubicBezTo>
                  <a:cubicBezTo>
                    <a:pt x="129707" y="426182"/>
                    <a:pt x="113510" y="409985"/>
                    <a:pt x="93529" y="409985"/>
                  </a:cubicBezTo>
                  <a:close/>
                  <a:moveTo>
                    <a:pt x="22935" y="375286"/>
                  </a:moveTo>
                  <a:lnTo>
                    <a:pt x="771144" y="375286"/>
                  </a:lnTo>
                  <a:cubicBezTo>
                    <a:pt x="783811" y="375286"/>
                    <a:pt x="794079" y="385555"/>
                    <a:pt x="794079" y="398221"/>
                  </a:cubicBezTo>
                  <a:lnTo>
                    <a:pt x="794079" y="489959"/>
                  </a:lnTo>
                  <a:cubicBezTo>
                    <a:pt x="794079" y="502626"/>
                    <a:pt x="783811" y="512894"/>
                    <a:pt x="771144" y="512894"/>
                  </a:cubicBezTo>
                  <a:lnTo>
                    <a:pt x="22935" y="512894"/>
                  </a:lnTo>
                  <a:cubicBezTo>
                    <a:pt x="10269" y="512894"/>
                    <a:pt x="0" y="502626"/>
                    <a:pt x="0" y="489959"/>
                  </a:cubicBezTo>
                  <a:lnTo>
                    <a:pt x="0" y="398221"/>
                  </a:lnTo>
                  <a:cubicBezTo>
                    <a:pt x="0" y="385555"/>
                    <a:pt x="10269" y="375286"/>
                    <a:pt x="22935" y="375286"/>
                  </a:cubicBezTo>
                  <a:close/>
                  <a:moveTo>
                    <a:pt x="93529" y="222341"/>
                  </a:moveTo>
                  <a:cubicBezTo>
                    <a:pt x="73548" y="222341"/>
                    <a:pt x="57350" y="238539"/>
                    <a:pt x="57350" y="258520"/>
                  </a:cubicBezTo>
                  <a:cubicBezTo>
                    <a:pt x="57350" y="278501"/>
                    <a:pt x="73548" y="294699"/>
                    <a:pt x="93529" y="294699"/>
                  </a:cubicBezTo>
                  <a:cubicBezTo>
                    <a:pt x="113510" y="294699"/>
                    <a:pt x="129707" y="278501"/>
                    <a:pt x="129707" y="258520"/>
                  </a:cubicBezTo>
                  <a:cubicBezTo>
                    <a:pt x="129707" y="238539"/>
                    <a:pt x="113510" y="222341"/>
                    <a:pt x="93529" y="222341"/>
                  </a:cubicBezTo>
                  <a:close/>
                  <a:moveTo>
                    <a:pt x="22935" y="187643"/>
                  </a:moveTo>
                  <a:lnTo>
                    <a:pt x="771144" y="187643"/>
                  </a:lnTo>
                  <a:cubicBezTo>
                    <a:pt x="783811" y="187643"/>
                    <a:pt x="794079" y="197911"/>
                    <a:pt x="794079" y="210578"/>
                  </a:cubicBezTo>
                  <a:lnTo>
                    <a:pt x="794079" y="302316"/>
                  </a:lnTo>
                  <a:cubicBezTo>
                    <a:pt x="794079" y="314982"/>
                    <a:pt x="783811" y="325251"/>
                    <a:pt x="771144" y="325251"/>
                  </a:cubicBezTo>
                  <a:lnTo>
                    <a:pt x="22935" y="325251"/>
                  </a:lnTo>
                  <a:cubicBezTo>
                    <a:pt x="10269" y="325251"/>
                    <a:pt x="0" y="314982"/>
                    <a:pt x="0" y="302316"/>
                  </a:cubicBezTo>
                  <a:lnTo>
                    <a:pt x="0" y="210578"/>
                  </a:lnTo>
                  <a:cubicBezTo>
                    <a:pt x="0" y="197911"/>
                    <a:pt x="10269" y="187643"/>
                    <a:pt x="22935" y="187643"/>
                  </a:cubicBezTo>
                  <a:close/>
                  <a:moveTo>
                    <a:pt x="93529" y="34698"/>
                  </a:moveTo>
                  <a:cubicBezTo>
                    <a:pt x="73548" y="34698"/>
                    <a:pt x="57350" y="50896"/>
                    <a:pt x="57350" y="70877"/>
                  </a:cubicBezTo>
                  <a:cubicBezTo>
                    <a:pt x="57350" y="90858"/>
                    <a:pt x="73548" y="107056"/>
                    <a:pt x="93529" y="107056"/>
                  </a:cubicBezTo>
                  <a:cubicBezTo>
                    <a:pt x="113510" y="107056"/>
                    <a:pt x="129707" y="90858"/>
                    <a:pt x="129707" y="70877"/>
                  </a:cubicBezTo>
                  <a:cubicBezTo>
                    <a:pt x="129707" y="50896"/>
                    <a:pt x="113510" y="34698"/>
                    <a:pt x="93529" y="34698"/>
                  </a:cubicBezTo>
                  <a:close/>
                  <a:moveTo>
                    <a:pt x="22935" y="0"/>
                  </a:moveTo>
                  <a:lnTo>
                    <a:pt x="771144" y="0"/>
                  </a:lnTo>
                  <a:cubicBezTo>
                    <a:pt x="783811" y="0"/>
                    <a:pt x="794079" y="10268"/>
                    <a:pt x="794079" y="22935"/>
                  </a:cubicBezTo>
                  <a:lnTo>
                    <a:pt x="794079" y="114673"/>
                  </a:lnTo>
                  <a:cubicBezTo>
                    <a:pt x="794079" y="127339"/>
                    <a:pt x="783811" y="137608"/>
                    <a:pt x="771144" y="137608"/>
                  </a:cubicBezTo>
                  <a:lnTo>
                    <a:pt x="22935" y="137608"/>
                  </a:lnTo>
                  <a:cubicBezTo>
                    <a:pt x="10269" y="137608"/>
                    <a:pt x="0" y="127339"/>
                    <a:pt x="0" y="114673"/>
                  </a:cubicBezTo>
                  <a:lnTo>
                    <a:pt x="0" y="22935"/>
                  </a:lnTo>
                  <a:cubicBezTo>
                    <a:pt x="0" y="10268"/>
                    <a:pt x="10269" y="0"/>
                    <a:pt x="2293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0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713549" y="4188404"/>
              <a:ext cx="355460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505050"/>
                  </a:solidFill>
                  <a:latin typeface="Segoe UI"/>
                </a:rPr>
                <a:t>APIs / Services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941872" y="4668942"/>
            <a:ext cx="355460" cy="577366"/>
            <a:chOff x="1382586" y="5075574"/>
            <a:chExt cx="355460" cy="577366"/>
          </a:xfrm>
        </p:grpSpPr>
        <p:sp>
          <p:nvSpPr>
            <p:cNvPr id="304" name="Freeform 9"/>
            <p:cNvSpPr>
              <a:spLocks noEditPoints="1"/>
            </p:cNvSpPr>
            <p:nvPr/>
          </p:nvSpPr>
          <p:spPr bwMode="auto">
            <a:xfrm>
              <a:off x="1436565" y="5075574"/>
              <a:ext cx="251969" cy="320021"/>
            </a:xfrm>
            <a:custGeom>
              <a:avLst/>
              <a:gdLst>
                <a:gd name="T0" fmla="*/ 317 w 634"/>
                <a:gd name="T1" fmla="*/ 0 h 807"/>
                <a:gd name="T2" fmla="*/ 0 w 634"/>
                <a:gd name="T3" fmla="*/ 101 h 807"/>
                <a:gd name="T4" fmla="*/ 0 w 634"/>
                <a:gd name="T5" fmla="*/ 706 h 807"/>
                <a:gd name="T6" fmla="*/ 317 w 634"/>
                <a:gd name="T7" fmla="*/ 807 h 807"/>
                <a:gd name="T8" fmla="*/ 634 w 634"/>
                <a:gd name="T9" fmla="*/ 706 h 807"/>
                <a:gd name="T10" fmla="*/ 634 w 634"/>
                <a:gd name="T11" fmla="*/ 101 h 807"/>
                <a:gd name="T12" fmla="*/ 317 w 634"/>
                <a:gd name="T13" fmla="*/ 0 h 807"/>
                <a:gd name="T14" fmla="*/ 317 w 634"/>
                <a:gd name="T15" fmla="*/ 28 h 807"/>
                <a:gd name="T16" fmla="*/ 605 w 634"/>
                <a:gd name="T17" fmla="*/ 101 h 807"/>
                <a:gd name="T18" fmla="*/ 317 w 634"/>
                <a:gd name="T19" fmla="*/ 173 h 807"/>
                <a:gd name="T20" fmla="*/ 28 w 634"/>
                <a:gd name="T21" fmla="*/ 101 h 807"/>
                <a:gd name="T22" fmla="*/ 317 w 634"/>
                <a:gd name="T23" fmla="*/ 28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4" h="807">
                  <a:moveTo>
                    <a:pt x="317" y="0"/>
                  </a:moveTo>
                  <a:cubicBezTo>
                    <a:pt x="121" y="0"/>
                    <a:pt x="0" y="38"/>
                    <a:pt x="0" y="101"/>
                  </a:cubicBezTo>
                  <a:cubicBezTo>
                    <a:pt x="0" y="706"/>
                    <a:pt x="0" y="706"/>
                    <a:pt x="0" y="706"/>
                  </a:cubicBezTo>
                  <a:cubicBezTo>
                    <a:pt x="0" y="768"/>
                    <a:pt x="121" y="807"/>
                    <a:pt x="317" y="807"/>
                  </a:cubicBezTo>
                  <a:cubicBezTo>
                    <a:pt x="512" y="807"/>
                    <a:pt x="634" y="768"/>
                    <a:pt x="634" y="706"/>
                  </a:cubicBezTo>
                  <a:cubicBezTo>
                    <a:pt x="634" y="101"/>
                    <a:pt x="634" y="101"/>
                    <a:pt x="634" y="101"/>
                  </a:cubicBezTo>
                  <a:cubicBezTo>
                    <a:pt x="634" y="38"/>
                    <a:pt x="512" y="0"/>
                    <a:pt x="317" y="0"/>
                  </a:cubicBezTo>
                  <a:close/>
                  <a:moveTo>
                    <a:pt x="317" y="28"/>
                  </a:moveTo>
                  <a:cubicBezTo>
                    <a:pt x="526" y="28"/>
                    <a:pt x="605" y="73"/>
                    <a:pt x="605" y="101"/>
                  </a:cubicBezTo>
                  <a:cubicBezTo>
                    <a:pt x="605" y="128"/>
                    <a:pt x="526" y="173"/>
                    <a:pt x="317" y="173"/>
                  </a:cubicBezTo>
                  <a:cubicBezTo>
                    <a:pt x="107" y="173"/>
                    <a:pt x="28" y="128"/>
                    <a:pt x="28" y="101"/>
                  </a:cubicBezTo>
                  <a:cubicBezTo>
                    <a:pt x="28" y="73"/>
                    <a:pt x="107" y="28"/>
                    <a:pt x="317" y="2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1382586" y="5431341"/>
              <a:ext cx="355460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Master Data</a:t>
              </a:r>
            </a:p>
          </p:txBody>
        </p:sp>
      </p:grpSp>
      <p:sp>
        <p:nvSpPr>
          <p:cNvPr id="306" name="TextBox 305"/>
          <p:cNvSpPr txBox="1"/>
          <p:nvPr/>
        </p:nvSpPr>
        <p:spPr>
          <a:xfrm>
            <a:off x="460216" y="5035358"/>
            <a:ext cx="35546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RDBMS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07" name="Group 306"/>
          <p:cNvGrpSpPr/>
          <p:nvPr/>
        </p:nvGrpSpPr>
        <p:grpSpPr>
          <a:xfrm>
            <a:off x="953185" y="5306812"/>
            <a:ext cx="355460" cy="436021"/>
            <a:chOff x="663566" y="5958706"/>
            <a:chExt cx="355460" cy="436021"/>
          </a:xfrm>
        </p:grpSpPr>
        <p:sp>
          <p:nvSpPr>
            <p:cNvPr id="308" name="Freeform 30"/>
            <p:cNvSpPr>
              <a:spLocks noEditPoints="1"/>
            </p:cNvSpPr>
            <p:nvPr/>
          </p:nvSpPr>
          <p:spPr bwMode="auto">
            <a:xfrm>
              <a:off x="745701" y="5958706"/>
              <a:ext cx="191191" cy="286310"/>
            </a:xfrm>
            <a:custGeom>
              <a:avLst/>
              <a:gdLst>
                <a:gd name="T0" fmla="*/ 57 w 290"/>
                <a:gd name="T1" fmla="*/ 95 h 369"/>
                <a:gd name="T2" fmla="*/ 222 w 290"/>
                <a:gd name="T3" fmla="*/ 95 h 369"/>
                <a:gd name="T4" fmla="*/ 222 w 290"/>
                <a:gd name="T5" fmla="*/ 108 h 369"/>
                <a:gd name="T6" fmla="*/ 57 w 290"/>
                <a:gd name="T7" fmla="*/ 108 h 369"/>
                <a:gd name="T8" fmla="*/ 57 w 290"/>
                <a:gd name="T9" fmla="*/ 95 h 369"/>
                <a:gd name="T10" fmla="*/ 57 w 290"/>
                <a:gd name="T11" fmla="*/ 150 h 369"/>
                <a:gd name="T12" fmla="*/ 222 w 290"/>
                <a:gd name="T13" fmla="*/ 150 h 369"/>
                <a:gd name="T14" fmla="*/ 222 w 290"/>
                <a:gd name="T15" fmla="*/ 139 h 369"/>
                <a:gd name="T16" fmla="*/ 57 w 290"/>
                <a:gd name="T17" fmla="*/ 139 h 369"/>
                <a:gd name="T18" fmla="*/ 57 w 290"/>
                <a:gd name="T19" fmla="*/ 150 h 369"/>
                <a:gd name="T20" fmla="*/ 57 w 290"/>
                <a:gd name="T21" fmla="*/ 194 h 369"/>
                <a:gd name="T22" fmla="*/ 222 w 290"/>
                <a:gd name="T23" fmla="*/ 194 h 369"/>
                <a:gd name="T24" fmla="*/ 222 w 290"/>
                <a:gd name="T25" fmla="*/ 181 h 369"/>
                <a:gd name="T26" fmla="*/ 57 w 290"/>
                <a:gd name="T27" fmla="*/ 181 h 369"/>
                <a:gd name="T28" fmla="*/ 57 w 290"/>
                <a:gd name="T29" fmla="*/ 194 h 369"/>
                <a:gd name="T30" fmla="*/ 57 w 290"/>
                <a:gd name="T31" fmla="*/ 236 h 369"/>
                <a:gd name="T32" fmla="*/ 222 w 290"/>
                <a:gd name="T33" fmla="*/ 236 h 369"/>
                <a:gd name="T34" fmla="*/ 222 w 290"/>
                <a:gd name="T35" fmla="*/ 223 h 369"/>
                <a:gd name="T36" fmla="*/ 57 w 290"/>
                <a:gd name="T37" fmla="*/ 223 h 369"/>
                <a:gd name="T38" fmla="*/ 57 w 290"/>
                <a:gd name="T39" fmla="*/ 236 h 369"/>
                <a:gd name="T40" fmla="*/ 290 w 290"/>
                <a:gd name="T41" fmla="*/ 90 h 369"/>
                <a:gd name="T42" fmla="*/ 290 w 290"/>
                <a:gd name="T43" fmla="*/ 369 h 369"/>
                <a:gd name="T44" fmla="*/ 0 w 290"/>
                <a:gd name="T45" fmla="*/ 369 h 369"/>
                <a:gd name="T46" fmla="*/ 0 w 290"/>
                <a:gd name="T47" fmla="*/ 1 h 369"/>
                <a:gd name="T48" fmla="*/ 216 w 290"/>
                <a:gd name="T49" fmla="*/ 1 h 369"/>
                <a:gd name="T50" fmla="*/ 216 w 290"/>
                <a:gd name="T51" fmla="*/ 0 h 369"/>
                <a:gd name="T52" fmla="*/ 290 w 290"/>
                <a:gd name="T53" fmla="*/ 90 h 369"/>
                <a:gd name="T54" fmla="*/ 271 w 290"/>
                <a:gd name="T55" fmla="*/ 79 h 369"/>
                <a:gd name="T56" fmla="*/ 214 w 290"/>
                <a:gd name="T57" fmla="*/ 79 h 369"/>
                <a:gd name="T58" fmla="*/ 216 w 290"/>
                <a:gd name="T59" fmla="*/ 21 h 369"/>
                <a:gd name="T60" fmla="*/ 20 w 290"/>
                <a:gd name="T61" fmla="*/ 21 h 369"/>
                <a:gd name="T62" fmla="*/ 20 w 290"/>
                <a:gd name="T63" fmla="*/ 349 h 369"/>
                <a:gd name="T64" fmla="*/ 271 w 290"/>
                <a:gd name="T65" fmla="*/ 349 h 369"/>
                <a:gd name="T66" fmla="*/ 271 w 290"/>
                <a:gd name="T67" fmla="*/ 7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0" h="369">
                  <a:moveTo>
                    <a:pt x="57" y="95"/>
                  </a:moveTo>
                  <a:lnTo>
                    <a:pt x="222" y="95"/>
                  </a:lnTo>
                  <a:lnTo>
                    <a:pt x="222" y="108"/>
                  </a:lnTo>
                  <a:lnTo>
                    <a:pt x="57" y="108"/>
                  </a:lnTo>
                  <a:lnTo>
                    <a:pt x="57" y="95"/>
                  </a:lnTo>
                  <a:close/>
                  <a:moveTo>
                    <a:pt x="57" y="150"/>
                  </a:moveTo>
                  <a:lnTo>
                    <a:pt x="222" y="150"/>
                  </a:lnTo>
                  <a:lnTo>
                    <a:pt x="222" y="139"/>
                  </a:lnTo>
                  <a:lnTo>
                    <a:pt x="57" y="139"/>
                  </a:lnTo>
                  <a:lnTo>
                    <a:pt x="57" y="150"/>
                  </a:lnTo>
                  <a:close/>
                  <a:moveTo>
                    <a:pt x="57" y="194"/>
                  </a:moveTo>
                  <a:lnTo>
                    <a:pt x="222" y="194"/>
                  </a:lnTo>
                  <a:lnTo>
                    <a:pt x="222" y="181"/>
                  </a:lnTo>
                  <a:lnTo>
                    <a:pt x="57" y="181"/>
                  </a:lnTo>
                  <a:lnTo>
                    <a:pt x="57" y="194"/>
                  </a:lnTo>
                  <a:close/>
                  <a:moveTo>
                    <a:pt x="57" y="236"/>
                  </a:moveTo>
                  <a:lnTo>
                    <a:pt x="222" y="236"/>
                  </a:lnTo>
                  <a:lnTo>
                    <a:pt x="222" y="223"/>
                  </a:lnTo>
                  <a:lnTo>
                    <a:pt x="57" y="223"/>
                  </a:lnTo>
                  <a:lnTo>
                    <a:pt x="57" y="236"/>
                  </a:lnTo>
                  <a:close/>
                  <a:moveTo>
                    <a:pt x="290" y="90"/>
                  </a:moveTo>
                  <a:lnTo>
                    <a:pt x="290" y="369"/>
                  </a:lnTo>
                  <a:lnTo>
                    <a:pt x="0" y="369"/>
                  </a:lnTo>
                  <a:lnTo>
                    <a:pt x="0" y="1"/>
                  </a:lnTo>
                  <a:lnTo>
                    <a:pt x="216" y="1"/>
                  </a:lnTo>
                  <a:lnTo>
                    <a:pt x="216" y="0"/>
                  </a:lnTo>
                  <a:lnTo>
                    <a:pt x="290" y="90"/>
                  </a:lnTo>
                  <a:close/>
                  <a:moveTo>
                    <a:pt x="271" y="79"/>
                  </a:moveTo>
                  <a:lnTo>
                    <a:pt x="214" y="79"/>
                  </a:lnTo>
                  <a:lnTo>
                    <a:pt x="216" y="21"/>
                  </a:lnTo>
                  <a:lnTo>
                    <a:pt x="20" y="21"/>
                  </a:lnTo>
                  <a:lnTo>
                    <a:pt x="20" y="349"/>
                  </a:lnTo>
                  <a:lnTo>
                    <a:pt x="271" y="349"/>
                  </a:lnTo>
                  <a:lnTo>
                    <a:pt x="271" y="7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003"/>
              <a:endParaRPr lang="en-US" sz="1667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663566" y="6283927"/>
              <a:ext cx="355460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Files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10" name="Rectangle 309"/>
          <p:cNvSpPr/>
          <p:nvPr/>
        </p:nvSpPr>
        <p:spPr>
          <a:xfrm rot="5400000" flipV="1">
            <a:off x="-234264" y="6158575"/>
            <a:ext cx="805055" cy="263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800" b="1" dirty="0">
                <a:solidFill>
                  <a:srgbClr val="505050"/>
                </a:solidFill>
                <a:latin typeface="Segoe UI"/>
              </a:rPr>
              <a:t>Telemetry</a:t>
            </a:r>
          </a:p>
        </p:txBody>
      </p:sp>
      <p:sp>
        <p:nvSpPr>
          <p:cNvPr id="311" name="Left Brace 310"/>
          <p:cNvSpPr/>
          <p:nvPr/>
        </p:nvSpPr>
        <p:spPr>
          <a:xfrm>
            <a:off x="279376" y="5848260"/>
            <a:ext cx="108195" cy="816293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 b="1" kern="0">
              <a:gradFill>
                <a:gsLst>
                  <a:gs pos="1250">
                    <a:srgbClr val="161616"/>
                  </a:gs>
                  <a:gs pos="100000">
                    <a:srgbClr val="161616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312" name="Group 311"/>
          <p:cNvGrpSpPr/>
          <p:nvPr/>
        </p:nvGrpSpPr>
        <p:grpSpPr>
          <a:xfrm>
            <a:off x="421258" y="5976668"/>
            <a:ext cx="799856" cy="540012"/>
            <a:chOff x="485808" y="3531289"/>
            <a:chExt cx="799856" cy="540012"/>
          </a:xfrm>
        </p:grpSpPr>
        <p:pic>
          <p:nvPicPr>
            <p:cNvPr id="313" name="Picture 3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808" y="3531289"/>
              <a:ext cx="495099" cy="235255"/>
            </a:xfrm>
            <a:prstGeom prst="rect">
              <a:avLst/>
            </a:prstGeom>
          </p:spPr>
        </p:pic>
        <p:pic>
          <p:nvPicPr>
            <p:cNvPr id="314" name="Picture 3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187" y="3683668"/>
              <a:ext cx="495099" cy="235255"/>
            </a:xfrm>
            <a:prstGeom prst="rect">
              <a:avLst/>
            </a:prstGeom>
          </p:spPr>
        </p:pic>
        <p:pic>
          <p:nvPicPr>
            <p:cNvPr id="315" name="Picture 3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565" y="3836046"/>
              <a:ext cx="495099" cy="235255"/>
            </a:xfrm>
            <a:prstGeom prst="rect">
              <a:avLst/>
            </a:prstGeom>
          </p:spPr>
        </p:pic>
      </p:grpSp>
      <p:sp>
        <p:nvSpPr>
          <p:cNvPr id="316" name="Left Brace 315"/>
          <p:cNvSpPr/>
          <p:nvPr/>
        </p:nvSpPr>
        <p:spPr>
          <a:xfrm>
            <a:off x="246831" y="4626517"/>
            <a:ext cx="178895" cy="1122960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 b="1" kern="0">
              <a:gradFill>
                <a:gsLst>
                  <a:gs pos="1250">
                    <a:srgbClr val="161616"/>
                  </a:gs>
                  <a:gs pos="100000">
                    <a:srgbClr val="161616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317" name="Picture 31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0393" y="4650790"/>
            <a:ext cx="424675" cy="344129"/>
          </a:xfrm>
          <a:prstGeom prst="rect">
            <a:avLst/>
          </a:prstGeom>
        </p:spPr>
      </p:pic>
      <p:sp>
        <p:nvSpPr>
          <p:cNvPr id="318" name="TextBox 317"/>
          <p:cNvSpPr txBox="1"/>
          <p:nvPr/>
        </p:nvSpPr>
        <p:spPr>
          <a:xfrm>
            <a:off x="85980" y="4560261"/>
            <a:ext cx="221599" cy="1229216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 lv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505050"/>
                </a:solidFill>
                <a:latin typeface="Segoe UI"/>
              </a:rPr>
              <a:t>Kantar Bus/Dept.  </a:t>
            </a:r>
            <a:r>
              <a:rPr lang="en-US" sz="800" b="1" dirty="0">
                <a:solidFill>
                  <a:srgbClr val="505050"/>
                </a:solidFill>
                <a:latin typeface="Segoe UI"/>
              </a:rPr>
              <a:t>Data Source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</a:endParaRPr>
          </a:p>
        </p:txBody>
      </p:sp>
      <p:cxnSp>
        <p:nvCxnSpPr>
          <p:cNvPr id="319" name="Straight Arrow Connector 318"/>
          <p:cNvCxnSpPr>
            <a:cxnSpLocks/>
          </p:cNvCxnSpPr>
          <p:nvPr/>
        </p:nvCxnSpPr>
        <p:spPr>
          <a:xfrm>
            <a:off x="1280718" y="5569783"/>
            <a:ext cx="709803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0" name="Freeform 319"/>
          <p:cNvSpPr>
            <a:spLocks noChangeAspect="1"/>
          </p:cNvSpPr>
          <p:nvPr/>
        </p:nvSpPr>
        <p:spPr bwMode="auto">
          <a:xfrm rot="5280000">
            <a:off x="2087446" y="5881741"/>
            <a:ext cx="229062" cy="291268"/>
          </a:xfrm>
          <a:custGeom>
            <a:avLst/>
            <a:gdLst>
              <a:gd name="connsiteX0" fmla="*/ 1704966 w 2556145"/>
              <a:gd name="connsiteY0" fmla="*/ 3221586 h 3250307"/>
              <a:gd name="connsiteX1" fmla="*/ 1719326 w 2556145"/>
              <a:gd name="connsiteY1" fmla="*/ 2810357 h 3250307"/>
              <a:gd name="connsiteX2" fmla="*/ 2130556 w 2556145"/>
              <a:gd name="connsiteY2" fmla="*/ 2824717 h 3250307"/>
              <a:gd name="connsiteX3" fmla="*/ 2144916 w 2556145"/>
              <a:gd name="connsiteY3" fmla="*/ 2413488 h 3250307"/>
              <a:gd name="connsiteX4" fmla="*/ 2556145 w 2556145"/>
              <a:gd name="connsiteY4" fmla="*/ 2427849 h 3250307"/>
              <a:gd name="connsiteX5" fmla="*/ 2527424 w 2556145"/>
              <a:gd name="connsiteY5" fmla="*/ 3250307 h 3250307"/>
              <a:gd name="connsiteX6" fmla="*/ 297522 w 2556145"/>
              <a:gd name="connsiteY6" fmla="*/ 1966692 h 3250307"/>
              <a:gd name="connsiteX7" fmla="*/ 542806 w 2556145"/>
              <a:gd name="connsiteY7" fmla="*/ 1737961 h 3250307"/>
              <a:gd name="connsiteX8" fmla="*/ 634409 w 2556145"/>
              <a:gd name="connsiteY8" fmla="*/ 1759807 h 3250307"/>
              <a:gd name="connsiteX9" fmla="*/ 675730 w 2556145"/>
              <a:gd name="connsiteY9" fmla="*/ 1789816 h 3250307"/>
              <a:gd name="connsiteX10" fmla="*/ 932915 w 2556145"/>
              <a:gd name="connsiteY10" fmla="*/ 1504183 h 3250307"/>
              <a:gd name="connsiteX11" fmla="*/ 882766 w 2556145"/>
              <a:gd name="connsiteY11" fmla="*/ 1474652 h 3250307"/>
              <a:gd name="connsiteX12" fmla="*/ 740661 w 2556145"/>
              <a:gd name="connsiteY12" fmla="*/ 1183285 h 3250307"/>
              <a:gd name="connsiteX13" fmla="*/ 1097679 w 2556145"/>
              <a:gd name="connsiteY13" fmla="*/ 850360 h 3250307"/>
              <a:gd name="connsiteX14" fmla="*/ 1378424 w 2556145"/>
              <a:gd name="connsiteY14" fmla="*/ 1012444 h 3250307"/>
              <a:gd name="connsiteX15" fmla="*/ 1388475 w 2556145"/>
              <a:gd name="connsiteY15" fmla="*/ 1032609 h 3250307"/>
              <a:gd name="connsiteX16" fmla="*/ 1627124 w 2556145"/>
              <a:gd name="connsiteY16" fmla="*/ 877628 h 3250307"/>
              <a:gd name="connsiteX17" fmla="*/ 1612998 w 2556145"/>
              <a:gd name="connsiteY17" fmla="*/ 849286 h 3250307"/>
              <a:gd name="connsiteX18" fmla="*/ 1597594 w 2556145"/>
              <a:gd name="connsiteY18" fmla="*/ 756381 h 3250307"/>
              <a:gd name="connsiteX19" fmla="*/ 1842878 w 2556145"/>
              <a:gd name="connsiteY19" fmla="*/ 527650 h 3250307"/>
              <a:gd name="connsiteX20" fmla="*/ 2071609 w 2556145"/>
              <a:gd name="connsiteY20" fmla="*/ 772934 h 3250307"/>
              <a:gd name="connsiteX21" fmla="*/ 1826325 w 2556145"/>
              <a:gd name="connsiteY21" fmla="*/ 1001665 h 3250307"/>
              <a:gd name="connsiteX22" fmla="*/ 1661160 w 2556145"/>
              <a:gd name="connsiteY22" fmla="*/ 926395 h 3250307"/>
              <a:gd name="connsiteX23" fmla="*/ 1652778 w 2556145"/>
              <a:gd name="connsiteY23" fmla="*/ 915482 h 3250307"/>
              <a:gd name="connsiteX24" fmla="*/ 1408687 w 2556145"/>
              <a:gd name="connsiteY24" fmla="*/ 1073997 h 3250307"/>
              <a:gd name="connsiteX25" fmla="*/ 1426024 w 2556145"/>
              <a:gd name="connsiteY25" fmla="*/ 1137610 h 3250307"/>
              <a:gd name="connsiteX26" fmla="*/ 1430605 w 2556145"/>
              <a:gd name="connsiteY26" fmla="*/ 1207378 h 3250307"/>
              <a:gd name="connsiteX27" fmla="*/ 1344167 w 2556145"/>
              <a:gd name="connsiteY27" fmla="*/ 1424062 h 3250307"/>
              <a:gd name="connsiteX28" fmla="*/ 1305485 w 2556145"/>
              <a:gd name="connsiteY28" fmla="*/ 1455257 h 3250307"/>
              <a:gd name="connsiteX29" fmla="*/ 1636897 w 2556145"/>
              <a:gd name="connsiteY29" fmla="*/ 1798444 h 3250307"/>
              <a:gd name="connsiteX30" fmla="*/ 1666484 w 2556145"/>
              <a:gd name="connsiteY30" fmla="*/ 1779965 h 3250307"/>
              <a:gd name="connsiteX31" fmla="*/ 1737903 w 2556145"/>
              <a:gd name="connsiteY31" fmla="*/ 1768123 h 3250307"/>
              <a:gd name="connsiteX32" fmla="*/ 1913738 w 2556145"/>
              <a:gd name="connsiteY32" fmla="*/ 1956684 h 3250307"/>
              <a:gd name="connsiteX33" fmla="*/ 1725178 w 2556145"/>
              <a:gd name="connsiteY33" fmla="*/ 2132519 h 3250307"/>
              <a:gd name="connsiteX34" fmla="*/ 1549343 w 2556145"/>
              <a:gd name="connsiteY34" fmla="*/ 1943959 h 3250307"/>
              <a:gd name="connsiteX35" fmla="*/ 1566137 w 2556145"/>
              <a:gd name="connsiteY35" fmla="*/ 1873539 h 3250307"/>
              <a:gd name="connsiteX36" fmla="*/ 1600357 w 2556145"/>
              <a:gd name="connsiteY36" fmla="*/ 1826421 h 3250307"/>
              <a:gd name="connsiteX37" fmla="*/ 1269754 w 2556145"/>
              <a:gd name="connsiteY37" fmla="*/ 1484072 h 3250307"/>
              <a:gd name="connsiteX38" fmla="*/ 1254211 w 2556145"/>
              <a:gd name="connsiteY38" fmla="*/ 1496607 h 3250307"/>
              <a:gd name="connsiteX39" fmla="*/ 1143355 w 2556145"/>
              <a:gd name="connsiteY39" fmla="*/ 1535723 h 3250307"/>
              <a:gd name="connsiteX40" fmla="*/ 1139752 w 2556145"/>
              <a:gd name="connsiteY40" fmla="*/ 1535959 h 3250307"/>
              <a:gd name="connsiteX41" fmla="*/ 1139752 w 2556145"/>
              <a:gd name="connsiteY41" fmla="*/ 2625193 h 3250307"/>
              <a:gd name="connsiteX42" fmla="*/ 1206000 w 2556145"/>
              <a:gd name="connsiteY42" fmla="*/ 2640992 h 3250307"/>
              <a:gd name="connsiteX43" fmla="*/ 1318225 w 2556145"/>
              <a:gd name="connsiteY43" fmla="*/ 2823853 h 3250307"/>
              <a:gd name="connsiteX44" fmla="*/ 1117485 w 2556145"/>
              <a:gd name="connsiteY44" fmla="*/ 3011046 h 3250307"/>
              <a:gd name="connsiteX45" fmla="*/ 930291 w 2556145"/>
              <a:gd name="connsiteY45" fmla="*/ 2810306 h 3250307"/>
              <a:gd name="connsiteX46" fmla="*/ 1054999 w 2556145"/>
              <a:gd name="connsiteY46" fmla="*/ 2635719 h 3250307"/>
              <a:gd name="connsiteX47" fmla="*/ 1094033 w 2556145"/>
              <a:gd name="connsiteY47" fmla="*/ 2629247 h 3250307"/>
              <a:gd name="connsiteX48" fmla="*/ 1094033 w 2556145"/>
              <a:gd name="connsiteY48" fmla="*/ 1538961 h 3250307"/>
              <a:gd name="connsiteX49" fmla="*/ 1073586 w 2556145"/>
              <a:gd name="connsiteY49" fmla="*/ 1540303 h 3250307"/>
              <a:gd name="connsiteX50" fmla="*/ 1004307 w 2556145"/>
              <a:gd name="connsiteY50" fmla="*/ 1530867 h 3250307"/>
              <a:gd name="connsiteX51" fmla="*/ 978517 w 2556145"/>
              <a:gd name="connsiteY51" fmla="*/ 1521863 h 3250307"/>
              <a:gd name="connsiteX52" fmla="*/ 711745 w 2556145"/>
              <a:gd name="connsiteY52" fmla="*/ 1818144 h 3250307"/>
              <a:gd name="connsiteX53" fmla="*/ 735687 w 2556145"/>
              <a:gd name="connsiteY53" fmla="*/ 1849318 h 3250307"/>
              <a:gd name="connsiteX54" fmla="*/ 771537 w 2556145"/>
              <a:gd name="connsiteY54" fmla="*/ 1983245 h 3250307"/>
              <a:gd name="connsiteX55" fmla="*/ 526253 w 2556145"/>
              <a:gd name="connsiteY55" fmla="*/ 2211976 h 3250307"/>
              <a:gd name="connsiteX56" fmla="*/ 297522 w 2556145"/>
              <a:gd name="connsiteY56" fmla="*/ 1966692 h 3250307"/>
              <a:gd name="connsiteX57" fmla="*/ 0 w 2556145"/>
              <a:gd name="connsiteY57" fmla="*/ 822458 h 3250307"/>
              <a:gd name="connsiteX58" fmla="*/ 28720 w 2556145"/>
              <a:gd name="connsiteY58" fmla="*/ 0 h 3250307"/>
              <a:gd name="connsiteX59" fmla="*/ 851179 w 2556145"/>
              <a:gd name="connsiteY59" fmla="*/ 28721 h 3250307"/>
              <a:gd name="connsiteX60" fmla="*/ 836819 w 2556145"/>
              <a:gd name="connsiteY60" fmla="*/ 439950 h 3250307"/>
              <a:gd name="connsiteX61" fmla="*/ 425589 w 2556145"/>
              <a:gd name="connsiteY61" fmla="*/ 425590 h 3250307"/>
              <a:gd name="connsiteX62" fmla="*/ 411229 w 2556145"/>
              <a:gd name="connsiteY62" fmla="*/ 836819 h 325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556145" h="3250307">
                <a:moveTo>
                  <a:pt x="1704966" y="3221586"/>
                </a:moveTo>
                <a:lnTo>
                  <a:pt x="1719326" y="2810357"/>
                </a:lnTo>
                <a:lnTo>
                  <a:pt x="2130556" y="2824717"/>
                </a:lnTo>
                <a:lnTo>
                  <a:pt x="2144916" y="2413488"/>
                </a:lnTo>
                <a:lnTo>
                  <a:pt x="2556145" y="2427849"/>
                </a:lnTo>
                <a:lnTo>
                  <a:pt x="2527424" y="3250307"/>
                </a:lnTo>
                <a:close/>
                <a:moveTo>
                  <a:pt x="297522" y="1966692"/>
                </a:moveTo>
                <a:cubicBezTo>
                  <a:pt x="302093" y="1835797"/>
                  <a:pt x="411910" y="1733390"/>
                  <a:pt x="542806" y="1737961"/>
                </a:cubicBezTo>
                <a:cubicBezTo>
                  <a:pt x="575529" y="1739104"/>
                  <a:pt x="606473" y="1746824"/>
                  <a:pt x="634409" y="1759807"/>
                </a:cubicBezTo>
                <a:lnTo>
                  <a:pt x="675730" y="1789816"/>
                </a:lnTo>
                <a:lnTo>
                  <a:pt x="932915" y="1504183"/>
                </a:lnTo>
                <a:lnTo>
                  <a:pt x="882766" y="1474652"/>
                </a:lnTo>
                <a:cubicBezTo>
                  <a:pt x="793168" y="1409454"/>
                  <a:pt x="736503" y="1302362"/>
                  <a:pt x="740661" y="1183285"/>
                </a:cubicBezTo>
                <a:cubicBezTo>
                  <a:pt x="747314" y="992762"/>
                  <a:pt x="907157" y="843707"/>
                  <a:pt x="1097679" y="850360"/>
                </a:cubicBezTo>
                <a:cubicBezTo>
                  <a:pt x="1216756" y="854518"/>
                  <a:pt x="1319635" y="918516"/>
                  <a:pt x="1378424" y="1012444"/>
                </a:cubicBezTo>
                <a:lnTo>
                  <a:pt x="1388475" y="1032609"/>
                </a:lnTo>
                <a:lnTo>
                  <a:pt x="1627124" y="877628"/>
                </a:lnTo>
                <a:lnTo>
                  <a:pt x="1612998" y="849286"/>
                </a:lnTo>
                <a:cubicBezTo>
                  <a:pt x="1601994" y="820512"/>
                  <a:pt x="1596451" y="789105"/>
                  <a:pt x="1597594" y="756381"/>
                </a:cubicBezTo>
                <a:cubicBezTo>
                  <a:pt x="1602165" y="625486"/>
                  <a:pt x="1711983" y="523079"/>
                  <a:pt x="1842878" y="527650"/>
                </a:cubicBezTo>
                <a:cubicBezTo>
                  <a:pt x="1973773" y="532221"/>
                  <a:pt x="2076180" y="642039"/>
                  <a:pt x="2071609" y="772934"/>
                </a:cubicBezTo>
                <a:cubicBezTo>
                  <a:pt x="2067038" y="903830"/>
                  <a:pt x="1957220" y="1006236"/>
                  <a:pt x="1826325" y="1001665"/>
                </a:cubicBezTo>
                <a:cubicBezTo>
                  <a:pt x="1760877" y="999380"/>
                  <a:pt x="1702552" y="970783"/>
                  <a:pt x="1661160" y="926395"/>
                </a:cubicBezTo>
                <a:lnTo>
                  <a:pt x="1652778" y="915482"/>
                </a:lnTo>
                <a:lnTo>
                  <a:pt x="1408687" y="1073997"/>
                </a:lnTo>
                <a:lnTo>
                  <a:pt x="1426024" y="1137610"/>
                </a:lnTo>
                <a:cubicBezTo>
                  <a:pt x="1429835" y="1160227"/>
                  <a:pt x="1431436" y="1183563"/>
                  <a:pt x="1430605" y="1207378"/>
                </a:cubicBezTo>
                <a:cubicBezTo>
                  <a:pt x="1427694" y="1290732"/>
                  <a:pt x="1395462" y="1366149"/>
                  <a:pt x="1344167" y="1424062"/>
                </a:cubicBezTo>
                <a:lnTo>
                  <a:pt x="1305485" y="1455257"/>
                </a:lnTo>
                <a:lnTo>
                  <a:pt x="1636897" y="1798444"/>
                </a:lnTo>
                <a:lnTo>
                  <a:pt x="1666484" y="1779965"/>
                </a:lnTo>
                <a:cubicBezTo>
                  <a:pt x="1688603" y="1771506"/>
                  <a:pt x="1712747" y="1767245"/>
                  <a:pt x="1737903" y="1768123"/>
                </a:cubicBezTo>
                <a:cubicBezTo>
                  <a:pt x="1838528" y="1771637"/>
                  <a:pt x="1917252" y="1856059"/>
                  <a:pt x="1913738" y="1956684"/>
                </a:cubicBezTo>
                <a:cubicBezTo>
                  <a:pt x="1910225" y="2057309"/>
                  <a:pt x="1825803" y="2136033"/>
                  <a:pt x="1725178" y="2132519"/>
                </a:cubicBezTo>
                <a:cubicBezTo>
                  <a:pt x="1624553" y="2129005"/>
                  <a:pt x="1545829" y="2044584"/>
                  <a:pt x="1549343" y="1943959"/>
                </a:cubicBezTo>
                <a:cubicBezTo>
                  <a:pt x="1550221" y="1918803"/>
                  <a:pt x="1556156" y="1895015"/>
                  <a:pt x="1566137" y="1873539"/>
                </a:cubicBezTo>
                <a:lnTo>
                  <a:pt x="1600357" y="1826421"/>
                </a:lnTo>
                <a:lnTo>
                  <a:pt x="1269754" y="1484072"/>
                </a:lnTo>
                <a:lnTo>
                  <a:pt x="1254211" y="1496607"/>
                </a:lnTo>
                <a:cubicBezTo>
                  <a:pt x="1220315" y="1515616"/>
                  <a:pt x="1182935" y="1529053"/>
                  <a:pt x="1143355" y="1535723"/>
                </a:cubicBezTo>
                <a:lnTo>
                  <a:pt x="1139752" y="1535959"/>
                </a:lnTo>
                <a:lnTo>
                  <a:pt x="1139752" y="2625193"/>
                </a:lnTo>
                <a:lnTo>
                  <a:pt x="1206000" y="2640992"/>
                </a:lnTo>
                <a:cubicBezTo>
                  <a:pt x="1274589" y="2672869"/>
                  <a:pt x="1321031" y="2743509"/>
                  <a:pt x="1318225" y="2823853"/>
                </a:cubicBezTo>
                <a:cubicBezTo>
                  <a:pt x="1314484" y="2930978"/>
                  <a:pt x="1224609" y="3014787"/>
                  <a:pt x="1117485" y="3011046"/>
                </a:cubicBezTo>
                <a:cubicBezTo>
                  <a:pt x="1010360" y="3007305"/>
                  <a:pt x="926551" y="2917431"/>
                  <a:pt x="930291" y="2810306"/>
                </a:cubicBezTo>
                <a:cubicBezTo>
                  <a:pt x="933097" y="2729963"/>
                  <a:pt x="984353" y="2662734"/>
                  <a:pt x="1054999" y="2635719"/>
                </a:cubicBezTo>
                <a:lnTo>
                  <a:pt x="1094033" y="2629247"/>
                </a:lnTo>
                <a:lnTo>
                  <a:pt x="1094033" y="1538961"/>
                </a:lnTo>
                <a:lnTo>
                  <a:pt x="1073586" y="1540303"/>
                </a:lnTo>
                <a:cubicBezTo>
                  <a:pt x="1049771" y="1539472"/>
                  <a:pt x="1026603" y="1536246"/>
                  <a:pt x="1004307" y="1530867"/>
                </a:cubicBezTo>
                <a:lnTo>
                  <a:pt x="978517" y="1521863"/>
                </a:lnTo>
                <a:lnTo>
                  <a:pt x="711745" y="1818144"/>
                </a:lnTo>
                <a:lnTo>
                  <a:pt x="735687" y="1849318"/>
                </a:lnTo>
                <a:cubicBezTo>
                  <a:pt x="759921" y="1888037"/>
                  <a:pt x="773251" y="1934159"/>
                  <a:pt x="771537" y="1983245"/>
                </a:cubicBezTo>
                <a:cubicBezTo>
                  <a:pt x="766966" y="2114140"/>
                  <a:pt x="657148" y="2216547"/>
                  <a:pt x="526253" y="2211976"/>
                </a:cubicBezTo>
                <a:cubicBezTo>
                  <a:pt x="395357" y="2207405"/>
                  <a:pt x="292951" y="2097587"/>
                  <a:pt x="297522" y="1966692"/>
                </a:cubicBezTo>
                <a:close/>
                <a:moveTo>
                  <a:pt x="0" y="822458"/>
                </a:moveTo>
                <a:lnTo>
                  <a:pt x="28720" y="0"/>
                </a:lnTo>
                <a:lnTo>
                  <a:pt x="851179" y="28721"/>
                </a:lnTo>
                <a:lnTo>
                  <a:pt x="836819" y="439950"/>
                </a:lnTo>
                <a:lnTo>
                  <a:pt x="425589" y="425590"/>
                </a:lnTo>
                <a:lnTo>
                  <a:pt x="411229" y="836819"/>
                </a:ln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dirty="0">
              <a:gradFill>
                <a:gsLst>
                  <a:gs pos="5417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"/>
            </a:endParaRPr>
          </a:p>
        </p:txBody>
      </p:sp>
      <p:cxnSp>
        <p:nvCxnSpPr>
          <p:cNvPr id="321" name="Straight Arrow Connector 320"/>
          <p:cNvCxnSpPr>
            <a:cxnSpLocks/>
          </p:cNvCxnSpPr>
          <p:nvPr/>
        </p:nvCxnSpPr>
        <p:spPr>
          <a:xfrm>
            <a:off x="1305627" y="5964883"/>
            <a:ext cx="60967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Freeform 9"/>
          <p:cNvSpPr>
            <a:spLocks noChangeAspect="1" noEditPoints="1"/>
          </p:cNvSpPr>
          <p:nvPr/>
        </p:nvSpPr>
        <p:spPr bwMode="black">
          <a:xfrm>
            <a:off x="2781226" y="5830264"/>
            <a:ext cx="348903" cy="283014"/>
          </a:xfrm>
          <a:custGeom>
            <a:avLst/>
            <a:gdLst>
              <a:gd name="T0" fmla="*/ 600 w 1107"/>
              <a:gd name="T1" fmla="*/ 625 h 897"/>
              <a:gd name="T2" fmla="*/ 649 w 1107"/>
              <a:gd name="T3" fmla="*/ 567 h 897"/>
              <a:gd name="T4" fmla="*/ 727 w 1107"/>
              <a:gd name="T5" fmla="*/ 482 h 897"/>
              <a:gd name="T6" fmla="*/ 601 w 1107"/>
              <a:gd name="T7" fmla="*/ 434 h 897"/>
              <a:gd name="T8" fmla="*/ 628 w 1107"/>
              <a:gd name="T9" fmla="*/ 305 h 897"/>
              <a:gd name="T10" fmla="*/ 547 w 1107"/>
              <a:gd name="T11" fmla="*/ 240 h 897"/>
              <a:gd name="T12" fmla="*/ 427 w 1107"/>
              <a:gd name="T13" fmla="*/ 287 h 897"/>
              <a:gd name="T14" fmla="*/ 368 w 1107"/>
              <a:gd name="T15" fmla="*/ 170 h 897"/>
              <a:gd name="T16" fmla="*/ 285 w 1107"/>
              <a:gd name="T17" fmla="*/ 263 h 897"/>
              <a:gd name="T18" fmla="*/ 241 w 1107"/>
              <a:gd name="T19" fmla="*/ 313 h 897"/>
              <a:gd name="T20" fmla="*/ 139 w 1107"/>
              <a:gd name="T21" fmla="*/ 281 h 897"/>
              <a:gd name="T22" fmla="*/ 79 w 1107"/>
              <a:gd name="T23" fmla="*/ 355 h 897"/>
              <a:gd name="T24" fmla="*/ 132 w 1107"/>
              <a:gd name="T25" fmla="*/ 446 h 897"/>
              <a:gd name="T26" fmla="*/ 83 w 1107"/>
              <a:gd name="T27" fmla="*/ 505 h 897"/>
              <a:gd name="T28" fmla="*/ 5 w 1107"/>
              <a:gd name="T29" fmla="*/ 590 h 897"/>
              <a:gd name="T30" fmla="*/ 132 w 1107"/>
              <a:gd name="T31" fmla="*/ 638 h 897"/>
              <a:gd name="T32" fmla="*/ 145 w 1107"/>
              <a:gd name="T33" fmla="*/ 669 h 897"/>
              <a:gd name="T34" fmla="*/ 110 w 1107"/>
              <a:gd name="T35" fmla="*/ 793 h 897"/>
              <a:gd name="T36" fmla="*/ 230 w 1107"/>
              <a:gd name="T37" fmla="*/ 781 h 897"/>
              <a:gd name="T38" fmla="*/ 306 w 1107"/>
              <a:gd name="T39" fmla="*/ 785 h 897"/>
              <a:gd name="T40" fmla="*/ 346 w 1107"/>
              <a:gd name="T41" fmla="*/ 878 h 897"/>
              <a:gd name="T42" fmla="*/ 440 w 1107"/>
              <a:gd name="T43" fmla="*/ 872 h 897"/>
              <a:gd name="T44" fmla="*/ 466 w 1107"/>
              <a:gd name="T45" fmla="*/ 764 h 897"/>
              <a:gd name="T46" fmla="*/ 539 w 1107"/>
              <a:gd name="T47" fmla="*/ 755 h 897"/>
              <a:gd name="T48" fmla="*/ 659 w 1107"/>
              <a:gd name="T49" fmla="*/ 743 h 897"/>
              <a:gd name="T50" fmla="*/ 263 w 1107"/>
              <a:gd name="T51" fmla="*/ 452 h 897"/>
              <a:gd name="T52" fmla="*/ 281 w 1107"/>
              <a:gd name="T53" fmla="*/ 633 h 897"/>
              <a:gd name="T54" fmla="*/ 1002 w 1107"/>
              <a:gd name="T55" fmla="*/ 332 h 897"/>
              <a:gd name="T56" fmla="*/ 1043 w 1107"/>
              <a:gd name="T57" fmla="*/ 304 h 897"/>
              <a:gd name="T58" fmla="*/ 1107 w 1107"/>
              <a:gd name="T59" fmla="*/ 266 h 897"/>
              <a:gd name="T60" fmla="*/ 1037 w 1107"/>
              <a:gd name="T61" fmla="*/ 213 h 897"/>
              <a:gd name="T62" fmla="*/ 1077 w 1107"/>
              <a:gd name="T63" fmla="*/ 138 h 897"/>
              <a:gd name="T64" fmla="*/ 1038 w 1107"/>
              <a:gd name="T65" fmla="*/ 83 h 897"/>
              <a:gd name="T66" fmla="*/ 956 w 1107"/>
              <a:gd name="T67" fmla="*/ 91 h 897"/>
              <a:gd name="T68" fmla="*/ 940 w 1107"/>
              <a:gd name="T69" fmla="*/ 7 h 897"/>
              <a:gd name="T70" fmla="*/ 872 w 1107"/>
              <a:gd name="T71" fmla="*/ 50 h 897"/>
              <a:gd name="T72" fmla="*/ 836 w 1107"/>
              <a:gd name="T73" fmla="*/ 74 h 897"/>
              <a:gd name="T74" fmla="*/ 778 w 1107"/>
              <a:gd name="T75" fmla="*/ 35 h 897"/>
              <a:gd name="T76" fmla="*/ 728 w 1107"/>
              <a:gd name="T77" fmla="*/ 70 h 897"/>
              <a:gd name="T78" fmla="*/ 744 w 1107"/>
              <a:gd name="T79" fmla="*/ 136 h 897"/>
              <a:gd name="T80" fmla="*/ 703 w 1107"/>
              <a:gd name="T81" fmla="*/ 164 h 897"/>
              <a:gd name="T82" fmla="*/ 640 w 1107"/>
              <a:gd name="T83" fmla="*/ 203 h 897"/>
              <a:gd name="T84" fmla="*/ 710 w 1107"/>
              <a:gd name="T85" fmla="*/ 255 h 897"/>
              <a:gd name="T86" fmla="*/ 712 w 1107"/>
              <a:gd name="T87" fmla="*/ 277 h 897"/>
              <a:gd name="T88" fmla="*/ 668 w 1107"/>
              <a:gd name="T89" fmla="*/ 347 h 897"/>
              <a:gd name="T90" fmla="*/ 745 w 1107"/>
              <a:gd name="T91" fmla="*/ 361 h 897"/>
              <a:gd name="T92" fmla="*/ 791 w 1107"/>
              <a:gd name="T93" fmla="*/ 377 h 897"/>
              <a:gd name="T94" fmla="*/ 799 w 1107"/>
              <a:gd name="T95" fmla="*/ 443 h 897"/>
              <a:gd name="T96" fmla="*/ 859 w 1107"/>
              <a:gd name="T97" fmla="*/ 456 h 897"/>
              <a:gd name="T98" fmla="*/ 894 w 1107"/>
              <a:gd name="T99" fmla="*/ 393 h 897"/>
              <a:gd name="T100" fmla="*/ 941 w 1107"/>
              <a:gd name="T101" fmla="*/ 401 h 897"/>
              <a:gd name="T102" fmla="*/ 1018 w 1107"/>
              <a:gd name="T103" fmla="*/ 415 h 897"/>
              <a:gd name="T104" fmla="*/ 825 w 1107"/>
              <a:gd name="T105" fmla="*/ 164 h 897"/>
              <a:gd name="T106" fmla="*/ 803 w 1107"/>
              <a:gd name="T107" fmla="*/ 279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07" h="897">
                <a:moveTo>
                  <a:pt x="654" y="716"/>
                </a:moveTo>
                <a:cubicBezTo>
                  <a:pt x="616" y="670"/>
                  <a:pt x="616" y="670"/>
                  <a:pt x="616" y="670"/>
                </a:cubicBezTo>
                <a:cubicBezTo>
                  <a:pt x="593" y="654"/>
                  <a:pt x="603" y="638"/>
                  <a:pt x="600" y="625"/>
                </a:cubicBezTo>
                <a:cubicBezTo>
                  <a:pt x="600" y="625"/>
                  <a:pt x="600" y="625"/>
                  <a:pt x="600" y="625"/>
                </a:cubicBezTo>
                <a:cubicBezTo>
                  <a:pt x="605" y="617"/>
                  <a:pt x="611" y="609"/>
                  <a:pt x="608" y="596"/>
                </a:cubicBezTo>
                <a:cubicBezTo>
                  <a:pt x="618" y="580"/>
                  <a:pt x="623" y="572"/>
                  <a:pt x="649" y="567"/>
                </a:cubicBezTo>
                <a:cubicBezTo>
                  <a:pt x="715" y="553"/>
                  <a:pt x="715" y="553"/>
                  <a:pt x="715" y="553"/>
                </a:cubicBezTo>
                <a:cubicBezTo>
                  <a:pt x="728" y="550"/>
                  <a:pt x="733" y="542"/>
                  <a:pt x="730" y="529"/>
                </a:cubicBezTo>
                <a:cubicBezTo>
                  <a:pt x="727" y="482"/>
                  <a:pt x="727" y="482"/>
                  <a:pt x="727" y="482"/>
                </a:cubicBezTo>
                <a:cubicBezTo>
                  <a:pt x="724" y="469"/>
                  <a:pt x="717" y="463"/>
                  <a:pt x="701" y="453"/>
                </a:cubicBezTo>
                <a:cubicBezTo>
                  <a:pt x="641" y="459"/>
                  <a:pt x="641" y="459"/>
                  <a:pt x="641" y="459"/>
                </a:cubicBezTo>
                <a:cubicBezTo>
                  <a:pt x="620" y="457"/>
                  <a:pt x="604" y="447"/>
                  <a:pt x="601" y="434"/>
                </a:cubicBezTo>
                <a:cubicBezTo>
                  <a:pt x="598" y="421"/>
                  <a:pt x="590" y="416"/>
                  <a:pt x="580" y="397"/>
                </a:cubicBezTo>
                <a:cubicBezTo>
                  <a:pt x="577" y="384"/>
                  <a:pt x="574" y="371"/>
                  <a:pt x="584" y="355"/>
                </a:cubicBezTo>
                <a:cubicBezTo>
                  <a:pt x="628" y="305"/>
                  <a:pt x="628" y="305"/>
                  <a:pt x="628" y="305"/>
                </a:cubicBezTo>
                <a:cubicBezTo>
                  <a:pt x="634" y="297"/>
                  <a:pt x="631" y="284"/>
                  <a:pt x="623" y="279"/>
                </a:cubicBezTo>
                <a:cubicBezTo>
                  <a:pt x="581" y="240"/>
                  <a:pt x="581" y="240"/>
                  <a:pt x="581" y="240"/>
                </a:cubicBezTo>
                <a:cubicBezTo>
                  <a:pt x="573" y="235"/>
                  <a:pt x="560" y="238"/>
                  <a:pt x="547" y="240"/>
                </a:cubicBezTo>
                <a:cubicBezTo>
                  <a:pt x="503" y="291"/>
                  <a:pt x="503" y="291"/>
                  <a:pt x="503" y="291"/>
                </a:cubicBezTo>
                <a:cubicBezTo>
                  <a:pt x="484" y="302"/>
                  <a:pt x="471" y="304"/>
                  <a:pt x="463" y="299"/>
                </a:cubicBezTo>
                <a:cubicBezTo>
                  <a:pt x="456" y="294"/>
                  <a:pt x="435" y="292"/>
                  <a:pt x="427" y="287"/>
                </a:cubicBezTo>
                <a:cubicBezTo>
                  <a:pt x="419" y="282"/>
                  <a:pt x="403" y="271"/>
                  <a:pt x="400" y="258"/>
                </a:cubicBezTo>
                <a:cubicBezTo>
                  <a:pt x="386" y="193"/>
                  <a:pt x="386" y="193"/>
                  <a:pt x="386" y="193"/>
                </a:cubicBezTo>
                <a:cubicBezTo>
                  <a:pt x="384" y="180"/>
                  <a:pt x="368" y="170"/>
                  <a:pt x="368" y="170"/>
                </a:cubicBezTo>
                <a:cubicBezTo>
                  <a:pt x="308" y="176"/>
                  <a:pt x="308" y="176"/>
                  <a:pt x="308" y="176"/>
                </a:cubicBezTo>
                <a:cubicBezTo>
                  <a:pt x="308" y="176"/>
                  <a:pt x="289" y="187"/>
                  <a:pt x="292" y="200"/>
                </a:cubicBezTo>
                <a:cubicBezTo>
                  <a:pt x="285" y="263"/>
                  <a:pt x="285" y="263"/>
                  <a:pt x="285" y="263"/>
                </a:cubicBezTo>
                <a:cubicBezTo>
                  <a:pt x="291" y="289"/>
                  <a:pt x="277" y="292"/>
                  <a:pt x="272" y="300"/>
                </a:cubicBezTo>
                <a:cubicBezTo>
                  <a:pt x="272" y="300"/>
                  <a:pt x="272" y="300"/>
                  <a:pt x="267" y="308"/>
                </a:cubicBezTo>
                <a:cubicBezTo>
                  <a:pt x="259" y="302"/>
                  <a:pt x="246" y="305"/>
                  <a:pt x="241" y="313"/>
                </a:cubicBezTo>
                <a:cubicBezTo>
                  <a:pt x="236" y="321"/>
                  <a:pt x="236" y="321"/>
                  <a:pt x="236" y="321"/>
                </a:cubicBezTo>
                <a:cubicBezTo>
                  <a:pt x="223" y="324"/>
                  <a:pt x="210" y="327"/>
                  <a:pt x="194" y="317"/>
                </a:cubicBezTo>
                <a:cubicBezTo>
                  <a:pt x="139" y="281"/>
                  <a:pt x="139" y="281"/>
                  <a:pt x="139" y="281"/>
                </a:cubicBezTo>
                <a:cubicBezTo>
                  <a:pt x="131" y="276"/>
                  <a:pt x="110" y="273"/>
                  <a:pt x="104" y="281"/>
                </a:cubicBezTo>
                <a:cubicBezTo>
                  <a:pt x="79" y="321"/>
                  <a:pt x="79" y="321"/>
                  <a:pt x="79" y="321"/>
                </a:cubicBezTo>
                <a:cubicBezTo>
                  <a:pt x="66" y="324"/>
                  <a:pt x="68" y="337"/>
                  <a:pt x="79" y="355"/>
                </a:cubicBezTo>
                <a:cubicBezTo>
                  <a:pt x="121" y="394"/>
                  <a:pt x="121" y="394"/>
                  <a:pt x="121" y="394"/>
                </a:cubicBezTo>
                <a:cubicBezTo>
                  <a:pt x="140" y="417"/>
                  <a:pt x="135" y="425"/>
                  <a:pt x="132" y="446"/>
                </a:cubicBezTo>
                <a:cubicBezTo>
                  <a:pt x="132" y="446"/>
                  <a:pt x="132" y="446"/>
                  <a:pt x="132" y="446"/>
                </a:cubicBezTo>
                <a:cubicBezTo>
                  <a:pt x="127" y="454"/>
                  <a:pt x="122" y="462"/>
                  <a:pt x="117" y="470"/>
                </a:cubicBezTo>
                <a:cubicBezTo>
                  <a:pt x="117" y="470"/>
                  <a:pt x="117" y="470"/>
                  <a:pt x="117" y="470"/>
                </a:cubicBezTo>
                <a:cubicBezTo>
                  <a:pt x="120" y="483"/>
                  <a:pt x="109" y="499"/>
                  <a:pt x="83" y="505"/>
                </a:cubicBezTo>
                <a:cubicBezTo>
                  <a:pt x="23" y="511"/>
                  <a:pt x="23" y="511"/>
                  <a:pt x="23" y="511"/>
                </a:cubicBezTo>
                <a:cubicBezTo>
                  <a:pt x="10" y="514"/>
                  <a:pt x="0" y="529"/>
                  <a:pt x="2" y="543"/>
                </a:cubicBezTo>
                <a:cubicBezTo>
                  <a:pt x="5" y="590"/>
                  <a:pt x="5" y="590"/>
                  <a:pt x="5" y="590"/>
                </a:cubicBezTo>
                <a:cubicBezTo>
                  <a:pt x="8" y="603"/>
                  <a:pt x="16" y="608"/>
                  <a:pt x="37" y="610"/>
                </a:cubicBezTo>
                <a:cubicBezTo>
                  <a:pt x="92" y="612"/>
                  <a:pt x="92" y="612"/>
                  <a:pt x="92" y="612"/>
                </a:cubicBezTo>
                <a:cubicBezTo>
                  <a:pt x="113" y="614"/>
                  <a:pt x="129" y="625"/>
                  <a:pt x="132" y="638"/>
                </a:cubicBezTo>
                <a:cubicBezTo>
                  <a:pt x="132" y="638"/>
                  <a:pt x="132" y="638"/>
                  <a:pt x="132" y="638"/>
                </a:cubicBezTo>
                <a:cubicBezTo>
                  <a:pt x="140" y="643"/>
                  <a:pt x="142" y="656"/>
                  <a:pt x="150" y="661"/>
                </a:cubicBezTo>
                <a:cubicBezTo>
                  <a:pt x="145" y="669"/>
                  <a:pt x="145" y="669"/>
                  <a:pt x="145" y="669"/>
                </a:cubicBezTo>
                <a:cubicBezTo>
                  <a:pt x="153" y="674"/>
                  <a:pt x="156" y="687"/>
                  <a:pt x="140" y="711"/>
                </a:cubicBezTo>
                <a:cubicBezTo>
                  <a:pt x="109" y="759"/>
                  <a:pt x="109" y="759"/>
                  <a:pt x="109" y="759"/>
                </a:cubicBezTo>
                <a:cubicBezTo>
                  <a:pt x="99" y="775"/>
                  <a:pt x="102" y="788"/>
                  <a:pt x="110" y="793"/>
                </a:cubicBezTo>
                <a:cubicBezTo>
                  <a:pt x="152" y="832"/>
                  <a:pt x="152" y="832"/>
                  <a:pt x="152" y="832"/>
                </a:cubicBezTo>
                <a:cubicBezTo>
                  <a:pt x="160" y="837"/>
                  <a:pt x="173" y="834"/>
                  <a:pt x="178" y="826"/>
                </a:cubicBezTo>
                <a:cubicBezTo>
                  <a:pt x="230" y="781"/>
                  <a:pt x="230" y="781"/>
                  <a:pt x="230" y="781"/>
                </a:cubicBezTo>
                <a:cubicBezTo>
                  <a:pt x="248" y="770"/>
                  <a:pt x="261" y="767"/>
                  <a:pt x="269" y="772"/>
                </a:cubicBezTo>
                <a:cubicBezTo>
                  <a:pt x="269" y="772"/>
                  <a:pt x="269" y="772"/>
                  <a:pt x="269" y="772"/>
                </a:cubicBezTo>
                <a:cubicBezTo>
                  <a:pt x="282" y="769"/>
                  <a:pt x="298" y="779"/>
                  <a:pt x="306" y="785"/>
                </a:cubicBezTo>
                <a:cubicBezTo>
                  <a:pt x="306" y="785"/>
                  <a:pt x="306" y="785"/>
                  <a:pt x="306" y="785"/>
                </a:cubicBezTo>
                <a:cubicBezTo>
                  <a:pt x="319" y="782"/>
                  <a:pt x="327" y="787"/>
                  <a:pt x="332" y="813"/>
                </a:cubicBezTo>
                <a:cubicBezTo>
                  <a:pt x="346" y="878"/>
                  <a:pt x="346" y="878"/>
                  <a:pt x="346" y="878"/>
                </a:cubicBezTo>
                <a:cubicBezTo>
                  <a:pt x="349" y="892"/>
                  <a:pt x="357" y="897"/>
                  <a:pt x="370" y="894"/>
                </a:cubicBezTo>
                <a:cubicBezTo>
                  <a:pt x="425" y="896"/>
                  <a:pt x="425" y="896"/>
                  <a:pt x="425" y="896"/>
                </a:cubicBezTo>
                <a:cubicBezTo>
                  <a:pt x="430" y="888"/>
                  <a:pt x="443" y="885"/>
                  <a:pt x="440" y="872"/>
                </a:cubicBezTo>
                <a:cubicBezTo>
                  <a:pt x="440" y="804"/>
                  <a:pt x="440" y="804"/>
                  <a:pt x="440" y="804"/>
                </a:cubicBezTo>
                <a:cubicBezTo>
                  <a:pt x="442" y="783"/>
                  <a:pt x="460" y="772"/>
                  <a:pt x="466" y="764"/>
                </a:cubicBezTo>
                <a:cubicBezTo>
                  <a:pt x="466" y="764"/>
                  <a:pt x="466" y="764"/>
                  <a:pt x="466" y="764"/>
                </a:cubicBezTo>
                <a:cubicBezTo>
                  <a:pt x="479" y="761"/>
                  <a:pt x="492" y="758"/>
                  <a:pt x="497" y="750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510" y="747"/>
                  <a:pt x="523" y="745"/>
                  <a:pt x="539" y="755"/>
                </a:cubicBezTo>
                <a:cubicBezTo>
                  <a:pt x="594" y="791"/>
                  <a:pt x="594" y="791"/>
                  <a:pt x="594" y="791"/>
                </a:cubicBezTo>
                <a:cubicBezTo>
                  <a:pt x="602" y="796"/>
                  <a:pt x="623" y="798"/>
                  <a:pt x="628" y="790"/>
                </a:cubicBezTo>
                <a:cubicBezTo>
                  <a:pt x="659" y="743"/>
                  <a:pt x="659" y="743"/>
                  <a:pt x="659" y="743"/>
                </a:cubicBezTo>
                <a:cubicBezTo>
                  <a:pt x="659" y="743"/>
                  <a:pt x="669" y="727"/>
                  <a:pt x="654" y="716"/>
                </a:cubicBezTo>
                <a:close/>
                <a:moveTo>
                  <a:pt x="281" y="633"/>
                </a:moveTo>
                <a:cubicBezTo>
                  <a:pt x="223" y="584"/>
                  <a:pt x="219" y="502"/>
                  <a:pt x="263" y="452"/>
                </a:cubicBezTo>
                <a:cubicBezTo>
                  <a:pt x="313" y="393"/>
                  <a:pt x="399" y="382"/>
                  <a:pt x="457" y="431"/>
                </a:cubicBezTo>
                <a:cubicBezTo>
                  <a:pt x="507" y="475"/>
                  <a:pt x="518" y="561"/>
                  <a:pt x="469" y="619"/>
                </a:cubicBezTo>
                <a:cubicBezTo>
                  <a:pt x="420" y="678"/>
                  <a:pt x="339" y="682"/>
                  <a:pt x="281" y="633"/>
                </a:cubicBezTo>
                <a:close/>
                <a:moveTo>
                  <a:pt x="1019" y="398"/>
                </a:moveTo>
                <a:cubicBezTo>
                  <a:pt x="1004" y="362"/>
                  <a:pt x="1004" y="362"/>
                  <a:pt x="1004" y="362"/>
                </a:cubicBezTo>
                <a:cubicBezTo>
                  <a:pt x="992" y="348"/>
                  <a:pt x="1002" y="340"/>
                  <a:pt x="1002" y="332"/>
                </a:cubicBezTo>
                <a:cubicBezTo>
                  <a:pt x="1002" y="332"/>
                  <a:pt x="1002" y="332"/>
                  <a:pt x="1002" y="332"/>
                </a:cubicBezTo>
                <a:cubicBezTo>
                  <a:pt x="1007" y="328"/>
                  <a:pt x="1011" y="324"/>
                  <a:pt x="1012" y="315"/>
                </a:cubicBezTo>
                <a:cubicBezTo>
                  <a:pt x="1021" y="307"/>
                  <a:pt x="1026" y="303"/>
                  <a:pt x="1043" y="304"/>
                </a:cubicBezTo>
                <a:cubicBezTo>
                  <a:pt x="1086" y="307"/>
                  <a:pt x="1086" y="307"/>
                  <a:pt x="1086" y="307"/>
                </a:cubicBezTo>
                <a:cubicBezTo>
                  <a:pt x="1095" y="308"/>
                  <a:pt x="1099" y="304"/>
                  <a:pt x="1100" y="295"/>
                </a:cubicBezTo>
                <a:cubicBezTo>
                  <a:pt x="1107" y="266"/>
                  <a:pt x="1107" y="266"/>
                  <a:pt x="1107" y="266"/>
                </a:cubicBezTo>
                <a:cubicBezTo>
                  <a:pt x="1107" y="257"/>
                  <a:pt x="1103" y="252"/>
                  <a:pt x="1095" y="243"/>
                </a:cubicBezTo>
                <a:cubicBezTo>
                  <a:pt x="1057" y="236"/>
                  <a:pt x="1057" y="236"/>
                  <a:pt x="1057" y="236"/>
                </a:cubicBezTo>
                <a:cubicBezTo>
                  <a:pt x="1044" y="231"/>
                  <a:pt x="1036" y="222"/>
                  <a:pt x="1037" y="213"/>
                </a:cubicBezTo>
                <a:cubicBezTo>
                  <a:pt x="1038" y="205"/>
                  <a:pt x="1034" y="200"/>
                  <a:pt x="1030" y="187"/>
                </a:cubicBezTo>
                <a:cubicBezTo>
                  <a:pt x="1031" y="178"/>
                  <a:pt x="1032" y="170"/>
                  <a:pt x="1041" y="162"/>
                </a:cubicBezTo>
                <a:cubicBezTo>
                  <a:pt x="1077" y="138"/>
                  <a:pt x="1077" y="138"/>
                  <a:pt x="1077" y="138"/>
                </a:cubicBezTo>
                <a:cubicBezTo>
                  <a:pt x="1082" y="134"/>
                  <a:pt x="1083" y="126"/>
                  <a:pt x="1079" y="121"/>
                </a:cubicBezTo>
                <a:cubicBezTo>
                  <a:pt x="1059" y="89"/>
                  <a:pt x="1059" y="89"/>
                  <a:pt x="1059" y="89"/>
                </a:cubicBezTo>
                <a:cubicBezTo>
                  <a:pt x="1055" y="85"/>
                  <a:pt x="1047" y="84"/>
                  <a:pt x="1038" y="83"/>
                </a:cubicBezTo>
                <a:cubicBezTo>
                  <a:pt x="1002" y="107"/>
                  <a:pt x="1002" y="107"/>
                  <a:pt x="1002" y="107"/>
                </a:cubicBezTo>
                <a:cubicBezTo>
                  <a:pt x="989" y="110"/>
                  <a:pt x="980" y="110"/>
                  <a:pt x="976" y="105"/>
                </a:cubicBezTo>
                <a:cubicBezTo>
                  <a:pt x="972" y="100"/>
                  <a:pt x="960" y="95"/>
                  <a:pt x="956" y="91"/>
                </a:cubicBezTo>
                <a:cubicBezTo>
                  <a:pt x="952" y="86"/>
                  <a:pt x="944" y="77"/>
                  <a:pt x="944" y="68"/>
                </a:cubicBezTo>
                <a:cubicBezTo>
                  <a:pt x="948" y="25"/>
                  <a:pt x="948" y="25"/>
                  <a:pt x="948" y="25"/>
                </a:cubicBezTo>
                <a:cubicBezTo>
                  <a:pt x="948" y="17"/>
                  <a:pt x="940" y="7"/>
                  <a:pt x="940" y="7"/>
                </a:cubicBezTo>
                <a:cubicBezTo>
                  <a:pt x="902" y="0"/>
                  <a:pt x="902" y="0"/>
                  <a:pt x="902" y="0"/>
                </a:cubicBezTo>
                <a:cubicBezTo>
                  <a:pt x="902" y="0"/>
                  <a:pt x="889" y="4"/>
                  <a:pt x="888" y="12"/>
                </a:cubicBezTo>
                <a:cubicBezTo>
                  <a:pt x="872" y="50"/>
                  <a:pt x="872" y="50"/>
                  <a:pt x="872" y="50"/>
                </a:cubicBezTo>
                <a:cubicBezTo>
                  <a:pt x="871" y="67"/>
                  <a:pt x="862" y="67"/>
                  <a:pt x="858" y="71"/>
                </a:cubicBezTo>
                <a:cubicBezTo>
                  <a:pt x="858" y="71"/>
                  <a:pt x="858" y="71"/>
                  <a:pt x="853" y="75"/>
                </a:cubicBezTo>
                <a:cubicBezTo>
                  <a:pt x="849" y="70"/>
                  <a:pt x="840" y="70"/>
                  <a:pt x="836" y="74"/>
                </a:cubicBezTo>
                <a:cubicBezTo>
                  <a:pt x="831" y="78"/>
                  <a:pt x="831" y="78"/>
                  <a:pt x="831" y="78"/>
                </a:cubicBezTo>
                <a:cubicBezTo>
                  <a:pt x="822" y="77"/>
                  <a:pt x="814" y="76"/>
                  <a:pt x="806" y="67"/>
                </a:cubicBezTo>
                <a:cubicBezTo>
                  <a:pt x="778" y="35"/>
                  <a:pt x="778" y="35"/>
                  <a:pt x="778" y="35"/>
                </a:cubicBezTo>
                <a:cubicBezTo>
                  <a:pt x="774" y="30"/>
                  <a:pt x="762" y="25"/>
                  <a:pt x="757" y="29"/>
                </a:cubicBezTo>
                <a:cubicBezTo>
                  <a:pt x="734" y="49"/>
                  <a:pt x="734" y="49"/>
                  <a:pt x="734" y="49"/>
                </a:cubicBezTo>
                <a:cubicBezTo>
                  <a:pt x="725" y="49"/>
                  <a:pt x="725" y="57"/>
                  <a:pt x="728" y="70"/>
                </a:cubicBezTo>
                <a:cubicBezTo>
                  <a:pt x="747" y="102"/>
                  <a:pt x="747" y="102"/>
                  <a:pt x="747" y="102"/>
                </a:cubicBezTo>
                <a:cubicBezTo>
                  <a:pt x="754" y="120"/>
                  <a:pt x="750" y="124"/>
                  <a:pt x="744" y="136"/>
                </a:cubicBezTo>
                <a:cubicBezTo>
                  <a:pt x="744" y="136"/>
                  <a:pt x="744" y="136"/>
                  <a:pt x="744" y="136"/>
                </a:cubicBezTo>
                <a:cubicBezTo>
                  <a:pt x="740" y="140"/>
                  <a:pt x="735" y="144"/>
                  <a:pt x="731" y="148"/>
                </a:cubicBezTo>
                <a:cubicBezTo>
                  <a:pt x="731" y="148"/>
                  <a:pt x="731" y="148"/>
                  <a:pt x="731" y="148"/>
                </a:cubicBezTo>
                <a:cubicBezTo>
                  <a:pt x="730" y="157"/>
                  <a:pt x="721" y="165"/>
                  <a:pt x="703" y="164"/>
                </a:cubicBezTo>
                <a:cubicBezTo>
                  <a:pt x="665" y="157"/>
                  <a:pt x="665" y="157"/>
                  <a:pt x="665" y="157"/>
                </a:cubicBezTo>
                <a:cubicBezTo>
                  <a:pt x="656" y="156"/>
                  <a:pt x="647" y="164"/>
                  <a:pt x="647" y="173"/>
                </a:cubicBezTo>
                <a:cubicBezTo>
                  <a:pt x="640" y="203"/>
                  <a:pt x="640" y="203"/>
                  <a:pt x="640" y="203"/>
                </a:cubicBezTo>
                <a:cubicBezTo>
                  <a:pt x="639" y="211"/>
                  <a:pt x="643" y="216"/>
                  <a:pt x="656" y="221"/>
                </a:cubicBezTo>
                <a:cubicBezTo>
                  <a:pt x="690" y="232"/>
                  <a:pt x="690" y="232"/>
                  <a:pt x="690" y="232"/>
                </a:cubicBezTo>
                <a:cubicBezTo>
                  <a:pt x="702" y="237"/>
                  <a:pt x="710" y="246"/>
                  <a:pt x="710" y="255"/>
                </a:cubicBezTo>
                <a:cubicBezTo>
                  <a:pt x="710" y="255"/>
                  <a:pt x="710" y="255"/>
                  <a:pt x="710" y="255"/>
                </a:cubicBezTo>
                <a:cubicBezTo>
                  <a:pt x="714" y="260"/>
                  <a:pt x="713" y="268"/>
                  <a:pt x="717" y="273"/>
                </a:cubicBezTo>
                <a:cubicBezTo>
                  <a:pt x="712" y="277"/>
                  <a:pt x="712" y="277"/>
                  <a:pt x="712" y="277"/>
                </a:cubicBezTo>
                <a:cubicBezTo>
                  <a:pt x="716" y="281"/>
                  <a:pt x="716" y="290"/>
                  <a:pt x="702" y="302"/>
                </a:cubicBezTo>
                <a:cubicBezTo>
                  <a:pt x="674" y="326"/>
                  <a:pt x="674" y="326"/>
                  <a:pt x="674" y="326"/>
                </a:cubicBezTo>
                <a:cubicBezTo>
                  <a:pt x="665" y="334"/>
                  <a:pt x="664" y="343"/>
                  <a:pt x="668" y="347"/>
                </a:cubicBezTo>
                <a:cubicBezTo>
                  <a:pt x="687" y="379"/>
                  <a:pt x="687" y="379"/>
                  <a:pt x="687" y="379"/>
                </a:cubicBezTo>
                <a:cubicBezTo>
                  <a:pt x="691" y="383"/>
                  <a:pt x="700" y="384"/>
                  <a:pt x="704" y="380"/>
                </a:cubicBezTo>
                <a:cubicBezTo>
                  <a:pt x="745" y="361"/>
                  <a:pt x="745" y="361"/>
                  <a:pt x="745" y="361"/>
                </a:cubicBezTo>
                <a:cubicBezTo>
                  <a:pt x="758" y="358"/>
                  <a:pt x="767" y="358"/>
                  <a:pt x="771" y="363"/>
                </a:cubicBezTo>
                <a:cubicBezTo>
                  <a:pt x="771" y="363"/>
                  <a:pt x="771" y="363"/>
                  <a:pt x="771" y="363"/>
                </a:cubicBezTo>
                <a:cubicBezTo>
                  <a:pt x="779" y="364"/>
                  <a:pt x="787" y="373"/>
                  <a:pt x="791" y="377"/>
                </a:cubicBezTo>
                <a:cubicBezTo>
                  <a:pt x="791" y="377"/>
                  <a:pt x="791" y="377"/>
                  <a:pt x="791" y="377"/>
                </a:cubicBezTo>
                <a:cubicBezTo>
                  <a:pt x="800" y="378"/>
                  <a:pt x="804" y="383"/>
                  <a:pt x="802" y="400"/>
                </a:cubicBezTo>
                <a:cubicBezTo>
                  <a:pt x="799" y="443"/>
                  <a:pt x="799" y="443"/>
                  <a:pt x="799" y="443"/>
                </a:cubicBezTo>
                <a:cubicBezTo>
                  <a:pt x="798" y="451"/>
                  <a:pt x="802" y="456"/>
                  <a:pt x="811" y="457"/>
                </a:cubicBezTo>
                <a:cubicBezTo>
                  <a:pt x="845" y="468"/>
                  <a:pt x="845" y="468"/>
                  <a:pt x="845" y="468"/>
                </a:cubicBezTo>
                <a:cubicBezTo>
                  <a:pt x="849" y="464"/>
                  <a:pt x="858" y="464"/>
                  <a:pt x="859" y="456"/>
                </a:cubicBezTo>
                <a:cubicBezTo>
                  <a:pt x="871" y="413"/>
                  <a:pt x="871" y="413"/>
                  <a:pt x="871" y="413"/>
                </a:cubicBezTo>
                <a:cubicBezTo>
                  <a:pt x="876" y="401"/>
                  <a:pt x="889" y="397"/>
                  <a:pt x="894" y="393"/>
                </a:cubicBezTo>
                <a:cubicBezTo>
                  <a:pt x="894" y="393"/>
                  <a:pt x="894" y="393"/>
                  <a:pt x="894" y="393"/>
                </a:cubicBezTo>
                <a:cubicBezTo>
                  <a:pt x="902" y="394"/>
                  <a:pt x="911" y="395"/>
                  <a:pt x="916" y="391"/>
                </a:cubicBezTo>
                <a:cubicBezTo>
                  <a:pt x="916" y="391"/>
                  <a:pt x="916" y="391"/>
                  <a:pt x="916" y="391"/>
                </a:cubicBezTo>
                <a:cubicBezTo>
                  <a:pt x="924" y="391"/>
                  <a:pt x="933" y="392"/>
                  <a:pt x="941" y="401"/>
                </a:cubicBezTo>
                <a:cubicBezTo>
                  <a:pt x="969" y="433"/>
                  <a:pt x="969" y="433"/>
                  <a:pt x="969" y="433"/>
                </a:cubicBezTo>
                <a:cubicBezTo>
                  <a:pt x="973" y="438"/>
                  <a:pt x="985" y="443"/>
                  <a:pt x="990" y="439"/>
                </a:cubicBezTo>
                <a:cubicBezTo>
                  <a:pt x="1018" y="415"/>
                  <a:pt x="1018" y="415"/>
                  <a:pt x="1018" y="415"/>
                </a:cubicBezTo>
                <a:cubicBezTo>
                  <a:pt x="1018" y="415"/>
                  <a:pt x="1027" y="407"/>
                  <a:pt x="1019" y="398"/>
                </a:cubicBezTo>
                <a:close/>
                <a:moveTo>
                  <a:pt x="803" y="279"/>
                </a:moveTo>
                <a:cubicBezTo>
                  <a:pt x="776" y="238"/>
                  <a:pt x="788" y="187"/>
                  <a:pt x="825" y="164"/>
                </a:cubicBezTo>
                <a:cubicBezTo>
                  <a:pt x="866" y="136"/>
                  <a:pt x="921" y="144"/>
                  <a:pt x="948" y="185"/>
                </a:cubicBezTo>
                <a:cubicBezTo>
                  <a:pt x="972" y="221"/>
                  <a:pt x="963" y="277"/>
                  <a:pt x="922" y="304"/>
                </a:cubicBezTo>
                <a:cubicBezTo>
                  <a:pt x="881" y="332"/>
                  <a:pt x="830" y="320"/>
                  <a:pt x="803" y="2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29" tIns="44815" rIns="89629" bIns="4481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8" name="Straight Arrow Connector 417"/>
          <p:cNvCxnSpPr>
            <a:cxnSpLocks/>
          </p:cNvCxnSpPr>
          <p:nvPr/>
        </p:nvCxnSpPr>
        <p:spPr>
          <a:xfrm flipV="1">
            <a:off x="2374602" y="5985029"/>
            <a:ext cx="324413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Group 432"/>
          <p:cNvGrpSpPr/>
          <p:nvPr/>
        </p:nvGrpSpPr>
        <p:grpSpPr>
          <a:xfrm>
            <a:off x="3462486" y="5400576"/>
            <a:ext cx="346283" cy="298520"/>
            <a:chOff x="4783196" y="3595360"/>
            <a:chExt cx="496743" cy="428227"/>
          </a:xfrm>
        </p:grpSpPr>
        <p:sp>
          <p:nvSpPr>
            <p:cNvPr id="434" name="Hexagon 433"/>
            <p:cNvSpPr/>
            <p:nvPr/>
          </p:nvSpPr>
          <p:spPr bwMode="auto">
            <a:xfrm>
              <a:off x="4783196" y="3595360"/>
              <a:ext cx="496743" cy="428227"/>
            </a:xfrm>
            <a:prstGeom prst="hexagon">
              <a:avLst/>
            </a:prstGeom>
            <a:ln w="2667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35" name="Group 434"/>
            <p:cNvGrpSpPr/>
            <p:nvPr/>
          </p:nvGrpSpPr>
          <p:grpSpPr>
            <a:xfrm>
              <a:off x="4844161" y="3683589"/>
              <a:ext cx="374691" cy="273140"/>
              <a:chOff x="4604634" y="4851349"/>
              <a:chExt cx="383610" cy="279642"/>
            </a:xfrm>
          </p:grpSpPr>
          <p:sp>
            <p:nvSpPr>
              <p:cNvPr id="436" name="TextBox 435"/>
              <p:cNvSpPr txBox="1"/>
              <p:nvPr/>
            </p:nvSpPr>
            <p:spPr>
              <a:xfrm>
                <a:off x="4604634" y="4921697"/>
                <a:ext cx="383610" cy="1597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10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01</a:t>
                </a:r>
              </a:p>
            </p:txBody>
          </p:sp>
          <p:sp>
            <p:nvSpPr>
              <p:cNvPr id="437" name="Freeform 102"/>
              <p:cNvSpPr>
                <a:spLocks noEditPoints="1"/>
              </p:cNvSpPr>
              <p:nvPr/>
            </p:nvSpPr>
            <p:spPr bwMode="auto">
              <a:xfrm>
                <a:off x="4679308" y="4851349"/>
                <a:ext cx="226065" cy="279642"/>
              </a:xfrm>
              <a:custGeom>
                <a:avLst/>
                <a:gdLst>
                  <a:gd name="T0" fmla="*/ 537 w 1270"/>
                  <a:gd name="T1" fmla="*/ 0 h 1576"/>
                  <a:gd name="T2" fmla="*/ 1139 w 1270"/>
                  <a:gd name="T3" fmla="*/ 0 h 1576"/>
                  <a:gd name="T4" fmla="*/ 1270 w 1270"/>
                  <a:gd name="T5" fmla="*/ 198 h 1576"/>
                  <a:gd name="T6" fmla="*/ 1270 w 1270"/>
                  <a:gd name="T7" fmla="*/ 606 h 1576"/>
                  <a:gd name="T8" fmla="*/ 1270 w 1270"/>
                  <a:gd name="T9" fmla="*/ 1393 h 1576"/>
                  <a:gd name="T10" fmla="*/ 1088 w 1270"/>
                  <a:gd name="T11" fmla="*/ 1576 h 1576"/>
                  <a:gd name="T12" fmla="*/ 182 w 1270"/>
                  <a:gd name="T13" fmla="*/ 1576 h 1576"/>
                  <a:gd name="T14" fmla="*/ 130 w 1270"/>
                  <a:gd name="T15" fmla="*/ 1571 h 1576"/>
                  <a:gd name="T16" fmla="*/ 1 w 1270"/>
                  <a:gd name="T17" fmla="*/ 1389 h 1576"/>
                  <a:gd name="T18" fmla="*/ 0 w 1270"/>
                  <a:gd name="T19" fmla="*/ 602 h 1576"/>
                  <a:gd name="T20" fmla="*/ 25 w 1270"/>
                  <a:gd name="T21" fmla="*/ 539 h 1576"/>
                  <a:gd name="T22" fmla="*/ 537 w 1270"/>
                  <a:gd name="T23" fmla="*/ 0 h 1576"/>
                  <a:gd name="T24" fmla="*/ 1131 w 1270"/>
                  <a:gd name="T25" fmla="*/ 787 h 1576"/>
                  <a:gd name="T26" fmla="*/ 1131 w 1270"/>
                  <a:gd name="T27" fmla="*/ 191 h 1576"/>
                  <a:gd name="T28" fmla="*/ 1079 w 1270"/>
                  <a:gd name="T29" fmla="*/ 137 h 1576"/>
                  <a:gd name="T30" fmla="*/ 591 w 1270"/>
                  <a:gd name="T31" fmla="*/ 137 h 1576"/>
                  <a:gd name="T32" fmla="*/ 551 w 1270"/>
                  <a:gd name="T33" fmla="*/ 176 h 1576"/>
                  <a:gd name="T34" fmla="*/ 545 w 1270"/>
                  <a:gd name="T35" fmla="*/ 415 h 1576"/>
                  <a:gd name="T36" fmla="*/ 385 w 1270"/>
                  <a:gd name="T37" fmla="*/ 593 h 1576"/>
                  <a:gd name="T38" fmla="*/ 180 w 1270"/>
                  <a:gd name="T39" fmla="*/ 591 h 1576"/>
                  <a:gd name="T40" fmla="*/ 140 w 1270"/>
                  <a:gd name="T41" fmla="*/ 631 h 1576"/>
                  <a:gd name="T42" fmla="*/ 140 w 1270"/>
                  <a:gd name="T43" fmla="*/ 1377 h 1576"/>
                  <a:gd name="T44" fmla="*/ 198 w 1270"/>
                  <a:gd name="T45" fmla="*/ 1436 h 1576"/>
                  <a:gd name="T46" fmla="*/ 1071 w 1270"/>
                  <a:gd name="T47" fmla="*/ 1436 h 1576"/>
                  <a:gd name="T48" fmla="*/ 1131 w 1270"/>
                  <a:gd name="T49" fmla="*/ 1376 h 1576"/>
                  <a:gd name="T50" fmla="*/ 1131 w 1270"/>
                  <a:gd name="T51" fmla="*/ 787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70" h="1576">
                    <a:moveTo>
                      <a:pt x="537" y="0"/>
                    </a:moveTo>
                    <a:cubicBezTo>
                      <a:pt x="738" y="0"/>
                      <a:pt x="938" y="0"/>
                      <a:pt x="1139" y="0"/>
                    </a:cubicBezTo>
                    <a:cubicBezTo>
                      <a:pt x="1238" y="41"/>
                      <a:pt x="1270" y="89"/>
                      <a:pt x="1270" y="198"/>
                    </a:cubicBezTo>
                    <a:cubicBezTo>
                      <a:pt x="1270" y="334"/>
                      <a:pt x="1270" y="470"/>
                      <a:pt x="1270" y="606"/>
                    </a:cubicBezTo>
                    <a:cubicBezTo>
                      <a:pt x="1270" y="869"/>
                      <a:pt x="1270" y="1131"/>
                      <a:pt x="1270" y="1393"/>
                    </a:cubicBezTo>
                    <a:cubicBezTo>
                      <a:pt x="1270" y="1506"/>
                      <a:pt x="1200" y="1576"/>
                      <a:pt x="1088" y="1576"/>
                    </a:cubicBezTo>
                    <a:cubicBezTo>
                      <a:pt x="786" y="1576"/>
                      <a:pt x="484" y="1576"/>
                      <a:pt x="182" y="1576"/>
                    </a:cubicBezTo>
                    <a:cubicBezTo>
                      <a:pt x="165" y="1576"/>
                      <a:pt x="147" y="1576"/>
                      <a:pt x="130" y="1571"/>
                    </a:cubicBezTo>
                    <a:cubicBezTo>
                      <a:pt x="49" y="1550"/>
                      <a:pt x="1" y="1484"/>
                      <a:pt x="1" y="1389"/>
                    </a:cubicBezTo>
                    <a:cubicBezTo>
                      <a:pt x="1" y="1126"/>
                      <a:pt x="1" y="864"/>
                      <a:pt x="0" y="602"/>
                    </a:cubicBezTo>
                    <a:cubicBezTo>
                      <a:pt x="0" y="577"/>
                      <a:pt x="8" y="558"/>
                      <a:pt x="25" y="539"/>
                    </a:cubicBezTo>
                    <a:cubicBezTo>
                      <a:pt x="196" y="360"/>
                      <a:pt x="366" y="180"/>
                      <a:pt x="537" y="0"/>
                    </a:cubicBezTo>
                    <a:close/>
                    <a:moveTo>
                      <a:pt x="1131" y="787"/>
                    </a:moveTo>
                    <a:cubicBezTo>
                      <a:pt x="1131" y="588"/>
                      <a:pt x="1131" y="389"/>
                      <a:pt x="1131" y="191"/>
                    </a:cubicBezTo>
                    <a:cubicBezTo>
                      <a:pt x="1131" y="147"/>
                      <a:pt x="1121" y="137"/>
                      <a:pt x="1079" y="137"/>
                    </a:cubicBezTo>
                    <a:cubicBezTo>
                      <a:pt x="916" y="137"/>
                      <a:pt x="753" y="137"/>
                      <a:pt x="591" y="137"/>
                    </a:cubicBezTo>
                    <a:cubicBezTo>
                      <a:pt x="562" y="136"/>
                      <a:pt x="551" y="146"/>
                      <a:pt x="551" y="176"/>
                    </a:cubicBezTo>
                    <a:cubicBezTo>
                      <a:pt x="550" y="256"/>
                      <a:pt x="547" y="335"/>
                      <a:pt x="545" y="415"/>
                    </a:cubicBezTo>
                    <a:cubicBezTo>
                      <a:pt x="542" y="509"/>
                      <a:pt x="479" y="580"/>
                      <a:pt x="385" y="593"/>
                    </a:cubicBezTo>
                    <a:cubicBezTo>
                      <a:pt x="317" y="602"/>
                      <a:pt x="249" y="588"/>
                      <a:pt x="180" y="591"/>
                    </a:cubicBezTo>
                    <a:cubicBezTo>
                      <a:pt x="142" y="593"/>
                      <a:pt x="140" y="593"/>
                      <a:pt x="140" y="631"/>
                    </a:cubicBezTo>
                    <a:cubicBezTo>
                      <a:pt x="140" y="880"/>
                      <a:pt x="140" y="1128"/>
                      <a:pt x="140" y="1377"/>
                    </a:cubicBezTo>
                    <a:cubicBezTo>
                      <a:pt x="140" y="1428"/>
                      <a:pt x="148" y="1436"/>
                      <a:pt x="198" y="1436"/>
                    </a:cubicBezTo>
                    <a:cubicBezTo>
                      <a:pt x="489" y="1436"/>
                      <a:pt x="780" y="1436"/>
                      <a:pt x="1071" y="1436"/>
                    </a:cubicBezTo>
                    <a:cubicBezTo>
                      <a:pt x="1124" y="1436"/>
                      <a:pt x="1131" y="1429"/>
                      <a:pt x="1131" y="1376"/>
                    </a:cubicBezTo>
                    <a:cubicBezTo>
                      <a:pt x="1131" y="1180"/>
                      <a:pt x="1131" y="983"/>
                      <a:pt x="1131" y="78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38" name="Group 437"/>
          <p:cNvGrpSpPr/>
          <p:nvPr/>
        </p:nvGrpSpPr>
        <p:grpSpPr>
          <a:xfrm>
            <a:off x="3497193" y="5924469"/>
            <a:ext cx="264776" cy="328560"/>
            <a:chOff x="7469196" y="2376386"/>
            <a:chExt cx="449697" cy="558028"/>
          </a:xfrm>
        </p:grpSpPr>
        <p:sp>
          <p:nvSpPr>
            <p:cNvPr id="439" name="Freeform 79"/>
            <p:cNvSpPr>
              <a:spLocks noEditPoints="1"/>
            </p:cNvSpPr>
            <p:nvPr/>
          </p:nvSpPr>
          <p:spPr bwMode="black">
            <a:xfrm>
              <a:off x="7469196" y="2376386"/>
              <a:ext cx="449697" cy="558028"/>
            </a:xfrm>
            <a:custGeom>
              <a:avLst/>
              <a:gdLst>
                <a:gd name="T0" fmla="*/ 277 w 277"/>
                <a:gd name="T1" fmla="*/ 171 h 344"/>
                <a:gd name="T2" fmla="*/ 277 w 277"/>
                <a:gd name="T3" fmla="*/ 251 h 344"/>
                <a:gd name="T4" fmla="*/ 274 w 277"/>
                <a:gd name="T5" fmla="*/ 258 h 344"/>
                <a:gd name="T6" fmla="*/ 251 w 277"/>
                <a:gd name="T7" fmla="*/ 280 h 344"/>
                <a:gd name="T8" fmla="*/ 251 w 277"/>
                <a:gd name="T9" fmla="*/ 295 h 344"/>
                <a:gd name="T10" fmla="*/ 248 w 277"/>
                <a:gd name="T11" fmla="*/ 302 h 344"/>
                <a:gd name="T12" fmla="*/ 241 w 277"/>
                <a:gd name="T13" fmla="*/ 305 h 344"/>
                <a:gd name="T14" fmla="*/ 10 w 277"/>
                <a:gd name="T15" fmla="*/ 305 h 344"/>
                <a:gd name="T16" fmla="*/ 3 w 277"/>
                <a:gd name="T17" fmla="*/ 302 h 344"/>
                <a:gd name="T18" fmla="*/ 0 w 277"/>
                <a:gd name="T19" fmla="*/ 295 h 344"/>
                <a:gd name="T20" fmla="*/ 0 w 277"/>
                <a:gd name="T21" fmla="*/ 9 h 344"/>
                <a:gd name="T22" fmla="*/ 3 w 277"/>
                <a:gd name="T23" fmla="*/ 2 h 344"/>
                <a:gd name="T24" fmla="*/ 10 w 277"/>
                <a:gd name="T25" fmla="*/ 0 h 344"/>
                <a:gd name="T26" fmla="*/ 241 w 277"/>
                <a:gd name="T27" fmla="*/ 0 h 344"/>
                <a:gd name="T28" fmla="*/ 248 w 277"/>
                <a:gd name="T29" fmla="*/ 2 h 344"/>
                <a:gd name="T30" fmla="*/ 251 w 277"/>
                <a:gd name="T31" fmla="*/ 9 h 344"/>
                <a:gd name="T32" fmla="*/ 251 w 277"/>
                <a:gd name="T33" fmla="*/ 143 h 344"/>
                <a:gd name="T34" fmla="*/ 274 w 277"/>
                <a:gd name="T35" fmla="*/ 164 h 344"/>
                <a:gd name="T36" fmla="*/ 277 w 277"/>
                <a:gd name="T37" fmla="*/ 171 h 344"/>
                <a:gd name="T38" fmla="*/ 3 w 277"/>
                <a:gd name="T39" fmla="*/ 2 h 344"/>
                <a:gd name="T40" fmla="*/ 0 w 277"/>
                <a:gd name="T41" fmla="*/ 9 h 344"/>
                <a:gd name="T42" fmla="*/ 0 w 277"/>
                <a:gd name="T43" fmla="*/ 295 h 344"/>
                <a:gd name="T44" fmla="*/ 3 w 277"/>
                <a:gd name="T45" fmla="*/ 302 h 344"/>
                <a:gd name="T46" fmla="*/ 10 w 277"/>
                <a:gd name="T47" fmla="*/ 305 h 344"/>
                <a:gd name="T48" fmla="*/ 199 w 277"/>
                <a:gd name="T49" fmla="*/ 305 h 344"/>
                <a:gd name="T50" fmla="*/ 199 w 277"/>
                <a:gd name="T51" fmla="*/ 191 h 344"/>
                <a:gd name="T52" fmla="*/ 216 w 277"/>
                <a:gd name="T53" fmla="*/ 171 h 344"/>
                <a:gd name="T54" fmla="*/ 222 w 277"/>
                <a:gd name="T55" fmla="*/ 155 h 344"/>
                <a:gd name="T56" fmla="*/ 222 w 277"/>
                <a:gd name="T57" fmla="*/ 56 h 344"/>
                <a:gd name="T58" fmla="*/ 202 w 277"/>
                <a:gd name="T59" fmla="*/ 32 h 344"/>
                <a:gd name="T60" fmla="*/ 31 w 277"/>
                <a:gd name="T61" fmla="*/ 0 h 344"/>
                <a:gd name="T62" fmla="*/ 10 w 277"/>
                <a:gd name="T63" fmla="*/ 0 h 344"/>
                <a:gd name="T64" fmla="*/ 3 w 277"/>
                <a:gd name="T65" fmla="*/ 2 h 344"/>
                <a:gd name="T66" fmla="*/ 200 w 277"/>
                <a:gd name="T67" fmla="*/ 47 h 344"/>
                <a:gd name="T68" fmla="*/ 11 w 277"/>
                <a:gd name="T69" fmla="*/ 11 h 344"/>
                <a:gd name="T70" fmla="*/ 4 w 277"/>
                <a:gd name="T71" fmla="*/ 13 h 344"/>
                <a:gd name="T72" fmla="*/ 0 w 277"/>
                <a:gd name="T73" fmla="*/ 20 h 344"/>
                <a:gd name="T74" fmla="*/ 0 w 277"/>
                <a:gd name="T75" fmla="*/ 302 h 344"/>
                <a:gd name="T76" fmla="*/ 8 w 277"/>
                <a:gd name="T77" fmla="*/ 311 h 344"/>
                <a:gd name="T78" fmla="*/ 173 w 277"/>
                <a:gd name="T79" fmla="*/ 343 h 344"/>
                <a:gd name="T80" fmla="*/ 181 w 277"/>
                <a:gd name="T81" fmla="*/ 341 h 344"/>
                <a:gd name="T82" fmla="*/ 184 w 277"/>
                <a:gd name="T83" fmla="*/ 334 h 344"/>
                <a:gd name="T84" fmla="*/ 184 w 277"/>
                <a:gd name="T85" fmla="*/ 185 h 344"/>
                <a:gd name="T86" fmla="*/ 205 w 277"/>
                <a:gd name="T87" fmla="*/ 161 h 344"/>
                <a:gd name="T88" fmla="*/ 207 w 277"/>
                <a:gd name="T89" fmla="*/ 155 h 344"/>
                <a:gd name="T90" fmla="*/ 207 w 277"/>
                <a:gd name="T91" fmla="*/ 56 h 344"/>
                <a:gd name="T92" fmla="*/ 200 w 277"/>
                <a:gd name="T93" fmla="*/ 47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7" h="344">
                  <a:moveTo>
                    <a:pt x="277" y="171"/>
                  </a:moveTo>
                  <a:cubicBezTo>
                    <a:pt x="277" y="251"/>
                    <a:pt x="277" y="251"/>
                    <a:pt x="277" y="251"/>
                  </a:cubicBezTo>
                  <a:cubicBezTo>
                    <a:pt x="277" y="254"/>
                    <a:pt x="276" y="256"/>
                    <a:pt x="274" y="258"/>
                  </a:cubicBezTo>
                  <a:cubicBezTo>
                    <a:pt x="251" y="280"/>
                    <a:pt x="251" y="280"/>
                    <a:pt x="251" y="280"/>
                  </a:cubicBezTo>
                  <a:cubicBezTo>
                    <a:pt x="251" y="295"/>
                    <a:pt x="251" y="295"/>
                    <a:pt x="251" y="295"/>
                  </a:cubicBezTo>
                  <a:cubicBezTo>
                    <a:pt x="251" y="298"/>
                    <a:pt x="250" y="300"/>
                    <a:pt x="248" y="302"/>
                  </a:cubicBezTo>
                  <a:cubicBezTo>
                    <a:pt x="246" y="304"/>
                    <a:pt x="244" y="305"/>
                    <a:pt x="241" y="305"/>
                  </a:cubicBezTo>
                  <a:cubicBezTo>
                    <a:pt x="10" y="305"/>
                    <a:pt x="10" y="305"/>
                    <a:pt x="10" y="305"/>
                  </a:cubicBezTo>
                  <a:cubicBezTo>
                    <a:pt x="7" y="305"/>
                    <a:pt x="5" y="304"/>
                    <a:pt x="3" y="302"/>
                  </a:cubicBezTo>
                  <a:cubicBezTo>
                    <a:pt x="1" y="300"/>
                    <a:pt x="0" y="298"/>
                    <a:pt x="0" y="29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4"/>
                    <a:pt x="3" y="2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4" y="0"/>
                    <a:pt x="246" y="1"/>
                    <a:pt x="248" y="2"/>
                  </a:cubicBezTo>
                  <a:cubicBezTo>
                    <a:pt x="250" y="4"/>
                    <a:pt x="251" y="6"/>
                    <a:pt x="251" y="9"/>
                  </a:cubicBezTo>
                  <a:cubicBezTo>
                    <a:pt x="251" y="143"/>
                    <a:pt x="251" y="143"/>
                    <a:pt x="251" y="143"/>
                  </a:cubicBezTo>
                  <a:cubicBezTo>
                    <a:pt x="274" y="164"/>
                    <a:pt x="274" y="164"/>
                    <a:pt x="274" y="164"/>
                  </a:cubicBezTo>
                  <a:cubicBezTo>
                    <a:pt x="276" y="166"/>
                    <a:pt x="277" y="169"/>
                    <a:pt x="277" y="171"/>
                  </a:cubicBezTo>
                  <a:close/>
                  <a:moveTo>
                    <a:pt x="3" y="2"/>
                  </a:moveTo>
                  <a:cubicBezTo>
                    <a:pt x="1" y="4"/>
                    <a:pt x="0" y="6"/>
                    <a:pt x="0" y="9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8"/>
                    <a:pt x="1" y="300"/>
                    <a:pt x="3" y="302"/>
                  </a:cubicBezTo>
                  <a:cubicBezTo>
                    <a:pt x="5" y="304"/>
                    <a:pt x="7" y="305"/>
                    <a:pt x="10" y="305"/>
                  </a:cubicBezTo>
                  <a:cubicBezTo>
                    <a:pt x="199" y="305"/>
                    <a:pt x="199" y="305"/>
                    <a:pt x="199" y="30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204" y="185"/>
                    <a:pt x="216" y="171"/>
                    <a:pt x="216" y="171"/>
                  </a:cubicBezTo>
                  <a:cubicBezTo>
                    <a:pt x="220" y="166"/>
                    <a:pt x="222" y="161"/>
                    <a:pt x="222" y="155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22" y="44"/>
                    <a:pt x="214" y="35"/>
                    <a:pt x="202" y="3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5" y="1"/>
                    <a:pt x="3" y="2"/>
                  </a:cubicBezTo>
                  <a:close/>
                  <a:moveTo>
                    <a:pt x="200" y="47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9" y="10"/>
                    <a:pt x="6" y="11"/>
                    <a:pt x="4" y="13"/>
                  </a:cubicBezTo>
                  <a:cubicBezTo>
                    <a:pt x="2" y="14"/>
                    <a:pt x="0" y="17"/>
                    <a:pt x="0" y="2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7"/>
                    <a:pt x="4" y="311"/>
                    <a:pt x="8" y="311"/>
                  </a:cubicBezTo>
                  <a:cubicBezTo>
                    <a:pt x="173" y="343"/>
                    <a:pt x="173" y="343"/>
                    <a:pt x="173" y="343"/>
                  </a:cubicBezTo>
                  <a:cubicBezTo>
                    <a:pt x="176" y="344"/>
                    <a:pt x="179" y="343"/>
                    <a:pt x="181" y="341"/>
                  </a:cubicBezTo>
                  <a:cubicBezTo>
                    <a:pt x="183" y="339"/>
                    <a:pt x="184" y="337"/>
                    <a:pt x="184" y="334"/>
                  </a:cubicBezTo>
                  <a:cubicBezTo>
                    <a:pt x="184" y="185"/>
                    <a:pt x="184" y="185"/>
                    <a:pt x="184" y="185"/>
                  </a:cubicBezTo>
                  <a:cubicBezTo>
                    <a:pt x="205" y="161"/>
                    <a:pt x="205" y="161"/>
                    <a:pt x="205" y="161"/>
                  </a:cubicBezTo>
                  <a:cubicBezTo>
                    <a:pt x="206" y="159"/>
                    <a:pt x="207" y="157"/>
                    <a:pt x="207" y="155"/>
                  </a:cubicBezTo>
                  <a:cubicBezTo>
                    <a:pt x="207" y="56"/>
                    <a:pt x="207" y="56"/>
                    <a:pt x="207" y="56"/>
                  </a:cubicBezTo>
                  <a:cubicBezTo>
                    <a:pt x="207" y="51"/>
                    <a:pt x="204" y="48"/>
                    <a:pt x="200" y="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0" name="Freeform 70"/>
            <p:cNvSpPr>
              <a:spLocks noChangeAspect="1"/>
            </p:cNvSpPr>
            <p:nvPr/>
          </p:nvSpPr>
          <p:spPr bwMode="black">
            <a:xfrm>
              <a:off x="7548648" y="2550088"/>
              <a:ext cx="173126" cy="249928"/>
            </a:xfrm>
            <a:custGeom>
              <a:avLst/>
              <a:gdLst>
                <a:gd name="T0" fmla="*/ 73 w 110"/>
                <a:gd name="T1" fmla="*/ 6 h 144"/>
                <a:gd name="T2" fmla="*/ 70 w 110"/>
                <a:gd name="T3" fmla="*/ 0 h 144"/>
                <a:gd name="T4" fmla="*/ 12 w 110"/>
                <a:gd name="T5" fmla="*/ 0 h 144"/>
                <a:gd name="T6" fmla="*/ 6 w 110"/>
                <a:gd name="T7" fmla="*/ 6 h 144"/>
                <a:gd name="T8" fmla="*/ 0 w 110"/>
                <a:gd name="T9" fmla="*/ 69 h 144"/>
                <a:gd name="T10" fmla="*/ 5 w 110"/>
                <a:gd name="T11" fmla="*/ 75 h 144"/>
                <a:gd name="T12" fmla="*/ 40 w 110"/>
                <a:gd name="T13" fmla="*/ 75 h 144"/>
                <a:gd name="T14" fmla="*/ 16 w 110"/>
                <a:gd name="T15" fmla="*/ 136 h 144"/>
                <a:gd name="T16" fmla="*/ 21 w 110"/>
                <a:gd name="T17" fmla="*/ 140 h 144"/>
                <a:gd name="T18" fmla="*/ 108 w 110"/>
                <a:gd name="T19" fmla="*/ 57 h 144"/>
                <a:gd name="T20" fmla="*/ 107 w 110"/>
                <a:gd name="T21" fmla="*/ 53 h 144"/>
                <a:gd name="T22" fmla="*/ 54 w 110"/>
                <a:gd name="T23" fmla="*/ 53 h 144"/>
                <a:gd name="T24" fmla="*/ 73 w 110"/>
                <a:gd name="T25" fmla="*/ 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4">
                  <a:moveTo>
                    <a:pt x="73" y="6"/>
                  </a:moveTo>
                  <a:cubicBezTo>
                    <a:pt x="75" y="2"/>
                    <a:pt x="73" y="0"/>
                    <a:pt x="7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3"/>
                    <a:pt x="6" y="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2" y="75"/>
                    <a:pt x="5" y="7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4" y="143"/>
                    <a:pt x="16" y="144"/>
                    <a:pt x="21" y="140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10" y="54"/>
                    <a:pt x="110" y="53"/>
                    <a:pt x="107" y="53"/>
                  </a:cubicBezTo>
                  <a:cubicBezTo>
                    <a:pt x="54" y="53"/>
                    <a:pt x="54" y="53"/>
                    <a:pt x="54" y="53"/>
                  </a:cubicBezTo>
                  <a:lnTo>
                    <a:pt x="73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032" tIns="74426" rIns="93032" bIns="74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7434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41" name="Group 440"/>
          <p:cNvGrpSpPr/>
          <p:nvPr/>
        </p:nvGrpSpPr>
        <p:grpSpPr>
          <a:xfrm>
            <a:off x="4778637" y="5943179"/>
            <a:ext cx="285300" cy="285300"/>
            <a:chOff x="6548081" y="3270894"/>
            <a:chExt cx="428708" cy="428708"/>
          </a:xfrm>
        </p:grpSpPr>
        <p:sp>
          <p:nvSpPr>
            <p:cNvPr id="442" name="Freeform 70"/>
            <p:cNvSpPr>
              <a:spLocks noChangeAspect="1"/>
            </p:cNvSpPr>
            <p:nvPr/>
          </p:nvSpPr>
          <p:spPr bwMode="black">
            <a:xfrm>
              <a:off x="6694700" y="3379158"/>
              <a:ext cx="173126" cy="249928"/>
            </a:xfrm>
            <a:custGeom>
              <a:avLst/>
              <a:gdLst>
                <a:gd name="T0" fmla="*/ 73 w 110"/>
                <a:gd name="T1" fmla="*/ 6 h 144"/>
                <a:gd name="T2" fmla="*/ 70 w 110"/>
                <a:gd name="T3" fmla="*/ 0 h 144"/>
                <a:gd name="T4" fmla="*/ 12 w 110"/>
                <a:gd name="T5" fmla="*/ 0 h 144"/>
                <a:gd name="T6" fmla="*/ 6 w 110"/>
                <a:gd name="T7" fmla="*/ 6 h 144"/>
                <a:gd name="T8" fmla="*/ 0 w 110"/>
                <a:gd name="T9" fmla="*/ 69 h 144"/>
                <a:gd name="T10" fmla="*/ 5 w 110"/>
                <a:gd name="T11" fmla="*/ 75 h 144"/>
                <a:gd name="T12" fmla="*/ 40 w 110"/>
                <a:gd name="T13" fmla="*/ 75 h 144"/>
                <a:gd name="T14" fmla="*/ 16 w 110"/>
                <a:gd name="T15" fmla="*/ 136 h 144"/>
                <a:gd name="T16" fmla="*/ 21 w 110"/>
                <a:gd name="T17" fmla="*/ 140 h 144"/>
                <a:gd name="T18" fmla="*/ 108 w 110"/>
                <a:gd name="T19" fmla="*/ 57 h 144"/>
                <a:gd name="T20" fmla="*/ 107 w 110"/>
                <a:gd name="T21" fmla="*/ 53 h 144"/>
                <a:gd name="T22" fmla="*/ 54 w 110"/>
                <a:gd name="T23" fmla="*/ 53 h 144"/>
                <a:gd name="T24" fmla="*/ 73 w 110"/>
                <a:gd name="T25" fmla="*/ 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4">
                  <a:moveTo>
                    <a:pt x="73" y="6"/>
                  </a:moveTo>
                  <a:cubicBezTo>
                    <a:pt x="75" y="2"/>
                    <a:pt x="73" y="0"/>
                    <a:pt x="7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3"/>
                    <a:pt x="6" y="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2" y="75"/>
                    <a:pt x="5" y="7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4" y="143"/>
                    <a:pt x="16" y="144"/>
                    <a:pt x="21" y="140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10" y="54"/>
                    <a:pt x="110" y="53"/>
                    <a:pt x="107" y="53"/>
                  </a:cubicBezTo>
                  <a:cubicBezTo>
                    <a:pt x="54" y="53"/>
                    <a:pt x="54" y="53"/>
                    <a:pt x="54" y="53"/>
                  </a:cubicBezTo>
                  <a:lnTo>
                    <a:pt x="73" y="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032" tIns="74426" rIns="93032" bIns="74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7434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3" name="Rounded Rectangle 442"/>
            <p:cNvSpPr/>
            <p:nvPr/>
          </p:nvSpPr>
          <p:spPr bwMode="auto">
            <a:xfrm>
              <a:off x="6548081" y="3270894"/>
              <a:ext cx="428708" cy="428708"/>
            </a:xfrm>
            <a:prstGeom prst="roundRect">
              <a:avLst>
                <a:gd name="adj" fmla="val 11901"/>
              </a:avLst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44" name="TextBox 443"/>
          <p:cNvSpPr txBox="1"/>
          <p:nvPr/>
        </p:nvSpPr>
        <p:spPr>
          <a:xfrm>
            <a:off x="3785383" y="5963844"/>
            <a:ext cx="883608" cy="221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Lake Storage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(Encryption at Rest)</a:t>
            </a:r>
          </a:p>
        </p:txBody>
      </p:sp>
      <p:sp>
        <p:nvSpPr>
          <p:cNvPr id="445" name="TextBox 444"/>
          <p:cNvSpPr txBox="1"/>
          <p:nvPr/>
        </p:nvSpPr>
        <p:spPr>
          <a:xfrm>
            <a:off x="5184712" y="6002617"/>
            <a:ext cx="883608" cy="11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Lake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Analytics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6" name="Straight Arrow Connector 445"/>
          <p:cNvCxnSpPr>
            <a:cxnSpLocks/>
          </p:cNvCxnSpPr>
          <p:nvPr/>
        </p:nvCxnSpPr>
        <p:spPr>
          <a:xfrm flipV="1">
            <a:off x="2551336" y="5547435"/>
            <a:ext cx="610934" cy="1083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7" name="Freeform 446"/>
          <p:cNvSpPr/>
          <p:nvPr/>
        </p:nvSpPr>
        <p:spPr bwMode="auto">
          <a:xfrm flipH="1">
            <a:off x="6604050" y="5445110"/>
            <a:ext cx="267177" cy="282739"/>
          </a:xfrm>
          <a:custGeom>
            <a:avLst/>
            <a:gdLst>
              <a:gd name="connsiteX0" fmla="*/ 1820774 w 3146654"/>
              <a:gd name="connsiteY0" fmla="*/ 396240 h 3329940"/>
              <a:gd name="connsiteX1" fmla="*/ 1820774 w 3146654"/>
              <a:gd name="connsiteY1" fmla="*/ 1062990 h 3329940"/>
              <a:gd name="connsiteX2" fmla="*/ 2760574 w 3146654"/>
              <a:gd name="connsiteY2" fmla="*/ 2815590 h 3329940"/>
              <a:gd name="connsiteX3" fmla="*/ 2722474 w 3146654"/>
              <a:gd name="connsiteY3" fmla="*/ 2923540 h 3329940"/>
              <a:gd name="connsiteX4" fmla="*/ 2455774 w 3146654"/>
              <a:gd name="connsiteY4" fmla="*/ 2923540 h 3329940"/>
              <a:gd name="connsiteX5" fmla="*/ 1693774 w 3146654"/>
              <a:gd name="connsiteY5" fmla="*/ 1418590 h 3329940"/>
              <a:gd name="connsiteX6" fmla="*/ 1141324 w 3146654"/>
              <a:gd name="connsiteY6" fmla="*/ 1418590 h 3329940"/>
              <a:gd name="connsiteX7" fmla="*/ 1331824 w 3146654"/>
              <a:gd name="connsiteY7" fmla="*/ 999490 h 3329940"/>
              <a:gd name="connsiteX8" fmla="*/ 1331824 w 3146654"/>
              <a:gd name="connsiteY8" fmla="*/ 396240 h 3329940"/>
              <a:gd name="connsiteX9" fmla="*/ 2415134 w 3146654"/>
              <a:gd name="connsiteY9" fmla="*/ 0 h 3329940"/>
              <a:gd name="connsiteX10" fmla="*/ 2369414 w 3146654"/>
              <a:gd name="connsiteY10" fmla="*/ 0 h 3329940"/>
              <a:gd name="connsiteX11" fmla="*/ 1607414 w 3146654"/>
              <a:gd name="connsiteY11" fmla="*/ 0 h 3329940"/>
              <a:gd name="connsiteX12" fmla="*/ 1584960 w 3146654"/>
              <a:gd name="connsiteY12" fmla="*/ 0 h 3329940"/>
              <a:gd name="connsiteX13" fmla="*/ 1561694 w 3146654"/>
              <a:gd name="connsiteY13" fmla="*/ 0 h 3329940"/>
              <a:gd name="connsiteX14" fmla="*/ 1539240 w 3146654"/>
              <a:gd name="connsiteY14" fmla="*/ 0 h 3329940"/>
              <a:gd name="connsiteX15" fmla="*/ 777240 w 3146654"/>
              <a:gd name="connsiteY15" fmla="*/ 0 h 3329940"/>
              <a:gd name="connsiteX16" fmla="*/ 731520 w 3146654"/>
              <a:gd name="connsiteY16" fmla="*/ 0 h 3329940"/>
              <a:gd name="connsiteX17" fmla="*/ 731520 w 3146654"/>
              <a:gd name="connsiteY17" fmla="*/ 381000 h 3329940"/>
              <a:gd name="connsiteX18" fmla="*/ 784860 w 3146654"/>
              <a:gd name="connsiteY18" fmla="*/ 381000 h 3329940"/>
              <a:gd name="connsiteX19" fmla="*/ 960120 w 3146654"/>
              <a:gd name="connsiteY19" fmla="*/ 381000 h 3329940"/>
              <a:gd name="connsiteX20" fmla="*/ 960120 w 3146654"/>
              <a:gd name="connsiteY20" fmla="*/ 899160 h 3329940"/>
              <a:gd name="connsiteX21" fmla="*/ 0 w 3146654"/>
              <a:gd name="connsiteY21" fmla="*/ 2834640 h 3329940"/>
              <a:gd name="connsiteX22" fmla="*/ 297180 w 3146654"/>
              <a:gd name="connsiteY22" fmla="*/ 3329940 h 3329940"/>
              <a:gd name="connsiteX23" fmla="*/ 1561694 w 3146654"/>
              <a:gd name="connsiteY23" fmla="*/ 3329940 h 3329940"/>
              <a:gd name="connsiteX24" fmla="*/ 1584960 w 3146654"/>
              <a:gd name="connsiteY24" fmla="*/ 3329940 h 3329940"/>
              <a:gd name="connsiteX25" fmla="*/ 2849474 w 3146654"/>
              <a:gd name="connsiteY25" fmla="*/ 3329940 h 3329940"/>
              <a:gd name="connsiteX26" fmla="*/ 3146654 w 3146654"/>
              <a:gd name="connsiteY26" fmla="*/ 2834640 h 3329940"/>
              <a:gd name="connsiteX27" fmla="*/ 2186534 w 3146654"/>
              <a:gd name="connsiteY27" fmla="*/ 899160 h 3329940"/>
              <a:gd name="connsiteX28" fmla="*/ 2186534 w 3146654"/>
              <a:gd name="connsiteY28" fmla="*/ 381000 h 3329940"/>
              <a:gd name="connsiteX29" fmla="*/ 2361794 w 3146654"/>
              <a:gd name="connsiteY29" fmla="*/ 381000 h 3329940"/>
              <a:gd name="connsiteX30" fmla="*/ 2415134 w 3146654"/>
              <a:gd name="connsiteY30" fmla="*/ 381000 h 3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46654" h="3329940">
                <a:moveTo>
                  <a:pt x="1820774" y="396240"/>
                </a:moveTo>
                <a:lnTo>
                  <a:pt x="1820774" y="1062990"/>
                </a:lnTo>
                <a:lnTo>
                  <a:pt x="2760574" y="2815590"/>
                </a:lnTo>
                <a:lnTo>
                  <a:pt x="2722474" y="2923540"/>
                </a:lnTo>
                <a:lnTo>
                  <a:pt x="2455774" y="2923540"/>
                </a:lnTo>
                <a:lnTo>
                  <a:pt x="1693774" y="1418590"/>
                </a:lnTo>
                <a:lnTo>
                  <a:pt x="1141324" y="1418590"/>
                </a:lnTo>
                <a:lnTo>
                  <a:pt x="1331824" y="999490"/>
                </a:lnTo>
                <a:lnTo>
                  <a:pt x="1331824" y="396240"/>
                </a:lnTo>
                <a:close/>
                <a:moveTo>
                  <a:pt x="2415134" y="0"/>
                </a:moveTo>
                <a:lnTo>
                  <a:pt x="2369414" y="0"/>
                </a:lnTo>
                <a:lnTo>
                  <a:pt x="1607414" y="0"/>
                </a:lnTo>
                <a:lnTo>
                  <a:pt x="1584960" y="0"/>
                </a:lnTo>
                <a:lnTo>
                  <a:pt x="1561694" y="0"/>
                </a:lnTo>
                <a:lnTo>
                  <a:pt x="1539240" y="0"/>
                </a:lnTo>
                <a:lnTo>
                  <a:pt x="777240" y="0"/>
                </a:lnTo>
                <a:lnTo>
                  <a:pt x="731520" y="0"/>
                </a:lnTo>
                <a:lnTo>
                  <a:pt x="731520" y="381000"/>
                </a:lnTo>
                <a:lnTo>
                  <a:pt x="784860" y="381000"/>
                </a:lnTo>
                <a:lnTo>
                  <a:pt x="960120" y="381000"/>
                </a:lnTo>
                <a:lnTo>
                  <a:pt x="960120" y="899160"/>
                </a:lnTo>
                <a:lnTo>
                  <a:pt x="0" y="2834640"/>
                </a:lnTo>
                <a:lnTo>
                  <a:pt x="297180" y="3329940"/>
                </a:lnTo>
                <a:lnTo>
                  <a:pt x="1561694" y="3329940"/>
                </a:lnTo>
                <a:lnTo>
                  <a:pt x="1584960" y="3329940"/>
                </a:lnTo>
                <a:lnTo>
                  <a:pt x="2849474" y="3329940"/>
                </a:lnTo>
                <a:lnTo>
                  <a:pt x="3146654" y="2834640"/>
                </a:lnTo>
                <a:lnTo>
                  <a:pt x="2186534" y="899160"/>
                </a:lnTo>
                <a:lnTo>
                  <a:pt x="2186534" y="381000"/>
                </a:lnTo>
                <a:lnTo>
                  <a:pt x="2361794" y="381000"/>
                </a:lnTo>
                <a:lnTo>
                  <a:pt x="2415134" y="381000"/>
                </a:lnTo>
                <a:close/>
              </a:path>
            </a:pathLst>
          </a:cu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>
              <a:gradFill>
                <a:gsLst>
                  <a:gs pos="100000">
                    <a:srgbClr val="161616"/>
                  </a:gs>
                  <a:gs pos="0">
                    <a:srgbClr val="161616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48" name="Straight Arrow Connector 447"/>
          <p:cNvCxnSpPr>
            <a:cxnSpLocks/>
          </p:cNvCxnSpPr>
          <p:nvPr/>
        </p:nvCxnSpPr>
        <p:spPr>
          <a:xfrm flipV="1">
            <a:off x="6366503" y="5523171"/>
            <a:ext cx="223133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9" name="Straight Arrow Connector 448"/>
          <p:cNvCxnSpPr>
            <a:cxnSpLocks/>
          </p:cNvCxnSpPr>
          <p:nvPr/>
        </p:nvCxnSpPr>
        <p:spPr>
          <a:xfrm flipH="1">
            <a:off x="6341350" y="5620868"/>
            <a:ext cx="208813" cy="33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50" name="Picture 449" descr="A picture containing: nintendo&#10;&#10;Description generated with very high confidence"/>
          <p:cNvPicPr>
            <a:picLocks noChangeAspect="1"/>
          </p:cNvPicPr>
          <p:nvPr/>
        </p:nvPicPr>
        <p:blipFill>
          <a:blip r:embed="rId4">
            <a:clrChange>
              <a:clrFrom>
                <a:srgbClr val="89C402"/>
              </a:clrFrom>
              <a:clrTo>
                <a:srgbClr val="89C402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4762511" y="5355190"/>
            <a:ext cx="361220" cy="349037"/>
          </a:xfrm>
          <a:prstGeom prst="rect">
            <a:avLst/>
          </a:prstGeom>
          <a:solidFill>
            <a:srgbClr val="747AF8"/>
          </a:solidFill>
        </p:spPr>
      </p:pic>
      <p:cxnSp>
        <p:nvCxnSpPr>
          <p:cNvPr id="451" name="Straight Arrow Connector 450"/>
          <p:cNvCxnSpPr>
            <a:cxnSpLocks/>
          </p:cNvCxnSpPr>
          <p:nvPr/>
        </p:nvCxnSpPr>
        <p:spPr>
          <a:xfrm flipV="1">
            <a:off x="6385913" y="6068765"/>
            <a:ext cx="223133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/>
          <p:cNvCxnSpPr>
            <a:cxnSpLocks/>
          </p:cNvCxnSpPr>
          <p:nvPr/>
        </p:nvCxnSpPr>
        <p:spPr>
          <a:xfrm flipH="1">
            <a:off x="6360760" y="6166462"/>
            <a:ext cx="208813" cy="33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Freeform 15"/>
          <p:cNvSpPr>
            <a:spLocks noEditPoints="1"/>
          </p:cNvSpPr>
          <p:nvPr/>
        </p:nvSpPr>
        <p:spPr bwMode="black">
          <a:xfrm>
            <a:off x="8495938" y="3420114"/>
            <a:ext cx="294837" cy="268869"/>
          </a:xfrm>
          <a:custGeom>
            <a:avLst/>
            <a:gdLst>
              <a:gd name="T0" fmla="*/ 436 w 2416"/>
              <a:gd name="T1" fmla="*/ 708 h 2209"/>
              <a:gd name="T2" fmla="*/ 524 w 2416"/>
              <a:gd name="T3" fmla="*/ 768 h 2209"/>
              <a:gd name="T4" fmla="*/ 883 w 2416"/>
              <a:gd name="T5" fmla="*/ 698 h 2209"/>
              <a:gd name="T6" fmla="*/ 1293 w 2416"/>
              <a:gd name="T7" fmla="*/ 707 h 2209"/>
              <a:gd name="T8" fmla="*/ 1449 w 2416"/>
              <a:gd name="T9" fmla="*/ 702 h 2209"/>
              <a:gd name="T10" fmla="*/ 1429 w 2416"/>
              <a:gd name="T11" fmla="*/ 399 h 2209"/>
              <a:gd name="T12" fmla="*/ 1317 w 2416"/>
              <a:gd name="T13" fmla="*/ 124 h 2209"/>
              <a:gd name="T14" fmla="*/ 1101 w 2416"/>
              <a:gd name="T15" fmla="*/ 21 h 2209"/>
              <a:gd name="T16" fmla="*/ 536 w 2416"/>
              <a:gd name="T17" fmla="*/ 250 h 2209"/>
              <a:gd name="T18" fmla="*/ 353 w 2416"/>
              <a:gd name="T19" fmla="*/ 433 h 2209"/>
              <a:gd name="T20" fmla="*/ 387 w 2416"/>
              <a:gd name="T21" fmla="*/ 530 h 2209"/>
              <a:gd name="T22" fmla="*/ 450 w 2416"/>
              <a:gd name="T23" fmla="*/ 1207 h 2209"/>
              <a:gd name="T24" fmla="*/ 617 w 2416"/>
              <a:gd name="T25" fmla="*/ 1272 h 2209"/>
              <a:gd name="T26" fmla="*/ 689 w 2416"/>
              <a:gd name="T27" fmla="*/ 1270 h 2209"/>
              <a:gd name="T28" fmla="*/ 653 w 2416"/>
              <a:gd name="T29" fmla="*/ 1190 h 2209"/>
              <a:gd name="T30" fmla="*/ 626 w 2416"/>
              <a:gd name="T31" fmla="*/ 1126 h 2209"/>
              <a:gd name="T32" fmla="*/ 553 w 2416"/>
              <a:gd name="T33" fmla="*/ 1010 h 2209"/>
              <a:gd name="T34" fmla="*/ 386 w 2416"/>
              <a:gd name="T35" fmla="*/ 755 h 2209"/>
              <a:gd name="T36" fmla="*/ 209 w 2416"/>
              <a:gd name="T37" fmla="*/ 573 h 2209"/>
              <a:gd name="T38" fmla="*/ 48 w 2416"/>
              <a:gd name="T39" fmla="*/ 787 h 2209"/>
              <a:gd name="T40" fmla="*/ 121 w 2416"/>
              <a:gd name="T41" fmla="*/ 1190 h 2209"/>
              <a:gd name="T42" fmla="*/ 355 w 2416"/>
              <a:gd name="T43" fmla="*/ 1178 h 2209"/>
              <a:gd name="T44" fmla="*/ 2011 w 2416"/>
              <a:gd name="T45" fmla="*/ 189 h 2209"/>
              <a:gd name="T46" fmla="*/ 1470 w 2416"/>
              <a:gd name="T47" fmla="*/ 25 h 2209"/>
              <a:gd name="T48" fmla="*/ 1383 w 2416"/>
              <a:gd name="T49" fmla="*/ 196 h 2209"/>
              <a:gd name="T50" fmla="*/ 1533 w 2416"/>
              <a:gd name="T51" fmla="*/ 610 h 2209"/>
              <a:gd name="T52" fmla="*/ 1588 w 2416"/>
              <a:gd name="T53" fmla="*/ 803 h 2209"/>
              <a:gd name="T54" fmla="*/ 1722 w 2416"/>
              <a:gd name="T55" fmla="*/ 938 h 2209"/>
              <a:gd name="T56" fmla="*/ 1907 w 2416"/>
              <a:gd name="T57" fmla="*/ 1240 h 2209"/>
              <a:gd name="T58" fmla="*/ 2277 w 2416"/>
              <a:gd name="T59" fmla="*/ 1135 h 2209"/>
              <a:gd name="T60" fmla="*/ 2323 w 2416"/>
              <a:gd name="T61" fmla="*/ 506 h 2209"/>
              <a:gd name="T62" fmla="*/ 1781 w 2416"/>
              <a:gd name="T63" fmla="*/ 1200 h 2209"/>
              <a:gd name="T64" fmla="*/ 1773 w 2416"/>
              <a:gd name="T65" fmla="*/ 1172 h 2209"/>
              <a:gd name="T66" fmla="*/ 1585 w 2416"/>
              <a:gd name="T67" fmla="*/ 862 h 2209"/>
              <a:gd name="T68" fmla="*/ 1317 w 2416"/>
              <a:gd name="T69" fmla="*/ 747 h 2209"/>
              <a:gd name="T70" fmla="*/ 907 w 2416"/>
              <a:gd name="T71" fmla="*/ 739 h 2209"/>
              <a:gd name="T72" fmla="*/ 489 w 2416"/>
              <a:gd name="T73" fmla="*/ 831 h 2209"/>
              <a:gd name="T74" fmla="*/ 627 w 2416"/>
              <a:gd name="T75" fmla="*/ 1004 h 2209"/>
              <a:gd name="T76" fmla="*/ 704 w 2416"/>
              <a:gd name="T77" fmla="*/ 1182 h 2209"/>
              <a:gd name="T78" fmla="*/ 704 w 2416"/>
              <a:gd name="T79" fmla="*/ 1183 h 2209"/>
              <a:gd name="T80" fmla="*/ 871 w 2416"/>
              <a:gd name="T81" fmla="*/ 1334 h 2209"/>
              <a:gd name="T82" fmla="*/ 1184 w 2416"/>
              <a:gd name="T83" fmla="*/ 1421 h 2209"/>
              <a:gd name="T84" fmla="*/ 1422 w 2416"/>
              <a:gd name="T85" fmla="*/ 1539 h 2209"/>
              <a:gd name="T86" fmla="*/ 1716 w 2416"/>
              <a:gd name="T87" fmla="*/ 1526 h 2209"/>
              <a:gd name="T88" fmla="*/ 1811 w 2416"/>
              <a:gd name="T89" fmla="*/ 1387 h 2209"/>
              <a:gd name="T90" fmla="*/ 1809 w 2416"/>
              <a:gd name="T91" fmla="*/ 1295 h 2209"/>
              <a:gd name="T92" fmla="*/ 1173 w 2416"/>
              <a:gd name="T93" fmla="*/ 1486 h 2209"/>
              <a:gd name="T94" fmla="*/ 1044 w 2416"/>
              <a:gd name="T95" fmla="*/ 1466 h 2209"/>
              <a:gd name="T96" fmla="*/ 984 w 2416"/>
              <a:gd name="T97" fmla="*/ 1573 h 2209"/>
              <a:gd name="T98" fmla="*/ 809 w 2416"/>
              <a:gd name="T99" fmla="*/ 1794 h 2209"/>
              <a:gd name="T100" fmla="*/ 752 w 2416"/>
              <a:gd name="T101" fmla="*/ 2011 h 2209"/>
              <a:gd name="T102" fmla="*/ 778 w 2416"/>
              <a:gd name="T103" fmla="*/ 2150 h 2209"/>
              <a:gd name="T104" fmla="*/ 880 w 2416"/>
              <a:gd name="T105" fmla="*/ 2177 h 2209"/>
              <a:gd name="T106" fmla="*/ 1012 w 2416"/>
              <a:gd name="T107" fmla="*/ 2005 h 2209"/>
              <a:gd name="T108" fmla="*/ 1226 w 2416"/>
              <a:gd name="T109" fmla="*/ 1733 h 2209"/>
              <a:gd name="T110" fmla="*/ 1245 w 2416"/>
              <a:gd name="T111" fmla="*/ 1541 h 2209"/>
              <a:gd name="T112" fmla="*/ 797 w 2416"/>
              <a:gd name="T113" fmla="*/ 1718 h 2209"/>
              <a:gd name="T114" fmla="*/ 977 w 2416"/>
              <a:gd name="T115" fmla="*/ 1520 h 2209"/>
              <a:gd name="T116" fmla="*/ 831 w 2416"/>
              <a:gd name="T117" fmla="*/ 1386 h 2209"/>
              <a:gd name="T118" fmla="*/ 584 w 2416"/>
              <a:gd name="T119" fmla="*/ 1299 h 2209"/>
              <a:gd name="T120" fmla="*/ 222 w 2416"/>
              <a:gd name="T121" fmla="*/ 1510 h 2209"/>
              <a:gd name="T122" fmla="*/ 569 w 2416"/>
              <a:gd name="T123" fmla="*/ 1809 h 2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16" h="2209">
                <a:moveTo>
                  <a:pt x="387" y="530"/>
                </a:moveTo>
                <a:cubicBezTo>
                  <a:pt x="412" y="587"/>
                  <a:pt x="412" y="651"/>
                  <a:pt x="436" y="708"/>
                </a:cubicBezTo>
                <a:cubicBezTo>
                  <a:pt x="445" y="729"/>
                  <a:pt x="445" y="729"/>
                  <a:pt x="445" y="729"/>
                </a:cubicBezTo>
                <a:cubicBezTo>
                  <a:pt x="454" y="752"/>
                  <a:pt x="490" y="770"/>
                  <a:pt x="524" y="768"/>
                </a:cubicBezTo>
                <a:cubicBezTo>
                  <a:pt x="524" y="768"/>
                  <a:pt x="524" y="768"/>
                  <a:pt x="553" y="767"/>
                </a:cubicBezTo>
                <a:cubicBezTo>
                  <a:pt x="666" y="760"/>
                  <a:pt x="772" y="718"/>
                  <a:pt x="883" y="698"/>
                </a:cubicBezTo>
                <a:cubicBezTo>
                  <a:pt x="954" y="685"/>
                  <a:pt x="1003" y="722"/>
                  <a:pt x="1070" y="733"/>
                </a:cubicBezTo>
                <a:cubicBezTo>
                  <a:pt x="1146" y="746"/>
                  <a:pt x="1215" y="702"/>
                  <a:pt x="1293" y="707"/>
                </a:cubicBezTo>
                <a:cubicBezTo>
                  <a:pt x="1348" y="710"/>
                  <a:pt x="1362" y="715"/>
                  <a:pt x="1362" y="715"/>
                </a:cubicBezTo>
                <a:cubicBezTo>
                  <a:pt x="1391" y="726"/>
                  <a:pt x="1424" y="722"/>
                  <a:pt x="1449" y="702"/>
                </a:cubicBezTo>
                <a:cubicBezTo>
                  <a:pt x="1478" y="678"/>
                  <a:pt x="1478" y="646"/>
                  <a:pt x="1477" y="611"/>
                </a:cubicBezTo>
                <a:cubicBezTo>
                  <a:pt x="1474" y="540"/>
                  <a:pt x="1468" y="462"/>
                  <a:pt x="1429" y="399"/>
                </a:cubicBezTo>
                <a:cubicBezTo>
                  <a:pt x="1401" y="353"/>
                  <a:pt x="1374" y="306"/>
                  <a:pt x="1351" y="256"/>
                </a:cubicBezTo>
                <a:cubicBezTo>
                  <a:pt x="1332" y="215"/>
                  <a:pt x="1322" y="170"/>
                  <a:pt x="1317" y="124"/>
                </a:cubicBezTo>
                <a:cubicBezTo>
                  <a:pt x="1312" y="92"/>
                  <a:pt x="1317" y="40"/>
                  <a:pt x="1281" y="23"/>
                </a:cubicBezTo>
                <a:cubicBezTo>
                  <a:pt x="1229" y="0"/>
                  <a:pt x="1155" y="13"/>
                  <a:pt x="1101" y="21"/>
                </a:cubicBezTo>
                <a:cubicBezTo>
                  <a:pt x="972" y="38"/>
                  <a:pt x="844" y="76"/>
                  <a:pt x="727" y="134"/>
                </a:cubicBezTo>
                <a:cubicBezTo>
                  <a:pt x="660" y="167"/>
                  <a:pt x="596" y="206"/>
                  <a:pt x="536" y="250"/>
                </a:cubicBezTo>
                <a:cubicBezTo>
                  <a:pt x="488" y="285"/>
                  <a:pt x="440" y="319"/>
                  <a:pt x="399" y="362"/>
                </a:cubicBezTo>
                <a:cubicBezTo>
                  <a:pt x="380" y="382"/>
                  <a:pt x="359" y="405"/>
                  <a:pt x="353" y="433"/>
                </a:cubicBezTo>
                <a:cubicBezTo>
                  <a:pt x="346" y="467"/>
                  <a:pt x="367" y="492"/>
                  <a:pt x="381" y="520"/>
                </a:cubicBezTo>
                <a:cubicBezTo>
                  <a:pt x="383" y="523"/>
                  <a:pt x="385" y="527"/>
                  <a:pt x="387" y="530"/>
                </a:cubicBezTo>
                <a:close/>
                <a:moveTo>
                  <a:pt x="355" y="1178"/>
                </a:moveTo>
                <a:cubicBezTo>
                  <a:pt x="385" y="1181"/>
                  <a:pt x="417" y="1193"/>
                  <a:pt x="450" y="1207"/>
                </a:cubicBezTo>
                <a:cubicBezTo>
                  <a:pt x="487" y="1223"/>
                  <a:pt x="524" y="1242"/>
                  <a:pt x="558" y="1255"/>
                </a:cubicBezTo>
                <a:cubicBezTo>
                  <a:pt x="577" y="1263"/>
                  <a:pt x="598" y="1267"/>
                  <a:pt x="617" y="1272"/>
                </a:cubicBezTo>
                <a:cubicBezTo>
                  <a:pt x="635" y="1276"/>
                  <a:pt x="647" y="1281"/>
                  <a:pt x="665" y="1278"/>
                </a:cubicBezTo>
                <a:cubicBezTo>
                  <a:pt x="673" y="1276"/>
                  <a:pt x="684" y="1277"/>
                  <a:pt x="689" y="1270"/>
                </a:cubicBezTo>
                <a:cubicBezTo>
                  <a:pt x="701" y="1256"/>
                  <a:pt x="690" y="1228"/>
                  <a:pt x="680" y="1218"/>
                </a:cubicBezTo>
                <a:cubicBezTo>
                  <a:pt x="670" y="1209"/>
                  <a:pt x="661" y="1200"/>
                  <a:pt x="653" y="1190"/>
                </a:cubicBezTo>
                <a:cubicBezTo>
                  <a:pt x="648" y="1184"/>
                  <a:pt x="643" y="1177"/>
                  <a:pt x="640" y="1169"/>
                </a:cubicBezTo>
                <a:cubicBezTo>
                  <a:pt x="634" y="1156"/>
                  <a:pt x="627" y="1141"/>
                  <a:pt x="626" y="1126"/>
                </a:cubicBezTo>
                <a:cubicBezTo>
                  <a:pt x="625" y="1110"/>
                  <a:pt x="624" y="1097"/>
                  <a:pt x="619" y="1082"/>
                </a:cubicBezTo>
                <a:cubicBezTo>
                  <a:pt x="607" y="1051"/>
                  <a:pt x="583" y="1023"/>
                  <a:pt x="553" y="1010"/>
                </a:cubicBezTo>
                <a:cubicBezTo>
                  <a:pt x="553" y="1010"/>
                  <a:pt x="521" y="997"/>
                  <a:pt x="479" y="944"/>
                </a:cubicBezTo>
                <a:cubicBezTo>
                  <a:pt x="450" y="907"/>
                  <a:pt x="395" y="775"/>
                  <a:pt x="386" y="755"/>
                </a:cubicBezTo>
                <a:cubicBezTo>
                  <a:pt x="364" y="704"/>
                  <a:pt x="374" y="643"/>
                  <a:pt x="356" y="592"/>
                </a:cubicBezTo>
                <a:cubicBezTo>
                  <a:pt x="333" y="526"/>
                  <a:pt x="256" y="534"/>
                  <a:pt x="209" y="573"/>
                </a:cubicBezTo>
                <a:cubicBezTo>
                  <a:pt x="209" y="573"/>
                  <a:pt x="194" y="586"/>
                  <a:pt x="138" y="637"/>
                </a:cubicBezTo>
                <a:cubicBezTo>
                  <a:pt x="94" y="677"/>
                  <a:pt x="73" y="735"/>
                  <a:pt x="48" y="787"/>
                </a:cubicBezTo>
                <a:cubicBezTo>
                  <a:pt x="6" y="879"/>
                  <a:pt x="0" y="959"/>
                  <a:pt x="1" y="1058"/>
                </a:cubicBezTo>
                <a:cubicBezTo>
                  <a:pt x="2" y="1136"/>
                  <a:pt x="54" y="1160"/>
                  <a:pt x="121" y="1190"/>
                </a:cubicBezTo>
                <a:cubicBezTo>
                  <a:pt x="121" y="1190"/>
                  <a:pt x="132" y="1194"/>
                  <a:pt x="176" y="1197"/>
                </a:cubicBezTo>
                <a:cubicBezTo>
                  <a:pt x="235" y="1201"/>
                  <a:pt x="297" y="1172"/>
                  <a:pt x="355" y="1178"/>
                </a:cubicBezTo>
                <a:close/>
                <a:moveTo>
                  <a:pt x="2323" y="506"/>
                </a:moveTo>
                <a:cubicBezTo>
                  <a:pt x="2249" y="371"/>
                  <a:pt x="2134" y="255"/>
                  <a:pt x="2011" y="189"/>
                </a:cubicBezTo>
                <a:cubicBezTo>
                  <a:pt x="1900" y="130"/>
                  <a:pt x="1747" y="56"/>
                  <a:pt x="1622" y="40"/>
                </a:cubicBezTo>
                <a:cubicBezTo>
                  <a:pt x="1540" y="30"/>
                  <a:pt x="1470" y="25"/>
                  <a:pt x="1470" y="25"/>
                </a:cubicBezTo>
                <a:cubicBezTo>
                  <a:pt x="1417" y="21"/>
                  <a:pt x="1369" y="61"/>
                  <a:pt x="1364" y="114"/>
                </a:cubicBezTo>
                <a:cubicBezTo>
                  <a:pt x="1364" y="114"/>
                  <a:pt x="1362" y="137"/>
                  <a:pt x="1383" y="196"/>
                </a:cubicBezTo>
                <a:cubicBezTo>
                  <a:pt x="1409" y="267"/>
                  <a:pt x="1445" y="333"/>
                  <a:pt x="1485" y="398"/>
                </a:cubicBezTo>
                <a:cubicBezTo>
                  <a:pt x="1524" y="460"/>
                  <a:pt x="1530" y="538"/>
                  <a:pt x="1533" y="610"/>
                </a:cubicBezTo>
                <a:cubicBezTo>
                  <a:pt x="1535" y="657"/>
                  <a:pt x="1535" y="657"/>
                  <a:pt x="1535" y="657"/>
                </a:cubicBezTo>
                <a:cubicBezTo>
                  <a:pt x="1520" y="707"/>
                  <a:pt x="1544" y="773"/>
                  <a:pt x="1588" y="803"/>
                </a:cubicBezTo>
                <a:cubicBezTo>
                  <a:pt x="1588" y="803"/>
                  <a:pt x="1613" y="820"/>
                  <a:pt x="1644" y="848"/>
                </a:cubicBezTo>
                <a:cubicBezTo>
                  <a:pt x="1669" y="872"/>
                  <a:pt x="1698" y="902"/>
                  <a:pt x="1722" y="938"/>
                </a:cubicBezTo>
                <a:cubicBezTo>
                  <a:pt x="1755" y="989"/>
                  <a:pt x="1775" y="1050"/>
                  <a:pt x="1797" y="1107"/>
                </a:cubicBezTo>
                <a:cubicBezTo>
                  <a:pt x="1822" y="1173"/>
                  <a:pt x="1827" y="1230"/>
                  <a:pt x="1907" y="1240"/>
                </a:cubicBezTo>
                <a:cubicBezTo>
                  <a:pt x="1980" y="1250"/>
                  <a:pt x="2041" y="1287"/>
                  <a:pt x="2115" y="1256"/>
                </a:cubicBezTo>
                <a:cubicBezTo>
                  <a:pt x="2175" y="1230"/>
                  <a:pt x="2231" y="1180"/>
                  <a:pt x="2277" y="1135"/>
                </a:cubicBezTo>
                <a:cubicBezTo>
                  <a:pt x="2362" y="1050"/>
                  <a:pt x="2402" y="950"/>
                  <a:pt x="2409" y="847"/>
                </a:cubicBezTo>
                <a:cubicBezTo>
                  <a:pt x="2416" y="732"/>
                  <a:pt x="2383" y="613"/>
                  <a:pt x="2323" y="506"/>
                </a:cubicBezTo>
                <a:close/>
                <a:moveTo>
                  <a:pt x="1809" y="1295"/>
                </a:moveTo>
                <a:cubicBezTo>
                  <a:pt x="1803" y="1263"/>
                  <a:pt x="1789" y="1231"/>
                  <a:pt x="1781" y="1200"/>
                </a:cubicBezTo>
                <a:cubicBezTo>
                  <a:pt x="1781" y="1200"/>
                  <a:pt x="1781" y="1200"/>
                  <a:pt x="1774" y="1177"/>
                </a:cubicBezTo>
                <a:cubicBezTo>
                  <a:pt x="1774" y="1176"/>
                  <a:pt x="1773" y="1174"/>
                  <a:pt x="1773" y="1172"/>
                </a:cubicBezTo>
                <a:cubicBezTo>
                  <a:pt x="1752" y="1100"/>
                  <a:pt x="1731" y="1044"/>
                  <a:pt x="1689" y="980"/>
                </a:cubicBezTo>
                <a:cubicBezTo>
                  <a:pt x="1661" y="936"/>
                  <a:pt x="1625" y="896"/>
                  <a:pt x="1585" y="862"/>
                </a:cubicBezTo>
                <a:cubicBezTo>
                  <a:pt x="1552" y="833"/>
                  <a:pt x="1515" y="809"/>
                  <a:pt x="1476" y="790"/>
                </a:cubicBezTo>
                <a:cubicBezTo>
                  <a:pt x="1426" y="766"/>
                  <a:pt x="1372" y="751"/>
                  <a:pt x="1317" y="747"/>
                </a:cubicBezTo>
                <a:cubicBezTo>
                  <a:pt x="1239" y="743"/>
                  <a:pt x="1170" y="787"/>
                  <a:pt x="1094" y="774"/>
                </a:cubicBezTo>
                <a:cubicBezTo>
                  <a:pt x="1027" y="762"/>
                  <a:pt x="978" y="726"/>
                  <a:pt x="907" y="739"/>
                </a:cubicBezTo>
                <a:cubicBezTo>
                  <a:pt x="796" y="758"/>
                  <a:pt x="690" y="801"/>
                  <a:pt x="577" y="807"/>
                </a:cubicBezTo>
                <a:cubicBezTo>
                  <a:pt x="548" y="809"/>
                  <a:pt x="488" y="788"/>
                  <a:pt x="489" y="831"/>
                </a:cubicBezTo>
                <a:cubicBezTo>
                  <a:pt x="489" y="859"/>
                  <a:pt x="535" y="915"/>
                  <a:pt x="553" y="938"/>
                </a:cubicBezTo>
                <a:cubicBezTo>
                  <a:pt x="595" y="991"/>
                  <a:pt x="627" y="1004"/>
                  <a:pt x="627" y="1004"/>
                </a:cubicBezTo>
                <a:cubicBezTo>
                  <a:pt x="676" y="1025"/>
                  <a:pt x="709" y="1085"/>
                  <a:pt x="700" y="1137"/>
                </a:cubicBezTo>
                <a:cubicBezTo>
                  <a:pt x="700" y="1137"/>
                  <a:pt x="699" y="1143"/>
                  <a:pt x="704" y="1182"/>
                </a:cubicBezTo>
                <a:cubicBezTo>
                  <a:pt x="704" y="1182"/>
                  <a:pt x="704" y="1183"/>
                  <a:pt x="704" y="1183"/>
                </a:cubicBezTo>
                <a:cubicBezTo>
                  <a:pt x="704" y="1183"/>
                  <a:pt x="704" y="1183"/>
                  <a:pt x="704" y="1183"/>
                </a:cubicBezTo>
                <a:cubicBezTo>
                  <a:pt x="707" y="1209"/>
                  <a:pt x="734" y="1224"/>
                  <a:pt x="753" y="1238"/>
                </a:cubicBezTo>
                <a:cubicBezTo>
                  <a:pt x="796" y="1269"/>
                  <a:pt x="821" y="1312"/>
                  <a:pt x="871" y="1334"/>
                </a:cubicBezTo>
                <a:cubicBezTo>
                  <a:pt x="921" y="1356"/>
                  <a:pt x="975" y="1374"/>
                  <a:pt x="1030" y="1384"/>
                </a:cubicBezTo>
                <a:cubicBezTo>
                  <a:pt x="1079" y="1393"/>
                  <a:pt x="1143" y="1388"/>
                  <a:pt x="1184" y="1421"/>
                </a:cubicBezTo>
                <a:cubicBezTo>
                  <a:pt x="1223" y="1453"/>
                  <a:pt x="1247" y="1484"/>
                  <a:pt x="1295" y="1503"/>
                </a:cubicBezTo>
                <a:cubicBezTo>
                  <a:pt x="1335" y="1518"/>
                  <a:pt x="1380" y="1527"/>
                  <a:pt x="1422" y="1539"/>
                </a:cubicBezTo>
                <a:cubicBezTo>
                  <a:pt x="1463" y="1552"/>
                  <a:pt x="1502" y="1574"/>
                  <a:pt x="1545" y="1579"/>
                </a:cubicBezTo>
                <a:cubicBezTo>
                  <a:pt x="1608" y="1586"/>
                  <a:pt x="1668" y="1566"/>
                  <a:pt x="1716" y="1526"/>
                </a:cubicBezTo>
                <a:cubicBezTo>
                  <a:pt x="1739" y="1506"/>
                  <a:pt x="1759" y="1483"/>
                  <a:pt x="1775" y="1458"/>
                </a:cubicBezTo>
                <a:cubicBezTo>
                  <a:pt x="1790" y="1436"/>
                  <a:pt x="1806" y="1413"/>
                  <a:pt x="1811" y="1387"/>
                </a:cubicBezTo>
                <a:cubicBezTo>
                  <a:pt x="1816" y="1367"/>
                  <a:pt x="1814" y="1341"/>
                  <a:pt x="1812" y="1320"/>
                </a:cubicBezTo>
                <a:cubicBezTo>
                  <a:pt x="1812" y="1312"/>
                  <a:pt x="1810" y="1304"/>
                  <a:pt x="1809" y="1295"/>
                </a:cubicBezTo>
                <a:close/>
                <a:moveTo>
                  <a:pt x="1174" y="1487"/>
                </a:moveTo>
                <a:cubicBezTo>
                  <a:pt x="1173" y="1486"/>
                  <a:pt x="1173" y="1486"/>
                  <a:pt x="1173" y="1486"/>
                </a:cubicBezTo>
                <a:cubicBezTo>
                  <a:pt x="1149" y="1474"/>
                  <a:pt x="1132" y="1463"/>
                  <a:pt x="1105" y="1460"/>
                </a:cubicBezTo>
                <a:cubicBezTo>
                  <a:pt x="1086" y="1457"/>
                  <a:pt x="1058" y="1447"/>
                  <a:pt x="1044" y="1466"/>
                </a:cubicBezTo>
                <a:cubicBezTo>
                  <a:pt x="1035" y="1479"/>
                  <a:pt x="1028" y="1493"/>
                  <a:pt x="1021" y="1506"/>
                </a:cubicBezTo>
                <a:cubicBezTo>
                  <a:pt x="1009" y="1528"/>
                  <a:pt x="998" y="1552"/>
                  <a:pt x="984" y="1573"/>
                </a:cubicBezTo>
                <a:cubicBezTo>
                  <a:pt x="956" y="1616"/>
                  <a:pt x="925" y="1656"/>
                  <a:pt x="892" y="1695"/>
                </a:cubicBezTo>
                <a:cubicBezTo>
                  <a:pt x="866" y="1726"/>
                  <a:pt x="825" y="1756"/>
                  <a:pt x="809" y="1794"/>
                </a:cubicBezTo>
                <a:cubicBezTo>
                  <a:pt x="793" y="1830"/>
                  <a:pt x="802" y="1871"/>
                  <a:pt x="789" y="1907"/>
                </a:cubicBezTo>
                <a:cubicBezTo>
                  <a:pt x="776" y="1941"/>
                  <a:pt x="762" y="1975"/>
                  <a:pt x="752" y="2011"/>
                </a:cubicBezTo>
                <a:cubicBezTo>
                  <a:pt x="743" y="2043"/>
                  <a:pt x="720" y="2102"/>
                  <a:pt x="735" y="2135"/>
                </a:cubicBezTo>
                <a:cubicBezTo>
                  <a:pt x="746" y="2160"/>
                  <a:pt x="754" y="2153"/>
                  <a:pt x="778" y="2150"/>
                </a:cubicBezTo>
                <a:cubicBezTo>
                  <a:pt x="811" y="2145"/>
                  <a:pt x="847" y="2145"/>
                  <a:pt x="872" y="2170"/>
                </a:cubicBezTo>
                <a:cubicBezTo>
                  <a:pt x="880" y="2177"/>
                  <a:pt x="880" y="2177"/>
                  <a:pt x="880" y="2177"/>
                </a:cubicBezTo>
                <a:cubicBezTo>
                  <a:pt x="895" y="2209"/>
                  <a:pt x="926" y="2196"/>
                  <a:pt x="948" y="2148"/>
                </a:cubicBezTo>
                <a:cubicBezTo>
                  <a:pt x="948" y="2148"/>
                  <a:pt x="979" y="2082"/>
                  <a:pt x="1012" y="2005"/>
                </a:cubicBezTo>
                <a:cubicBezTo>
                  <a:pt x="1044" y="1930"/>
                  <a:pt x="1099" y="1861"/>
                  <a:pt x="1154" y="1801"/>
                </a:cubicBezTo>
                <a:cubicBezTo>
                  <a:pt x="1177" y="1776"/>
                  <a:pt x="1206" y="1761"/>
                  <a:pt x="1226" y="1733"/>
                </a:cubicBezTo>
                <a:cubicBezTo>
                  <a:pt x="1248" y="1702"/>
                  <a:pt x="1265" y="1664"/>
                  <a:pt x="1267" y="1625"/>
                </a:cubicBezTo>
                <a:cubicBezTo>
                  <a:pt x="1269" y="1596"/>
                  <a:pt x="1263" y="1564"/>
                  <a:pt x="1245" y="1541"/>
                </a:cubicBezTo>
                <a:cubicBezTo>
                  <a:pt x="1226" y="1515"/>
                  <a:pt x="1202" y="1501"/>
                  <a:pt x="1174" y="1487"/>
                </a:cubicBezTo>
                <a:close/>
                <a:moveTo>
                  <a:pt x="797" y="1718"/>
                </a:moveTo>
                <a:cubicBezTo>
                  <a:pt x="838" y="1673"/>
                  <a:pt x="878" y="1628"/>
                  <a:pt x="919" y="1583"/>
                </a:cubicBezTo>
                <a:cubicBezTo>
                  <a:pt x="935" y="1566"/>
                  <a:pt x="962" y="1543"/>
                  <a:pt x="977" y="1520"/>
                </a:cubicBezTo>
                <a:cubicBezTo>
                  <a:pt x="981" y="1515"/>
                  <a:pt x="984" y="1510"/>
                  <a:pt x="986" y="1504"/>
                </a:cubicBezTo>
                <a:cubicBezTo>
                  <a:pt x="1012" y="1431"/>
                  <a:pt x="881" y="1406"/>
                  <a:pt x="831" y="1386"/>
                </a:cubicBezTo>
                <a:cubicBezTo>
                  <a:pt x="782" y="1366"/>
                  <a:pt x="699" y="1338"/>
                  <a:pt x="649" y="1322"/>
                </a:cubicBezTo>
                <a:cubicBezTo>
                  <a:pt x="649" y="1322"/>
                  <a:pt x="623" y="1314"/>
                  <a:pt x="584" y="1299"/>
                </a:cubicBezTo>
                <a:cubicBezTo>
                  <a:pt x="473" y="1257"/>
                  <a:pt x="194" y="1132"/>
                  <a:pt x="183" y="1346"/>
                </a:cubicBezTo>
                <a:cubicBezTo>
                  <a:pt x="180" y="1402"/>
                  <a:pt x="206" y="1458"/>
                  <a:pt x="222" y="1510"/>
                </a:cubicBezTo>
                <a:cubicBezTo>
                  <a:pt x="253" y="1611"/>
                  <a:pt x="320" y="1720"/>
                  <a:pt x="409" y="1779"/>
                </a:cubicBezTo>
                <a:cubicBezTo>
                  <a:pt x="458" y="1811"/>
                  <a:pt x="512" y="1813"/>
                  <a:pt x="569" y="1809"/>
                </a:cubicBezTo>
                <a:cubicBezTo>
                  <a:pt x="666" y="1800"/>
                  <a:pt x="729" y="1795"/>
                  <a:pt x="797" y="17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4" name="TextBox 25"/>
          <p:cNvSpPr txBox="1"/>
          <p:nvPr/>
        </p:nvSpPr>
        <p:spPr>
          <a:xfrm>
            <a:off x="3787124" y="5442056"/>
            <a:ext cx="856693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05050"/>
                </a:solidFill>
                <a:latin typeface="Segoe UI"/>
              </a:rPr>
              <a:t>Azure </a:t>
            </a:r>
            <a:r>
              <a:rPr lang="en-US" sz="800" dirty="0" smtClean="0">
                <a:solidFill>
                  <a:srgbClr val="505050"/>
                </a:solidFill>
                <a:latin typeface="Segoe UI"/>
              </a:rPr>
              <a:t>Storage</a:t>
            </a:r>
            <a:endParaRPr lang="en-US" sz="800" dirty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455" name="TextBox 25"/>
          <p:cNvSpPr txBox="1"/>
          <p:nvPr/>
        </p:nvSpPr>
        <p:spPr>
          <a:xfrm>
            <a:off x="5048496" y="5445868"/>
            <a:ext cx="108780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05050"/>
                </a:solidFill>
                <a:latin typeface="Segoe UI"/>
              </a:rPr>
              <a:t>HDI  Custom </a:t>
            </a:r>
            <a:r>
              <a:rPr lang="en-US" sz="800" dirty="0" smtClean="0">
                <a:solidFill>
                  <a:srgbClr val="505050"/>
                </a:solidFill>
                <a:latin typeface="Segoe UI"/>
              </a:rPr>
              <a:t>ETL</a:t>
            </a:r>
          </a:p>
        </p:txBody>
      </p:sp>
      <p:cxnSp>
        <p:nvCxnSpPr>
          <p:cNvPr id="456" name="Elbow Connector 455"/>
          <p:cNvCxnSpPr/>
          <p:nvPr/>
        </p:nvCxnSpPr>
        <p:spPr bwMode="auto">
          <a:xfrm rot="5400000" flipH="1" flipV="1">
            <a:off x="12876" y="3579905"/>
            <a:ext cx="3572011" cy="39689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dashDot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457" name="Elbow Connector 456"/>
          <p:cNvCxnSpPr/>
          <p:nvPr/>
        </p:nvCxnSpPr>
        <p:spPr bwMode="auto">
          <a:xfrm rot="5400000" flipH="1" flipV="1">
            <a:off x="4696280" y="3629713"/>
            <a:ext cx="2488603" cy="890663"/>
          </a:xfrm>
          <a:prstGeom prst="bentConnector3">
            <a:avLst>
              <a:gd name="adj1" fmla="val 27604"/>
            </a:avLst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dashDot"/>
            <a:miter lim="800000"/>
            <a:headEnd type="none" w="sm" len="sm"/>
            <a:tailEnd type="triangle"/>
          </a:ln>
          <a:effectLst/>
        </p:spPr>
      </p:cxnSp>
      <p:cxnSp>
        <p:nvCxnSpPr>
          <p:cNvPr id="458" name="Elbow Connector 457"/>
          <p:cNvCxnSpPr>
            <a:stCxn id="132" idx="2"/>
            <a:endCxn id="121" idx="2"/>
          </p:cNvCxnSpPr>
          <p:nvPr/>
        </p:nvCxnSpPr>
        <p:spPr bwMode="auto">
          <a:xfrm rot="5400000" flipH="1" flipV="1">
            <a:off x="4237281" y="5501275"/>
            <a:ext cx="1442576" cy="260231"/>
          </a:xfrm>
          <a:prstGeom prst="bentConnector5">
            <a:avLst>
              <a:gd name="adj1" fmla="val -7999"/>
              <a:gd name="adj2" fmla="val -629803"/>
              <a:gd name="adj3" fmla="val 77246"/>
            </a:avLst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dashDot"/>
            <a:miter lim="800000"/>
            <a:headEnd type="none" w="sm" len="sm"/>
            <a:tailEnd type="triangle"/>
          </a:ln>
          <a:effectLst/>
        </p:spPr>
      </p:cxnSp>
      <p:sp>
        <p:nvSpPr>
          <p:cNvPr id="459" name="Freeform 458"/>
          <p:cNvSpPr/>
          <p:nvPr/>
        </p:nvSpPr>
        <p:spPr bwMode="auto">
          <a:xfrm flipH="1">
            <a:off x="6599925" y="5950821"/>
            <a:ext cx="267177" cy="282739"/>
          </a:xfrm>
          <a:custGeom>
            <a:avLst/>
            <a:gdLst>
              <a:gd name="connsiteX0" fmla="*/ 1820774 w 3146654"/>
              <a:gd name="connsiteY0" fmla="*/ 396240 h 3329940"/>
              <a:gd name="connsiteX1" fmla="*/ 1820774 w 3146654"/>
              <a:gd name="connsiteY1" fmla="*/ 1062990 h 3329940"/>
              <a:gd name="connsiteX2" fmla="*/ 2760574 w 3146654"/>
              <a:gd name="connsiteY2" fmla="*/ 2815590 h 3329940"/>
              <a:gd name="connsiteX3" fmla="*/ 2722474 w 3146654"/>
              <a:gd name="connsiteY3" fmla="*/ 2923540 h 3329940"/>
              <a:gd name="connsiteX4" fmla="*/ 2455774 w 3146654"/>
              <a:gd name="connsiteY4" fmla="*/ 2923540 h 3329940"/>
              <a:gd name="connsiteX5" fmla="*/ 1693774 w 3146654"/>
              <a:gd name="connsiteY5" fmla="*/ 1418590 h 3329940"/>
              <a:gd name="connsiteX6" fmla="*/ 1141324 w 3146654"/>
              <a:gd name="connsiteY6" fmla="*/ 1418590 h 3329940"/>
              <a:gd name="connsiteX7" fmla="*/ 1331824 w 3146654"/>
              <a:gd name="connsiteY7" fmla="*/ 999490 h 3329940"/>
              <a:gd name="connsiteX8" fmla="*/ 1331824 w 3146654"/>
              <a:gd name="connsiteY8" fmla="*/ 396240 h 3329940"/>
              <a:gd name="connsiteX9" fmla="*/ 2415134 w 3146654"/>
              <a:gd name="connsiteY9" fmla="*/ 0 h 3329940"/>
              <a:gd name="connsiteX10" fmla="*/ 2369414 w 3146654"/>
              <a:gd name="connsiteY10" fmla="*/ 0 h 3329940"/>
              <a:gd name="connsiteX11" fmla="*/ 1607414 w 3146654"/>
              <a:gd name="connsiteY11" fmla="*/ 0 h 3329940"/>
              <a:gd name="connsiteX12" fmla="*/ 1584960 w 3146654"/>
              <a:gd name="connsiteY12" fmla="*/ 0 h 3329940"/>
              <a:gd name="connsiteX13" fmla="*/ 1561694 w 3146654"/>
              <a:gd name="connsiteY13" fmla="*/ 0 h 3329940"/>
              <a:gd name="connsiteX14" fmla="*/ 1539240 w 3146654"/>
              <a:gd name="connsiteY14" fmla="*/ 0 h 3329940"/>
              <a:gd name="connsiteX15" fmla="*/ 777240 w 3146654"/>
              <a:gd name="connsiteY15" fmla="*/ 0 h 3329940"/>
              <a:gd name="connsiteX16" fmla="*/ 731520 w 3146654"/>
              <a:gd name="connsiteY16" fmla="*/ 0 h 3329940"/>
              <a:gd name="connsiteX17" fmla="*/ 731520 w 3146654"/>
              <a:gd name="connsiteY17" fmla="*/ 381000 h 3329940"/>
              <a:gd name="connsiteX18" fmla="*/ 784860 w 3146654"/>
              <a:gd name="connsiteY18" fmla="*/ 381000 h 3329940"/>
              <a:gd name="connsiteX19" fmla="*/ 960120 w 3146654"/>
              <a:gd name="connsiteY19" fmla="*/ 381000 h 3329940"/>
              <a:gd name="connsiteX20" fmla="*/ 960120 w 3146654"/>
              <a:gd name="connsiteY20" fmla="*/ 899160 h 3329940"/>
              <a:gd name="connsiteX21" fmla="*/ 0 w 3146654"/>
              <a:gd name="connsiteY21" fmla="*/ 2834640 h 3329940"/>
              <a:gd name="connsiteX22" fmla="*/ 297180 w 3146654"/>
              <a:gd name="connsiteY22" fmla="*/ 3329940 h 3329940"/>
              <a:gd name="connsiteX23" fmla="*/ 1561694 w 3146654"/>
              <a:gd name="connsiteY23" fmla="*/ 3329940 h 3329940"/>
              <a:gd name="connsiteX24" fmla="*/ 1584960 w 3146654"/>
              <a:gd name="connsiteY24" fmla="*/ 3329940 h 3329940"/>
              <a:gd name="connsiteX25" fmla="*/ 2849474 w 3146654"/>
              <a:gd name="connsiteY25" fmla="*/ 3329940 h 3329940"/>
              <a:gd name="connsiteX26" fmla="*/ 3146654 w 3146654"/>
              <a:gd name="connsiteY26" fmla="*/ 2834640 h 3329940"/>
              <a:gd name="connsiteX27" fmla="*/ 2186534 w 3146654"/>
              <a:gd name="connsiteY27" fmla="*/ 899160 h 3329940"/>
              <a:gd name="connsiteX28" fmla="*/ 2186534 w 3146654"/>
              <a:gd name="connsiteY28" fmla="*/ 381000 h 3329940"/>
              <a:gd name="connsiteX29" fmla="*/ 2361794 w 3146654"/>
              <a:gd name="connsiteY29" fmla="*/ 381000 h 3329940"/>
              <a:gd name="connsiteX30" fmla="*/ 2415134 w 3146654"/>
              <a:gd name="connsiteY30" fmla="*/ 381000 h 3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46654" h="3329940">
                <a:moveTo>
                  <a:pt x="1820774" y="396240"/>
                </a:moveTo>
                <a:lnTo>
                  <a:pt x="1820774" y="1062990"/>
                </a:lnTo>
                <a:lnTo>
                  <a:pt x="2760574" y="2815590"/>
                </a:lnTo>
                <a:lnTo>
                  <a:pt x="2722474" y="2923540"/>
                </a:lnTo>
                <a:lnTo>
                  <a:pt x="2455774" y="2923540"/>
                </a:lnTo>
                <a:lnTo>
                  <a:pt x="1693774" y="1418590"/>
                </a:lnTo>
                <a:lnTo>
                  <a:pt x="1141324" y="1418590"/>
                </a:lnTo>
                <a:lnTo>
                  <a:pt x="1331824" y="999490"/>
                </a:lnTo>
                <a:lnTo>
                  <a:pt x="1331824" y="396240"/>
                </a:lnTo>
                <a:close/>
                <a:moveTo>
                  <a:pt x="2415134" y="0"/>
                </a:moveTo>
                <a:lnTo>
                  <a:pt x="2369414" y="0"/>
                </a:lnTo>
                <a:lnTo>
                  <a:pt x="1607414" y="0"/>
                </a:lnTo>
                <a:lnTo>
                  <a:pt x="1584960" y="0"/>
                </a:lnTo>
                <a:lnTo>
                  <a:pt x="1561694" y="0"/>
                </a:lnTo>
                <a:lnTo>
                  <a:pt x="1539240" y="0"/>
                </a:lnTo>
                <a:lnTo>
                  <a:pt x="777240" y="0"/>
                </a:lnTo>
                <a:lnTo>
                  <a:pt x="731520" y="0"/>
                </a:lnTo>
                <a:lnTo>
                  <a:pt x="731520" y="381000"/>
                </a:lnTo>
                <a:lnTo>
                  <a:pt x="784860" y="381000"/>
                </a:lnTo>
                <a:lnTo>
                  <a:pt x="960120" y="381000"/>
                </a:lnTo>
                <a:lnTo>
                  <a:pt x="960120" y="899160"/>
                </a:lnTo>
                <a:lnTo>
                  <a:pt x="0" y="2834640"/>
                </a:lnTo>
                <a:lnTo>
                  <a:pt x="297180" y="3329940"/>
                </a:lnTo>
                <a:lnTo>
                  <a:pt x="1561694" y="3329940"/>
                </a:lnTo>
                <a:lnTo>
                  <a:pt x="1584960" y="3329940"/>
                </a:lnTo>
                <a:lnTo>
                  <a:pt x="2849474" y="3329940"/>
                </a:lnTo>
                <a:lnTo>
                  <a:pt x="3146654" y="2834640"/>
                </a:lnTo>
                <a:lnTo>
                  <a:pt x="2186534" y="899160"/>
                </a:lnTo>
                <a:lnTo>
                  <a:pt x="2186534" y="381000"/>
                </a:lnTo>
                <a:lnTo>
                  <a:pt x="2361794" y="381000"/>
                </a:lnTo>
                <a:lnTo>
                  <a:pt x="2415134" y="381000"/>
                </a:lnTo>
                <a:close/>
              </a:path>
            </a:pathLst>
          </a:cu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>
              <a:gradFill>
                <a:gsLst>
                  <a:gs pos="100000">
                    <a:srgbClr val="161616"/>
                  </a:gs>
                  <a:gs pos="0">
                    <a:srgbClr val="161616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60" name="Group 459"/>
          <p:cNvGrpSpPr/>
          <p:nvPr/>
        </p:nvGrpSpPr>
        <p:grpSpPr>
          <a:xfrm>
            <a:off x="2041768" y="6306314"/>
            <a:ext cx="1354983" cy="356753"/>
            <a:chOff x="4007494" y="1788367"/>
            <a:chExt cx="1354983" cy="356753"/>
          </a:xfrm>
        </p:grpSpPr>
        <p:grpSp>
          <p:nvGrpSpPr>
            <p:cNvPr id="461" name="Group 460"/>
            <p:cNvGrpSpPr/>
            <p:nvPr/>
          </p:nvGrpSpPr>
          <p:grpSpPr>
            <a:xfrm>
              <a:off x="4007494" y="1788367"/>
              <a:ext cx="345757" cy="215430"/>
              <a:chOff x="4678003" y="3396719"/>
              <a:chExt cx="537715" cy="335033"/>
            </a:xfrm>
          </p:grpSpPr>
          <p:sp>
            <p:nvSpPr>
              <p:cNvPr id="463" name="Freeform 21"/>
              <p:cNvSpPr>
                <a:spLocks noChangeAspect="1" noEditPoints="1"/>
              </p:cNvSpPr>
              <p:nvPr/>
            </p:nvSpPr>
            <p:spPr bwMode="black">
              <a:xfrm>
                <a:off x="4678003" y="3396719"/>
                <a:ext cx="537715" cy="335033"/>
              </a:xfrm>
              <a:custGeom>
                <a:avLst/>
                <a:gdLst>
                  <a:gd name="T0" fmla="*/ 1277 w 1355"/>
                  <a:gd name="T1" fmla="*/ 371 h 843"/>
                  <a:gd name="T2" fmla="*/ 1157 w 1355"/>
                  <a:gd name="T3" fmla="*/ 298 h 843"/>
                  <a:gd name="T4" fmla="*/ 1157 w 1355"/>
                  <a:gd name="T5" fmla="*/ 277 h 843"/>
                  <a:gd name="T6" fmla="*/ 1080 w 1355"/>
                  <a:gd name="T7" fmla="*/ 83 h 843"/>
                  <a:gd name="T8" fmla="*/ 888 w 1355"/>
                  <a:gd name="T9" fmla="*/ 0 h 843"/>
                  <a:gd name="T10" fmla="*/ 650 w 1355"/>
                  <a:gd name="T11" fmla="*/ 135 h 843"/>
                  <a:gd name="T12" fmla="*/ 544 w 1355"/>
                  <a:gd name="T13" fmla="*/ 114 h 843"/>
                  <a:gd name="T14" fmla="*/ 353 w 1355"/>
                  <a:gd name="T15" fmla="*/ 189 h 843"/>
                  <a:gd name="T16" fmla="*/ 287 w 1355"/>
                  <a:gd name="T17" fmla="*/ 287 h 843"/>
                  <a:gd name="T18" fmla="*/ 275 w 1355"/>
                  <a:gd name="T19" fmla="*/ 287 h 843"/>
                  <a:gd name="T20" fmla="*/ 82 w 1355"/>
                  <a:gd name="T21" fmla="*/ 370 h 843"/>
                  <a:gd name="T22" fmla="*/ 0 w 1355"/>
                  <a:gd name="T23" fmla="*/ 565 h 843"/>
                  <a:gd name="T24" fmla="*/ 82 w 1355"/>
                  <a:gd name="T25" fmla="*/ 760 h 843"/>
                  <a:gd name="T26" fmla="*/ 275 w 1355"/>
                  <a:gd name="T27" fmla="*/ 843 h 843"/>
                  <a:gd name="T28" fmla="*/ 1080 w 1355"/>
                  <a:gd name="T29" fmla="*/ 843 h 843"/>
                  <a:gd name="T30" fmla="*/ 1277 w 1355"/>
                  <a:gd name="T31" fmla="*/ 760 h 843"/>
                  <a:gd name="T32" fmla="*/ 1355 w 1355"/>
                  <a:gd name="T33" fmla="*/ 565 h 843"/>
                  <a:gd name="T34" fmla="*/ 1277 w 1355"/>
                  <a:gd name="T35" fmla="*/ 371 h 843"/>
                  <a:gd name="T36" fmla="*/ 1080 w 1355"/>
                  <a:gd name="T37" fmla="*/ 766 h 843"/>
                  <a:gd name="T38" fmla="*/ 275 w 1355"/>
                  <a:gd name="T39" fmla="*/ 766 h 843"/>
                  <a:gd name="T40" fmla="*/ 76 w 1355"/>
                  <a:gd name="T41" fmla="*/ 565 h 843"/>
                  <a:gd name="T42" fmla="*/ 275 w 1355"/>
                  <a:gd name="T43" fmla="*/ 364 h 843"/>
                  <a:gd name="T44" fmla="*/ 346 w 1355"/>
                  <a:gd name="T45" fmla="*/ 381 h 843"/>
                  <a:gd name="T46" fmla="*/ 544 w 1355"/>
                  <a:gd name="T47" fmla="*/ 191 h 843"/>
                  <a:gd name="T48" fmla="*/ 689 w 1355"/>
                  <a:gd name="T49" fmla="*/ 255 h 843"/>
                  <a:gd name="T50" fmla="*/ 888 w 1355"/>
                  <a:gd name="T51" fmla="*/ 77 h 843"/>
                  <a:gd name="T52" fmla="*/ 1080 w 1355"/>
                  <a:gd name="T53" fmla="*/ 277 h 843"/>
                  <a:gd name="T54" fmla="*/ 1064 w 1355"/>
                  <a:gd name="T55" fmla="*/ 370 h 843"/>
                  <a:gd name="T56" fmla="*/ 1080 w 1355"/>
                  <a:gd name="T57" fmla="*/ 364 h 843"/>
                  <a:gd name="T58" fmla="*/ 1278 w 1355"/>
                  <a:gd name="T59" fmla="*/ 565 h 843"/>
                  <a:gd name="T60" fmla="*/ 1080 w 1355"/>
                  <a:gd name="T61" fmla="*/ 766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55" h="843">
                    <a:moveTo>
                      <a:pt x="1277" y="371"/>
                    </a:moveTo>
                    <a:cubicBezTo>
                      <a:pt x="1242" y="335"/>
                      <a:pt x="1201" y="311"/>
                      <a:pt x="1157" y="298"/>
                    </a:cubicBezTo>
                    <a:cubicBezTo>
                      <a:pt x="1157" y="291"/>
                      <a:pt x="1157" y="285"/>
                      <a:pt x="1157" y="277"/>
                    </a:cubicBezTo>
                    <a:cubicBezTo>
                      <a:pt x="1157" y="205"/>
                      <a:pt x="1130" y="136"/>
                      <a:pt x="1080" y="83"/>
                    </a:cubicBezTo>
                    <a:cubicBezTo>
                      <a:pt x="1028" y="29"/>
                      <a:pt x="959" y="0"/>
                      <a:pt x="888" y="0"/>
                    </a:cubicBezTo>
                    <a:cubicBezTo>
                      <a:pt x="789" y="0"/>
                      <a:pt x="700" y="54"/>
                      <a:pt x="650" y="135"/>
                    </a:cubicBezTo>
                    <a:cubicBezTo>
                      <a:pt x="618" y="121"/>
                      <a:pt x="581" y="114"/>
                      <a:pt x="544" y="114"/>
                    </a:cubicBezTo>
                    <a:cubicBezTo>
                      <a:pt x="471" y="114"/>
                      <a:pt x="404" y="141"/>
                      <a:pt x="353" y="189"/>
                    </a:cubicBezTo>
                    <a:cubicBezTo>
                      <a:pt x="324" y="217"/>
                      <a:pt x="302" y="250"/>
                      <a:pt x="287" y="287"/>
                    </a:cubicBezTo>
                    <a:cubicBezTo>
                      <a:pt x="283" y="287"/>
                      <a:pt x="279" y="287"/>
                      <a:pt x="275" y="287"/>
                    </a:cubicBezTo>
                    <a:cubicBezTo>
                      <a:pt x="203" y="287"/>
                      <a:pt x="134" y="317"/>
                      <a:pt x="82" y="370"/>
                    </a:cubicBezTo>
                    <a:cubicBezTo>
                      <a:pt x="29" y="422"/>
                      <a:pt x="0" y="492"/>
                      <a:pt x="0" y="565"/>
                    </a:cubicBezTo>
                    <a:cubicBezTo>
                      <a:pt x="0" y="638"/>
                      <a:pt x="29" y="707"/>
                      <a:pt x="82" y="760"/>
                    </a:cubicBezTo>
                    <a:cubicBezTo>
                      <a:pt x="134" y="814"/>
                      <a:pt x="203" y="843"/>
                      <a:pt x="275" y="843"/>
                    </a:cubicBezTo>
                    <a:cubicBezTo>
                      <a:pt x="1080" y="843"/>
                      <a:pt x="1080" y="843"/>
                      <a:pt x="1080" y="843"/>
                    </a:cubicBezTo>
                    <a:cubicBezTo>
                      <a:pt x="1155" y="843"/>
                      <a:pt x="1224" y="814"/>
                      <a:pt x="1277" y="760"/>
                    </a:cubicBezTo>
                    <a:cubicBezTo>
                      <a:pt x="1327" y="707"/>
                      <a:pt x="1355" y="638"/>
                      <a:pt x="1355" y="565"/>
                    </a:cubicBezTo>
                    <a:cubicBezTo>
                      <a:pt x="1355" y="492"/>
                      <a:pt x="1327" y="422"/>
                      <a:pt x="1277" y="371"/>
                    </a:cubicBezTo>
                    <a:close/>
                    <a:moveTo>
                      <a:pt x="1080" y="766"/>
                    </a:moveTo>
                    <a:cubicBezTo>
                      <a:pt x="1080" y="766"/>
                      <a:pt x="437" y="766"/>
                      <a:pt x="275" y="766"/>
                    </a:cubicBezTo>
                    <a:cubicBezTo>
                      <a:pt x="167" y="766"/>
                      <a:pt x="76" y="674"/>
                      <a:pt x="76" y="565"/>
                    </a:cubicBezTo>
                    <a:cubicBezTo>
                      <a:pt x="76" y="457"/>
                      <a:pt x="167" y="364"/>
                      <a:pt x="275" y="364"/>
                    </a:cubicBezTo>
                    <a:cubicBezTo>
                      <a:pt x="302" y="364"/>
                      <a:pt x="324" y="370"/>
                      <a:pt x="346" y="381"/>
                    </a:cubicBezTo>
                    <a:cubicBezTo>
                      <a:pt x="351" y="272"/>
                      <a:pt x="437" y="191"/>
                      <a:pt x="544" y="191"/>
                    </a:cubicBezTo>
                    <a:cubicBezTo>
                      <a:pt x="603" y="191"/>
                      <a:pt x="650" y="213"/>
                      <a:pt x="689" y="255"/>
                    </a:cubicBezTo>
                    <a:cubicBezTo>
                      <a:pt x="699" y="158"/>
                      <a:pt x="785" y="77"/>
                      <a:pt x="888" y="77"/>
                    </a:cubicBezTo>
                    <a:cubicBezTo>
                      <a:pt x="994" y="77"/>
                      <a:pt x="1080" y="169"/>
                      <a:pt x="1080" y="277"/>
                    </a:cubicBezTo>
                    <a:cubicBezTo>
                      <a:pt x="1080" y="311"/>
                      <a:pt x="1075" y="343"/>
                      <a:pt x="1064" y="370"/>
                    </a:cubicBezTo>
                    <a:cubicBezTo>
                      <a:pt x="1069" y="364"/>
                      <a:pt x="1075" y="364"/>
                      <a:pt x="1080" y="364"/>
                    </a:cubicBezTo>
                    <a:cubicBezTo>
                      <a:pt x="1192" y="364"/>
                      <a:pt x="1278" y="457"/>
                      <a:pt x="1278" y="565"/>
                    </a:cubicBezTo>
                    <a:cubicBezTo>
                      <a:pt x="1278" y="674"/>
                      <a:pt x="1192" y="766"/>
                      <a:pt x="1080" y="76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89629" tIns="44815" rIns="89629" bIns="4481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64" name="Right Arrow 463"/>
              <p:cNvSpPr/>
              <p:nvPr/>
            </p:nvSpPr>
            <p:spPr bwMode="auto">
              <a:xfrm>
                <a:off x="4705580" y="3571110"/>
                <a:ext cx="395809" cy="93987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62" name="TextBox 461"/>
            <p:cNvSpPr txBox="1"/>
            <p:nvPr/>
          </p:nvSpPr>
          <p:spPr>
            <a:xfrm>
              <a:off x="4029233" y="2034320"/>
              <a:ext cx="1333244" cy="1108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 individual</a:t>
              </a:r>
              <a:r>
                <a:rPr kumimoji="0" lang="en-US" sz="800" b="0" i="0" u="none" strike="noStrike" kern="1200" cap="none" spc="0" normalizeH="0" noProof="0" dirty="0" smtClean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subscription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65" name="Group 464"/>
          <p:cNvGrpSpPr/>
          <p:nvPr/>
        </p:nvGrpSpPr>
        <p:grpSpPr>
          <a:xfrm>
            <a:off x="1897037" y="4739343"/>
            <a:ext cx="1148008" cy="345974"/>
            <a:chOff x="4007494" y="1788367"/>
            <a:chExt cx="1494638" cy="356753"/>
          </a:xfrm>
        </p:grpSpPr>
        <p:grpSp>
          <p:nvGrpSpPr>
            <p:cNvPr id="466" name="Group 465"/>
            <p:cNvGrpSpPr/>
            <p:nvPr/>
          </p:nvGrpSpPr>
          <p:grpSpPr>
            <a:xfrm>
              <a:off x="4007494" y="1788367"/>
              <a:ext cx="345757" cy="215430"/>
              <a:chOff x="4678003" y="3396719"/>
              <a:chExt cx="537715" cy="335033"/>
            </a:xfrm>
          </p:grpSpPr>
          <p:sp>
            <p:nvSpPr>
              <p:cNvPr id="468" name="Freeform 21"/>
              <p:cNvSpPr>
                <a:spLocks noChangeAspect="1" noEditPoints="1"/>
              </p:cNvSpPr>
              <p:nvPr/>
            </p:nvSpPr>
            <p:spPr bwMode="black">
              <a:xfrm>
                <a:off x="4678003" y="3396719"/>
                <a:ext cx="537715" cy="335033"/>
              </a:xfrm>
              <a:custGeom>
                <a:avLst/>
                <a:gdLst>
                  <a:gd name="T0" fmla="*/ 1277 w 1355"/>
                  <a:gd name="T1" fmla="*/ 371 h 843"/>
                  <a:gd name="T2" fmla="*/ 1157 w 1355"/>
                  <a:gd name="T3" fmla="*/ 298 h 843"/>
                  <a:gd name="T4" fmla="*/ 1157 w 1355"/>
                  <a:gd name="T5" fmla="*/ 277 h 843"/>
                  <a:gd name="T6" fmla="*/ 1080 w 1355"/>
                  <a:gd name="T7" fmla="*/ 83 h 843"/>
                  <a:gd name="T8" fmla="*/ 888 w 1355"/>
                  <a:gd name="T9" fmla="*/ 0 h 843"/>
                  <a:gd name="T10" fmla="*/ 650 w 1355"/>
                  <a:gd name="T11" fmla="*/ 135 h 843"/>
                  <a:gd name="T12" fmla="*/ 544 w 1355"/>
                  <a:gd name="T13" fmla="*/ 114 h 843"/>
                  <a:gd name="T14" fmla="*/ 353 w 1355"/>
                  <a:gd name="T15" fmla="*/ 189 h 843"/>
                  <a:gd name="T16" fmla="*/ 287 w 1355"/>
                  <a:gd name="T17" fmla="*/ 287 h 843"/>
                  <a:gd name="T18" fmla="*/ 275 w 1355"/>
                  <a:gd name="T19" fmla="*/ 287 h 843"/>
                  <a:gd name="T20" fmla="*/ 82 w 1355"/>
                  <a:gd name="T21" fmla="*/ 370 h 843"/>
                  <a:gd name="T22" fmla="*/ 0 w 1355"/>
                  <a:gd name="T23" fmla="*/ 565 h 843"/>
                  <a:gd name="T24" fmla="*/ 82 w 1355"/>
                  <a:gd name="T25" fmla="*/ 760 h 843"/>
                  <a:gd name="T26" fmla="*/ 275 w 1355"/>
                  <a:gd name="T27" fmla="*/ 843 h 843"/>
                  <a:gd name="T28" fmla="*/ 1080 w 1355"/>
                  <a:gd name="T29" fmla="*/ 843 h 843"/>
                  <a:gd name="T30" fmla="*/ 1277 w 1355"/>
                  <a:gd name="T31" fmla="*/ 760 h 843"/>
                  <a:gd name="T32" fmla="*/ 1355 w 1355"/>
                  <a:gd name="T33" fmla="*/ 565 h 843"/>
                  <a:gd name="T34" fmla="*/ 1277 w 1355"/>
                  <a:gd name="T35" fmla="*/ 371 h 843"/>
                  <a:gd name="T36" fmla="*/ 1080 w 1355"/>
                  <a:gd name="T37" fmla="*/ 766 h 843"/>
                  <a:gd name="T38" fmla="*/ 275 w 1355"/>
                  <a:gd name="T39" fmla="*/ 766 h 843"/>
                  <a:gd name="T40" fmla="*/ 76 w 1355"/>
                  <a:gd name="T41" fmla="*/ 565 h 843"/>
                  <a:gd name="T42" fmla="*/ 275 w 1355"/>
                  <a:gd name="T43" fmla="*/ 364 h 843"/>
                  <a:gd name="T44" fmla="*/ 346 w 1355"/>
                  <a:gd name="T45" fmla="*/ 381 h 843"/>
                  <a:gd name="T46" fmla="*/ 544 w 1355"/>
                  <a:gd name="T47" fmla="*/ 191 h 843"/>
                  <a:gd name="T48" fmla="*/ 689 w 1355"/>
                  <a:gd name="T49" fmla="*/ 255 h 843"/>
                  <a:gd name="T50" fmla="*/ 888 w 1355"/>
                  <a:gd name="T51" fmla="*/ 77 h 843"/>
                  <a:gd name="T52" fmla="*/ 1080 w 1355"/>
                  <a:gd name="T53" fmla="*/ 277 h 843"/>
                  <a:gd name="T54" fmla="*/ 1064 w 1355"/>
                  <a:gd name="T55" fmla="*/ 370 h 843"/>
                  <a:gd name="T56" fmla="*/ 1080 w 1355"/>
                  <a:gd name="T57" fmla="*/ 364 h 843"/>
                  <a:gd name="T58" fmla="*/ 1278 w 1355"/>
                  <a:gd name="T59" fmla="*/ 565 h 843"/>
                  <a:gd name="T60" fmla="*/ 1080 w 1355"/>
                  <a:gd name="T61" fmla="*/ 766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55" h="843">
                    <a:moveTo>
                      <a:pt x="1277" y="371"/>
                    </a:moveTo>
                    <a:cubicBezTo>
                      <a:pt x="1242" y="335"/>
                      <a:pt x="1201" y="311"/>
                      <a:pt x="1157" y="298"/>
                    </a:cubicBezTo>
                    <a:cubicBezTo>
                      <a:pt x="1157" y="291"/>
                      <a:pt x="1157" y="285"/>
                      <a:pt x="1157" y="277"/>
                    </a:cubicBezTo>
                    <a:cubicBezTo>
                      <a:pt x="1157" y="205"/>
                      <a:pt x="1130" y="136"/>
                      <a:pt x="1080" y="83"/>
                    </a:cubicBezTo>
                    <a:cubicBezTo>
                      <a:pt x="1028" y="29"/>
                      <a:pt x="959" y="0"/>
                      <a:pt x="888" y="0"/>
                    </a:cubicBezTo>
                    <a:cubicBezTo>
                      <a:pt x="789" y="0"/>
                      <a:pt x="700" y="54"/>
                      <a:pt x="650" y="135"/>
                    </a:cubicBezTo>
                    <a:cubicBezTo>
                      <a:pt x="618" y="121"/>
                      <a:pt x="581" y="114"/>
                      <a:pt x="544" y="114"/>
                    </a:cubicBezTo>
                    <a:cubicBezTo>
                      <a:pt x="471" y="114"/>
                      <a:pt x="404" y="141"/>
                      <a:pt x="353" y="189"/>
                    </a:cubicBezTo>
                    <a:cubicBezTo>
                      <a:pt x="324" y="217"/>
                      <a:pt x="302" y="250"/>
                      <a:pt x="287" y="287"/>
                    </a:cubicBezTo>
                    <a:cubicBezTo>
                      <a:pt x="283" y="287"/>
                      <a:pt x="279" y="287"/>
                      <a:pt x="275" y="287"/>
                    </a:cubicBezTo>
                    <a:cubicBezTo>
                      <a:pt x="203" y="287"/>
                      <a:pt x="134" y="317"/>
                      <a:pt x="82" y="370"/>
                    </a:cubicBezTo>
                    <a:cubicBezTo>
                      <a:pt x="29" y="422"/>
                      <a:pt x="0" y="492"/>
                      <a:pt x="0" y="565"/>
                    </a:cubicBezTo>
                    <a:cubicBezTo>
                      <a:pt x="0" y="638"/>
                      <a:pt x="29" y="707"/>
                      <a:pt x="82" y="760"/>
                    </a:cubicBezTo>
                    <a:cubicBezTo>
                      <a:pt x="134" y="814"/>
                      <a:pt x="203" y="843"/>
                      <a:pt x="275" y="843"/>
                    </a:cubicBezTo>
                    <a:cubicBezTo>
                      <a:pt x="1080" y="843"/>
                      <a:pt x="1080" y="843"/>
                      <a:pt x="1080" y="843"/>
                    </a:cubicBezTo>
                    <a:cubicBezTo>
                      <a:pt x="1155" y="843"/>
                      <a:pt x="1224" y="814"/>
                      <a:pt x="1277" y="760"/>
                    </a:cubicBezTo>
                    <a:cubicBezTo>
                      <a:pt x="1327" y="707"/>
                      <a:pt x="1355" y="638"/>
                      <a:pt x="1355" y="565"/>
                    </a:cubicBezTo>
                    <a:cubicBezTo>
                      <a:pt x="1355" y="492"/>
                      <a:pt x="1327" y="422"/>
                      <a:pt x="1277" y="371"/>
                    </a:cubicBezTo>
                    <a:close/>
                    <a:moveTo>
                      <a:pt x="1080" y="766"/>
                    </a:moveTo>
                    <a:cubicBezTo>
                      <a:pt x="1080" y="766"/>
                      <a:pt x="437" y="766"/>
                      <a:pt x="275" y="766"/>
                    </a:cubicBezTo>
                    <a:cubicBezTo>
                      <a:pt x="167" y="766"/>
                      <a:pt x="76" y="674"/>
                      <a:pt x="76" y="565"/>
                    </a:cubicBezTo>
                    <a:cubicBezTo>
                      <a:pt x="76" y="457"/>
                      <a:pt x="167" y="364"/>
                      <a:pt x="275" y="364"/>
                    </a:cubicBezTo>
                    <a:cubicBezTo>
                      <a:pt x="302" y="364"/>
                      <a:pt x="324" y="370"/>
                      <a:pt x="346" y="381"/>
                    </a:cubicBezTo>
                    <a:cubicBezTo>
                      <a:pt x="351" y="272"/>
                      <a:pt x="437" y="191"/>
                      <a:pt x="544" y="191"/>
                    </a:cubicBezTo>
                    <a:cubicBezTo>
                      <a:pt x="603" y="191"/>
                      <a:pt x="650" y="213"/>
                      <a:pt x="689" y="255"/>
                    </a:cubicBezTo>
                    <a:cubicBezTo>
                      <a:pt x="699" y="158"/>
                      <a:pt x="785" y="77"/>
                      <a:pt x="888" y="77"/>
                    </a:cubicBezTo>
                    <a:cubicBezTo>
                      <a:pt x="994" y="77"/>
                      <a:pt x="1080" y="169"/>
                      <a:pt x="1080" y="277"/>
                    </a:cubicBezTo>
                    <a:cubicBezTo>
                      <a:pt x="1080" y="311"/>
                      <a:pt x="1075" y="343"/>
                      <a:pt x="1064" y="370"/>
                    </a:cubicBezTo>
                    <a:cubicBezTo>
                      <a:pt x="1069" y="364"/>
                      <a:pt x="1075" y="364"/>
                      <a:pt x="1080" y="364"/>
                    </a:cubicBezTo>
                    <a:cubicBezTo>
                      <a:pt x="1192" y="364"/>
                      <a:pt x="1278" y="457"/>
                      <a:pt x="1278" y="565"/>
                    </a:cubicBezTo>
                    <a:cubicBezTo>
                      <a:pt x="1278" y="674"/>
                      <a:pt x="1192" y="766"/>
                      <a:pt x="1080" y="76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89629" tIns="44815" rIns="89629" bIns="4481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69" name="Right Arrow 468"/>
              <p:cNvSpPr/>
              <p:nvPr/>
            </p:nvSpPr>
            <p:spPr bwMode="auto">
              <a:xfrm>
                <a:off x="4705580" y="3571110"/>
                <a:ext cx="395809" cy="93987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67" name="TextBox 466"/>
            <p:cNvSpPr txBox="1"/>
            <p:nvPr/>
          </p:nvSpPr>
          <p:spPr>
            <a:xfrm>
              <a:off x="4052677" y="2034320"/>
              <a:ext cx="1449455" cy="1108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 main</a:t>
              </a:r>
              <a:r>
                <a:rPr kumimoji="0" lang="en-US" sz="800" b="0" i="0" u="none" strike="noStrike" kern="1200" cap="none" spc="0" normalizeH="0" noProof="0" dirty="0" smtClean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subscription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70" name="TextBox 25"/>
          <p:cNvSpPr txBox="1"/>
          <p:nvPr/>
        </p:nvSpPr>
        <p:spPr>
          <a:xfrm>
            <a:off x="7219210" y="4918833"/>
            <a:ext cx="1214208" cy="20313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505050"/>
                </a:solidFill>
                <a:latin typeface="Segoe UI"/>
              </a:rPr>
              <a:t>Azure Active Directory</a:t>
            </a:r>
            <a:endParaRPr lang="en-US" sz="800" dirty="0">
              <a:solidFill>
                <a:srgbClr val="505050"/>
              </a:solidFill>
              <a:latin typeface="Segoe UI"/>
            </a:endParaRPr>
          </a:p>
        </p:txBody>
      </p:sp>
      <p:grpSp>
        <p:nvGrpSpPr>
          <p:cNvPr id="471" name="Group 470"/>
          <p:cNvGrpSpPr/>
          <p:nvPr/>
        </p:nvGrpSpPr>
        <p:grpSpPr>
          <a:xfrm>
            <a:off x="7033634" y="4858095"/>
            <a:ext cx="267541" cy="258477"/>
            <a:chOff x="8321040" y="876186"/>
            <a:chExt cx="653061" cy="630936"/>
          </a:xfrm>
          <a:solidFill>
            <a:schemeClr val="tx1"/>
          </a:solidFill>
        </p:grpSpPr>
        <p:sp>
          <p:nvSpPr>
            <p:cNvPr id="472" name="Oval 471"/>
            <p:cNvSpPr/>
            <p:nvPr/>
          </p:nvSpPr>
          <p:spPr bwMode="auto">
            <a:xfrm>
              <a:off x="8321040" y="1189176"/>
              <a:ext cx="173736" cy="17373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3" name="Oval 472"/>
            <p:cNvSpPr/>
            <p:nvPr/>
          </p:nvSpPr>
          <p:spPr bwMode="auto">
            <a:xfrm>
              <a:off x="8800365" y="1189176"/>
              <a:ext cx="173736" cy="17373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4" name="Oval 473"/>
            <p:cNvSpPr/>
            <p:nvPr/>
          </p:nvSpPr>
          <p:spPr bwMode="auto">
            <a:xfrm>
              <a:off x="8559805" y="1333386"/>
              <a:ext cx="173736" cy="17373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5" name="Oval 474"/>
            <p:cNvSpPr/>
            <p:nvPr/>
          </p:nvSpPr>
          <p:spPr bwMode="auto">
            <a:xfrm>
              <a:off x="8559805" y="876186"/>
              <a:ext cx="173736" cy="17373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76" name="Straight Connector 475"/>
            <p:cNvCxnSpPr>
              <a:endCxn id="473" idx="5"/>
            </p:cNvCxnSpPr>
            <p:nvPr/>
          </p:nvCxnSpPr>
          <p:spPr>
            <a:xfrm>
              <a:off x="8585200" y="898525"/>
              <a:ext cx="363458" cy="43894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>
              <a:stCxn id="475" idx="7"/>
              <a:endCxn id="472" idx="3"/>
            </p:cNvCxnSpPr>
            <p:nvPr/>
          </p:nvCxnSpPr>
          <p:spPr>
            <a:xfrm flipH="1">
              <a:off x="8346483" y="901629"/>
              <a:ext cx="361615" cy="43584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>
              <a:stCxn id="475" idx="0"/>
              <a:endCxn id="474" idx="0"/>
            </p:cNvCxnSpPr>
            <p:nvPr/>
          </p:nvCxnSpPr>
          <p:spPr>
            <a:xfrm>
              <a:off x="8646673" y="876186"/>
              <a:ext cx="0" cy="4572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>
              <a:stCxn id="473" idx="7"/>
              <a:endCxn id="474" idx="3"/>
            </p:cNvCxnSpPr>
            <p:nvPr/>
          </p:nvCxnSpPr>
          <p:spPr>
            <a:xfrm flipH="1">
              <a:off x="8585248" y="1214619"/>
              <a:ext cx="363410" cy="26706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>
              <a:endCxn id="474" idx="5"/>
            </p:cNvCxnSpPr>
            <p:nvPr/>
          </p:nvCxnSpPr>
          <p:spPr>
            <a:xfrm>
              <a:off x="8346483" y="1214619"/>
              <a:ext cx="361615" cy="26706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1" name="Group 480"/>
          <p:cNvGrpSpPr/>
          <p:nvPr/>
        </p:nvGrpSpPr>
        <p:grpSpPr>
          <a:xfrm>
            <a:off x="8445091" y="1547535"/>
            <a:ext cx="345684" cy="298003"/>
            <a:chOff x="4817213" y="2757981"/>
            <a:chExt cx="496743" cy="428227"/>
          </a:xfrm>
        </p:grpSpPr>
        <p:sp>
          <p:nvSpPr>
            <p:cNvPr id="482" name="Freeform 70"/>
            <p:cNvSpPr>
              <a:spLocks noChangeAspect="1"/>
            </p:cNvSpPr>
            <p:nvPr/>
          </p:nvSpPr>
          <p:spPr bwMode="black">
            <a:xfrm>
              <a:off x="4995497" y="2868196"/>
              <a:ext cx="173126" cy="249928"/>
            </a:xfrm>
            <a:custGeom>
              <a:avLst/>
              <a:gdLst>
                <a:gd name="T0" fmla="*/ 73 w 110"/>
                <a:gd name="T1" fmla="*/ 6 h 144"/>
                <a:gd name="T2" fmla="*/ 70 w 110"/>
                <a:gd name="T3" fmla="*/ 0 h 144"/>
                <a:gd name="T4" fmla="*/ 12 w 110"/>
                <a:gd name="T5" fmla="*/ 0 h 144"/>
                <a:gd name="T6" fmla="*/ 6 w 110"/>
                <a:gd name="T7" fmla="*/ 6 h 144"/>
                <a:gd name="T8" fmla="*/ 0 w 110"/>
                <a:gd name="T9" fmla="*/ 69 h 144"/>
                <a:gd name="T10" fmla="*/ 5 w 110"/>
                <a:gd name="T11" fmla="*/ 75 h 144"/>
                <a:gd name="T12" fmla="*/ 40 w 110"/>
                <a:gd name="T13" fmla="*/ 75 h 144"/>
                <a:gd name="T14" fmla="*/ 16 w 110"/>
                <a:gd name="T15" fmla="*/ 136 h 144"/>
                <a:gd name="T16" fmla="*/ 21 w 110"/>
                <a:gd name="T17" fmla="*/ 140 h 144"/>
                <a:gd name="T18" fmla="*/ 108 w 110"/>
                <a:gd name="T19" fmla="*/ 57 h 144"/>
                <a:gd name="T20" fmla="*/ 107 w 110"/>
                <a:gd name="T21" fmla="*/ 53 h 144"/>
                <a:gd name="T22" fmla="*/ 54 w 110"/>
                <a:gd name="T23" fmla="*/ 53 h 144"/>
                <a:gd name="T24" fmla="*/ 73 w 110"/>
                <a:gd name="T25" fmla="*/ 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4">
                  <a:moveTo>
                    <a:pt x="73" y="6"/>
                  </a:moveTo>
                  <a:cubicBezTo>
                    <a:pt x="75" y="2"/>
                    <a:pt x="73" y="0"/>
                    <a:pt x="7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3"/>
                    <a:pt x="6" y="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2" y="75"/>
                    <a:pt x="5" y="7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4" y="143"/>
                    <a:pt x="16" y="144"/>
                    <a:pt x="21" y="140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10" y="54"/>
                    <a:pt x="110" y="53"/>
                    <a:pt x="107" y="53"/>
                  </a:cubicBezTo>
                  <a:cubicBezTo>
                    <a:pt x="54" y="53"/>
                    <a:pt x="54" y="53"/>
                    <a:pt x="54" y="53"/>
                  </a:cubicBezTo>
                  <a:lnTo>
                    <a:pt x="73" y="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032" tIns="74426" rIns="93032" bIns="74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7434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3" name="Hexagon 482"/>
            <p:cNvSpPr/>
            <p:nvPr/>
          </p:nvSpPr>
          <p:spPr bwMode="auto">
            <a:xfrm>
              <a:off x="4817213" y="2757981"/>
              <a:ext cx="496743" cy="428227"/>
            </a:xfrm>
            <a:prstGeom prst="hexagon">
              <a:avLst/>
            </a:prstGeom>
            <a:ln w="2667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484" name="Straight Arrow Connector 483"/>
          <p:cNvCxnSpPr>
            <a:cxnSpLocks/>
          </p:cNvCxnSpPr>
          <p:nvPr/>
        </p:nvCxnSpPr>
        <p:spPr>
          <a:xfrm>
            <a:off x="7873653" y="2594501"/>
            <a:ext cx="457200" cy="0"/>
          </a:xfrm>
          <a:prstGeom prst="straightConnector1">
            <a:avLst/>
          </a:prstGeom>
          <a:noFill/>
          <a:ln w="12700" cap="flat" cmpd="sng" algn="ctr">
            <a:solidFill>
              <a:srgbClr val="00BCF2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485" name="TextBox 484"/>
          <p:cNvSpPr txBox="1"/>
          <p:nvPr/>
        </p:nvSpPr>
        <p:spPr>
          <a:xfrm>
            <a:off x="9090617" y="4726665"/>
            <a:ext cx="542014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SQL DB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86" name="Freeform 190"/>
          <p:cNvSpPr>
            <a:spLocks noEditPoints="1"/>
          </p:cNvSpPr>
          <p:nvPr/>
        </p:nvSpPr>
        <p:spPr bwMode="auto">
          <a:xfrm>
            <a:off x="9690968" y="4355765"/>
            <a:ext cx="206495" cy="321007"/>
          </a:xfrm>
          <a:custGeom>
            <a:avLst/>
            <a:gdLst>
              <a:gd name="T0" fmla="*/ 210 w 421"/>
              <a:gd name="T1" fmla="*/ 0 h 547"/>
              <a:gd name="T2" fmla="*/ 0 w 421"/>
              <a:gd name="T3" fmla="*/ 81 h 547"/>
              <a:gd name="T4" fmla="*/ 0 w 421"/>
              <a:gd name="T5" fmla="*/ 465 h 547"/>
              <a:gd name="T6" fmla="*/ 210 w 421"/>
              <a:gd name="T7" fmla="*/ 547 h 547"/>
              <a:gd name="T8" fmla="*/ 421 w 421"/>
              <a:gd name="T9" fmla="*/ 466 h 547"/>
              <a:gd name="T10" fmla="*/ 421 w 421"/>
              <a:gd name="T11" fmla="*/ 83 h 547"/>
              <a:gd name="T12" fmla="*/ 210 w 421"/>
              <a:gd name="T13" fmla="*/ 0 h 547"/>
              <a:gd name="T14" fmla="*/ 4 w 421"/>
              <a:gd name="T15" fmla="*/ 482 h 547"/>
              <a:gd name="T16" fmla="*/ 4 w 421"/>
              <a:gd name="T17" fmla="*/ 477 h 547"/>
              <a:gd name="T18" fmla="*/ 4 w 421"/>
              <a:gd name="T19" fmla="*/ 482 h 547"/>
              <a:gd name="T20" fmla="*/ 149 w 421"/>
              <a:gd name="T21" fmla="*/ 243 h 547"/>
              <a:gd name="T22" fmla="*/ 129 w 421"/>
              <a:gd name="T23" fmla="*/ 254 h 547"/>
              <a:gd name="T24" fmla="*/ 129 w 421"/>
              <a:gd name="T25" fmla="*/ 284 h 547"/>
              <a:gd name="T26" fmla="*/ 110 w 421"/>
              <a:gd name="T27" fmla="*/ 324 h 547"/>
              <a:gd name="T28" fmla="*/ 110 w 421"/>
              <a:gd name="T29" fmla="*/ 326 h 547"/>
              <a:gd name="T30" fmla="*/ 129 w 421"/>
              <a:gd name="T31" fmla="*/ 376 h 547"/>
              <a:gd name="T32" fmla="*/ 129 w 421"/>
              <a:gd name="T33" fmla="*/ 410 h 547"/>
              <a:gd name="T34" fmla="*/ 134 w 421"/>
              <a:gd name="T35" fmla="*/ 426 h 547"/>
              <a:gd name="T36" fmla="*/ 149 w 421"/>
              <a:gd name="T37" fmla="*/ 430 h 547"/>
              <a:gd name="T38" fmla="*/ 149 w 421"/>
              <a:gd name="T39" fmla="*/ 460 h 547"/>
              <a:gd name="T40" fmla="*/ 103 w 421"/>
              <a:gd name="T41" fmla="*/ 448 h 547"/>
              <a:gd name="T42" fmla="*/ 89 w 421"/>
              <a:gd name="T43" fmla="*/ 402 h 547"/>
              <a:gd name="T44" fmla="*/ 89 w 421"/>
              <a:gd name="T45" fmla="*/ 365 h 547"/>
              <a:gd name="T46" fmla="*/ 68 w 421"/>
              <a:gd name="T47" fmla="*/ 345 h 547"/>
              <a:gd name="T48" fmla="*/ 68 w 421"/>
              <a:gd name="T49" fmla="*/ 306 h 547"/>
              <a:gd name="T50" fmla="*/ 89 w 421"/>
              <a:gd name="T51" fmla="*/ 289 h 547"/>
              <a:gd name="T52" fmla="*/ 89 w 421"/>
              <a:gd name="T53" fmla="*/ 259 h 547"/>
              <a:gd name="T54" fmla="*/ 103 w 421"/>
              <a:gd name="T55" fmla="*/ 222 h 547"/>
              <a:gd name="T56" fmla="*/ 149 w 421"/>
              <a:gd name="T57" fmla="*/ 211 h 547"/>
              <a:gd name="T58" fmla="*/ 149 w 421"/>
              <a:gd name="T59" fmla="*/ 243 h 547"/>
              <a:gd name="T60" fmla="*/ 357 w 421"/>
              <a:gd name="T61" fmla="*/ 315 h 547"/>
              <a:gd name="T62" fmla="*/ 357 w 421"/>
              <a:gd name="T63" fmla="*/ 346 h 547"/>
              <a:gd name="T64" fmla="*/ 336 w 421"/>
              <a:gd name="T65" fmla="*/ 366 h 547"/>
              <a:gd name="T66" fmla="*/ 336 w 421"/>
              <a:gd name="T67" fmla="*/ 402 h 547"/>
              <a:gd name="T68" fmla="*/ 322 w 421"/>
              <a:gd name="T69" fmla="*/ 449 h 547"/>
              <a:gd name="T70" fmla="*/ 274 w 421"/>
              <a:gd name="T71" fmla="*/ 462 h 547"/>
              <a:gd name="T72" fmla="*/ 274 w 421"/>
              <a:gd name="T73" fmla="*/ 432 h 547"/>
              <a:gd name="T74" fmla="*/ 290 w 421"/>
              <a:gd name="T75" fmla="*/ 427 h 547"/>
              <a:gd name="T76" fmla="*/ 294 w 421"/>
              <a:gd name="T77" fmla="*/ 412 h 547"/>
              <a:gd name="T78" fmla="*/ 294 w 421"/>
              <a:gd name="T79" fmla="*/ 377 h 547"/>
              <a:gd name="T80" fmla="*/ 315 w 421"/>
              <a:gd name="T81" fmla="*/ 328 h 547"/>
              <a:gd name="T82" fmla="*/ 315 w 421"/>
              <a:gd name="T83" fmla="*/ 326 h 547"/>
              <a:gd name="T84" fmla="*/ 294 w 421"/>
              <a:gd name="T85" fmla="*/ 284 h 547"/>
              <a:gd name="T86" fmla="*/ 294 w 421"/>
              <a:gd name="T87" fmla="*/ 256 h 547"/>
              <a:gd name="T88" fmla="*/ 274 w 421"/>
              <a:gd name="T89" fmla="*/ 245 h 547"/>
              <a:gd name="T90" fmla="*/ 274 w 421"/>
              <a:gd name="T91" fmla="*/ 212 h 547"/>
              <a:gd name="T92" fmla="*/ 321 w 421"/>
              <a:gd name="T93" fmla="*/ 223 h 547"/>
              <a:gd name="T94" fmla="*/ 336 w 421"/>
              <a:gd name="T95" fmla="*/ 261 h 547"/>
              <a:gd name="T96" fmla="*/ 336 w 421"/>
              <a:gd name="T97" fmla="*/ 290 h 547"/>
              <a:gd name="T98" fmla="*/ 357 w 421"/>
              <a:gd name="T99" fmla="*/ 306 h 547"/>
              <a:gd name="T100" fmla="*/ 357 w 421"/>
              <a:gd name="T101" fmla="*/ 315 h 547"/>
              <a:gd name="T102" fmla="*/ 210 w 421"/>
              <a:gd name="T103" fmla="*/ 119 h 547"/>
              <a:gd name="T104" fmla="*/ 61 w 421"/>
              <a:gd name="T105" fmla="*/ 74 h 547"/>
              <a:gd name="T106" fmla="*/ 210 w 421"/>
              <a:gd name="T107" fmla="*/ 28 h 547"/>
              <a:gd name="T108" fmla="*/ 360 w 421"/>
              <a:gd name="T109" fmla="*/ 74 h 547"/>
              <a:gd name="T110" fmla="*/ 210 w 421"/>
              <a:gd name="T111" fmla="*/ 119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21" h="547">
                <a:moveTo>
                  <a:pt x="210" y="0"/>
                </a:moveTo>
                <a:cubicBezTo>
                  <a:pt x="93" y="0"/>
                  <a:pt x="0" y="39"/>
                  <a:pt x="0" y="81"/>
                </a:cubicBezTo>
                <a:lnTo>
                  <a:pt x="0" y="465"/>
                </a:lnTo>
                <a:cubicBezTo>
                  <a:pt x="0" y="507"/>
                  <a:pt x="95" y="547"/>
                  <a:pt x="210" y="547"/>
                </a:cubicBezTo>
                <a:cubicBezTo>
                  <a:pt x="327" y="547"/>
                  <a:pt x="421" y="510"/>
                  <a:pt x="421" y="466"/>
                </a:cubicBezTo>
                <a:lnTo>
                  <a:pt x="421" y="83"/>
                </a:lnTo>
                <a:cubicBezTo>
                  <a:pt x="421" y="41"/>
                  <a:pt x="325" y="0"/>
                  <a:pt x="210" y="0"/>
                </a:cubicBezTo>
                <a:close/>
                <a:moveTo>
                  <a:pt x="4" y="482"/>
                </a:moveTo>
                <a:lnTo>
                  <a:pt x="4" y="477"/>
                </a:lnTo>
                <a:cubicBezTo>
                  <a:pt x="4" y="479"/>
                  <a:pt x="4" y="480"/>
                  <a:pt x="4" y="482"/>
                </a:cubicBezTo>
                <a:close/>
                <a:moveTo>
                  <a:pt x="149" y="243"/>
                </a:moveTo>
                <a:cubicBezTo>
                  <a:pt x="135" y="243"/>
                  <a:pt x="129" y="239"/>
                  <a:pt x="129" y="254"/>
                </a:cubicBezTo>
                <a:lnTo>
                  <a:pt x="129" y="284"/>
                </a:lnTo>
                <a:cubicBezTo>
                  <a:pt x="129" y="306"/>
                  <a:pt x="126" y="320"/>
                  <a:pt x="110" y="324"/>
                </a:cubicBezTo>
                <a:lnTo>
                  <a:pt x="110" y="326"/>
                </a:lnTo>
                <a:cubicBezTo>
                  <a:pt x="126" y="332"/>
                  <a:pt x="129" y="349"/>
                  <a:pt x="129" y="376"/>
                </a:cubicBezTo>
                <a:lnTo>
                  <a:pt x="129" y="410"/>
                </a:lnTo>
                <a:cubicBezTo>
                  <a:pt x="129" y="421"/>
                  <a:pt x="131" y="421"/>
                  <a:pt x="134" y="426"/>
                </a:cubicBezTo>
                <a:cubicBezTo>
                  <a:pt x="137" y="430"/>
                  <a:pt x="142" y="430"/>
                  <a:pt x="149" y="430"/>
                </a:cubicBezTo>
                <a:lnTo>
                  <a:pt x="149" y="460"/>
                </a:lnTo>
                <a:cubicBezTo>
                  <a:pt x="128" y="460"/>
                  <a:pt x="112" y="455"/>
                  <a:pt x="103" y="448"/>
                </a:cubicBezTo>
                <a:cubicBezTo>
                  <a:pt x="93" y="440"/>
                  <a:pt x="89" y="424"/>
                  <a:pt x="89" y="402"/>
                </a:cubicBezTo>
                <a:lnTo>
                  <a:pt x="89" y="365"/>
                </a:lnTo>
                <a:cubicBezTo>
                  <a:pt x="89" y="345"/>
                  <a:pt x="81" y="345"/>
                  <a:pt x="68" y="345"/>
                </a:cubicBezTo>
                <a:lnTo>
                  <a:pt x="68" y="306"/>
                </a:lnTo>
                <a:cubicBezTo>
                  <a:pt x="82" y="306"/>
                  <a:pt x="89" y="306"/>
                  <a:pt x="89" y="289"/>
                </a:cubicBezTo>
                <a:lnTo>
                  <a:pt x="89" y="259"/>
                </a:lnTo>
                <a:cubicBezTo>
                  <a:pt x="89" y="240"/>
                  <a:pt x="93" y="228"/>
                  <a:pt x="103" y="222"/>
                </a:cubicBezTo>
                <a:cubicBezTo>
                  <a:pt x="112" y="214"/>
                  <a:pt x="128" y="211"/>
                  <a:pt x="149" y="211"/>
                </a:cubicBezTo>
                <a:lnTo>
                  <a:pt x="149" y="243"/>
                </a:lnTo>
                <a:close/>
                <a:moveTo>
                  <a:pt x="357" y="315"/>
                </a:moveTo>
                <a:lnTo>
                  <a:pt x="357" y="346"/>
                </a:lnTo>
                <a:cubicBezTo>
                  <a:pt x="343" y="346"/>
                  <a:pt x="336" y="346"/>
                  <a:pt x="336" y="366"/>
                </a:cubicBezTo>
                <a:lnTo>
                  <a:pt x="336" y="402"/>
                </a:lnTo>
                <a:cubicBezTo>
                  <a:pt x="336" y="424"/>
                  <a:pt x="332" y="440"/>
                  <a:pt x="322" y="449"/>
                </a:cubicBezTo>
                <a:cubicBezTo>
                  <a:pt x="313" y="457"/>
                  <a:pt x="297" y="462"/>
                  <a:pt x="274" y="462"/>
                </a:cubicBezTo>
                <a:lnTo>
                  <a:pt x="274" y="432"/>
                </a:lnTo>
                <a:cubicBezTo>
                  <a:pt x="280" y="432"/>
                  <a:pt x="286" y="430"/>
                  <a:pt x="290" y="427"/>
                </a:cubicBezTo>
                <a:cubicBezTo>
                  <a:pt x="293" y="423"/>
                  <a:pt x="294" y="423"/>
                  <a:pt x="294" y="412"/>
                </a:cubicBezTo>
                <a:lnTo>
                  <a:pt x="294" y="377"/>
                </a:lnTo>
                <a:cubicBezTo>
                  <a:pt x="294" y="351"/>
                  <a:pt x="299" y="335"/>
                  <a:pt x="315" y="328"/>
                </a:cubicBezTo>
                <a:lnTo>
                  <a:pt x="315" y="326"/>
                </a:lnTo>
                <a:cubicBezTo>
                  <a:pt x="299" y="321"/>
                  <a:pt x="294" y="307"/>
                  <a:pt x="294" y="284"/>
                </a:cubicBezTo>
                <a:lnTo>
                  <a:pt x="294" y="256"/>
                </a:lnTo>
                <a:cubicBezTo>
                  <a:pt x="294" y="240"/>
                  <a:pt x="286" y="245"/>
                  <a:pt x="274" y="245"/>
                </a:cubicBezTo>
                <a:lnTo>
                  <a:pt x="274" y="212"/>
                </a:lnTo>
                <a:cubicBezTo>
                  <a:pt x="296" y="212"/>
                  <a:pt x="311" y="217"/>
                  <a:pt x="321" y="223"/>
                </a:cubicBezTo>
                <a:cubicBezTo>
                  <a:pt x="330" y="231"/>
                  <a:pt x="336" y="243"/>
                  <a:pt x="336" y="261"/>
                </a:cubicBezTo>
                <a:lnTo>
                  <a:pt x="336" y="290"/>
                </a:lnTo>
                <a:cubicBezTo>
                  <a:pt x="336" y="307"/>
                  <a:pt x="343" y="306"/>
                  <a:pt x="357" y="306"/>
                </a:cubicBezTo>
                <a:lnTo>
                  <a:pt x="357" y="315"/>
                </a:lnTo>
                <a:close/>
                <a:moveTo>
                  <a:pt x="210" y="119"/>
                </a:moveTo>
                <a:cubicBezTo>
                  <a:pt x="128" y="119"/>
                  <a:pt x="61" y="98"/>
                  <a:pt x="61" y="74"/>
                </a:cubicBezTo>
                <a:cubicBezTo>
                  <a:pt x="61" y="49"/>
                  <a:pt x="128" y="28"/>
                  <a:pt x="210" y="28"/>
                </a:cubicBezTo>
                <a:cubicBezTo>
                  <a:pt x="293" y="28"/>
                  <a:pt x="360" y="49"/>
                  <a:pt x="360" y="74"/>
                </a:cubicBezTo>
                <a:cubicBezTo>
                  <a:pt x="360" y="100"/>
                  <a:pt x="293" y="119"/>
                  <a:pt x="210" y="1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896386">
              <a:defRPr/>
            </a:pPr>
            <a:endParaRPr lang="en-US" sz="1765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487" name="TextBox 486"/>
          <p:cNvSpPr txBox="1"/>
          <p:nvPr/>
        </p:nvSpPr>
        <p:spPr>
          <a:xfrm>
            <a:off x="9532822" y="4824898"/>
            <a:ext cx="556257" cy="2243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Document DB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88" name="Elbow Connector 487"/>
          <p:cNvCxnSpPr>
            <a:stCxn id="118" idx="3"/>
            <a:endCxn id="120" idx="1"/>
          </p:cNvCxnSpPr>
          <p:nvPr/>
        </p:nvCxnSpPr>
        <p:spPr bwMode="auto">
          <a:xfrm flipV="1">
            <a:off x="7777768" y="4117299"/>
            <a:ext cx="553085" cy="1824506"/>
          </a:xfrm>
          <a:prstGeom prst="bentConnector3">
            <a:avLst>
              <a:gd name="adj1" fmla="val 35870"/>
            </a:avLst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dashDot"/>
            <a:miter lim="800000"/>
            <a:headEnd type="triangle" w="med" len="med"/>
            <a:tailEnd type="triangle" w="med" len="med"/>
          </a:ln>
          <a:effectLst/>
        </p:spPr>
      </p:cxnSp>
      <p:grpSp>
        <p:nvGrpSpPr>
          <p:cNvPr id="489" name="Group 488"/>
          <p:cNvGrpSpPr/>
          <p:nvPr/>
        </p:nvGrpSpPr>
        <p:grpSpPr>
          <a:xfrm>
            <a:off x="11131378" y="1968208"/>
            <a:ext cx="426504" cy="444171"/>
            <a:chOff x="11472827" y="4545788"/>
            <a:chExt cx="280728" cy="284825"/>
          </a:xfrm>
        </p:grpSpPr>
        <p:sp>
          <p:nvSpPr>
            <p:cNvPr id="490" name="Rounded Rectangle 489"/>
            <p:cNvSpPr/>
            <p:nvPr/>
          </p:nvSpPr>
          <p:spPr bwMode="auto">
            <a:xfrm>
              <a:off x="11472827" y="4699141"/>
              <a:ext cx="35603" cy="8064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>
                <a:lnSpc>
                  <a:spcPct val="90000"/>
                </a:lnSpc>
                <a:defRPr/>
              </a:pPr>
              <a:endParaRPr lang="en-US" sz="1961" b="1" dirty="0">
                <a:solidFill>
                  <a:prstClr val="white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1" name="Rounded Rectangle 490"/>
            <p:cNvSpPr/>
            <p:nvPr/>
          </p:nvSpPr>
          <p:spPr bwMode="auto">
            <a:xfrm>
              <a:off x="11527518" y="4680314"/>
              <a:ext cx="35603" cy="11115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>
                <a:lnSpc>
                  <a:spcPct val="90000"/>
                </a:lnSpc>
                <a:defRPr/>
              </a:pPr>
              <a:endParaRPr lang="en-US" sz="1961" b="1" dirty="0">
                <a:solidFill>
                  <a:prstClr val="white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2" name="Rounded Rectangle 491"/>
            <p:cNvSpPr/>
            <p:nvPr/>
          </p:nvSpPr>
          <p:spPr bwMode="auto">
            <a:xfrm>
              <a:off x="11581398" y="4660852"/>
              <a:ext cx="35603" cy="1511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>
                <a:lnSpc>
                  <a:spcPct val="90000"/>
                </a:lnSpc>
                <a:defRPr/>
              </a:pPr>
              <a:endParaRPr lang="en-US" sz="1961" b="1" dirty="0">
                <a:solidFill>
                  <a:prstClr val="white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3" name="Rounded Rectangle 492"/>
            <p:cNvSpPr/>
            <p:nvPr/>
          </p:nvSpPr>
          <p:spPr bwMode="auto">
            <a:xfrm>
              <a:off x="11637498" y="4643936"/>
              <a:ext cx="35603" cy="1866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>
                <a:lnSpc>
                  <a:spcPct val="90000"/>
                </a:lnSpc>
                <a:defRPr/>
              </a:pPr>
              <a:endParaRPr lang="en-US" sz="1961" b="1" dirty="0">
                <a:solidFill>
                  <a:prstClr val="white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4" name="Freeform 493"/>
            <p:cNvSpPr/>
            <p:nvPr/>
          </p:nvSpPr>
          <p:spPr bwMode="auto">
            <a:xfrm>
              <a:off x="11487149" y="4545788"/>
              <a:ext cx="266406" cy="257746"/>
            </a:xfrm>
            <a:custGeom>
              <a:avLst/>
              <a:gdLst>
                <a:gd name="connsiteX0" fmla="*/ 0 w 1136625"/>
                <a:gd name="connsiteY0" fmla="*/ 528239 h 1114767"/>
                <a:gd name="connsiteX1" fmla="*/ 0 w 1136625"/>
                <a:gd name="connsiteY1" fmla="*/ 105648 h 1114767"/>
                <a:gd name="connsiteX2" fmla="*/ 204010 w 1136625"/>
                <a:gd name="connsiteY2" fmla="*/ 0 h 1114767"/>
                <a:gd name="connsiteX3" fmla="*/ 983618 w 1136625"/>
                <a:gd name="connsiteY3" fmla="*/ 247726 h 1114767"/>
                <a:gd name="connsiteX4" fmla="*/ 1136625 w 1136625"/>
                <a:gd name="connsiteY4" fmla="*/ 429877 h 1114767"/>
                <a:gd name="connsiteX5" fmla="*/ 1136625 w 1136625"/>
                <a:gd name="connsiteY5" fmla="*/ 958116 h 1114767"/>
                <a:gd name="connsiteX6" fmla="*/ 987261 w 1136625"/>
                <a:gd name="connsiteY6" fmla="*/ 1114767 h 1114767"/>
                <a:gd name="connsiteX7" fmla="*/ 881613 w 1136625"/>
                <a:gd name="connsiteY7" fmla="*/ 1052835 h 1114767"/>
                <a:gd name="connsiteX0" fmla="*/ 0 w 1136625"/>
                <a:gd name="connsiteY0" fmla="*/ 542295 h 1128823"/>
                <a:gd name="connsiteX1" fmla="*/ 0 w 1136625"/>
                <a:gd name="connsiteY1" fmla="*/ 119704 h 1128823"/>
                <a:gd name="connsiteX2" fmla="*/ 204010 w 1136625"/>
                <a:gd name="connsiteY2" fmla="*/ 14056 h 1128823"/>
                <a:gd name="connsiteX3" fmla="*/ 983618 w 1136625"/>
                <a:gd name="connsiteY3" fmla="*/ 261782 h 1128823"/>
                <a:gd name="connsiteX4" fmla="*/ 1136625 w 1136625"/>
                <a:gd name="connsiteY4" fmla="*/ 443933 h 1128823"/>
                <a:gd name="connsiteX5" fmla="*/ 1136625 w 1136625"/>
                <a:gd name="connsiteY5" fmla="*/ 972172 h 1128823"/>
                <a:gd name="connsiteX6" fmla="*/ 987261 w 1136625"/>
                <a:gd name="connsiteY6" fmla="*/ 1128823 h 1128823"/>
                <a:gd name="connsiteX7" fmla="*/ 881613 w 1136625"/>
                <a:gd name="connsiteY7" fmla="*/ 1066891 h 1128823"/>
                <a:gd name="connsiteX0" fmla="*/ 10 w 1136635"/>
                <a:gd name="connsiteY0" fmla="*/ 546990 h 1133518"/>
                <a:gd name="connsiteX1" fmla="*/ 10 w 1136635"/>
                <a:gd name="connsiteY1" fmla="*/ 124399 h 1133518"/>
                <a:gd name="connsiteX2" fmla="*/ 204020 w 1136635"/>
                <a:gd name="connsiteY2" fmla="*/ 18751 h 1133518"/>
                <a:gd name="connsiteX3" fmla="*/ 983628 w 1136635"/>
                <a:gd name="connsiteY3" fmla="*/ 266477 h 1133518"/>
                <a:gd name="connsiteX4" fmla="*/ 1136635 w 1136635"/>
                <a:gd name="connsiteY4" fmla="*/ 448628 h 1133518"/>
                <a:gd name="connsiteX5" fmla="*/ 1136635 w 1136635"/>
                <a:gd name="connsiteY5" fmla="*/ 976867 h 1133518"/>
                <a:gd name="connsiteX6" fmla="*/ 987271 w 1136635"/>
                <a:gd name="connsiteY6" fmla="*/ 1133518 h 1133518"/>
                <a:gd name="connsiteX7" fmla="*/ 881623 w 1136635"/>
                <a:gd name="connsiteY7" fmla="*/ 1071586 h 1133518"/>
                <a:gd name="connsiteX0" fmla="*/ 10 w 1136635"/>
                <a:gd name="connsiteY0" fmla="*/ 546990 h 1133518"/>
                <a:gd name="connsiteX1" fmla="*/ 10 w 1136635"/>
                <a:gd name="connsiteY1" fmla="*/ 124399 h 1133518"/>
                <a:gd name="connsiteX2" fmla="*/ 204020 w 1136635"/>
                <a:gd name="connsiteY2" fmla="*/ 18751 h 1133518"/>
                <a:gd name="connsiteX3" fmla="*/ 983628 w 1136635"/>
                <a:gd name="connsiteY3" fmla="*/ 266477 h 1133518"/>
                <a:gd name="connsiteX4" fmla="*/ 1136635 w 1136635"/>
                <a:gd name="connsiteY4" fmla="*/ 448628 h 1133518"/>
                <a:gd name="connsiteX5" fmla="*/ 1136635 w 1136635"/>
                <a:gd name="connsiteY5" fmla="*/ 976867 h 1133518"/>
                <a:gd name="connsiteX6" fmla="*/ 987271 w 1136635"/>
                <a:gd name="connsiteY6" fmla="*/ 1133518 h 1133518"/>
                <a:gd name="connsiteX7" fmla="*/ 881623 w 1136635"/>
                <a:gd name="connsiteY7" fmla="*/ 1071586 h 1133518"/>
                <a:gd name="connsiteX0" fmla="*/ 10 w 1136635"/>
                <a:gd name="connsiteY0" fmla="*/ 546990 h 1133518"/>
                <a:gd name="connsiteX1" fmla="*/ 10 w 1136635"/>
                <a:gd name="connsiteY1" fmla="*/ 124399 h 1133518"/>
                <a:gd name="connsiteX2" fmla="*/ 204020 w 1136635"/>
                <a:gd name="connsiteY2" fmla="*/ 18751 h 1133518"/>
                <a:gd name="connsiteX3" fmla="*/ 983628 w 1136635"/>
                <a:gd name="connsiteY3" fmla="*/ 266477 h 1133518"/>
                <a:gd name="connsiteX4" fmla="*/ 1136635 w 1136635"/>
                <a:gd name="connsiteY4" fmla="*/ 448628 h 1133518"/>
                <a:gd name="connsiteX5" fmla="*/ 1136635 w 1136635"/>
                <a:gd name="connsiteY5" fmla="*/ 976867 h 1133518"/>
                <a:gd name="connsiteX6" fmla="*/ 987271 w 1136635"/>
                <a:gd name="connsiteY6" fmla="*/ 1133518 h 1133518"/>
                <a:gd name="connsiteX7" fmla="*/ 881623 w 1136635"/>
                <a:gd name="connsiteY7" fmla="*/ 1071586 h 1133518"/>
                <a:gd name="connsiteX0" fmla="*/ 10 w 1137407"/>
                <a:gd name="connsiteY0" fmla="*/ 546990 h 1133518"/>
                <a:gd name="connsiteX1" fmla="*/ 10 w 1137407"/>
                <a:gd name="connsiteY1" fmla="*/ 124399 h 1133518"/>
                <a:gd name="connsiteX2" fmla="*/ 204020 w 1137407"/>
                <a:gd name="connsiteY2" fmla="*/ 18751 h 1133518"/>
                <a:gd name="connsiteX3" fmla="*/ 983628 w 1137407"/>
                <a:gd name="connsiteY3" fmla="*/ 266477 h 1133518"/>
                <a:gd name="connsiteX4" fmla="*/ 1136635 w 1137407"/>
                <a:gd name="connsiteY4" fmla="*/ 448628 h 1133518"/>
                <a:gd name="connsiteX5" fmla="*/ 1136635 w 1137407"/>
                <a:gd name="connsiteY5" fmla="*/ 976867 h 1133518"/>
                <a:gd name="connsiteX6" fmla="*/ 987271 w 1137407"/>
                <a:gd name="connsiteY6" fmla="*/ 1133518 h 1133518"/>
                <a:gd name="connsiteX7" fmla="*/ 881623 w 1137407"/>
                <a:gd name="connsiteY7" fmla="*/ 1071586 h 1133518"/>
                <a:gd name="connsiteX0" fmla="*/ 10 w 1137407"/>
                <a:gd name="connsiteY0" fmla="*/ 546990 h 1133518"/>
                <a:gd name="connsiteX1" fmla="*/ 10 w 1137407"/>
                <a:gd name="connsiteY1" fmla="*/ 124399 h 1133518"/>
                <a:gd name="connsiteX2" fmla="*/ 204020 w 1137407"/>
                <a:gd name="connsiteY2" fmla="*/ 18751 h 1133518"/>
                <a:gd name="connsiteX3" fmla="*/ 983628 w 1137407"/>
                <a:gd name="connsiteY3" fmla="*/ 266477 h 1133518"/>
                <a:gd name="connsiteX4" fmla="*/ 1136635 w 1137407"/>
                <a:gd name="connsiteY4" fmla="*/ 448628 h 1133518"/>
                <a:gd name="connsiteX5" fmla="*/ 1136635 w 1137407"/>
                <a:gd name="connsiteY5" fmla="*/ 976867 h 1133518"/>
                <a:gd name="connsiteX6" fmla="*/ 987271 w 1137407"/>
                <a:gd name="connsiteY6" fmla="*/ 1133518 h 1133518"/>
                <a:gd name="connsiteX7" fmla="*/ 881623 w 1137407"/>
                <a:gd name="connsiteY7" fmla="*/ 1071586 h 1133518"/>
                <a:gd name="connsiteX0" fmla="*/ 10 w 1137407"/>
                <a:gd name="connsiteY0" fmla="*/ 546990 h 1141164"/>
                <a:gd name="connsiteX1" fmla="*/ 10 w 1137407"/>
                <a:gd name="connsiteY1" fmla="*/ 124399 h 1141164"/>
                <a:gd name="connsiteX2" fmla="*/ 204020 w 1137407"/>
                <a:gd name="connsiteY2" fmla="*/ 18751 h 1141164"/>
                <a:gd name="connsiteX3" fmla="*/ 983628 w 1137407"/>
                <a:gd name="connsiteY3" fmla="*/ 266477 h 1141164"/>
                <a:gd name="connsiteX4" fmla="*/ 1136635 w 1137407"/>
                <a:gd name="connsiteY4" fmla="*/ 448628 h 1141164"/>
                <a:gd name="connsiteX5" fmla="*/ 1136635 w 1137407"/>
                <a:gd name="connsiteY5" fmla="*/ 976867 h 1141164"/>
                <a:gd name="connsiteX6" fmla="*/ 987271 w 1137407"/>
                <a:gd name="connsiteY6" fmla="*/ 1133518 h 1141164"/>
                <a:gd name="connsiteX7" fmla="*/ 881623 w 1137407"/>
                <a:gd name="connsiteY7" fmla="*/ 1071586 h 1141164"/>
                <a:gd name="connsiteX0" fmla="*/ 10 w 1137407"/>
                <a:gd name="connsiteY0" fmla="*/ 546990 h 1141164"/>
                <a:gd name="connsiteX1" fmla="*/ 10 w 1137407"/>
                <a:gd name="connsiteY1" fmla="*/ 124399 h 1141164"/>
                <a:gd name="connsiteX2" fmla="*/ 204020 w 1137407"/>
                <a:gd name="connsiteY2" fmla="*/ 18751 h 1141164"/>
                <a:gd name="connsiteX3" fmla="*/ 983628 w 1137407"/>
                <a:gd name="connsiteY3" fmla="*/ 266477 h 1141164"/>
                <a:gd name="connsiteX4" fmla="*/ 1136635 w 1137407"/>
                <a:gd name="connsiteY4" fmla="*/ 448628 h 1141164"/>
                <a:gd name="connsiteX5" fmla="*/ 1136635 w 1137407"/>
                <a:gd name="connsiteY5" fmla="*/ 976867 h 1141164"/>
                <a:gd name="connsiteX6" fmla="*/ 987271 w 1137407"/>
                <a:gd name="connsiteY6" fmla="*/ 1133518 h 1141164"/>
                <a:gd name="connsiteX7" fmla="*/ 881623 w 1137407"/>
                <a:gd name="connsiteY7" fmla="*/ 1071586 h 114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7407" h="1141164">
                  <a:moveTo>
                    <a:pt x="10" y="546990"/>
                  </a:moveTo>
                  <a:lnTo>
                    <a:pt x="10" y="124399"/>
                  </a:lnTo>
                  <a:cubicBezTo>
                    <a:pt x="-1205" y="41823"/>
                    <a:pt x="103230" y="-37108"/>
                    <a:pt x="204020" y="18751"/>
                  </a:cubicBezTo>
                  <a:lnTo>
                    <a:pt x="983628" y="266477"/>
                  </a:lnTo>
                  <a:cubicBezTo>
                    <a:pt x="1100205" y="312622"/>
                    <a:pt x="1143921" y="380625"/>
                    <a:pt x="1136635" y="448628"/>
                  </a:cubicBezTo>
                  <a:cubicBezTo>
                    <a:pt x="1136635" y="624708"/>
                    <a:pt x="1131778" y="877291"/>
                    <a:pt x="1136635" y="976867"/>
                  </a:cubicBezTo>
                  <a:cubicBezTo>
                    <a:pt x="1141492" y="1076443"/>
                    <a:pt x="1088062" y="1168734"/>
                    <a:pt x="987271" y="1133518"/>
                  </a:cubicBezTo>
                  <a:lnTo>
                    <a:pt x="881623" y="1071586"/>
                  </a:lnTo>
                </a:path>
              </a:pathLst>
            </a:custGeom>
            <a:noFill/>
            <a:ln w="12700" cap="rnd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386">
                <a:defRPr/>
              </a:pPr>
              <a:endParaRPr lang="en-US" sz="1765" dirty="0">
                <a:solidFill>
                  <a:prstClr val="white"/>
                </a:solidFill>
                <a:latin typeface="Segoe UI"/>
              </a:endParaRPr>
            </a:p>
          </p:txBody>
        </p:sp>
      </p:grpSp>
      <p:grpSp>
        <p:nvGrpSpPr>
          <p:cNvPr id="495" name="Group 494"/>
          <p:cNvGrpSpPr/>
          <p:nvPr/>
        </p:nvGrpSpPr>
        <p:grpSpPr>
          <a:xfrm>
            <a:off x="10418838" y="4193792"/>
            <a:ext cx="445310" cy="373510"/>
            <a:chOff x="3314482" y="-4918414"/>
            <a:chExt cx="508000" cy="4508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6" name="Freeform 196"/>
            <p:cNvSpPr>
              <a:spLocks noEditPoints="1"/>
            </p:cNvSpPr>
            <p:nvPr/>
          </p:nvSpPr>
          <p:spPr bwMode="auto">
            <a:xfrm>
              <a:off x="3314482" y="-4918414"/>
              <a:ext cx="508000" cy="450850"/>
            </a:xfrm>
            <a:custGeom>
              <a:avLst/>
              <a:gdLst>
                <a:gd name="T0" fmla="*/ 502 w 684"/>
                <a:gd name="T1" fmla="*/ 511 h 605"/>
                <a:gd name="T2" fmla="*/ 342 w 684"/>
                <a:gd name="T3" fmla="*/ 566 h 605"/>
                <a:gd name="T4" fmla="*/ 133 w 684"/>
                <a:gd name="T5" fmla="*/ 462 h 605"/>
                <a:gd name="T6" fmla="*/ 182 w 684"/>
                <a:gd name="T7" fmla="*/ 93 h 605"/>
                <a:gd name="T8" fmla="*/ 342 w 684"/>
                <a:gd name="T9" fmla="*/ 39 h 605"/>
                <a:gd name="T10" fmla="*/ 551 w 684"/>
                <a:gd name="T11" fmla="*/ 142 h 605"/>
                <a:gd name="T12" fmla="*/ 502 w 684"/>
                <a:gd name="T13" fmla="*/ 511 h 605"/>
                <a:gd name="T14" fmla="*/ 582 w 684"/>
                <a:gd name="T15" fmla="*/ 118 h 605"/>
                <a:gd name="T16" fmla="*/ 342 w 684"/>
                <a:gd name="T17" fmla="*/ 0 h 605"/>
                <a:gd name="T18" fmla="*/ 158 w 684"/>
                <a:gd name="T19" fmla="*/ 62 h 605"/>
                <a:gd name="T20" fmla="*/ 102 w 684"/>
                <a:gd name="T21" fmla="*/ 486 h 605"/>
                <a:gd name="T22" fmla="*/ 342 w 684"/>
                <a:gd name="T23" fmla="*/ 605 h 605"/>
                <a:gd name="T24" fmla="*/ 526 w 684"/>
                <a:gd name="T25" fmla="*/ 543 h 605"/>
                <a:gd name="T26" fmla="*/ 582 w 684"/>
                <a:gd name="T27" fmla="*/ 118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4" h="605">
                  <a:moveTo>
                    <a:pt x="502" y="511"/>
                  </a:moveTo>
                  <a:cubicBezTo>
                    <a:pt x="454" y="548"/>
                    <a:pt x="398" y="566"/>
                    <a:pt x="342" y="566"/>
                  </a:cubicBezTo>
                  <a:cubicBezTo>
                    <a:pt x="263" y="566"/>
                    <a:pt x="185" y="530"/>
                    <a:pt x="133" y="462"/>
                  </a:cubicBezTo>
                  <a:cubicBezTo>
                    <a:pt x="44" y="347"/>
                    <a:pt x="66" y="182"/>
                    <a:pt x="182" y="93"/>
                  </a:cubicBezTo>
                  <a:cubicBezTo>
                    <a:pt x="230" y="57"/>
                    <a:pt x="286" y="39"/>
                    <a:pt x="342" y="39"/>
                  </a:cubicBezTo>
                  <a:cubicBezTo>
                    <a:pt x="421" y="39"/>
                    <a:pt x="499" y="75"/>
                    <a:pt x="551" y="142"/>
                  </a:cubicBezTo>
                  <a:cubicBezTo>
                    <a:pt x="639" y="258"/>
                    <a:pt x="617" y="423"/>
                    <a:pt x="502" y="511"/>
                  </a:cubicBezTo>
                  <a:close/>
                  <a:moveTo>
                    <a:pt x="582" y="118"/>
                  </a:moveTo>
                  <a:cubicBezTo>
                    <a:pt x="523" y="40"/>
                    <a:pt x="433" y="0"/>
                    <a:pt x="342" y="0"/>
                  </a:cubicBezTo>
                  <a:cubicBezTo>
                    <a:pt x="278" y="0"/>
                    <a:pt x="213" y="20"/>
                    <a:pt x="158" y="62"/>
                  </a:cubicBezTo>
                  <a:cubicBezTo>
                    <a:pt x="25" y="164"/>
                    <a:pt x="0" y="354"/>
                    <a:pt x="102" y="486"/>
                  </a:cubicBezTo>
                  <a:cubicBezTo>
                    <a:pt x="161" y="564"/>
                    <a:pt x="251" y="605"/>
                    <a:pt x="342" y="605"/>
                  </a:cubicBezTo>
                  <a:cubicBezTo>
                    <a:pt x="406" y="605"/>
                    <a:pt x="471" y="585"/>
                    <a:pt x="526" y="543"/>
                  </a:cubicBezTo>
                  <a:cubicBezTo>
                    <a:pt x="658" y="441"/>
                    <a:pt x="684" y="251"/>
                    <a:pt x="582" y="11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>
                <a:solidFill>
                  <a:prstClr val="black"/>
                </a:solidFill>
                <a:latin typeface="Segoe UI"/>
              </a:endParaRPr>
            </a:p>
          </p:txBody>
        </p:sp>
        <p:grpSp>
          <p:nvGrpSpPr>
            <p:cNvPr id="497" name="Group 496"/>
            <p:cNvGrpSpPr/>
            <p:nvPr/>
          </p:nvGrpSpPr>
          <p:grpSpPr>
            <a:xfrm>
              <a:off x="3395444" y="-4880314"/>
              <a:ext cx="363537" cy="342900"/>
              <a:chOff x="3395444" y="-4880314"/>
              <a:chExt cx="363537" cy="342900"/>
            </a:xfrm>
            <a:grpFill/>
          </p:grpSpPr>
          <p:sp>
            <p:nvSpPr>
              <p:cNvPr id="498" name="Freeform 197"/>
              <p:cNvSpPr>
                <a:spLocks/>
              </p:cNvSpPr>
              <p:nvPr/>
            </p:nvSpPr>
            <p:spPr bwMode="auto">
              <a:xfrm>
                <a:off x="3408144" y="-4689814"/>
                <a:ext cx="58737" cy="149225"/>
              </a:xfrm>
              <a:custGeom>
                <a:avLst/>
                <a:gdLst>
                  <a:gd name="T0" fmla="*/ 79 w 79"/>
                  <a:gd name="T1" fmla="*/ 50 h 200"/>
                  <a:gd name="T2" fmla="*/ 36 w 79"/>
                  <a:gd name="T3" fmla="*/ 0 h 200"/>
                  <a:gd name="T4" fmla="*/ 0 w 79"/>
                  <a:gd name="T5" fmla="*/ 147 h 200"/>
                  <a:gd name="T6" fmla="*/ 5 w 79"/>
                  <a:gd name="T7" fmla="*/ 157 h 200"/>
                  <a:gd name="T8" fmla="*/ 49 w 79"/>
                  <a:gd name="T9" fmla="*/ 200 h 200"/>
                  <a:gd name="T10" fmla="*/ 79 w 79"/>
                  <a:gd name="T11" fmla="*/ 5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200">
                    <a:moveTo>
                      <a:pt x="79" y="50"/>
                    </a:moveTo>
                    <a:cubicBezTo>
                      <a:pt x="62" y="33"/>
                      <a:pt x="48" y="16"/>
                      <a:pt x="36" y="0"/>
                    </a:cubicBezTo>
                    <a:cubicBezTo>
                      <a:pt x="11" y="52"/>
                      <a:pt x="2" y="105"/>
                      <a:pt x="0" y="147"/>
                    </a:cubicBezTo>
                    <a:cubicBezTo>
                      <a:pt x="2" y="150"/>
                      <a:pt x="2" y="153"/>
                      <a:pt x="5" y="157"/>
                    </a:cubicBezTo>
                    <a:cubicBezTo>
                      <a:pt x="18" y="173"/>
                      <a:pt x="33" y="188"/>
                      <a:pt x="49" y="200"/>
                    </a:cubicBezTo>
                    <a:cubicBezTo>
                      <a:pt x="46" y="166"/>
                      <a:pt x="50" y="109"/>
                      <a:pt x="79" y="50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499" name="Freeform 198"/>
              <p:cNvSpPr>
                <a:spLocks/>
              </p:cNvSpPr>
              <p:nvPr/>
            </p:nvSpPr>
            <p:spPr bwMode="auto">
              <a:xfrm>
                <a:off x="3454182" y="-4802526"/>
                <a:ext cx="119062" cy="119063"/>
              </a:xfrm>
              <a:custGeom>
                <a:avLst/>
                <a:gdLst>
                  <a:gd name="T0" fmla="*/ 109 w 159"/>
                  <a:gd name="T1" fmla="*/ 0 h 160"/>
                  <a:gd name="T2" fmla="*/ 36 w 159"/>
                  <a:gd name="T3" fmla="*/ 63 h 160"/>
                  <a:gd name="T4" fmla="*/ 0 w 159"/>
                  <a:gd name="T5" fmla="*/ 107 h 160"/>
                  <a:gd name="T6" fmla="*/ 42 w 159"/>
                  <a:gd name="T7" fmla="*/ 160 h 160"/>
                  <a:gd name="T8" fmla="*/ 90 w 159"/>
                  <a:gd name="T9" fmla="*/ 105 h 160"/>
                  <a:gd name="T10" fmla="*/ 159 w 159"/>
                  <a:gd name="T11" fmla="*/ 49 h 160"/>
                  <a:gd name="T12" fmla="*/ 109 w 159"/>
                  <a:gd name="T13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60">
                    <a:moveTo>
                      <a:pt x="109" y="0"/>
                    </a:moveTo>
                    <a:cubicBezTo>
                      <a:pt x="85" y="16"/>
                      <a:pt x="60" y="37"/>
                      <a:pt x="36" y="63"/>
                    </a:cubicBezTo>
                    <a:cubicBezTo>
                      <a:pt x="22" y="77"/>
                      <a:pt x="11" y="92"/>
                      <a:pt x="0" y="107"/>
                    </a:cubicBezTo>
                    <a:cubicBezTo>
                      <a:pt x="11" y="124"/>
                      <a:pt x="25" y="141"/>
                      <a:pt x="42" y="160"/>
                    </a:cubicBezTo>
                    <a:cubicBezTo>
                      <a:pt x="55" y="141"/>
                      <a:pt x="71" y="123"/>
                      <a:pt x="90" y="105"/>
                    </a:cubicBezTo>
                    <a:cubicBezTo>
                      <a:pt x="115" y="82"/>
                      <a:pt x="137" y="64"/>
                      <a:pt x="159" y="49"/>
                    </a:cubicBezTo>
                    <a:cubicBezTo>
                      <a:pt x="141" y="33"/>
                      <a:pt x="124" y="17"/>
                      <a:pt x="109" y="0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500" name="Freeform 199"/>
              <p:cNvSpPr>
                <a:spLocks/>
              </p:cNvSpPr>
              <p:nvPr/>
            </p:nvSpPr>
            <p:spPr bwMode="auto">
              <a:xfrm>
                <a:off x="3562132" y="-4848564"/>
                <a:ext cx="158750" cy="66675"/>
              </a:xfrm>
              <a:custGeom>
                <a:avLst/>
                <a:gdLst>
                  <a:gd name="T0" fmla="*/ 214 w 214"/>
                  <a:gd name="T1" fmla="*/ 46 h 90"/>
                  <a:gd name="T2" fmla="*/ 176 w 214"/>
                  <a:gd name="T3" fmla="*/ 7 h 90"/>
                  <a:gd name="T4" fmla="*/ 0 w 214"/>
                  <a:gd name="T5" fmla="*/ 39 h 90"/>
                  <a:gd name="T6" fmla="*/ 49 w 214"/>
                  <a:gd name="T7" fmla="*/ 90 h 90"/>
                  <a:gd name="T8" fmla="*/ 214 w 214"/>
                  <a:gd name="T9" fmla="*/ 46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4" h="90">
                    <a:moveTo>
                      <a:pt x="214" y="46"/>
                    </a:moveTo>
                    <a:cubicBezTo>
                      <a:pt x="203" y="31"/>
                      <a:pt x="190" y="18"/>
                      <a:pt x="176" y="7"/>
                    </a:cubicBezTo>
                    <a:cubicBezTo>
                      <a:pt x="136" y="0"/>
                      <a:pt x="72" y="1"/>
                      <a:pt x="0" y="39"/>
                    </a:cubicBezTo>
                    <a:cubicBezTo>
                      <a:pt x="17" y="57"/>
                      <a:pt x="33" y="74"/>
                      <a:pt x="49" y="90"/>
                    </a:cubicBezTo>
                    <a:cubicBezTo>
                      <a:pt x="146" y="38"/>
                      <a:pt x="214" y="46"/>
                      <a:pt x="214" y="46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501" name="Freeform 200"/>
              <p:cNvSpPr>
                <a:spLocks/>
              </p:cNvSpPr>
              <p:nvPr/>
            </p:nvSpPr>
            <p:spPr bwMode="auto">
              <a:xfrm>
                <a:off x="3401794" y="-4829514"/>
                <a:ext cx="52387" cy="139700"/>
              </a:xfrm>
              <a:custGeom>
                <a:avLst/>
                <a:gdLst>
                  <a:gd name="T0" fmla="*/ 46 w 72"/>
                  <a:gd name="T1" fmla="*/ 189 h 189"/>
                  <a:gd name="T2" fmla="*/ 72 w 72"/>
                  <a:gd name="T3" fmla="*/ 145 h 189"/>
                  <a:gd name="T4" fmla="*/ 37 w 72"/>
                  <a:gd name="T5" fmla="*/ 0 h 189"/>
                  <a:gd name="T6" fmla="*/ 9 w 72"/>
                  <a:gd name="T7" fmla="*/ 34 h 189"/>
                  <a:gd name="T8" fmla="*/ 46 w 72"/>
                  <a:gd name="T9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89">
                    <a:moveTo>
                      <a:pt x="46" y="189"/>
                    </a:moveTo>
                    <a:cubicBezTo>
                      <a:pt x="54" y="174"/>
                      <a:pt x="62" y="160"/>
                      <a:pt x="72" y="145"/>
                    </a:cubicBezTo>
                    <a:cubicBezTo>
                      <a:pt x="31" y="79"/>
                      <a:pt x="33" y="25"/>
                      <a:pt x="37" y="0"/>
                    </a:cubicBezTo>
                    <a:cubicBezTo>
                      <a:pt x="27" y="11"/>
                      <a:pt x="17" y="22"/>
                      <a:pt x="9" y="34"/>
                    </a:cubicBezTo>
                    <a:cubicBezTo>
                      <a:pt x="1" y="68"/>
                      <a:pt x="0" y="123"/>
                      <a:pt x="46" y="189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502" name="Freeform 201"/>
              <p:cNvSpPr>
                <a:spLocks/>
              </p:cNvSpPr>
              <p:nvPr/>
            </p:nvSpPr>
            <p:spPr bwMode="auto">
              <a:xfrm>
                <a:off x="3466882" y="-4683464"/>
                <a:ext cx="263525" cy="130175"/>
              </a:xfrm>
              <a:custGeom>
                <a:avLst/>
                <a:gdLst>
                  <a:gd name="T0" fmla="*/ 75 w 355"/>
                  <a:gd name="T1" fmla="*/ 45 h 175"/>
                  <a:gd name="T2" fmla="*/ 25 w 355"/>
                  <a:gd name="T3" fmla="*/ 0 h 175"/>
                  <a:gd name="T4" fmla="*/ 0 w 355"/>
                  <a:gd name="T5" fmla="*/ 41 h 175"/>
                  <a:gd name="T6" fmla="*/ 46 w 355"/>
                  <a:gd name="T7" fmla="*/ 82 h 175"/>
                  <a:gd name="T8" fmla="*/ 321 w 355"/>
                  <a:gd name="T9" fmla="*/ 175 h 175"/>
                  <a:gd name="T10" fmla="*/ 355 w 355"/>
                  <a:gd name="T11" fmla="*/ 134 h 175"/>
                  <a:gd name="T12" fmla="*/ 75 w 355"/>
                  <a:gd name="T13" fmla="*/ 4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5" h="175">
                    <a:moveTo>
                      <a:pt x="75" y="45"/>
                    </a:moveTo>
                    <a:cubicBezTo>
                      <a:pt x="56" y="30"/>
                      <a:pt x="39" y="14"/>
                      <a:pt x="25" y="0"/>
                    </a:cubicBezTo>
                    <a:cubicBezTo>
                      <a:pt x="15" y="13"/>
                      <a:pt x="7" y="27"/>
                      <a:pt x="0" y="41"/>
                    </a:cubicBezTo>
                    <a:cubicBezTo>
                      <a:pt x="13" y="55"/>
                      <a:pt x="28" y="68"/>
                      <a:pt x="46" y="82"/>
                    </a:cubicBezTo>
                    <a:cubicBezTo>
                      <a:pt x="154" y="167"/>
                      <a:pt x="261" y="175"/>
                      <a:pt x="321" y="175"/>
                    </a:cubicBezTo>
                    <a:cubicBezTo>
                      <a:pt x="325" y="175"/>
                      <a:pt x="344" y="150"/>
                      <a:pt x="355" y="134"/>
                    </a:cubicBezTo>
                    <a:cubicBezTo>
                      <a:pt x="328" y="140"/>
                      <a:pt x="213" y="154"/>
                      <a:pt x="75" y="45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503" name="Freeform 202"/>
              <p:cNvSpPr>
                <a:spLocks/>
              </p:cNvSpPr>
              <p:nvPr/>
            </p:nvSpPr>
            <p:spPr bwMode="auto">
              <a:xfrm>
                <a:off x="3435132" y="-4721564"/>
                <a:ext cx="50800" cy="69850"/>
              </a:xfrm>
              <a:custGeom>
                <a:avLst/>
                <a:gdLst>
                  <a:gd name="T0" fmla="*/ 0 w 68"/>
                  <a:gd name="T1" fmla="*/ 44 h 94"/>
                  <a:gd name="T2" fmla="*/ 43 w 68"/>
                  <a:gd name="T3" fmla="*/ 94 h 94"/>
                  <a:gd name="T4" fmla="*/ 68 w 68"/>
                  <a:gd name="T5" fmla="*/ 53 h 94"/>
                  <a:gd name="T6" fmla="*/ 26 w 68"/>
                  <a:gd name="T7" fmla="*/ 0 h 94"/>
                  <a:gd name="T8" fmla="*/ 0 w 68"/>
                  <a:gd name="T9" fmla="*/ 4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94">
                    <a:moveTo>
                      <a:pt x="0" y="44"/>
                    </a:moveTo>
                    <a:cubicBezTo>
                      <a:pt x="12" y="60"/>
                      <a:pt x="26" y="77"/>
                      <a:pt x="43" y="94"/>
                    </a:cubicBezTo>
                    <a:cubicBezTo>
                      <a:pt x="50" y="80"/>
                      <a:pt x="58" y="66"/>
                      <a:pt x="68" y="53"/>
                    </a:cubicBezTo>
                    <a:cubicBezTo>
                      <a:pt x="51" y="34"/>
                      <a:pt x="37" y="17"/>
                      <a:pt x="26" y="0"/>
                    </a:cubicBezTo>
                    <a:cubicBezTo>
                      <a:pt x="16" y="15"/>
                      <a:pt x="8" y="29"/>
                      <a:pt x="0" y="44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504" name="Freeform 203"/>
              <p:cNvSpPr>
                <a:spLocks/>
              </p:cNvSpPr>
              <p:nvPr/>
            </p:nvSpPr>
            <p:spPr bwMode="auto">
              <a:xfrm>
                <a:off x="3573244" y="-4781889"/>
                <a:ext cx="185737" cy="157163"/>
              </a:xfrm>
              <a:custGeom>
                <a:avLst/>
                <a:gdLst>
                  <a:gd name="T0" fmla="*/ 0 w 251"/>
                  <a:gd name="T1" fmla="*/ 22 h 211"/>
                  <a:gd name="T2" fmla="*/ 244 w 251"/>
                  <a:gd name="T3" fmla="*/ 211 h 211"/>
                  <a:gd name="T4" fmla="*/ 251 w 251"/>
                  <a:gd name="T5" fmla="*/ 188 h 211"/>
                  <a:gd name="T6" fmla="*/ 36 w 251"/>
                  <a:gd name="T7" fmla="*/ 0 h 211"/>
                  <a:gd name="T8" fmla="*/ 0 w 251"/>
                  <a:gd name="T9" fmla="*/ 22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211">
                    <a:moveTo>
                      <a:pt x="0" y="22"/>
                    </a:moveTo>
                    <a:cubicBezTo>
                      <a:pt x="98" y="113"/>
                      <a:pt x="215" y="190"/>
                      <a:pt x="244" y="211"/>
                    </a:cubicBezTo>
                    <a:cubicBezTo>
                      <a:pt x="247" y="203"/>
                      <a:pt x="249" y="196"/>
                      <a:pt x="251" y="188"/>
                    </a:cubicBezTo>
                    <a:cubicBezTo>
                      <a:pt x="220" y="165"/>
                      <a:pt x="136" y="99"/>
                      <a:pt x="36" y="0"/>
                    </a:cubicBezTo>
                    <a:cubicBezTo>
                      <a:pt x="24" y="6"/>
                      <a:pt x="12" y="14"/>
                      <a:pt x="0" y="22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505" name="Freeform 204"/>
              <p:cNvSpPr>
                <a:spLocks/>
              </p:cNvSpPr>
              <p:nvPr/>
            </p:nvSpPr>
            <p:spPr bwMode="auto">
              <a:xfrm>
                <a:off x="3482757" y="-4880314"/>
                <a:ext cx="79375" cy="77788"/>
              </a:xfrm>
              <a:custGeom>
                <a:avLst/>
                <a:gdLst>
                  <a:gd name="T0" fmla="*/ 108 w 108"/>
                  <a:gd name="T1" fmla="*/ 81 h 105"/>
                  <a:gd name="T2" fmla="*/ 34 w 108"/>
                  <a:gd name="T3" fmla="*/ 0 h 105"/>
                  <a:gd name="T4" fmla="*/ 0 w 108"/>
                  <a:gd name="T5" fmla="*/ 14 h 105"/>
                  <a:gd name="T6" fmla="*/ 71 w 108"/>
                  <a:gd name="T7" fmla="*/ 105 h 105"/>
                  <a:gd name="T8" fmla="*/ 108 w 108"/>
                  <a:gd name="T9" fmla="*/ 8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5">
                    <a:moveTo>
                      <a:pt x="108" y="81"/>
                    </a:moveTo>
                    <a:cubicBezTo>
                      <a:pt x="84" y="56"/>
                      <a:pt x="59" y="29"/>
                      <a:pt x="34" y="0"/>
                    </a:cubicBezTo>
                    <a:cubicBezTo>
                      <a:pt x="22" y="4"/>
                      <a:pt x="11" y="9"/>
                      <a:pt x="0" y="14"/>
                    </a:cubicBezTo>
                    <a:cubicBezTo>
                      <a:pt x="18" y="45"/>
                      <a:pt x="43" y="75"/>
                      <a:pt x="71" y="105"/>
                    </a:cubicBezTo>
                    <a:cubicBezTo>
                      <a:pt x="83" y="96"/>
                      <a:pt x="96" y="88"/>
                      <a:pt x="108" y="81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506" name="Freeform 205"/>
              <p:cNvSpPr>
                <a:spLocks/>
              </p:cNvSpPr>
              <p:nvPr/>
            </p:nvSpPr>
            <p:spPr bwMode="auto">
              <a:xfrm>
                <a:off x="3533557" y="-4819989"/>
                <a:ext cx="66675" cy="55563"/>
              </a:xfrm>
              <a:custGeom>
                <a:avLst/>
                <a:gdLst>
                  <a:gd name="T0" fmla="*/ 41 w 90"/>
                  <a:gd name="T1" fmla="*/ 0 h 75"/>
                  <a:gd name="T2" fmla="*/ 0 w 90"/>
                  <a:gd name="T3" fmla="*/ 25 h 75"/>
                  <a:gd name="T4" fmla="*/ 49 w 90"/>
                  <a:gd name="T5" fmla="*/ 75 h 75"/>
                  <a:gd name="T6" fmla="*/ 90 w 90"/>
                  <a:gd name="T7" fmla="*/ 50 h 75"/>
                  <a:gd name="T8" fmla="*/ 41 w 90"/>
                  <a:gd name="T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75">
                    <a:moveTo>
                      <a:pt x="41" y="0"/>
                    </a:moveTo>
                    <a:cubicBezTo>
                      <a:pt x="28" y="6"/>
                      <a:pt x="12" y="16"/>
                      <a:pt x="0" y="25"/>
                    </a:cubicBezTo>
                    <a:cubicBezTo>
                      <a:pt x="15" y="42"/>
                      <a:pt x="31" y="59"/>
                      <a:pt x="49" y="75"/>
                    </a:cubicBezTo>
                    <a:cubicBezTo>
                      <a:pt x="62" y="67"/>
                      <a:pt x="78" y="56"/>
                      <a:pt x="90" y="50"/>
                    </a:cubicBezTo>
                    <a:cubicBezTo>
                      <a:pt x="74" y="34"/>
                      <a:pt x="57" y="18"/>
                      <a:pt x="41" y="0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507" name="Freeform 206"/>
              <p:cNvSpPr>
                <a:spLocks/>
              </p:cNvSpPr>
              <p:nvPr/>
            </p:nvSpPr>
            <p:spPr bwMode="auto">
              <a:xfrm>
                <a:off x="3533557" y="-4821576"/>
                <a:ext cx="66675" cy="58738"/>
              </a:xfrm>
              <a:custGeom>
                <a:avLst/>
                <a:gdLst>
                  <a:gd name="T0" fmla="*/ 36 w 90"/>
                  <a:gd name="T1" fmla="*/ 0 h 79"/>
                  <a:gd name="T2" fmla="*/ 0 w 90"/>
                  <a:gd name="T3" fmla="*/ 24 h 79"/>
                  <a:gd name="T4" fmla="*/ 55 w 90"/>
                  <a:gd name="T5" fmla="*/ 79 h 79"/>
                  <a:gd name="T6" fmla="*/ 90 w 90"/>
                  <a:gd name="T7" fmla="*/ 56 h 79"/>
                  <a:gd name="T8" fmla="*/ 36 w 90"/>
                  <a:gd name="T9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79">
                    <a:moveTo>
                      <a:pt x="36" y="0"/>
                    </a:moveTo>
                    <a:cubicBezTo>
                      <a:pt x="24" y="7"/>
                      <a:pt x="12" y="15"/>
                      <a:pt x="0" y="24"/>
                    </a:cubicBezTo>
                    <a:cubicBezTo>
                      <a:pt x="15" y="41"/>
                      <a:pt x="38" y="63"/>
                      <a:pt x="55" y="79"/>
                    </a:cubicBezTo>
                    <a:cubicBezTo>
                      <a:pt x="68" y="71"/>
                      <a:pt x="78" y="62"/>
                      <a:pt x="90" y="56"/>
                    </a:cubicBezTo>
                    <a:cubicBezTo>
                      <a:pt x="74" y="40"/>
                      <a:pt x="53" y="18"/>
                      <a:pt x="36" y="0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508" name="Freeform 207"/>
              <p:cNvSpPr>
                <a:spLocks/>
              </p:cNvSpPr>
              <p:nvPr/>
            </p:nvSpPr>
            <p:spPr bwMode="auto">
              <a:xfrm>
                <a:off x="3638332" y="-4732676"/>
                <a:ext cx="93662" cy="95250"/>
              </a:xfrm>
              <a:custGeom>
                <a:avLst/>
                <a:gdLst>
                  <a:gd name="T0" fmla="*/ 29 w 127"/>
                  <a:gd name="T1" fmla="*/ 19 h 128"/>
                  <a:gd name="T2" fmla="*/ 18 w 127"/>
                  <a:gd name="T3" fmla="*/ 98 h 128"/>
                  <a:gd name="T4" fmla="*/ 98 w 127"/>
                  <a:gd name="T5" fmla="*/ 109 h 128"/>
                  <a:gd name="T6" fmla="*/ 108 w 127"/>
                  <a:gd name="T7" fmla="*/ 30 h 128"/>
                  <a:gd name="T8" fmla="*/ 29 w 127"/>
                  <a:gd name="T9" fmla="*/ 1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8">
                    <a:moveTo>
                      <a:pt x="29" y="19"/>
                    </a:moveTo>
                    <a:cubicBezTo>
                      <a:pt x="4" y="38"/>
                      <a:pt x="0" y="74"/>
                      <a:pt x="18" y="98"/>
                    </a:cubicBezTo>
                    <a:cubicBezTo>
                      <a:pt x="38" y="123"/>
                      <a:pt x="73" y="128"/>
                      <a:pt x="98" y="109"/>
                    </a:cubicBezTo>
                    <a:cubicBezTo>
                      <a:pt x="123" y="90"/>
                      <a:pt x="127" y="55"/>
                      <a:pt x="108" y="30"/>
                    </a:cubicBezTo>
                    <a:cubicBezTo>
                      <a:pt x="89" y="5"/>
                      <a:pt x="54" y="0"/>
                      <a:pt x="29" y="19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509" name="Freeform 208"/>
              <p:cNvSpPr>
                <a:spLocks/>
              </p:cNvSpPr>
              <p:nvPr/>
            </p:nvSpPr>
            <p:spPr bwMode="auto">
              <a:xfrm>
                <a:off x="3552607" y="-4626314"/>
                <a:ext cx="87312" cy="88900"/>
              </a:xfrm>
              <a:custGeom>
                <a:avLst/>
                <a:gdLst>
                  <a:gd name="T0" fmla="*/ 27 w 118"/>
                  <a:gd name="T1" fmla="*/ 18 h 118"/>
                  <a:gd name="T2" fmla="*/ 18 w 118"/>
                  <a:gd name="T3" fmla="*/ 91 h 118"/>
                  <a:gd name="T4" fmla="*/ 91 w 118"/>
                  <a:gd name="T5" fmla="*/ 101 h 118"/>
                  <a:gd name="T6" fmla="*/ 101 w 118"/>
                  <a:gd name="T7" fmla="*/ 27 h 118"/>
                  <a:gd name="T8" fmla="*/ 27 w 118"/>
                  <a:gd name="T9" fmla="*/ 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118">
                    <a:moveTo>
                      <a:pt x="27" y="18"/>
                    </a:moveTo>
                    <a:cubicBezTo>
                      <a:pt x="5" y="35"/>
                      <a:pt x="0" y="68"/>
                      <a:pt x="18" y="91"/>
                    </a:cubicBezTo>
                    <a:cubicBezTo>
                      <a:pt x="35" y="114"/>
                      <a:pt x="68" y="118"/>
                      <a:pt x="91" y="101"/>
                    </a:cubicBezTo>
                    <a:cubicBezTo>
                      <a:pt x="114" y="83"/>
                      <a:pt x="118" y="50"/>
                      <a:pt x="101" y="27"/>
                    </a:cubicBezTo>
                    <a:cubicBezTo>
                      <a:pt x="83" y="4"/>
                      <a:pt x="50" y="0"/>
                      <a:pt x="27" y="18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510" name="Freeform 209"/>
              <p:cNvSpPr>
                <a:spLocks/>
              </p:cNvSpPr>
              <p:nvPr/>
            </p:nvSpPr>
            <p:spPr bwMode="auto">
              <a:xfrm>
                <a:off x="3395444" y="-4756489"/>
                <a:ext cx="133350" cy="133350"/>
              </a:xfrm>
              <a:custGeom>
                <a:avLst/>
                <a:gdLst>
                  <a:gd name="T0" fmla="*/ 41 w 179"/>
                  <a:gd name="T1" fmla="*/ 27 h 180"/>
                  <a:gd name="T2" fmla="*/ 26 w 179"/>
                  <a:gd name="T3" fmla="*/ 138 h 180"/>
                  <a:gd name="T4" fmla="*/ 138 w 179"/>
                  <a:gd name="T5" fmla="*/ 153 h 180"/>
                  <a:gd name="T6" fmla="*/ 153 w 179"/>
                  <a:gd name="T7" fmla="*/ 41 h 180"/>
                  <a:gd name="T8" fmla="*/ 41 w 179"/>
                  <a:gd name="T9" fmla="*/ 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80">
                    <a:moveTo>
                      <a:pt x="41" y="27"/>
                    </a:moveTo>
                    <a:cubicBezTo>
                      <a:pt x="6" y="53"/>
                      <a:pt x="0" y="103"/>
                      <a:pt x="26" y="138"/>
                    </a:cubicBezTo>
                    <a:cubicBezTo>
                      <a:pt x="53" y="173"/>
                      <a:pt x="103" y="180"/>
                      <a:pt x="138" y="153"/>
                    </a:cubicBezTo>
                    <a:cubicBezTo>
                      <a:pt x="173" y="126"/>
                      <a:pt x="179" y="76"/>
                      <a:pt x="153" y="41"/>
                    </a:cubicBezTo>
                    <a:cubicBezTo>
                      <a:pt x="126" y="7"/>
                      <a:pt x="76" y="0"/>
                      <a:pt x="41" y="27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cxnSp>
        <p:nvCxnSpPr>
          <p:cNvPr id="511" name="Straight Arrow Connector 510"/>
          <p:cNvCxnSpPr>
            <a:cxnSpLocks/>
          </p:cNvCxnSpPr>
          <p:nvPr/>
        </p:nvCxnSpPr>
        <p:spPr>
          <a:xfrm flipV="1">
            <a:off x="10221054" y="3575987"/>
            <a:ext cx="229211" cy="5435"/>
          </a:xfrm>
          <a:prstGeom prst="straightConnector1">
            <a:avLst/>
          </a:prstGeom>
          <a:noFill/>
          <a:ln w="12700" cap="flat" cmpd="sng" algn="ctr">
            <a:solidFill>
              <a:schemeClr val="bg1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512" name="Straight Arrow Connector 511"/>
          <p:cNvCxnSpPr>
            <a:cxnSpLocks/>
          </p:cNvCxnSpPr>
          <p:nvPr/>
        </p:nvCxnSpPr>
        <p:spPr>
          <a:xfrm flipV="1">
            <a:off x="10232990" y="4393132"/>
            <a:ext cx="229211" cy="5435"/>
          </a:xfrm>
          <a:prstGeom prst="straightConnector1">
            <a:avLst/>
          </a:prstGeom>
          <a:noFill/>
          <a:ln w="12700" cap="flat" cmpd="sng" algn="ctr">
            <a:solidFill>
              <a:schemeClr val="bg1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513" name="Straight Arrow Connector 512"/>
          <p:cNvCxnSpPr>
            <a:cxnSpLocks/>
          </p:cNvCxnSpPr>
          <p:nvPr/>
        </p:nvCxnSpPr>
        <p:spPr>
          <a:xfrm>
            <a:off x="10704726" y="5523862"/>
            <a:ext cx="356825" cy="0"/>
          </a:xfrm>
          <a:prstGeom prst="straightConnector1">
            <a:avLst/>
          </a:prstGeom>
          <a:ln w="12700">
            <a:solidFill>
              <a:srgbClr val="FC740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Arrow Connector 513"/>
          <p:cNvCxnSpPr>
            <a:cxnSpLocks/>
          </p:cNvCxnSpPr>
          <p:nvPr/>
        </p:nvCxnSpPr>
        <p:spPr>
          <a:xfrm flipV="1">
            <a:off x="10740792" y="5628264"/>
            <a:ext cx="31520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5" name="TextBox 514"/>
          <p:cNvSpPr txBox="1"/>
          <p:nvPr/>
        </p:nvSpPr>
        <p:spPr>
          <a:xfrm>
            <a:off x="10954369" y="5467903"/>
            <a:ext cx="1119109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Streaming Data /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Real time Data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16" name="Straight Arrow Connector 515"/>
          <p:cNvCxnSpPr>
            <a:cxnSpLocks/>
          </p:cNvCxnSpPr>
          <p:nvPr/>
        </p:nvCxnSpPr>
        <p:spPr>
          <a:xfrm flipV="1">
            <a:off x="10720931" y="5871900"/>
            <a:ext cx="324413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Arrow Connector 516"/>
          <p:cNvCxnSpPr>
            <a:cxnSpLocks/>
          </p:cNvCxnSpPr>
          <p:nvPr/>
        </p:nvCxnSpPr>
        <p:spPr>
          <a:xfrm>
            <a:off x="10721603" y="6004612"/>
            <a:ext cx="343501" cy="0"/>
          </a:xfrm>
          <a:prstGeom prst="straightConnector1">
            <a:avLst/>
          </a:prstGeom>
          <a:noFill/>
          <a:ln w="12700" cap="flat" cmpd="sng" algn="ctr">
            <a:solidFill>
              <a:srgbClr val="00BCF2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18" name="TextBox 517"/>
          <p:cNvSpPr txBox="1"/>
          <p:nvPr/>
        </p:nvSpPr>
        <p:spPr>
          <a:xfrm>
            <a:off x="11009618" y="5871900"/>
            <a:ext cx="860247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Cold path Data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19" name="Elbow Connector 518"/>
          <p:cNvCxnSpPr/>
          <p:nvPr/>
        </p:nvCxnSpPr>
        <p:spPr bwMode="auto">
          <a:xfrm flipV="1">
            <a:off x="10745753" y="6166711"/>
            <a:ext cx="270434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dashDot"/>
            <a:miter lim="800000"/>
            <a:headEnd type="none" w="sm" len="sm"/>
            <a:tailEnd type="triangle"/>
          </a:ln>
          <a:effectLst/>
        </p:spPr>
      </p:cxnSp>
      <p:sp>
        <p:nvSpPr>
          <p:cNvPr id="520" name="TextBox 519"/>
          <p:cNvSpPr txBox="1"/>
          <p:nvPr/>
        </p:nvSpPr>
        <p:spPr>
          <a:xfrm>
            <a:off x="10988232" y="6128374"/>
            <a:ext cx="1286599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link btw subscription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1" name="Rectangle 520"/>
          <p:cNvSpPr/>
          <p:nvPr/>
        </p:nvSpPr>
        <p:spPr bwMode="auto">
          <a:xfrm>
            <a:off x="10919761" y="2808912"/>
            <a:ext cx="1076808" cy="1917753"/>
          </a:xfrm>
          <a:prstGeom prst="rect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2" name="TextBox 521"/>
          <p:cNvSpPr txBox="1"/>
          <p:nvPr/>
        </p:nvSpPr>
        <p:spPr>
          <a:xfrm>
            <a:off x="11321617" y="2906269"/>
            <a:ext cx="464083" cy="158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92">
              <a:spcBef>
                <a:spcPct val="0"/>
              </a:spcBef>
              <a:spcAft>
                <a:spcPts val="588"/>
              </a:spcAft>
              <a:defRPr/>
            </a:pPr>
            <a:r>
              <a:rPr lang="en-US" sz="1029" kern="0" dirty="0">
                <a:solidFill>
                  <a:srgbClr val="505050"/>
                </a:solidFill>
                <a:latin typeface="Segoe UI"/>
                <a:cs typeface="Segoe UI Semilight" panose="020B0402040204020203" pitchFamily="34" charset="0"/>
              </a:rPr>
              <a:t>Web</a:t>
            </a:r>
          </a:p>
        </p:txBody>
      </p:sp>
      <p:sp>
        <p:nvSpPr>
          <p:cNvPr id="523" name="TextBox 522"/>
          <p:cNvSpPr txBox="1"/>
          <p:nvPr/>
        </p:nvSpPr>
        <p:spPr>
          <a:xfrm>
            <a:off x="11321617" y="3445096"/>
            <a:ext cx="464083" cy="158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92">
              <a:spcBef>
                <a:spcPct val="0"/>
              </a:spcBef>
              <a:spcAft>
                <a:spcPts val="588"/>
              </a:spcAft>
              <a:defRPr/>
            </a:pPr>
            <a:r>
              <a:rPr lang="en-US" sz="1029" kern="0" dirty="0">
                <a:solidFill>
                  <a:srgbClr val="505050"/>
                </a:solidFill>
                <a:latin typeface="Segoe UI"/>
                <a:cs typeface="Segoe UI Semilight" panose="020B0402040204020203" pitchFamily="34" charset="0"/>
              </a:rPr>
              <a:t>Mobile</a:t>
            </a:r>
          </a:p>
        </p:txBody>
      </p:sp>
      <p:sp>
        <p:nvSpPr>
          <p:cNvPr id="524" name="TextBox 523"/>
          <p:cNvSpPr txBox="1"/>
          <p:nvPr/>
        </p:nvSpPr>
        <p:spPr>
          <a:xfrm>
            <a:off x="11321617" y="3974860"/>
            <a:ext cx="464083" cy="158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92">
              <a:spcBef>
                <a:spcPct val="0"/>
              </a:spcBef>
              <a:spcAft>
                <a:spcPts val="588"/>
              </a:spcAft>
              <a:defRPr/>
            </a:pPr>
            <a:r>
              <a:rPr lang="en-US" sz="1029" kern="0" dirty="0">
                <a:solidFill>
                  <a:srgbClr val="505050"/>
                </a:solidFill>
                <a:latin typeface="Segoe UI"/>
                <a:cs typeface="Segoe UI Semilight" panose="020B0402040204020203" pitchFamily="34" charset="0"/>
              </a:rPr>
              <a:t>Bots</a:t>
            </a:r>
          </a:p>
        </p:txBody>
      </p:sp>
      <p:sp>
        <p:nvSpPr>
          <p:cNvPr id="525" name="Freeform 524"/>
          <p:cNvSpPr>
            <a:spLocks noChangeArrowheads="1"/>
          </p:cNvSpPr>
          <p:nvPr/>
        </p:nvSpPr>
        <p:spPr bwMode="auto">
          <a:xfrm>
            <a:off x="11022586" y="2904687"/>
            <a:ext cx="183999" cy="183999"/>
          </a:xfrm>
          <a:custGeom>
            <a:avLst/>
            <a:gdLst>
              <a:gd name="connsiteX0" fmla="*/ 2240514 w 3214688"/>
              <a:gd name="connsiteY0" fmla="*/ 2452692 h 3214688"/>
              <a:gd name="connsiteX1" fmla="*/ 2164154 w 3214688"/>
              <a:gd name="connsiteY1" fmla="*/ 2577661 h 3214688"/>
              <a:gd name="connsiteX2" fmla="*/ 2066550 w 3214688"/>
              <a:gd name="connsiteY2" fmla="*/ 2716118 h 3214688"/>
              <a:gd name="connsiteX3" fmla="*/ 1754615 w 3214688"/>
              <a:gd name="connsiteY3" fmla="*/ 3074168 h 3214688"/>
              <a:gd name="connsiteX4" fmla="*/ 1740871 w 3214688"/>
              <a:gd name="connsiteY4" fmla="*/ 3087292 h 3214688"/>
              <a:gd name="connsiteX5" fmla="*/ 1759187 w 3214688"/>
              <a:gd name="connsiteY5" fmla="*/ 3086367 h 3214688"/>
              <a:gd name="connsiteX6" fmla="*/ 2552008 w 3214688"/>
              <a:gd name="connsiteY6" fmla="*/ 2754731 h 3214688"/>
              <a:gd name="connsiteX7" fmla="*/ 2647815 w 3214688"/>
              <a:gd name="connsiteY7" fmla="*/ 2667609 h 3214688"/>
              <a:gd name="connsiteX8" fmla="*/ 2533366 w 3214688"/>
              <a:gd name="connsiteY8" fmla="*/ 2587696 h 3214688"/>
              <a:gd name="connsiteX9" fmla="*/ 2342448 w 3214688"/>
              <a:gd name="connsiteY9" fmla="*/ 2491033 h 3214688"/>
              <a:gd name="connsiteX10" fmla="*/ 974642 w 3214688"/>
              <a:gd name="connsiteY10" fmla="*/ 2452516 h 3214688"/>
              <a:gd name="connsiteX11" fmla="*/ 872242 w 3214688"/>
              <a:gd name="connsiteY11" fmla="*/ 2491033 h 3214688"/>
              <a:gd name="connsiteX12" fmla="*/ 681324 w 3214688"/>
              <a:gd name="connsiteY12" fmla="*/ 2587696 h 3214688"/>
              <a:gd name="connsiteX13" fmla="*/ 566873 w 3214688"/>
              <a:gd name="connsiteY13" fmla="*/ 2667611 h 3214688"/>
              <a:gd name="connsiteX14" fmla="*/ 662678 w 3214688"/>
              <a:gd name="connsiteY14" fmla="*/ 2754731 h 3214688"/>
              <a:gd name="connsiteX15" fmla="*/ 1455500 w 3214688"/>
              <a:gd name="connsiteY15" fmla="*/ 3086367 h 3214688"/>
              <a:gd name="connsiteX16" fmla="*/ 1473960 w 3214688"/>
              <a:gd name="connsiteY16" fmla="*/ 3087299 h 3214688"/>
              <a:gd name="connsiteX17" fmla="*/ 1460208 w 3214688"/>
              <a:gd name="connsiteY17" fmla="*/ 3074168 h 3214688"/>
              <a:gd name="connsiteX18" fmla="*/ 1148273 w 3214688"/>
              <a:gd name="connsiteY18" fmla="*/ 2716118 h 3214688"/>
              <a:gd name="connsiteX19" fmla="*/ 1050800 w 3214688"/>
              <a:gd name="connsiteY19" fmla="*/ 2577661 h 3214688"/>
              <a:gd name="connsiteX20" fmla="*/ 1668463 w 3214688"/>
              <a:gd name="connsiteY20" fmla="*/ 2349078 h 3214688"/>
              <a:gd name="connsiteX21" fmla="*/ 1668463 w 3214688"/>
              <a:gd name="connsiteY21" fmla="*/ 2987045 h 3214688"/>
              <a:gd name="connsiteX22" fmla="*/ 1686282 w 3214688"/>
              <a:gd name="connsiteY22" fmla="*/ 2969732 h 3214688"/>
              <a:gd name="connsiteX23" fmla="*/ 2047573 w 3214688"/>
              <a:gd name="connsiteY23" fmla="*/ 2532767 h 3214688"/>
              <a:gd name="connsiteX24" fmla="*/ 2118389 w 3214688"/>
              <a:gd name="connsiteY24" fmla="*/ 2414793 h 3214688"/>
              <a:gd name="connsiteX25" fmla="*/ 2062644 w 3214688"/>
              <a:gd name="connsiteY25" fmla="*/ 2398957 h 3214688"/>
              <a:gd name="connsiteX26" fmla="*/ 1838838 w 3214688"/>
              <a:gd name="connsiteY26" fmla="*/ 2359062 h 3214688"/>
              <a:gd name="connsiteX27" fmla="*/ 1546226 w 3214688"/>
              <a:gd name="connsiteY27" fmla="*/ 2349078 h 3214688"/>
              <a:gd name="connsiteX28" fmla="*/ 1375851 w 3214688"/>
              <a:gd name="connsiteY28" fmla="*/ 2359062 h 3214688"/>
              <a:gd name="connsiteX29" fmla="*/ 1152046 w 3214688"/>
              <a:gd name="connsiteY29" fmla="*/ 2398957 h 3214688"/>
              <a:gd name="connsiteX30" fmla="*/ 1097994 w 3214688"/>
              <a:gd name="connsiteY30" fmla="*/ 2414312 h 3214688"/>
              <a:gd name="connsiteX31" fmla="*/ 1168773 w 3214688"/>
              <a:gd name="connsiteY31" fmla="*/ 2532767 h 3214688"/>
              <a:gd name="connsiteX32" fmla="*/ 1528675 w 3214688"/>
              <a:gd name="connsiteY32" fmla="*/ 2969732 h 3214688"/>
              <a:gd name="connsiteX33" fmla="*/ 1546226 w 3214688"/>
              <a:gd name="connsiteY33" fmla="*/ 2986822 h 3214688"/>
              <a:gd name="connsiteX34" fmla="*/ 2486262 w 3214688"/>
              <a:gd name="connsiteY34" fmla="*/ 1668463 h 3214688"/>
              <a:gd name="connsiteX35" fmla="*/ 2482389 w 3214688"/>
              <a:gd name="connsiteY35" fmla="*/ 1744921 h 3214688"/>
              <a:gd name="connsiteX36" fmla="*/ 2321876 w 3214688"/>
              <a:gd name="connsiteY36" fmla="*/ 2298467 h 3214688"/>
              <a:gd name="connsiteX37" fmla="*/ 2297383 w 3214688"/>
              <a:gd name="connsiteY37" fmla="*/ 2345664 h 3214688"/>
              <a:gd name="connsiteX38" fmla="*/ 2392218 w 3214688"/>
              <a:gd name="connsiteY38" fmla="*/ 2381629 h 3214688"/>
              <a:gd name="connsiteX39" fmla="*/ 2596737 w 3214688"/>
              <a:gd name="connsiteY39" fmla="*/ 2485449 h 3214688"/>
              <a:gd name="connsiteX40" fmla="*/ 2730520 w 3214688"/>
              <a:gd name="connsiteY40" fmla="*/ 2578412 h 3214688"/>
              <a:gd name="connsiteX41" fmla="*/ 2753323 w 3214688"/>
              <a:gd name="connsiteY41" fmla="*/ 2553309 h 3214688"/>
              <a:gd name="connsiteX42" fmla="*/ 3084782 w 3214688"/>
              <a:gd name="connsiteY42" fmla="*/ 1760063 h 3214688"/>
              <a:gd name="connsiteX43" fmla="*/ 3089405 w 3214688"/>
              <a:gd name="connsiteY43" fmla="*/ 1668463 h 3214688"/>
              <a:gd name="connsiteX44" fmla="*/ 1668463 w 3214688"/>
              <a:gd name="connsiteY44" fmla="*/ 1668463 h 3214688"/>
              <a:gd name="connsiteX45" fmla="*/ 1668463 w 3214688"/>
              <a:gd name="connsiteY45" fmla="*/ 2227749 h 3214688"/>
              <a:gd name="connsiteX46" fmla="*/ 1854174 w 3214688"/>
              <a:gd name="connsiteY46" fmla="*/ 2238874 h 3214688"/>
              <a:gd name="connsiteX47" fmla="*/ 2093075 w 3214688"/>
              <a:gd name="connsiteY47" fmla="*/ 2282190 h 3214688"/>
              <a:gd name="connsiteX48" fmla="*/ 2180461 w 3214688"/>
              <a:gd name="connsiteY48" fmla="*/ 2307322 h 3214688"/>
              <a:gd name="connsiteX49" fmla="*/ 2223231 w 3214688"/>
              <a:gd name="connsiteY49" fmla="*/ 2220775 h 3214688"/>
              <a:gd name="connsiteX50" fmla="*/ 2360202 w 3214688"/>
              <a:gd name="connsiteY50" fmla="*/ 1739141 h 3214688"/>
              <a:gd name="connsiteX51" fmla="*/ 2363915 w 3214688"/>
              <a:gd name="connsiteY51" fmla="*/ 1668463 h 3214688"/>
              <a:gd name="connsiteX52" fmla="*/ 853934 w 3214688"/>
              <a:gd name="connsiteY52" fmla="*/ 1668463 h 3214688"/>
              <a:gd name="connsiteX53" fmla="*/ 857628 w 3214688"/>
              <a:gd name="connsiteY53" fmla="*/ 1739141 h 3214688"/>
              <a:gd name="connsiteX54" fmla="*/ 993929 w 3214688"/>
              <a:gd name="connsiteY54" fmla="*/ 2220775 h 3214688"/>
              <a:gd name="connsiteX55" fmla="*/ 1036215 w 3214688"/>
              <a:gd name="connsiteY55" fmla="*/ 2306750 h 3214688"/>
              <a:gd name="connsiteX56" fmla="*/ 1121614 w 3214688"/>
              <a:gd name="connsiteY56" fmla="*/ 2282190 h 3214688"/>
              <a:gd name="connsiteX57" fmla="*/ 1360516 w 3214688"/>
              <a:gd name="connsiteY57" fmla="*/ 2238874 h 3214688"/>
              <a:gd name="connsiteX58" fmla="*/ 1546226 w 3214688"/>
              <a:gd name="connsiteY58" fmla="*/ 2227749 h 3214688"/>
              <a:gd name="connsiteX59" fmla="*/ 1546226 w 3214688"/>
              <a:gd name="connsiteY59" fmla="*/ 1668463 h 3214688"/>
              <a:gd name="connsiteX60" fmla="*/ 125282 w 3214688"/>
              <a:gd name="connsiteY60" fmla="*/ 1668463 h 3214688"/>
              <a:gd name="connsiteX61" fmla="*/ 129905 w 3214688"/>
              <a:gd name="connsiteY61" fmla="*/ 1760063 h 3214688"/>
              <a:gd name="connsiteX62" fmla="*/ 461363 w 3214688"/>
              <a:gd name="connsiteY62" fmla="*/ 2553309 h 3214688"/>
              <a:gd name="connsiteX63" fmla="*/ 484168 w 3214688"/>
              <a:gd name="connsiteY63" fmla="*/ 2578414 h 3214688"/>
              <a:gd name="connsiteX64" fmla="*/ 617953 w 3214688"/>
              <a:gd name="connsiteY64" fmla="*/ 2485449 h 3214688"/>
              <a:gd name="connsiteX65" fmla="*/ 822472 w 3214688"/>
              <a:gd name="connsiteY65" fmla="*/ 2381629 h 3214688"/>
              <a:gd name="connsiteX66" fmla="*/ 918086 w 3214688"/>
              <a:gd name="connsiteY66" fmla="*/ 2345368 h 3214688"/>
              <a:gd name="connsiteX67" fmla="*/ 893910 w 3214688"/>
              <a:gd name="connsiteY67" fmla="*/ 2298467 h 3214688"/>
              <a:gd name="connsiteX68" fmla="*/ 735344 w 3214688"/>
              <a:gd name="connsiteY68" fmla="*/ 1744921 h 3214688"/>
              <a:gd name="connsiteX69" fmla="*/ 731546 w 3214688"/>
              <a:gd name="connsiteY69" fmla="*/ 1668463 h 3214688"/>
              <a:gd name="connsiteX70" fmla="*/ 1036436 w 3214688"/>
              <a:gd name="connsiteY70" fmla="*/ 911460 h 3214688"/>
              <a:gd name="connsiteX71" fmla="*/ 993929 w 3214688"/>
              <a:gd name="connsiteY71" fmla="*/ 998077 h 3214688"/>
              <a:gd name="connsiteX72" fmla="*/ 857628 w 3214688"/>
              <a:gd name="connsiteY72" fmla="*/ 1481228 h 3214688"/>
              <a:gd name="connsiteX73" fmla="*/ 854245 w 3214688"/>
              <a:gd name="connsiteY73" fmla="*/ 1546225 h 3214688"/>
              <a:gd name="connsiteX74" fmla="*/ 1546226 w 3214688"/>
              <a:gd name="connsiteY74" fmla="*/ 1546225 h 3214688"/>
              <a:gd name="connsiteX75" fmla="*/ 1546226 w 3214688"/>
              <a:gd name="connsiteY75" fmla="*/ 990118 h 3214688"/>
              <a:gd name="connsiteX76" fmla="*/ 1360255 w 3214688"/>
              <a:gd name="connsiteY76" fmla="*/ 978989 h 3214688"/>
              <a:gd name="connsiteX77" fmla="*/ 1120814 w 3214688"/>
              <a:gd name="connsiteY77" fmla="*/ 935673 h 3214688"/>
              <a:gd name="connsiteX78" fmla="*/ 2180241 w 3214688"/>
              <a:gd name="connsiteY78" fmla="*/ 910890 h 3214688"/>
              <a:gd name="connsiteX79" fmla="*/ 2093876 w 3214688"/>
              <a:gd name="connsiteY79" fmla="*/ 935673 h 3214688"/>
              <a:gd name="connsiteX80" fmla="*/ 1854434 w 3214688"/>
              <a:gd name="connsiteY80" fmla="*/ 978989 h 3214688"/>
              <a:gd name="connsiteX81" fmla="*/ 1668463 w 3214688"/>
              <a:gd name="connsiteY81" fmla="*/ 990118 h 3214688"/>
              <a:gd name="connsiteX82" fmla="*/ 1668463 w 3214688"/>
              <a:gd name="connsiteY82" fmla="*/ 1546225 h 3214688"/>
              <a:gd name="connsiteX83" fmla="*/ 2363603 w 3214688"/>
              <a:gd name="connsiteY83" fmla="*/ 1546225 h 3214688"/>
              <a:gd name="connsiteX84" fmla="*/ 2360202 w 3214688"/>
              <a:gd name="connsiteY84" fmla="*/ 1481228 h 3214688"/>
              <a:gd name="connsiteX85" fmla="*/ 2223231 w 3214688"/>
              <a:gd name="connsiteY85" fmla="*/ 998077 h 3214688"/>
              <a:gd name="connsiteX86" fmla="*/ 2731519 w 3214688"/>
              <a:gd name="connsiteY86" fmla="*/ 638964 h 3214688"/>
              <a:gd name="connsiteX87" fmla="*/ 2597865 w 3214688"/>
              <a:gd name="connsiteY87" fmla="*/ 732415 h 3214688"/>
              <a:gd name="connsiteX88" fmla="*/ 2393553 w 3214688"/>
              <a:gd name="connsiteY88" fmla="*/ 836234 h 3214688"/>
              <a:gd name="connsiteX89" fmla="*/ 2297528 w 3214688"/>
              <a:gd name="connsiteY89" fmla="*/ 872602 h 3214688"/>
              <a:gd name="connsiteX90" fmla="*/ 2321876 w 3214688"/>
              <a:gd name="connsiteY90" fmla="*/ 919557 h 3214688"/>
              <a:gd name="connsiteX91" fmla="*/ 2482389 w 3214688"/>
              <a:gd name="connsiteY91" fmla="*/ 1474977 h 3214688"/>
              <a:gd name="connsiteX92" fmla="*/ 2485971 w 3214688"/>
              <a:gd name="connsiteY92" fmla="*/ 1546225 h 3214688"/>
              <a:gd name="connsiteX93" fmla="*/ 3089325 w 3214688"/>
              <a:gd name="connsiteY93" fmla="*/ 1546225 h 3214688"/>
              <a:gd name="connsiteX94" fmla="*/ 3084782 w 3214688"/>
              <a:gd name="connsiteY94" fmla="*/ 1456213 h 3214688"/>
              <a:gd name="connsiteX95" fmla="*/ 2753323 w 3214688"/>
              <a:gd name="connsiteY95" fmla="*/ 662968 h 3214688"/>
              <a:gd name="connsiteX96" fmla="*/ 483169 w 3214688"/>
              <a:gd name="connsiteY96" fmla="*/ 638963 h 3214688"/>
              <a:gd name="connsiteX97" fmla="*/ 461363 w 3214688"/>
              <a:gd name="connsiteY97" fmla="*/ 662968 h 3214688"/>
              <a:gd name="connsiteX98" fmla="*/ 129905 w 3214688"/>
              <a:gd name="connsiteY98" fmla="*/ 1456213 h 3214688"/>
              <a:gd name="connsiteX99" fmla="*/ 125362 w 3214688"/>
              <a:gd name="connsiteY99" fmla="*/ 1546225 h 3214688"/>
              <a:gd name="connsiteX100" fmla="*/ 731831 w 3214688"/>
              <a:gd name="connsiteY100" fmla="*/ 1546225 h 3214688"/>
              <a:gd name="connsiteX101" fmla="*/ 735344 w 3214688"/>
              <a:gd name="connsiteY101" fmla="*/ 1474977 h 3214688"/>
              <a:gd name="connsiteX102" fmla="*/ 893910 w 3214688"/>
              <a:gd name="connsiteY102" fmla="*/ 919557 h 3214688"/>
              <a:gd name="connsiteX103" fmla="*/ 917942 w 3214688"/>
              <a:gd name="connsiteY103" fmla="*/ 872897 h 3214688"/>
              <a:gd name="connsiteX104" fmla="*/ 821137 w 3214688"/>
              <a:gd name="connsiteY104" fmla="*/ 836234 h 3214688"/>
              <a:gd name="connsiteX105" fmla="*/ 616825 w 3214688"/>
              <a:gd name="connsiteY105" fmla="*/ 732415 h 3214688"/>
              <a:gd name="connsiteX106" fmla="*/ 1546226 w 3214688"/>
              <a:gd name="connsiteY106" fmla="*/ 231046 h 3214688"/>
              <a:gd name="connsiteX107" fmla="*/ 1528675 w 3214688"/>
              <a:gd name="connsiteY107" fmla="*/ 248139 h 3214688"/>
              <a:gd name="connsiteX108" fmla="*/ 1168773 w 3214688"/>
              <a:gd name="connsiteY108" fmla="*/ 685478 h 3214688"/>
              <a:gd name="connsiteX109" fmla="*/ 1098769 w 3214688"/>
              <a:gd name="connsiteY109" fmla="*/ 802845 h 3214688"/>
              <a:gd name="connsiteX110" fmla="*/ 1152046 w 3214688"/>
              <a:gd name="connsiteY110" fmla="*/ 818106 h 3214688"/>
              <a:gd name="connsiteX111" fmla="*/ 1375851 w 3214688"/>
              <a:gd name="connsiteY111" fmla="*/ 858541 h 3214688"/>
              <a:gd name="connsiteX112" fmla="*/ 1546226 w 3214688"/>
              <a:gd name="connsiteY112" fmla="*/ 868716 h 3214688"/>
              <a:gd name="connsiteX113" fmla="*/ 1668463 w 3214688"/>
              <a:gd name="connsiteY113" fmla="*/ 230823 h 3214688"/>
              <a:gd name="connsiteX114" fmla="*/ 1668463 w 3214688"/>
              <a:gd name="connsiteY114" fmla="*/ 868716 h 3214688"/>
              <a:gd name="connsiteX115" fmla="*/ 1838838 w 3214688"/>
              <a:gd name="connsiteY115" fmla="*/ 858541 h 3214688"/>
              <a:gd name="connsiteX116" fmla="*/ 2062644 w 3214688"/>
              <a:gd name="connsiteY116" fmla="*/ 818106 h 3214688"/>
              <a:gd name="connsiteX117" fmla="*/ 2117610 w 3214688"/>
              <a:gd name="connsiteY117" fmla="*/ 802362 h 3214688"/>
              <a:gd name="connsiteX118" fmla="*/ 2047573 w 3214688"/>
              <a:gd name="connsiteY118" fmla="*/ 685478 h 3214688"/>
              <a:gd name="connsiteX119" fmla="*/ 1686282 w 3214688"/>
              <a:gd name="connsiteY119" fmla="*/ 248139 h 3214688"/>
              <a:gd name="connsiteX120" fmla="*/ 1739116 w 3214688"/>
              <a:gd name="connsiteY120" fmla="*/ 128896 h 3214688"/>
              <a:gd name="connsiteX121" fmla="*/ 1754615 w 3214688"/>
              <a:gd name="connsiteY121" fmla="*/ 143696 h 3214688"/>
              <a:gd name="connsiteX122" fmla="*/ 2066550 w 3214688"/>
              <a:gd name="connsiteY122" fmla="*/ 501745 h 3214688"/>
              <a:gd name="connsiteX123" fmla="*/ 2164154 w 3214688"/>
              <a:gd name="connsiteY123" fmla="*/ 640209 h 3214688"/>
              <a:gd name="connsiteX124" fmla="*/ 2239903 w 3214688"/>
              <a:gd name="connsiteY124" fmla="*/ 764214 h 3214688"/>
              <a:gd name="connsiteX125" fmla="*/ 2342448 w 3214688"/>
              <a:gd name="connsiteY125" fmla="*/ 725496 h 3214688"/>
              <a:gd name="connsiteX126" fmla="*/ 2533366 w 3214688"/>
              <a:gd name="connsiteY126" fmla="*/ 629040 h 3214688"/>
              <a:gd name="connsiteX127" fmla="*/ 2648575 w 3214688"/>
              <a:gd name="connsiteY127" fmla="*/ 549358 h 3214688"/>
              <a:gd name="connsiteX128" fmla="*/ 2552008 w 3214688"/>
              <a:gd name="connsiteY128" fmla="*/ 461545 h 3214688"/>
              <a:gd name="connsiteX129" fmla="*/ 1759187 w 3214688"/>
              <a:gd name="connsiteY129" fmla="*/ 129910 h 3214688"/>
              <a:gd name="connsiteX130" fmla="*/ 1475715 w 3214688"/>
              <a:gd name="connsiteY130" fmla="*/ 128888 h 3214688"/>
              <a:gd name="connsiteX131" fmla="*/ 1455500 w 3214688"/>
              <a:gd name="connsiteY131" fmla="*/ 129910 h 3214688"/>
              <a:gd name="connsiteX132" fmla="*/ 662678 w 3214688"/>
              <a:gd name="connsiteY132" fmla="*/ 461545 h 3214688"/>
              <a:gd name="connsiteX133" fmla="*/ 566113 w 3214688"/>
              <a:gd name="connsiteY133" fmla="*/ 549357 h 3214688"/>
              <a:gd name="connsiteX134" fmla="*/ 681324 w 3214688"/>
              <a:gd name="connsiteY134" fmla="*/ 629040 h 3214688"/>
              <a:gd name="connsiteX135" fmla="*/ 872242 w 3214688"/>
              <a:gd name="connsiteY135" fmla="*/ 725496 h 3214688"/>
              <a:gd name="connsiteX136" fmla="*/ 975251 w 3214688"/>
              <a:gd name="connsiteY136" fmla="*/ 764389 h 3214688"/>
              <a:gd name="connsiteX137" fmla="*/ 1050800 w 3214688"/>
              <a:gd name="connsiteY137" fmla="*/ 640209 h 3214688"/>
              <a:gd name="connsiteX138" fmla="*/ 1148273 w 3214688"/>
              <a:gd name="connsiteY138" fmla="*/ 501745 h 3214688"/>
              <a:gd name="connsiteX139" fmla="*/ 1460208 w 3214688"/>
              <a:gd name="connsiteY139" fmla="*/ 143696 h 3214688"/>
              <a:gd name="connsiteX140" fmla="*/ 1607344 w 3214688"/>
              <a:gd name="connsiteY140" fmla="*/ 0 h 3214688"/>
              <a:gd name="connsiteX141" fmla="*/ 3214688 w 3214688"/>
              <a:gd name="connsiteY141" fmla="*/ 1607344 h 3214688"/>
              <a:gd name="connsiteX142" fmla="*/ 1607344 w 3214688"/>
              <a:gd name="connsiteY142" fmla="*/ 3214688 h 3214688"/>
              <a:gd name="connsiteX143" fmla="*/ 0 w 3214688"/>
              <a:gd name="connsiteY143" fmla="*/ 1607344 h 3214688"/>
              <a:gd name="connsiteX144" fmla="*/ 1607344 w 3214688"/>
              <a:gd name="connsiteY144" fmla="*/ 0 h 321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3214688" h="3214688">
                <a:moveTo>
                  <a:pt x="2240514" y="2452692"/>
                </a:moveTo>
                <a:lnTo>
                  <a:pt x="2164154" y="2577661"/>
                </a:lnTo>
                <a:cubicBezTo>
                  <a:pt x="2133682" y="2623995"/>
                  <a:pt x="2101138" y="2670175"/>
                  <a:pt x="2066550" y="2716118"/>
                </a:cubicBezTo>
                <a:cubicBezTo>
                  <a:pt x="1950245" y="2873312"/>
                  <a:pt x="1834903" y="2995905"/>
                  <a:pt x="1754615" y="3074168"/>
                </a:cubicBezTo>
                <a:lnTo>
                  <a:pt x="1740871" y="3087292"/>
                </a:lnTo>
                <a:lnTo>
                  <a:pt x="1759187" y="3086367"/>
                </a:lnTo>
                <a:cubicBezTo>
                  <a:pt x="2058736" y="3055930"/>
                  <a:pt x="2331968" y="2936422"/>
                  <a:pt x="2552008" y="2754731"/>
                </a:cubicBezTo>
                <a:lnTo>
                  <a:pt x="2647815" y="2667609"/>
                </a:lnTo>
                <a:lnTo>
                  <a:pt x="2533366" y="2587696"/>
                </a:lnTo>
                <a:cubicBezTo>
                  <a:pt x="2472930" y="2551687"/>
                  <a:pt x="2409077" y="2519400"/>
                  <a:pt x="2342448" y="2491033"/>
                </a:cubicBezTo>
                <a:close/>
                <a:moveTo>
                  <a:pt x="974642" y="2452516"/>
                </a:moveTo>
                <a:lnTo>
                  <a:pt x="872242" y="2491033"/>
                </a:lnTo>
                <a:cubicBezTo>
                  <a:pt x="805613" y="2519400"/>
                  <a:pt x="741760" y="2551687"/>
                  <a:pt x="681324" y="2587696"/>
                </a:cubicBezTo>
                <a:lnTo>
                  <a:pt x="566873" y="2667611"/>
                </a:lnTo>
                <a:lnTo>
                  <a:pt x="662678" y="2754731"/>
                </a:lnTo>
                <a:cubicBezTo>
                  <a:pt x="882719" y="2936422"/>
                  <a:pt x="1155951" y="3055930"/>
                  <a:pt x="1455500" y="3086367"/>
                </a:cubicBezTo>
                <a:lnTo>
                  <a:pt x="1473960" y="3087299"/>
                </a:lnTo>
                <a:lnTo>
                  <a:pt x="1460208" y="3074168"/>
                </a:lnTo>
                <a:cubicBezTo>
                  <a:pt x="1379921" y="2995905"/>
                  <a:pt x="1264578" y="2873312"/>
                  <a:pt x="1148273" y="2716118"/>
                </a:cubicBezTo>
                <a:cubicBezTo>
                  <a:pt x="1113686" y="2670175"/>
                  <a:pt x="1081189" y="2623995"/>
                  <a:pt x="1050800" y="2577661"/>
                </a:cubicBezTo>
                <a:close/>
                <a:moveTo>
                  <a:pt x="1668463" y="2349078"/>
                </a:moveTo>
                <a:lnTo>
                  <a:pt x="1668463" y="2987045"/>
                </a:lnTo>
                <a:lnTo>
                  <a:pt x="1686282" y="2969732"/>
                </a:lnTo>
                <a:cubicBezTo>
                  <a:pt x="1781612" y="2874931"/>
                  <a:pt x="1920253" y="2723080"/>
                  <a:pt x="2047573" y="2532767"/>
                </a:cubicBezTo>
                <a:lnTo>
                  <a:pt x="2118389" y="2414793"/>
                </a:lnTo>
                <a:lnTo>
                  <a:pt x="2062644" y="2398957"/>
                </a:lnTo>
                <a:cubicBezTo>
                  <a:pt x="1989750" y="2381404"/>
                  <a:pt x="1914935" y="2368039"/>
                  <a:pt x="1838838" y="2359062"/>
                </a:cubicBezTo>
                <a:close/>
                <a:moveTo>
                  <a:pt x="1546226" y="2349078"/>
                </a:moveTo>
                <a:lnTo>
                  <a:pt x="1375851" y="2359062"/>
                </a:lnTo>
                <a:cubicBezTo>
                  <a:pt x="1299755" y="2368039"/>
                  <a:pt x="1224940" y="2381404"/>
                  <a:pt x="1152046" y="2398957"/>
                </a:cubicBezTo>
                <a:lnTo>
                  <a:pt x="1097994" y="2414312"/>
                </a:lnTo>
                <a:lnTo>
                  <a:pt x="1168773" y="2532767"/>
                </a:lnTo>
                <a:cubicBezTo>
                  <a:pt x="1295523" y="2723080"/>
                  <a:pt x="1433595" y="2874931"/>
                  <a:pt x="1528675" y="2969732"/>
                </a:cubicBezTo>
                <a:lnTo>
                  <a:pt x="1546226" y="2986822"/>
                </a:lnTo>
                <a:close/>
                <a:moveTo>
                  <a:pt x="2486262" y="1668463"/>
                </a:moveTo>
                <a:lnTo>
                  <a:pt x="2482389" y="1744921"/>
                </a:lnTo>
                <a:cubicBezTo>
                  <a:pt x="2464263" y="1925703"/>
                  <a:pt x="2410126" y="2111990"/>
                  <a:pt x="2321876" y="2298467"/>
                </a:cubicBezTo>
                <a:lnTo>
                  <a:pt x="2297383" y="2345664"/>
                </a:lnTo>
                <a:lnTo>
                  <a:pt x="2392218" y="2381629"/>
                </a:lnTo>
                <a:cubicBezTo>
                  <a:pt x="2463528" y="2412174"/>
                  <a:pt x="2531927" y="2446867"/>
                  <a:pt x="2596737" y="2485449"/>
                </a:cubicBezTo>
                <a:lnTo>
                  <a:pt x="2730520" y="2578412"/>
                </a:lnTo>
                <a:lnTo>
                  <a:pt x="2753323" y="2553309"/>
                </a:lnTo>
                <a:cubicBezTo>
                  <a:pt x="2934917" y="2333150"/>
                  <a:pt x="3054361" y="2059772"/>
                  <a:pt x="3084782" y="1760063"/>
                </a:cubicBezTo>
                <a:lnTo>
                  <a:pt x="3089405" y="1668463"/>
                </a:lnTo>
                <a:close/>
                <a:moveTo>
                  <a:pt x="1668463" y="1668463"/>
                </a:moveTo>
                <a:lnTo>
                  <a:pt x="1668463" y="2227749"/>
                </a:lnTo>
                <a:lnTo>
                  <a:pt x="1854174" y="2238874"/>
                </a:lnTo>
                <a:cubicBezTo>
                  <a:pt x="1935356" y="2248644"/>
                  <a:pt x="2015217" y="2263170"/>
                  <a:pt x="2093075" y="2282190"/>
                </a:cubicBezTo>
                <a:lnTo>
                  <a:pt x="2180461" y="2307322"/>
                </a:lnTo>
                <a:lnTo>
                  <a:pt x="2223231" y="2220775"/>
                </a:lnTo>
                <a:cubicBezTo>
                  <a:pt x="2291457" y="2071357"/>
                  <a:pt x="2342510" y="1908976"/>
                  <a:pt x="2360202" y="1739141"/>
                </a:cubicBezTo>
                <a:lnTo>
                  <a:pt x="2363915" y="1668463"/>
                </a:lnTo>
                <a:close/>
                <a:moveTo>
                  <a:pt x="853934" y="1668463"/>
                </a:moveTo>
                <a:lnTo>
                  <a:pt x="857628" y="1739141"/>
                </a:lnTo>
                <a:cubicBezTo>
                  <a:pt x="875231" y="1908976"/>
                  <a:pt x="926029" y="2071357"/>
                  <a:pt x="993929" y="2220775"/>
                </a:cubicBezTo>
                <a:lnTo>
                  <a:pt x="1036215" y="2306750"/>
                </a:lnTo>
                <a:lnTo>
                  <a:pt x="1121614" y="2282190"/>
                </a:lnTo>
                <a:cubicBezTo>
                  <a:pt x="1199473" y="2263170"/>
                  <a:pt x="1279334" y="2248644"/>
                  <a:pt x="1360516" y="2238874"/>
                </a:cubicBezTo>
                <a:lnTo>
                  <a:pt x="1546226" y="2227749"/>
                </a:lnTo>
                <a:lnTo>
                  <a:pt x="1546226" y="1668463"/>
                </a:lnTo>
                <a:close/>
                <a:moveTo>
                  <a:pt x="125282" y="1668463"/>
                </a:moveTo>
                <a:lnTo>
                  <a:pt x="129905" y="1760063"/>
                </a:lnTo>
                <a:cubicBezTo>
                  <a:pt x="160326" y="2059772"/>
                  <a:pt x="279770" y="2333150"/>
                  <a:pt x="461363" y="2553309"/>
                </a:cubicBezTo>
                <a:lnTo>
                  <a:pt x="484168" y="2578414"/>
                </a:lnTo>
                <a:lnTo>
                  <a:pt x="617953" y="2485449"/>
                </a:lnTo>
                <a:cubicBezTo>
                  <a:pt x="682763" y="2446867"/>
                  <a:pt x="751163" y="2412174"/>
                  <a:pt x="822472" y="2381629"/>
                </a:cubicBezTo>
                <a:lnTo>
                  <a:pt x="918086" y="2345368"/>
                </a:lnTo>
                <a:lnTo>
                  <a:pt x="893910" y="2298467"/>
                </a:lnTo>
                <a:cubicBezTo>
                  <a:pt x="806372" y="2111990"/>
                  <a:pt x="753137" y="1925703"/>
                  <a:pt x="735344" y="1744921"/>
                </a:cubicBezTo>
                <a:lnTo>
                  <a:pt x="731546" y="1668463"/>
                </a:lnTo>
                <a:close/>
                <a:moveTo>
                  <a:pt x="1036436" y="911460"/>
                </a:moveTo>
                <a:lnTo>
                  <a:pt x="993929" y="998077"/>
                </a:lnTo>
                <a:cubicBezTo>
                  <a:pt x="926029" y="1147854"/>
                  <a:pt x="875231" y="1310725"/>
                  <a:pt x="857628" y="1481228"/>
                </a:cubicBezTo>
                <a:lnTo>
                  <a:pt x="854245" y="1546225"/>
                </a:lnTo>
                <a:lnTo>
                  <a:pt x="1546226" y="1546225"/>
                </a:lnTo>
                <a:lnTo>
                  <a:pt x="1546226" y="990118"/>
                </a:lnTo>
                <a:lnTo>
                  <a:pt x="1360255" y="978989"/>
                </a:lnTo>
                <a:cubicBezTo>
                  <a:pt x="1278920" y="969219"/>
                  <a:pt x="1198859" y="954694"/>
                  <a:pt x="1120814" y="935673"/>
                </a:cubicBezTo>
                <a:close/>
                <a:moveTo>
                  <a:pt x="2180241" y="910890"/>
                </a:moveTo>
                <a:lnTo>
                  <a:pt x="2093876" y="935673"/>
                </a:lnTo>
                <a:cubicBezTo>
                  <a:pt x="2015831" y="954694"/>
                  <a:pt x="1935770" y="969219"/>
                  <a:pt x="1854434" y="978989"/>
                </a:cubicBezTo>
                <a:lnTo>
                  <a:pt x="1668463" y="990118"/>
                </a:lnTo>
                <a:lnTo>
                  <a:pt x="1668463" y="1546225"/>
                </a:lnTo>
                <a:lnTo>
                  <a:pt x="2363603" y="1546225"/>
                </a:lnTo>
                <a:lnTo>
                  <a:pt x="2360202" y="1481228"/>
                </a:lnTo>
                <a:cubicBezTo>
                  <a:pt x="2342510" y="1310725"/>
                  <a:pt x="2291457" y="1147854"/>
                  <a:pt x="2223231" y="998077"/>
                </a:cubicBezTo>
                <a:close/>
                <a:moveTo>
                  <a:pt x="2731519" y="638964"/>
                </a:moveTo>
                <a:lnTo>
                  <a:pt x="2597865" y="732415"/>
                </a:lnTo>
                <a:cubicBezTo>
                  <a:pt x="2533258" y="770996"/>
                  <a:pt x="2464907" y="805689"/>
                  <a:pt x="2393553" y="836234"/>
                </a:cubicBezTo>
                <a:lnTo>
                  <a:pt x="2297528" y="872602"/>
                </a:lnTo>
                <a:lnTo>
                  <a:pt x="2321876" y="919557"/>
                </a:lnTo>
                <a:cubicBezTo>
                  <a:pt x="2410126" y="1106247"/>
                  <a:pt x="2464263" y="1293033"/>
                  <a:pt x="2482389" y="1474977"/>
                </a:cubicBezTo>
                <a:lnTo>
                  <a:pt x="2485971" y="1546225"/>
                </a:lnTo>
                <a:lnTo>
                  <a:pt x="3089325" y="1546225"/>
                </a:lnTo>
                <a:lnTo>
                  <a:pt x="3084782" y="1456213"/>
                </a:lnTo>
                <a:cubicBezTo>
                  <a:pt x="3054361" y="1156504"/>
                  <a:pt x="2934917" y="883126"/>
                  <a:pt x="2753323" y="662968"/>
                </a:cubicBezTo>
                <a:close/>
                <a:moveTo>
                  <a:pt x="483169" y="638963"/>
                </a:moveTo>
                <a:lnTo>
                  <a:pt x="461363" y="662968"/>
                </a:lnTo>
                <a:cubicBezTo>
                  <a:pt x="279770" y="883126"/>
                  <a:pt x="160326" y="1156504"/>
                  <a:pt x="129905" y="1456213"/>
                </a:cubicBezTo>
                <a:lnTo>
                  <a:pt x="125362" y="1546225"/>
                </a:lnTo>
                <a:lnTo>
                  <a:pt x="731831" y="1546225"/>
                </a:lnTo>
                <a:lnTo>
                  <a:pt x="735344" y="1474977"/>
                </a:lnTo>
                <a:cubicBezTo>
                  <a:pt x="753137" y="1293033"/>
                  <a:pt x="806372" y="1106247"/>
                  <a:pt x="893910" y="919557"/>
                </a:cubicBezTo>
                <a:lnTo>
                  <a:pt x="917942" y="872897"/>
                </a:lnTo>
                <a:lnTo>
                  <a:pt x="821137" y="836234"/>
                </a:lnTo>
                <a:cubicBezTo>
                  <a:pt x="749783" y="805689"/>
                  <a:pt x="681432" y="770996"/>
                  <a:pt x="616825" y="732415"/>
                </a:cubicBezTo>
                <a:close/>
                <a:moveTo>
                  <a:pt x="1546226" y="231046"/>
                </a:moveTo>
                <a:lnTo>
                  <a:pt x="1528675" y="248139"/>
                </a:lnTo>
                <a:cubicBezTo>
                  <a:pt x="1433595" y="342957"/>
                  <a:pt x="1295523" y="494880"/>
                  <a:pt x="1168773" y="685478"/>
                </a:cubicBezTo>
                <a:lnTo>
                  <a:pt x="1098769" y="802845"/>
                </a:lnTo>
                <a:lnTo>
                  <a:pt x="1152046" y="818106"/>
                </a:lnTo>
                <a:cubicBezTo>
                  <a:pt x="1224940" y="835846"/>
                  <a:pt x="1299755" y="849411"/>
                  <a:pt x="1375851" y="858541"/>
                </a:cubicBezTo>
                <a:lnTo>
                  <a:pt x="1546226" y="868716"/>
                </a:lnTo>
                <a:close/>
                <a:moveTo>
                  <a:pt x="1668463" y="230823"/>
                </a:moveTo>
                <a:lnTo>
                  <a:pt x="1668463" y="868716"/>
                </a:lnTo>
                <a:lnTo>
                  <a:pt x="1838838" y="858541"/>
                </a:lnTo>
                <a:cubicBezTo>
                  <a:pt x="1914935" y="849411"/>
                  <a:pt x="1989750" y="835846"/>
                  <a:pt x="2062644" y="818106"/>
                </a:cubicBezTo>
                <a:lnTo>
                  <a:pt x="2117610" y="802362"/>
                </a:lnTo>
                <a:lnTo>
                  <a:pt x="2047573" y="685478"/>
                </a:lnTo>
                <a:cubicBezTo>
                  <a:pt x="1920253" y="494880"/>
                  <a:pt x="1781612" y="342957"/>
                  <a:pt x="1686282" y="248139"/>
                </a:cubicBezTo>
                <a:close/>
                <a:moveTo>
                  <a:pt x="1739116" y="128896"/>
                </a:moveTo>
                <a:lnTo>
                  <a:pt x="1754615" y="143696"/>
                </a:lnTo>
                <a:cubicBezTo>
                  <a:pt x="1834903" y="221959"/>
                  <a:pt x="1950245" y="344552"/>
                  <a:pt x="2066550" y="501745"/>
                </a:cubicBezTo>
                <a:cubicBezTo>
                  <a:pt x="2101138" y="547688"/>
                  <a:pt x="2133682" y="593868"/>
                  <a:pt x="2164154" y="640209"/>
                </a:cubicBezTo>
                <a:lnTo>
                  <a:pt x="2239903" y="764214"/>
                </a:lnTo>
                <a:lnTo>
                  <a:pt x="2342448" y="725496"/>
                </a:lnTo>
                <a:cubicBezTo>
                  <a:pt x="2409077" y="697086"/>
                  <a:pt x="2472930" y="664847"/>
                  <a:pt x="2533366" y="629040"/>
                </a:cubicBezTo>
                <a:lnTo>
                  <a:pt x="2648575" y="549358"/>
                </a:lnTo>
                <a:lnTo>
                  <a:pt x="2552008" y="461545"/>
                </a:lnTo>
                <a:cubicBezTo>
                  <a:pt x="2331968" y="279855"/>
                  <a:pt x="2058736" y="160347"/>
                  <a:pt x="1759187" y="129910"/>
                </a:cubicBezTo>
                <a:close/>
                <a:moveTo>
                  <a:pt x="1475715" y="128888"/>
                </a:moveTo>
                <a:lnTo>
                  <a:pt x="1455500" y="129910"/>
                </a:lnTo>
                <a:cubicBezTo>
                  <a:pt x="1155951" y="160347"/>
                  <a:pt x="882719" y="279855"/>
                  <a:pt x="662678" y="461545"/>
                </a:cubicBezTo>
                <a:lnTo>
                  <a:pt x="566113" y="549357"/>
                </a:lnTo>
                <a:lnTo>
                  <a:pt x="681324" y="629040"/>
                </a:lnTo>
                <a:cubicBezTo>
                  <a:pt x="741760" y="664847"/>
                  <a:pt x="805613" y="697086"/>
                  <a:pt x="872242" y="725496"/>
                </a:cubicBezTo>
                <a:lnTo>
                  <a:pt x="975251" y="764389"/>
                </a:lnTo>
                <a:lnTo>
                  <a:pt x="1050800" y="640209"/>
                </a:lnTo>
                <a:cubicBezTo>
                  <a:pt x="1081189" y="593868"/>
                  <a:pt x="1113686" y="547688"/>
                  <a:pt x="1148273" y="501745"/>
                </a:cubicBezTo>
                <a:cubicBezTo>
                  <a:pt x="1264578" y="344552"/>
                  <a:pt x="1379921" y="221959"/>
                  <a:pt x="1460208" y="143696"/>
                </a:cubicBezTo>
                <a:close/>
                <a:moveTo>
                  <a:pt x="1607344" y="0"/>
                </a:moveTo>
                <a:cubicBezTo>
                  <a:pt x="2495056" y="0"/>
                  <a:pt x="3214688" y="719632"/>
                  <a:pt x="3214688" y="1607344"/>
                </a:cubicBezTo>
                <a:cubicBezTo>
                  <a:pt x="3214688" y="2495056"/>
                  <a:pt x="2495056" y="3214688"/>
                  <a:pt x="1607344" y="3214688"/>
                </a:cubicBezTo>
                <a:cubicBezTo>
                  <a:pt x="719632" y="3214688"/>
                  <a:pt x="0" y="2495056"/>
                  <a:pt x="0" y="1607344"/>
                </a:cubicBezTo>
                <a:cubicBezTo>
                  <a:pt x="0" y="719632"/>
                  <a:pt x="719632" y="0"/>
                  <a:pt x="1607344" y="0"/>
                </a:cubicBezTo>
                <a:close/>
              </a:path>
            </a:pathLst>
          </a:custGeom>
          <a:solidFill>
            <a:srgbClr val="0078D7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noAutofit/>
          </a:bodyPr>
          <a:lstStyle/>
          <a:p>
            <a:pPr defTabSz="896386">
              <a:defRPr/>
            </a:pP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526" name="Freeform 525"/>
          <p:cNvSpPr>
            <a:spLocks/>
          </p:cNvSpPr>
          <p:nvPr/>
        </p:nvSpPr>
        <p:spPr bwMode="auto">
          <a:xfrm>
            <a:off x="11049791" y="3449803"/>
            <a:ext cx="128642" cy="231161"/>
          </a:xfrm>
          <a:custGeom>
            <a:avLst/>
            <a:gdLst>
              <a:gd name="connsiteX0" fmla="*/ 930274 w 1860550"/>
              <a:gd name="connsiteY0" fmla="*/ 2997199 h 3343276"/>
              <a:gd name="connsiteX1" fmla="*/ 898524 w 1860550"/>
              <a:gd name="connsiteY1" fmla="*/ 3030537 h 3343276"/>
              <a:gd name="connsiteX2" fmla="*/ 930274 w 1860550"/>
              <a:gd name="connsiteY2" fmla="*/ 3063875 h 3343276"/>
              <a:gd name="connsiteX3" fmla="*/ 962024 w 1860550"/>
              <a:gd name="connsiteY3" fmla="*/ 3030537 h 3343276"/>
              <a:gd name="connsiteX4" fmla="*/ 930274 w 1860550"/>
              <a:gd name="connsiteY4" fmla="*/ 2997199 h 3343276"/>
              <a:gd name="connsiteX5" fmla="*/ 930275 w 1860550"/>
              <a:gd name="connsiteY5" fmla="*/ 2874962 h 3343276"/>
              <a:gd name="connsiteX6" fmla="*/ 1084263 w 1860550"/>
              <a:gd name="connsiteY6" fmla="*/ 3029744 h 3343276"/>
              <a:gd name="connsiteX7" fmla="*/ 930275 w 1860550"/>
              <a:gd name="connsiteY7" fmla="*/ 3184526 h 3343276"/>
              <a:gd name="connsiteX8" fmla="*/ 776287 w 1860550"/>
              <a:gd name="connsiteY8" fmla="*/ 3029744 h 3343276"/>
              <a:gd name="connsiteX9" fmla="*/ 930275 w 1860550"/>
              <a:gd name="connsiteY9" fmla="*/ 2874962 h 3343276"/>
              <a:gd name="connsiteX10" fmla="*/ 122238 w 1860550"/>
              <a:gd name="connsiteY10" fmla="*/ 2844800 h 3343276"/>
              <a:gd name="connsiteX11" fmla="*/ 122238 w 1860550"/>
              <a:gd name="connsiteY11" fmla="*/ 2858922 h 3343276"/>
              <a:gd name="connsiteX12" fmla="*/ 122238 w 1860550"/>
              <a:gd name="connsiteY12" fmla="*/ 2919914 h 3343276"/>
              <a:gd name="connsiteX13" fmla="*/ 122238 w 1860550"/>
              <a:gd name="connsiteY13" fmla="*/ 2937881 h 3343276"/>
              <a:gd name="connsiteX14" fmla="*/ 122238 w 1860550"/>
              <a:gd name="connsiteY14" fmla="*/ 2976361 h 3343276"/>
              <a:gd name="connsiteX15" fmla="*/ 122238 w 1860550"/>
              <a:gd name="connsiteY15" fmla="*/ 2994458 h 3343276"/>
              <a:gd name="connsiteX16" fmla="*/ 122238 w 1860550"/>
              <a:gd name="connsiteY16" fmla="*/ 3016807 h 3343276"/>
              <a:gd name="connsiteX17" fmla="*/ 122238 w 1860550"/>
              <a:gd name="connsiteY17" fmla="*/ 3032384 h 3343276"/>
              <a:gd name="connsiteX18" fmla="*/ 122238 w 1860550"/>
              <a:gd name="connsiteY18" fmla="*/ 3043919 h 3343276"/>
              <a:gd name="connsiteX19" fmla="*/ 122238 w 1860550"/>
              <a:gd name="connsiteY19" fmla="*/ 3055388 h 3343276"/>
              <a:gd name="connsiteX20" fmla="*/ 122238 w 1860550"/>
              <a:gd name="connsiteY20" fmla="*/ 3067200 h 3343276"/>
              <a:gd name="connsiteX21" fmla="*/ 122238 w 1860550"/>
              <a:gd name="connsiteY21" fmla="*/ 3068809 h 3343276"/>
              <a:gd name="connsiteX22" fmla="*/ 122238 w 1860550"/>
              <a:gd name="connsiteY22" fmla="*/ 3072174 h 3343276"/>
              <a:gd name="connsiteX23" fmla="*/ 268324 w 1860550"/>
              <a:gd name="connsiteY23" fmla="*/ 3221038 h 3343276"/>
              <a:gd name="connsiteX24" fmla="*/ 1589184 w 1860550"/>
              <a:gd name="connsiteY24" fmla="*/ 3221038 h 3343276"/>
              <a:gd name="connsiteX25" fmla="*/ 1738313 w 1860550"/>
              <a:gd name="connsiteY25" fmla="*/ 3072174 h 3343276"/>
              <a:gd name="connsiteX26" fmla="*/ 1738313 w 1860550"/>
              <a:gd name="connsiteY26" fmla="*/ 2997250 h 3343276"/>
              <a:gd name="connsiteX27" fmla="*/ 1738313 w 1860550"/>
              <a:gd name="connsiteY27" fmla="*/ 2940804 h 3343276"/>
              <a:gd name="connsiteX28" fmla="*/ 1738313 w 1860550"/>
              <a:gd name="connsiteY28" fmla="*/ 2900358 h 3343276"/>
              <a:gd name="connsiteX29" fmla="*/ 1738313 w 1860550"/>
              <a:gd name="connsiteY29" fmla="*/ 2873246 h 3343276"/>
              <a:gd name="connsiteX30" fmla="*/ 1738313 w 1860550"/>
              <a:gd name="connsiteY30" fmla="*/ 2848356 h 3343276"/>
              <a:gd name="connsiteX31" fmla="*/ 1738313 w 1860550"/>
              <a:gd name="connsiteY31" fmla="*/ 2844800 h 3343276"/>
              <a:gd name="connsiteX32" fmla="*/ 122238 w 1860550"/>
              <a:gd name="connsiteY32" fmla="*/ 461963 h 3343276"/>
              <a:gd name="connsiteX33" fmla="*/ 122238 w 1860550"/>
              <a:gd name="connsiteY33" fmla="*/ 525582 h 3343276"/>
              <a:gd name="connsiteX34" fmla="*/ 122238 w 1860550"/>
              <a:gd name="connsiteY34" fmla="*/ 2618936 h 3343276"/>
              <a:gd name="connsiteX35" fmla="*/ 122238 w 1860550"/>
              <a:gd name="connsiteY35" fmla="*/ 2722563 h 3343276"/>
              <a:gd name="connsiteX36" fmla="*/ 169032 w 1860550"/>
              <a:gd name="connsiteY36" fmla="*/ 2722563 h 3343276"/>
              <a:gd name="connsiteX37" fmla="*/ 1704747 w 1860550"/>
              <a:gd name="connsiteY37" fmla="*/ 2722563 h 3343276"/>
              <a:gd name="connsiteX38" fmla="*/ 1738313 w 1860550"/>
              <a:gd name="connsiteY38" fmla="*/ 2722563 h 3343276"/>
              <a:gd name="connsiteX39" fmla="*/ 1738313 w 1860550"/>
              <a:gd name="connsiteY39" fmla="*/ 2521894 h 3343276"/>
              <a:gd name="connsiteX40" fmla="*/ 1738313 w 1860550"/>
              <a:gd name="connsiteY40" fmla="*/ 505665 h 3343276"/>
              <a:gd name="connsiteX41" fmla="*/ 1738313 w 1860550"/>
              <a:gd name="connsiteY41" fmla="*/ 461963 h 3343276"/>
              <a:gd name="connsiteX42" fmla="*/ 1691518 w 1860550"/>
              <a:gd name="connsiteY42" fmla="*/ 461963 h 3343276"/>
              <a:gd name="connsiteX43" fmla="*/ 155803 w 1860550"/>
              <a:gd name="connsiteY43" fmla="*/ 461963 h 3343276"/>
              <a:gd name="connsiteX44" fmla="*/ 721442 w 1860550"/>
              <a:gd name="connsiteY44" fmla="*/ 169863 h 3343276"/>
              <a:gd name="connsiteX45" fmla="*/ 1072433 w 1860550"/>
              <a:gd name="connsiteY45" fmla="*/ 169863 h 3343276"/>
              <a:gd name="connsiteX46" fmla="*/ 1133475 w 1860550"/>
              <a:gd name="connsiteY46" fmla="*/ 230982 h 3343276"/>
              <a:gd name="connsiteX47" fmla="*/ 1072433 w 1860550"/>
              <a:gd name="connsiteY47" fmla="*/ 292101 h 3343276"/>
              <a:gd name="connsiteX48" fmla="*/ 721442 w 1860550"/>
              <a:gd name="connsiteY48" fmla="*/ 292101 h 3343276"/>
              <a:gd name="connsiteX49" fmla="*/ 660400 w 1860550"/>
              <a:gd name="connsiteY49" fmla="*/ 230982 h 3343276"/>
              <a:gd name="connsiteX50" fmla="*/ 721442 w 1860550"/>
              <a:gd name="connsiteY50" fmla="*/ 169863 h 3343276"/>
              <a:gd name="connsiteX51" fmla="*/ 1281907 w 1860550"/>
              <a:gd name="connsiteY51" fmla="*/ 149225 h 3343276"/>
              <a:gd name="connsiteX52" fmla="*/ 1363664 w 1860550"/>
              <a:gd name="connsiteY52" fmla="*/ 229394 h 3343276"/>
              <a:gd name="connsiteX53" fmla="*/ 1281907 w 1860550"/>
              <a:gd name="connsiteY53" fmla="*/ 309563 h 3343276"/>
              <a:gd name="connsiteX54" fmla="*/ 1200150 w 1860550"/>
              <a:gd name="connsiteY54" fmla="*/ 229394 h 3343276"/>
              <a:gd name="connsiteX55" fmla="*/ 1281907 w 1860550"/>
              <a:gd name="connsiteY55" fmla="*/ 149225 h 3343276"/>
              <a:gd name="connsiteX56" fmla="*/ 268324 w 1860550"/>
              <a:gd name="connsiteY56" fmla="*/ 122238 h 3343276"/>
              <a:gd name="connsiteX57" fmla="*/ 122238 w 1860550"/>
              <a:gd name="connsiteY57" fmla="*/ 271331 h 3343276"/>
              <a:gd name="connsiteX58" fmla="*/ 122238 w 1860550"/>
              <a:gd name="connsiteY58" fmla="*/ 341313 h 3343276"/>
              <a:gd name="connsiteX59" fmla="*/ 1738313 w 1860550"/>
              <a:gd name="connsiteY59" fmla="*/ 341313 h 3343276"/>
              <a:gd name="connsiteX60" fmla="*/ 1738313 w 1860550"/>
              <a:gd name="connsiteY60" fmla="*/ 314869 h 3343276"/>
              <a:gd name="connsiteX61" fmla="*/ 1738313 w 1860550"/>
              <a:gd name="connsiteY61" fmla="*/ 300855 h 3343276"/>
              <a:gd name="connsiteX62" fmla="*/ 1738313 w 1860550"/>
              <a:gd name="connsiteY62" fmla="*/ 289566 h 3343276"/>
              <a:gd name="connsiteX63" fmla="*/ 1738313 w 1860550"/>
              <a:gd name="connsiteY63" fmla="*/ 280079 h 3343276"/>
              <a:gd name="connsiteX64" fmla="*/ 1738313 w 1860550"/>
              <a:gd name="connsiteY64" fmla="*/ 276573 h 3343276"/>
              <a:gd name="connsiteX65" fmla="*/ 1738313 w 1860550"/>
              <a:gd name="connsiteY65" fmla="*/ 271331 h 3343276"/>
              <a:gd name="connsiteX66" fmla="*/ 1589184 w 1860550"/>
              <a:gd name="connsiteY66" fmla="*/ 122238 h 3343276"/>
              <a:gd name="connsiteX67" fmla="*/ 1469183 w 1860550"/>
              <a:gd name="connsiteY67" fmla="*/ 122238 h 3343276"/>
              <a:gd name="connsiteX68" fmla="*/ 1356679 w 1860550"/>
              <a:gd name="connsiteY68" fmla="*/ 122238 h 3343276"/>
              <a:gd name="connsiteX69" fmla="*/ 1153197 w 1860550"/>
              <a:gd name="connsiteY69" fmla="*/ 122238 h 3343276"/>
              <a:gd name="connsiteX70" fmla="*/ 976803 w 1860550"/>
              <a:gd name="connsiteY70" fmla="*/ 122238 h 3343276"/>
              <a:gd name="connsiteX71" fmla="*/ 825562 w 1860550"/>
              <a:gd name="connsiteY71" fmla="*/ 122238 h 3343276"/>
              <a:gd name="connsiteX72" fmla="*/ 697539 w 1860550"/>
              <a:gd name="connsiteY72" fmla="*/ 122238 h 3343276"/>
              <a:gd name="connsiteX73" fmla="*/ 590799 w 1860550"/>
              <a:gd name="connsiteY73" fmla="*/ 122238 h 3343276"/>
              <a:gd name="connsiteX74" fmla="*/ 503408 w 1860550"/>
              <a:gd name="connsiteY74" fmla="*/ 122238 h 3343276"/>
              <a:gd name="connsiteX75" fmla="*/ 433431 w 1860550"/>
              <a:gd name="connsiteY75" fmla="*/ 122238 h 3343276"/>
              <a:gd name="connsiteX76" fmla="*/ 378933 w 1860550"/>
              <a:gd name="connsiteY76" fmla="*/ 122238 h 3343276"/>
              <a:gd name="connsiteX77" fmla="*/ 337979 w 1860550"/>
              <a:gd name="connsiteY77" fmla="*/ 122238 h 3343276"/>
              <a:gd name="connsiteX78" fmla="*/ 308633 w 1860550"/>
              <a:gd name="connsiteY78" fmla="*/ 122238 h 3343276"/>
              <a:gd name="connsiteX79" fmla="*/ 288962 w 1860550"/>
              <a:gd name="connsiteY79" fmla="*/ 122238 h 3343276"/>
              <a:gd name="connsiteX80" fmla="*/ 277031 w 1860550"/>
              <a:gd name="connsiteY80" fmla="*/ 122238 h 3343276"/>
              <a:gd name="connsiteX81" fmla="*/ 270904 w 1860550"/>
              <a:gd name="connsiteY81" fmla="*/ 122238 h 3343276"/>
              <a:gd name="connsiteX82" fmla="*/ 267968 w 1860550"/>
              <a:gd name="connsiteY82" fmla="*/ 0 h 3343276"/>
              <a:gd name="connsiteX83" fmla="*/ 1589537 w 1860550"/>
              <a:gd name="connsiteY83" fmla="*/ 0 h 3343276"/>
              <a:gd name="connsiteX84" fmla="*/ 1860550 w 1860550"/>
              <a:gd name="connsiteY84" fmla="*/ 270492 h 3343276"/>
              <a:gd name="connsiteX85" fmla="*/ 1860550 w 1860550"/>
              <a:gd name="connsiteY85" fmla="*/ 270501 h 3343276"/>
              <a:gd name="connsiteX86" fmla="*/ 1860550 w 1860550"/>
              <a:gd name="connsiteY86" fmla="*/ 461963 h 3343276"/>
              <a:gd name="connsiteX87" fmla="*/ 1860550 w 1860550"/>
              <a:gd name="connsiteY87" fmla="*/ 525090 h 3343276"/>
              <a:gd name="connsiteX88" fmla="*/ 1860550 w 1860550"/>
              <a:gd name="connsiteY88" fmla="*/ 2619341 h 3343276"/>
              <a:gd name="connsiteX89" fmla="*/ 1860550 w 1860550"/>
              <a:gd name="connsiteY89" fmla="*/ 2722563 h 3343276"/>
              <a:gd name="connsiteX90" fmla="*/ 1860550 w 1860550"/>
              <a:gd name="connsiteY90" fmla="*/ 2754314 h 3343276"/>
              <a:gd name="connsiteX91" fmla="*/ 1860550 w 1860550"/>
              <a:gd name="connsiteY91" fmla="*/ 2838062 h 3343276"/>
              <a:gd name="connsiteX92" fmla="*/ 1860550 w 1860550"/>
              <a:gd name="connsiteY92" fmla="*/ 2859431 h 3343276"/>
              <a:gd name="connsiteX93" fmla="*/ 1860550 w 1860550"/>
              <a:gd name="connsiteY93" fmla="*/ 2924856 h 3343276"/>
              <a:gd name="connsiteX94" fmla="*/ 1860550 w 1860550"/>
              <a:gd name="connsiteY94" fmla="*/ 2938424 h 3343276"/>
              <a:gd name="connsiteX95" fmla="*/ 1860550 w 1860550"/>
              <a:gd name="connsiteY95" fmla="*/ 2987047 h 3343276"/>
              <a:gd name="connsiteX96" fmla="*/ 1860550 w 1860550"/>
              <a:gd name="connsiteY96" fmla="*/ 2995025 h 3343276"/>
              <a:gd name="connsiteX97" fmla="*/ 1860550 w 1860550"/>
              <a:gd name="connsiteY97" fmla="*/ 3028736 h 3343276"/>
              <a:gd name="connsiteX98" fmla="*/ 1860550 w 1860550"/>
              <a:gd name="connsiteY98" fmla="*/ 3032967 h 3343276"/>
              <a:gd name="connsiteX99" fmla="*/ 1860550 w 1860550"/>
              <a:gd name="connsiteY99" fmla="*/ 3054023 h 3343276"/>
              <a:gd name="connsiteX100" fmla="*/ 1860550 w 1860550"/>
              <a:gd name="connsiteY100" fmla="*/ 3055980 h 3343276"/>
              <a:gd name="connsiteX101" fmla="*/ 1860550 w 1860550"/>
              <a:gd name="connsiteY101" fmla="*/ 3067008 h 3343276"/>
              <a:gd name="connsiteX102" fmla="*/ 1860550 w 1860550"/>
              <a:gd name="connsiteY102" fmla="*/ 3067798 h 3343276"/>
              <a:gd name="connsiteX103" fmla="*/ 1860550 w 1860550"/>
              <a:gd name="connsiteY103" fmla="*/ 3072475 h 3343276"/>
              <a:gd name="connsiteX104" fmla="*/ 1860550 w 1860550"/>
              <a:gd name="connsiteY104" fmla="*/ 3072774 h 3343276"/>
              <a:gd name="connsiteX105" fmla="*/ 1694831 w 1860550"/>
              <a:gd name="connsiteY105" fmla="*/ 3321952 h 3343276"/>
              <a:gd name="connsiteX106" fmla="*/ 1593989 w 1860550"/>
              <a:gd name="connsiteY106" fmla="*/ 3342374 h 3343276"/>
              <a:gd name="connsiteX107" fmla="*/ 1589537 w 1860550"/>
              <a:gd name="connsiteY107" fmla="*/ 3343276 h 3343276"/>
              <a:gd name="connsiteX108" fmla="*/ 267968 w 1860550"/>
              <a:gd name="connsiteY108" fmla="*/ 3343276 h 3343276"/>
              <a:gd name="connsiteX109" fmla="*/ 263590 w 1860550"/>
              <a:gd name="connsiteY109" fmla="*/ 3342374 h 3343276"/>
              <a:gd name="connsiteX110" fmla="*/ 164435 w 1860550"/>
              <a:gd name="connsiteY110" fmla="*/ 3321952 h 3343276"/>
              <a:gd name="connsiteX111" fmla="*/ 0 w 1860550"/>
              <a:gd name="connsiteY111" fmla="*/ 3072774 h 3343276"/>
              <a:gd name="connsiteX112" fmla="*/ 0 w 1860550"/>
              <a:gd name="connsiteY112" fmla="*/ 3072475 h 3343276"/>
              <a:gd name="connsiteX113" fmla="*/ 0 w 1860550"/>
              <a:gd name="connsiteY113" fmla="*/ 2956977 h 3343276"/>
              <a:gd name="connsiteX114" fmla="*/ 0 w 1860550"/>
              <a:gd name="connsiteY114" fmla="*/ 2870182 h 3343276"/>
              <a:gd name="connsiteX115" fmla="*/ 0 w 1860550"/>
              <a:gd name="connsiteY115" fmla="*/ 2807991 h 3343276"/>
              <a:gd name="connsiteX116" fmla="*/ 0 w 1860550"/>
              <a:gd name="connsiteY116" fmla="*/ 2787491 h 3343276"/>
              <a:gd name="connsiteX117" fmla="*/ 0 w 1860550"/>
              <a:gd name="connsiteY117" fmla="*/ 2766302 h 3343276"/>
              <a:gd name="connsiteX118" fmla="*/ 0 w 1860550"/>
              <a:gd name="connsiteY118" fmla="*/ 2741016 h 3343276"/>
              <a:gd name="connsiteX119" fmla="*/ 0 w 1860550"/>
              <a:gd name="connsiteY119" fmla="*/ 2728031 h 3343276"/>
              <a:gd name="connsiteX120" fmla="*/ 0 w 1860550"/>
              <a:gd name="connsiteY120" fmla="*/ 2722563 h 3343276"/>
              <a:gd name="connsiteX121" fmla="*/ 0 w 1860550"/>
              <a:gd name="connsiteY121" fmla="*/ 2522258 h 3343276"/>
              <a:gd name="connsiteX122" fmla="*/ 0 w 1860550"/>
              <a:gd name="connsiteY122" fmla="*/ 505164 h 3343276"/>
              <a:gd name="connsiteX123" fmla="*/ 0 w 1860550"/>
              <a:gd name="connsiteY123" fmla="*/ 461963 h 3343276"/>
              <a:gd name="connsiteX124" fmla="*/ 0 w 1860550"/>
              <a:gd name="connsiteY124" fmla="*/ 418277 h 3343276"/>
              <a:gd name="connsiteX125" fmla="*/ 0 w 1860550"/>
              <a:gd name="connsiteY125" fmla="*/ 398763 h 3343276"/>
              <a:gd name="connsiteX126" fmla="*/ 0 w 1860550"/>
              <a:gd name="connsiteY126" fmla="*/ 356020 h 3343276"/>
              <a:gd name="connsiteX127" fmla="*/ 0 w 1860550"/>
              <a:gd name="connsiteY127" fmla="*/ 351269 h 3343276"/>
              <a:gd name="connsiteX128" fmla="*/ 0 w 1860550"/>
              <a:gd name="connsiteY128" fmla="*/ 314287 h 3343276"/>
              <a:gd name="connsiteX129" fmla="*/ 0 w 1860550"/>
              <a:gd name="connsiteY129" fmla="*/ 294426 h 3343276"/>
              <a:gd name="connsiteX130" fmla="*/ 0 w 1860550"/>
              <a:gd name="connsiteY130" fmla="*/ 288973 h 3343276"/>
              <a:gd name="connsiteX131" fmla="*/ 0 w 1860550"/>
              <a:gd name="connsiteY131" fmla="*/ 275975 h 3343276"/>
              <a:gd name="connsiteX132" fmla="*/ 0 w 1860550"/>
              <a:gd name="connsiteY132" fmla="*/ 273484 h 3343276"/>
              <a:gd name="connsiteX133" fmla="*/ 0 w 1860550"/>
              <a:gd name="connsiteY133" fmla="*/ 270501 h 3343276"/>
              <a:gd name="connsiteX134" fmla="*/ 0 w 1860550"/>
              <a:gd name="connsiteY134" fmla="*/ 270492 h 3343276"/>
              <a:gd name="connsiteX135" fmla="*/ 267968 w 1860550"/>
              <a:gd name="connsiteY135" fmla="*/ 0 h 334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860550" h="3343276">
                <a:moveTo>
                  <a:pt x="930274" y="2997199"/>
                </a:moveTo>
                <a:cubicBezTo>
                  <a:pt x="912739" y="2997199"/>
                  <a:pt x="898524" y="3012125"/>
                  <a:pt x="898524" y="3030537"/>
                </a:cubicBezTo>
                <a:cubicBezTo>
                  <a:pt x="898524" y="3048949"/>
                  <a:pt x="912739" y="3063875"/>
                  <a:pt x="930274" y="3063875"/>
                </a:cubicBezTo>
                <a:cubicBezTo>
                  <a:pt x="947809" y="3063875"/>
                  <a:pt x="962024" y="3048949"/>
                  <a:pt x="962024" y="3030537"/>
                </a:cubicBezTo>
                <a:cubicBezTo>
                  <a:pt x="962024" y="3012125"/>
                  <a:pt x="947809" y="2997199"/>
                  <a:pt x="930274" y="2997199"/>
                </a:cubicBezTo>
                <a:close/>
                <a:moveTo>
                  <a:pt x="930275" y="2874962"/>
                </a:moveTo>
                <a:cubicBezTo>
                  <a:pt x="1015320" y="2874962"/>
                  <a:pt x="1084263" y="2944260"/>
                  <a:pt x="1084263" y="3029744"/>
                </a:cubicBezTo>
                <a:cubicBezTo>
                  <a:pt x="1084263" y="3115228"/>
                  <a:pt x="1015320" y="3184526"/>
                  <a:pt x="930275" y="3184526"/>
                </a:cubicBezTo>
                <a:cubicBezTo>
                  <a:pt x="845230" y="3184526"/>
                  <a:pt x="776287" y="3115228"/>
                  <a:pt x="776287" y="3029744"/>
                </a:cubicBezTo>
                <a:cubicBezTo>
                  <a:pt x="776287" y="2944260"/>
                  <a:pt x="845230" y="2874962"/>
                  <a:pt x="930275" y="2874962"/>
                </a:cubicBezTo>
                <a:close/>
                <a:moveTo>
                  <a:pt x="122238" y="2844800"/>
                </a:moveTo>
                <a:lnTo>
                  <a:pt x="122238" y="2858922"/>
                </a:lnTo>
                <a:lnTo>
                  <a:pt x="122238" y="2919914"/>
                </a:lnTo>
                <a:lnTo>
                  <a:pt x="122238" y="2937881"/>
                </a:lnTo>
                <a:lnTo>
                  <a:pt x="122238" y="2976361"/>
                </a:lnTo>
                <a:lnTo>
                  <a:pt x="122238" y="2994458"/>
                </a:lnTo>
                <a:lnTo>
                  <a:pt x="122238" y="3016807"/>
                </a:lnTo>
                <a:lnTo>
                  <a:pt x="122238" y="3032384"/>
                </a:lnTo>
                <a:lnTo>
                  <a:pt x="122238" y="3043919"/>
                </a:lnTo>
                <a:lnTo>
                  <a:pt x="122238" y="3055388"/>
                </a:lnTo>
                <a:cubicBezTo>
                  <a:pt x="122238" y="3060983"/>
                  <a:pt x="122238" y="3064714"/>
                  <a:pt x="122238" y="3067200"/>
                </a:cubicBezTo>
                <a:lnTo>
                  <a:pt x="122238" y="3068809"/>
                </a:lnTo>
                <a:lnTo>
                  <a:pt x="122238" y="3072174"/>
                </a:lnTo>
                <a:cubicBezTo>
                  <a:pt x="122238" y="3154201"/>
                  <a:pt x="189194" y="3221038"/>
                  <a:pt x="268324" y="3221038"/>
                </a:cubicBezTo>
                <a:cubicBezTo>
                  <a:pt x="1589184" y="3221038"/>
                  <a:pt x="1589184" y="3221038"/>
                  <a:pt x="1589184" y="3221038"/>
                </a:cubicBezTo>
                <a:cubicBezTo>
                  <a:pt x="1671357" y="3221038"/>
                  <a:pt x="1738313" y="3154201"/>
                  <a:pt x="1738313" y="3072174"/>
                </a:cubicBezTo>
                <a:lnTo>
                  <a:pt x="1738313" y="2997250"/>
                </a:lnTo>
                <a:lnTo>
                  <a:pt x="1738313" y="2940804"/>
                </a:lnTo>
                <a:lnTo>
                  <a:pt x="1738313" y="2900358"/>
                </a:lnTo>
                <a:lnTo>
                  <a:pt x="1738313" y="2873246"/>
                </a:lnTo>
                <a:lnTo>
                  <a:pt x="1738313" y="2848356"/>
                </a:lnTo>
                <a:lnTo>
                  <a:pt x="1738313" y="2844800"/>
                </a:lnTo>
                <a:close/>
                <a:moveTo>
                  <a:pt x="122238" y="461963"/>
                </a:moveTo>
                <a:lnTo>
                  <a:pt x="122238" y="525582"/>
                </a:lnTo>
                <a:cubicBezTo>
                  <a:pt x="122238" y="1639716"/>
                  <a:pt x="122238" y="2266416"/>
                  <a:pt x="122238" y="2618936"/>
                </a:cubicBezTo>
                <a:lnTo>
                  <a:pt x="122238" y="2722563"/>
                </a:lnTo>
                <a:lnTo>
                  <a:pt x="169032" y="2722563"/>
                </a:lnTo>
                <a:cubicBezTo>
                  <a:pt x="1096639" y="2722563"/>
                  <a:pt x="1515558" y="2722563"/>
                  <a:pt x="1704747" y="2722563"/>
                </a:cubicBezTo>
                <a:lnTo>
                  <a:pt x="1738313" y="2722563"/>
                </a:lnTo>
                <a:lnTo>
                  <a:pt x="1738313" y="2521894"/>
                </a:lnTo>
                <a:cubicBezTo>
                  <a:pt x="1738313" y="1330298"/>
                  <a:pt x="1738313" y="769547"/>
                  <a:pt x="1738313" y="505665"/>
                </a:cubicBezTo>
                <a:lnTo>
                  <a:pt x="1738313" y="461963"/>
                </a:lnTo>
                <a:lnTo>
                  <a:pt x="1691518" y="461963"/>
                </a:lnTo>
                <a:cubicBezTo>
                  <a:pt x="763911" y="461963"/>
                  <a:pt x="344992" y="461963"/>
                  <a:pt x="155803" y="461963"/>
                </a:cubicBezTo>
                <a:close/>
                <a:moveTo>
                  <a:pt x="721442" y="169863"/>
                </a:moveTo>
                <a:cubicBezTo>
                  <a:pt x="1072433" y="169863"/>
                  <a:pt x="1072433" y="169863"/>
                  <a:pt x="1072433" y="169863"/>
                </a:cubicBezTo>
                <a:cubicBezTo>
                  <a:pt x="1106006" y="169863"/>
                  <a:pt x="1133475" y="197367"/>
                  <a:pt x="1133475" y="230982"/>
                </a:cubicBezTo>
                <a:cubicBezTo>
                  <a:pt x="1133475" y="264598"/>
                  <a:pt x="1106006" y="292101"/>
                  <a:pt x="1072433" y="292101"/>
                </a:cubicBezTo>
                <a:cubicBezTo>
                  <a:pt x="721442" y="292101"/>
                  <a:pt x="721442" y="292101"/>
                  <a:pt x="721442" y="292101"/>
                </a:cubicBezTo>
                <a:cubicBezTo>
                  <a:pt x="687869" y="292101"/>
                  <a:pt x="660400" y="264598"/>
                  <a:pt x="660400" y="230982"/>
                </a:cubicBezTo>
                <a:cubicBezTo>
                  <a:pt x="660400" y="197367"/>
                  <a:pt x="687869" y="169863"/>
                  <a:pt x="721442" y="169863"/>
                </a:cubicBezTo>
                <a:close/>
                <a:moveTo>
                  <a:pt x="1281907" y="149225"/>
                </a:moveTo>
                <a:cubicBezTo>
                  <a:pt x="1327060" y="149225"/>
                  <a:pt x="1363664" y="185118"/>
                  <a:pt x="1363664" y="229394"/>
                </a:cubicBezTo>
                <a:cubicBezTo>
                  <a:pt x="1363664" y="273670"/>
                  <a:pt x="1327060" y="309563"/>
                  <a:pt x="1281907" y="309563"/>
                </a:cubicBezTo>
                <a:cubicBezTo>
                  <a:pt x="1236754" y="309563"/>
                  <a:pt x="1200150" y="273670"/>
                  <a:pt x="1200150" y="229394"/>
                </a:cubicBezTo>
                <a:cubicBezTo>
                  <a:pt x="1200150" y="185118"/>
                  <a:pt x="1236754" y="149225"/>
                  <a:pt x="1281907" y="149225"/>
                </a:cubicBezTo>
                <a:close/>
                <a:moveTo>
                  <a:pt x="268324" y="122238"/>
                </a:moveTo>
                <a:cubicBezTo>
                  <a:pt x="189194" y="122238"/>
                  <a:pt x="122238" y="189178"/>
                  <a:pt x="122238" y="271331"/>
                </a:cubicBezTo>
                <a:lnTo>
                  <a:pt x="122238" y="341313"/>
                </a:lnTo>
                <a:cubicBezTo>
                  <a:pt x="1738313" y="341313"/>
                  <a:pt x="1738313" y="341313"/>
                  <a:pt x="1738313" y="341313"/>
                </a:cubicBezTo>
                <a:lnTo>
                  <a:pt x="1738313" y="314869"/>
                </a:lnTo>
                <a:lnTo>
                  <a:pt x="1738313" y="300855"/>
                </a:lnTo>
                <a:lnTo>
                  <a:pt x="1738313" y="289566"/>
                </a:lnTo>
                <a:lnTo>
                  <a:pt x="1738313" y="280079"/>
                </a:lnTo>
                <a:lnTo>
                  <a:pt x="1738313" y="276573"/>
                </a:lnTo>
                <a:lnTo>
                  <a:pt x="1738313" y="271331"/>
                </a:lnTo>
                <a:cubicBezTo>
                  <a:pt x="1738313" y="189178"/>
                  <a:pt x="1671357" y="122238"/>
                  <a:pt x="1589184" y="122238"/>
                </a:cubicBezTo>
                <a:lnTo>
                  <a:pt x="1469183" y="122238"/>
                </a:lnTo>
                <a:lnTo>
                  <a:pt x="1356679" y="122238"/>
                </a:lnTo>
                <a:lnTo>
                  <a:pt x="1153197" y="122238"/>
                </a:lnTo>
                <a:lnTo>
                  <a:pt x="976803" y="122238"/>
                </a:lnTo>
                <a:lnTo>
                  <a:pt x="825562" y="122238"/>
                </a:lnTo>
                <a:lnTo>
                  <a:pt x="697539" y="122238"/>
                </a:lnTo>
                <a:lnTo>
                  <a:pt x="590799" y="122238"/>
                </a:lnTo>
                <a:lnTo>
                  <a:pt x="503408" y="122238"/>
                </a:lnTo>
                <a:lnTo>
                  <a:pt x="433431" y="122238"/>
                </a:lnTo>
                <a:lnTo>
                  <a:pt x="378933" y="122238"/>
                </a:lnTo>
                <a:lnTo>
                  <a:pt x="337979" y="122238"/>
                </a:lnTo>
                <a:lnTo>
                  <a:pt x="308633" y="122238"/>
                </a:lnTo>
                <a:lnTo>
                  <a:pt x="288962" y="122238"/>
                </a:lnTo>
                <a:lnTo>
                  <a:pt x="277031" y="122238"/>
                </a:lnTo>
                <a:lnTo>
                  <a:pt x="270904" y="122238"/>
                </a:lnTo>
                <a:close/>
                <a:moveTo>
                  <a:pt x="267968" y="0"/>
                </a:moveTo>
                <a:cubicBezTo>
                  <a:pt x="1589537" y="0"/>
                  <a:pt x="1589537" y="0"/>
                  <a:pt x="1589537" y="0"/>
                </a:cubicBezTo>
                <a:cubicBezTo>
                  <a:pt x="1738747" y="0"/>
                  <a:pt x="1860550" y="121569"/>
                  <a:pt x="1860550" y="270492"/>
                </a:cubicBezTo>
                <a:lnTo>
                  <a:pt x="1860550" y="270501"/>
                </a:lnTo>
                <a:lnTo>
                  <a:pt x="1860550" y="461963"/>
                </a:lnTo>
                <a:lnTo>
                  <a:pt x="1860550" y="525090"/>
                </a:lnTo>
                <a:cubicBezTo>
                  <a:pt x="1860550" y="1639702"/>
                  <a:pt x="1860550" y="2266671"/>
                  <a:pt x="1860550" y="2619341"/>
                </a:cubicBezTo>
                <a:lnTo>
                  <a:pt x="1860550" y="2722563"/>
                </a:lnTo>
                <a:lnTo>
                  <a:pt x="1860550" y="2754314"/>
                </a:lnTo>
                <a:lnTo>
                  <a:pt x="1860550" y="2838062"/>
                </a:lnTo>
                <a:lnTo>
                  <a:pt x="1860550" y="2859431"/>
                </a:lnTo>
                <a:lnTo>
                  <a:pt x="1860550" y="2924856"/>
                </a:lnTo>
                <a:lnTo>
                  <a:pt x="1860550" y="2938424"/>
                </a:lnTo>
                <a:lnTo>
                  <a:pt x="1860550" y="2987047"/>
                </a:lnTo>
                <a:lnTo>
                  <a:pt x="1860550" y="2995025"/>
                </a:lnTo>
                <a:lnTo>
                  <a:pt x="1860550" y="3028736"/>
                </a:lnTo>
                <a:lnTo>
                  <a:pt x="1860550" y="3032967"/>
                </a:lnTo>
                <a:lnTo>
                  <a:pt x="1860550" y="3054023"/>
                </a:lnTo>
                <a:lnTo>
                  <a:pt x="1860550" y="3055980"/>
                </a:lnTo>
                <a:lnTo>
                  <a:pt x="1860550" y="3067008"/>
                </a:lnTo>
                <a:lnTo>
                  <a:pt x="1860550" y="3067798"/>
                </a:lnTo>
                <a:lnTo>
                  <a:pt x="1860550" y="3072475"/>
                </a:lnTo>
                <a:lnTo>
                  <a:pt x="1860550" y="3072774"/>
                </a:lnTo>
                <a:cubicBezTo>
                  <a:pt x="1860550" y="3184470"/>
                  <a:pt x="1792036" y="3280779"/>
                  <a:pt x="1694831" y="3321952"/>
                </a:cubicBezTo>
                <a:lnTo>
                  <a:pt x="1593989" y="3342374"/>
                </a:lnTo>
                <a:lnTo>
                  <a:pt x="1589537" y="3343276"/>
                </a:lnTo>
                <a:cubicBezTo>
                  <a:pt x="267968" y="3343276"/>
                  <a:pt x="267968" y="3343276"/>
                  <a:pt x="267968" y="3343276"/>
                </a:cubicBezTo>
                <a:lnTo>
                  <a:pt x="263590" y="3342374"/>
                </a:lnTo>
                <a:lnTo>
                  <a:pt x="164435" y="3321952"/>
                </a:lnTo>
                <a:cubicBezTo>
                  <a:pt x="68515" y="3280779"/>
                  <a:pt x="0" y="3184470"/>
                  <a:pt x="0" y="3072774"/>
                </a:cubicBezTo>
                <a:lnTo>
                  <a:pt x="0" y="3072475"/>
                </a:lnTo>
                <a:lnTo>
                  <a:pt x="0" y="2956977"/>
                </a:lnTo>
                <a:lnTo>
                  <a:pt x="0" y="2870182"/>
                </a:lnTo>
                <a:lnTo>
                  <a:pt x="0" y="2807991"/>
                </a:lnTo>
                <a:lnTo>
                  <a:pt x="0" y="2787491"/>
                </a:lnTo>
                <a:lnTo>
                  <a:pt x="0" y="2766302"/>
                </a:lnTo>
                <a:lnTo>
                  <a:pt x="0" y="2741016"/>
                </a:lnTo>
                <a:lnTo>
                  <a:pt x="0" y="2728031"/>
                </a:lnTo>
                <a:lnTo>
                  <a:pt x="0" y="2722563"/>
                </a:lnTo>
                <a:lnTo>
                  <a:pt x="0" y="2522258"/>
                </a:lnTo>
                <a:cubicBezTo>
                  <a:pt x="0" y="1330151"/>
                  <a:pt x="0" y="769160"/>
                  <a:pt x="0" y="505164"/>
                </a:cubicBezTo>
                <a:lnTo>
                  <a:pt x="0" y="461963"/>
                </a:lnTo>
                <a:lnTo>
                  <a:pt x="0" y="418277"/>
                </a:lnTo>
                <a:lnTo>
                  <a:pt x="0" y="398763"/>
                </a:lnTo>
                <a:lnTo>
                  <a:pt x="0" y="356020"/>
                </a:lnTo>
                <a:lnTo>
                  <a:pt x="0" y="351269"/>
                </a:lnTo>
                <a:lnTo>
                  <a:pt x="0" y="314287"/>
                </a:lnTo>
                <a:lnTo>
                  <a:pt x="0" y="294426"/>
                </a:lnTo>
                <a:lnTo>
                  <a:pt x="0" y="288973"/>
                </a:lnTo>
                <a:cubicBezTo>
                  <a:pt x="0" y="282816"/>
                  <a:pt x="0" y="278711"/>
                  <a:pt x="0" y="275975"/>
                </a:cubicBezTo>
                <a:lnTo>
                  <a:pt x="0" y="273484"/>
                </a:lnTo>
                <a:lnTo>
                  <a:pt x="0" y="270501"/>
                </a:lnTo>
                <a:lnTo>
                  <a:pt x="0" y="270492"/>
                </a:lnTo>
                <a:cubicBezTo>
                  <a:pt x="0" y="121569"/>
                  <a:pt x="121804" y="0"/>
                  <a:pt x="267968" y="0"/>
                </a:cubicBezTo>
                <a:close/>
              </a:path>
            </a:pathLst>
          </a:custGeom>
          <a:solidFill>
            <a:srgbClr val="0078D7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noAutofit/>
          </a:bodyPr>
          <a:lstStyle/>
          <a:p>
            <a:pPr defTabSz="896386">
              <a:defRPr/>
            </a:pP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527" name="Freeform 526"/>
          <p:cNvSpPr/>
          <p:nvPr/>
        </p:nvSpPr>
        <p:spPr bwMode="auto">
          <a:xfrm>
            <a:off x="11000014" y="3979672"/>
            <a:ext cx="243544" cy="137440"/>
          </a:xfrm>
          <a:custGeom>
            <a:avLst/>
            <a:gdLst>
              <a:gd name="connsiteX0" fmla="*/ 5333671 w 7645936"/>
              <a:gd name="connsiteY0" fmla="*/ 2643510 h 4314825"/>
              <a:gd name="connsiteX1" fmla="*/ 5193195 w 7645936"/>
              <a:gd name="connsiteY1" fmla="*/ 2783986 h 4314825"/>
              <a:gd name="connsiteX2" fmla="*/ 5193195 w 7645936"/>
              <a:gd name="connsiteY2" fmla="*/ 3723500 h 4314825"/>
              <a:gd name="connsiteX3" fmla="*/ 5333671 w 7645936"/>
              <a:gd name="connsiteY3" fmla="*/ 3863976 h 4314825"/>
              <a:gd name="connsiteX4" fmla="*/ 5421017 w 7645936"/>
              <a:gd name="connsiteY4" fmla="*/ 3863976 h 4314825"/>
              <a:gd name="connsiteX5" fmla="*/ 5561493 w 7645936"/>
              <a:gd name="connsiteY5" fmla="*/ 3723500 h 4314825"/>
              <a:gd name="connsiteX6" fmla="*/ 5561493 w 7645936"/>
              <a:gd name="connsiteY6" fmla="*/ 2783986 h 4314825"/>
              <a:gd name="connsiteX7" fmla="*/ 5421017 w 7645936"/>
              <a:gd name="connsiteY7" fmla="*/ 2643510 h 4314825"/>
              <a:gd name="connsiteX8" fmla="*/ 4527329 w 7645936"/>
              <a:gd name="connsiteY8" fmla="*/ 2643510 h 4314825"/>
              <a:gd name="connsiteX9" fmla="*/ 4386853 w 7645936"/>
              <a:gd name="connsiteY9" fmla="*/ 2783986 h 4314825"/>
              <a:gd name="connsiteX10" fmla="*/ 4386853 w 7645936"/>
              <a:gd name="connsiteY10" fmla="*/ 3723500 h 4314825"/>
              <a:gd name="connsiteX11" fmla="*/ 4527329 w 7645936"/>
              <a:gd name="connsiteY11" fmla="*/ 3863976 h 4314825"/>
              <a:gd name="connsiteX12" fmla="*/ 4614675 w 7645936"/>
              <a:gd name="connsiteY12" fmla="*/ 3863976 h 4314825"/>
              <a:gd name="connsiteX13" fmla="*/ 4755151 w 7645936"/>
              <a:gd name="connsiteY13" fmla="*/ 3723500 h 4314825"/>
              <a:gd name="connsiteX14" fmla="*/ 4755151 w 7645936"/>
              <a:gd name="connsiteY14" fmla="*/ 2783986 h 4314825"/>
              <a:gd name="connsiteX15" fmla="*/ 4614675 w 7645936"/>
              <a:gd name="connsiteY15" fmla="*/ 2643510 h 4314825"/>
              <a:gd name="connsiteX16" fmla="*/ 3720987 w 7645936"/>
              <a:gd name="connsiteY16" fmla="*/ 2643510 h 4314825"/>
              <a:gd name="connsiteX17" fmla="*/ 3580511 w 7645936"/>
              <a:gd name="connsiteY17" fmla="*/ 2783986 h 4314825"/>
              <a:gd name="connsiteX18" fmla="*/ 3580511 w 7645936"/>
              <a:gd name="connsiteY18" fmla="*/ 3723500 h 4314825"/>
              <a:gd name="connsiteX19" fmla="*/ 3720987 w 7645936"/>
              <a:gd name="connsiteY19" fmla="*/ 3863976 h 4314825"/>
              <a:gd name="connsiteX20" fmla="*/ 3808333 w 7645936"/>
              <a:gd name="connsiteY20" fmla="*/ 3863976 h 4314825"/>
              <a:gd name="connsiteX21" fmla="*/ 3948809 w 7645936"/>
              <a:gd name="connsiteY21" fmla="*/ 3723500 h 4314825"/>
              <a:gd name="connsiteX22" fmla="*/ 3948809 w 7645936"/>
              <a:gd name="connsiteY22" fmla="*/ 2783986 h 4314825"/>
              <a:gd name="connsiteX23" fmla="*/ 3808333 w 7645936"/>
              <a:gd name="connsiteY23" fmla="*/ 2643510 h 4314825"/>
              <a:gd name="connsiteX24" fmla="*/ 2914644 w 7645936"/>
              <a:gd name="connsiteY24" fmla="*/ 2643510 h 4314825"/>
              <a:gd name="connsiteX25" fmla="*/ 2774168 w 7645936"/>
              <a:gd name="connsiteY25" fmla="*/ 2783986 h 4314825"/>
              <a:gd name="connsiteX26" fmla="*/ 2774168 w 7645936"/>
              <a:gd name="connsiteY26" fmla="*/ 3723500 h 4314825"/>
              <a:gd name="connsiteX27" fmla="*/ 2914644 w 7645936"/>
              <a:gd name="connsiteY27" fmla="*/ 3863976 h 4314825"/>
              <a:gd name="connsiteX28" fmla="*/ 3001990 w 7645936"/>
              <a:gd name="connsiteY28" fmla="*/ 3863976 h 4314825"/>
              <a:gd name="connsiteX29" fmla="*/ 3142466 w 7645936"/>
              <a:gd name="connsiteY29" fmla="*/ 3723500 h 4314825"/>
              <a:gd name="connsiteX30" fmla="*/ 3142466 w 7645936"/>
              <a:gd name="connsiteY30" fmla="*/ 2783986 h 4314825"/>
              <a:gd name="connsiteX31" fmla="*/ 3001990 w 7645936"/>
              <a:gd name="connsiteY31" fmla="*/ 2643510 h 4314825"/>
              <a:gd name="connsiteX32" fmla="*/ 2108301 w 7645936"/>
              <a:gd name="connsiteY32" fmla="*/ 2643510 h 4314825"/>
              <a:gd name="connsiteX33" fmla="*/ 1967825 w 7645936"/>
              <a:gd name="connsiteY33" fmla="*/ 2783986 h 4314825"/>
              <a:gd name="connsiteX34" fmla="*/ 1967825 w 7645936"/>
              <a:gd name="connsiteY34" fmla="*/ 3723500 h 4314825"/>
              <a:gd name="connsiteX35" fmla="*/ 2108301 w 7645936"/>
              <a:gd name="connsiteY35" fmla="*/ 3863976 h 4314825"/>
              <a:gd name="connsiteX36" fmla="*/ 2195647 w 7645936"/>
              <a:gd name="connsiteY36" fmla="*/ 3863976 h 4314825"/>
              <a:gd name="connsiteX37" fmla="*/ 2336123 w 7645936"/>
              <a:gd name="connsiteY37" fmla="*/ 3723500 h 4314825"/>
              <a:gd name="connsiteX38" fmla="*/ 2336123 w 7645936"/>
              <a:gd name="connsiteY38" fmla="*/ 2783986 h 4314825"/>
              <a:gd name="connsiteX39" fmla="*/ 2195647 w 7645936"/>
              <a:gd name="connsiteY39" fmla="*/ 2643510 h 4314825"/>
              <a:gd name="connsiteX40" fmla="*/ 5312536 w 7645936"/>
              <a:gd name="connsiteY40" fmla="*/ 2564132 h 4314825"/>
              <a:gd name="connsiteX41" fmla="*/ 5442152 w 7645936"/>
              <a:gd name="connsiteY41" fmla="*/ 2564132 h 4314825"/>
              <a:gd name="connsiteX42" fmla="*/ 5650609 w 7645936"/>
              <a:gd name="connsiteY42" fmla="*/ 2772589 h 4314825"/>
              <a:gd name="connsiteX43" fmla="*/ 5650609 w 7645936"/>
              <a:gd name="connsiteY43" fmla="*/ 3734896 h 4314825"/>
              <a:gd name="connsiteX44" fmla="*/ 5442152 w 7645936"/>
              <a:gd name="connsiteY44" fmla="*/ 3943353 h 4314825"/>
              <a:gd name="connsiteX45" fmla="*/ 5312536 w 7645936"/>
              <a:gd name="connsiteY45" fmla="*/ 3943353 h 4314825"/>
              <a:gd name="connsiteX46" fmla="*/ 5104079 w 7645936"/>
              <a:gd name="connsiteY46" fmla="*/ 3734896 h 4314825"/>
              <a:gd name="connsiteX47" fmla="*/ 5104079 w 7645936"/>
              <a:gd name="connsiteY47" fmla="*/ 2772589 h 4314825"/>
              <a:gd name="connsiteX48" fmla="*/ 5312536 w 7645936"/>
              <a:gd name="connsiteY48" fmla="*/ 2564132 h 4314825"/>
              <a:gd name="connsiteX49" fmla="*/ 4506194 w 7645936"/>
              <a:gd name="connsiteY49" fmla="*/ 2564132 h 4314825"/>
              <a:gd name="connsiteX50" fmla="*/ 4635810 w 7645936"/>
              <a:gd name="connsiteY50" fmla="*/ 2564132 h 4314825"/>
              <a:gd name="connsiteX51" fmla="*/ 4844267 w 7645936"/>
              <a:gd name="connsiteY51" fmla="*/ 2772589 h 4314825"/>
              <a:gd name="connsiteX52" fmla="*/ 4844267 w 7645936"/>
              <a:gd name="connsiteY52" fmla="*/ 3734896 h 4314825"/>
              <a:gd name="connsiteX53" fmla="*/ 4635810 w 7645936"/>
              <a:gd name="connsiteY53" fmla="*/ 3943353 h 4314825"/>
              <a:gd name="connsiteX54" fmla="*/ 4506194 w 7645936"/>
              <a:gd name="connsiteY54" fmla="*/ 3943353 h 4314825"/>
              <a:gd name="connsiteX55" fmla="*/ 4297737 w 7645936"/>
              <a:gd name="connsiteY55" fmla="*/ 3734896 h 4314825"/>
              <a:gd name="connsiteX56" fmla="*/ 4297737 w 7645936"/>
              <a:gd name="connsiteY56" fmla="*/ 2772589 h 4314825"/>
              <a:gd name="connsiteX57" fmla="*/ 4506194 w 7645936"/>
              <a:gd name="connsiteY57" fmla="*/ 2564132 h 4314825"/>
              <a:gd name="connsiteX58" fmla="*/ 3699852 w 7645936"/>
              <a:gd name="connsiteY58" fmla="*/ 2564132 h 4314825"/>
              <a:gd name="connsiteX59" fmla="*/ 3829468 w 7645936"/>
              <a:gd name="connsiteY59" fmla="*/ 2564132 h 4314825"/>
              <a:gd name="connsiteX60" fmla="*/ 4037925 w 7645936"/>
              <a:gd name="connsiteY60" fmla="*/ 2772589 h 4314825"/>
              <a:gd name="connsiteX61" fmla="*/ 4037925 w 7645936"/>
              <a:gd name="connsiteY61" fmla="*/ 3734896 h 4314825"/>
              <a:gd name="connsiteX62" fmla="*/ 3829468 w 7645936"/>
              <a:gd name="connsiteY62" fmla="*/ 3943353 h 4314825"/>
              <a:gd name="connsiteX63" fmla="*/ 3699852 w 7645936"/>
              <a:gd name="connsiteY63" fmla="*/ 3943353 h 4314825"/>
              <a:gd name="connsiteX64" fmla="*/ 3491395 w 7645936"/>
              <a:gd name="connsiteY64" fmla="*/ 3734896 h 4314825"/>
              <a:gd name="connsiteX65" fmla="*/ 3491395 w 7645936"/>
              <a:gd name="connsiteY65" fmla="*/ 2772589 h 4314825"/>
              <a:gd name="connsiteX66" fmla="*/ 3699852 w 7645936"/>
              <a:gd name="connsiteY66" fmla="*/ 2564132 h 4314825"/>
              <a:gd name="connsiteX67" fmla="*/ 2893509 w 7645936"/>
              <a:gd name="connsiteY67" fmla="*/ 2564132 h 4314825"/>
              <a:gd name="connsiteX68" fmla="*/ 3023125 w 7645936"/>
              <a:gd name="connsiteY68" fmla="*/ 2564132 h 4314825"/>
              <a:gd name="connsiteX69" fmla="*/ 3231582 w 7645936"/>
              <a:gd name="connsiteY69" fmla="*/ 2772589 h 4314825"/>
              <a:gd name="connsiteX70" fmla="*/ 3231582 w 7645936"/>
              <a:gd name="connsiteY70" fmla="*/ 3734896 h 4314825"/>
              <a:gd name="connsiteX71" fmla="*/ 3023125 w 7645936"/>
              <a:gd name="connsiteY71" fmla="*/ 3943353 h 4314825"/>
              <a:gd name="connsiteX72" fmla="*/ 2893509 w 7645936"/>
              <a:gd name="connsiteY72" fmla="*/ 3943353 h 4314825"/>
              <a:gd name="connsiteX73" fmla="*/ 2685052 w 7645936"/>
              <a:gd name="connsiteY73" fmla="*/ 3734896 h 4314825"/>
              <a:gd name="connsiteX74" fmla="*/ 2685052 w 7645936"/>
              <a:gd name="connsiteY74" fmla="*/ 2772589 h 4314825"/>
              <a:gd name="connsiteX75" fmla="*/ 2893509 w 7645936"/>
              <a:gd name="connsiteY75" fmla="*/ 2564132 h 4314825"/>
              <a:gd name="connsiteX76" fmla="*/ 2087166 w 7645936"/>
              <a:gd name="connsiteY76" fmla="*/ 2564132 h 4314825"/>
              <a:gd name="connsiteX77" fmla="*/ 2216782 w 7645936"/>
              <a:gd name="connsiteY77" fmla="*/ 2564132 h 4314825"/>
              <a:gd name="connsiteX78" fmla="*/ 2425239 w 7645936"/>
              <a:gd name="connsiteY78" fmla="*/ 2772589 h 4314825"/>
              <a:gd name="connsiteX79" fmla="*/ 2425239 w 7645936"/>
              <a:gd name="connsiteY79" fmla="*/ 3734896 h 4314825"/>
              <a:gd name="connsiteX80" fmla="*/ 2216782 w 7645936"/>
              <a:gd name="connsiteY80" fmla="*/ 3943353 h 4314825"/>
              <a:gd name="connsiteX81" fmla="*/ 2087166 w 7645936"/>
              <a:gd name="connsiteY81" fmla="*/ 3943353 h 4314825"/>
              <a:gd name="connsiteX82" fmla="*/ 1878709 w 7645936"/>
              <a:gd name="connsiteY82" fmla="*/ 3734896 h 4314825"/>
              <a:gd name="connsiteX83" fmla="*/ 1878709 w 7645936"/>
              <a:gd name="connsiteY83" fmla="*/ 2772589 h 4314825"/>
              <a:gd name="connsiteX84" fmla="*/ 2087166 w 7645936"/>
              <a:gd name="connsiteY84" fmla="*/ 2564132 h 4314825"/>
              <a:gd name="connsiteX85" fmla="*/ 5082919 w 7645936"/>
              <a:gd name="connsiteY85" fmla="*/ 775812 h 4314825"/>
              <a:gd name="connsiteX86" fmla="*/ 4576665 w 7645936"/>
              <a:gd name="connsiteY86" fmla="*/ 1282066 h 4314825"/>
              <a:gd name="connsiteX87" fmla="*/ 5082919 w 7645936"/>
              <a:gd name="connsiteY87" fmla="*/ 1788320 h 4314825"/>
              <a:gd name="connsiteX88" fmla="*/ 5589173 w 7645936"/>
              <a:gd name="connsiteY88" fmla="*/ 1282066 h 4314825"/>
              <a:gd name="connsiteX89" fmla="*/ 5082919 w 7645936"/>
              <a:gd name="connsiteY89" fmla="*/ 775812 h 4314825"/>
              <a:gd name="connsiteX90" fmla="*/ 2408299 w 7645936"/>
              <a:gd name="connsiteY90" fmla="*/ 775812 h 4314825"/>
              <a:gd name="connsiteX91" fmla="*/ 1902046 w 7645936"/>
              <a:gd name="connsiteY91" fmla="*/ 1282066 h 4314825"/>
              <a:gd name="connsiteX92" fmla="*/ 2408299 w 7645936"/>
              <a:gd name="connsiteY92" fmla="*/ 1788320 h 4314825"/>
              <a:gd name="connsiteX93" fmla="*/ 2914553 w 7645936"/>
              <a:gd name="connsiteY93" fmla="*/ 1282066 h 4314825"/>
              <a:gd name="connsiteX94" fmla="*/ 2408299 w 7645936"/>
              <a:gd name="connsiteY94" fmla="*/ 775812 h 4314825"/>
              <a:gd name="connsiteX95" fmla="*/ 5082919 w 7645936"/>
              <a:gd name="connsiteY95" fmla="*/ 661036 h 4314825"/>
              <a:gd name="connsiteX96" fmla="*/ 5703949 w 7645936"/>
              <a:gd name="connsiteY96" fmla="*/ 1282066 h 4314825"/>
              <a:gd name="connsiteX97" fmla="*/ 5082919 w 7645936"/>
              <a:gd name="connsiteY97" fmla="*/ 1903096 h 4314825"/>
              <a:gd name="connsiteX98" fmla="*/ 4461889 w 7645936"/>
              <a:gd name="connsiteY98" fmla="*/ 1282066 h 4314825"/>
              <a:gd name="connsiteX99" fmla="*/ 5082919 w 7645936"/>
              <a:gd name="connsiteY99" fmla="*/ 661036 h 4314825"/>
              <a:gd name="connsiteX100" fmla="*/ 2408299 w 7645936"/>
              <a:gd name="connsiteY100" fmla="*/ 661036 h 4314825"/>
              <a:gd name="connsiteX101" fmla="*/ 3029329 w 7645936"/>
              <a:gd name="connsiteY101" fmla="*/ 1282066 h 4314825"/>
              <a:gd name="connsiteX102" fmla="*/ 2408299 w 7645936"/>
              <a:gd name="connsiteY102" fmla="*/ 1903096 h 4314825"/>
              <a:gd name="connsiteX103" fmla="*/ 1787269 w 7645936"/>
              <a:gd name="connsiteY103" fmla="*/ 1282066 h 4314825"/>
              <a:gd name="connsiteX104" fmla="*/ 2408299 w 7645936"/>
              <a:gd name="connsiteY104" fmla="*/ 661036 h 4314825"/>
              <a:gd name="connsiteX105" fmla="*/ 1164182 w 7645936"/>
              <a:gd name="connsiteY105" fmla="*/ 126434 h 4314825"/>
              <a:gd name="connsiteX106" fmla="*/ 1034158 w 7645936"/>
              <a:gd name="connsiteY106" fmla="*/ 256457 h 4314825"/>
              <a:gd name="connsiteX107" fmla="*/ 1034158 w 7645936"/>
              <a:gd name="connsiteY107" fmla="*/ 1603376 h 4314825"/>
              <a:gd name="connsiteX108" fmla="*/ 879743 w 7645936"/>
              <a:gd name="connsiteY108" fmla="*/ 1603376 h 4314825"/>
              <a:gd name="connsiteX109" fmla="*/ 478976 w 7645936"/>
              <a:gd name="connsiteY109" fmla="*/ 1603376 h 4314825"/>
              <a:gd name="connsiteX110" fmla="*/ 478976 w 7645936"/>
              <a:gd name="connsiteY110" fmla="*/ 1286475 h 4314825"/>
              <a:gd name="connsiteX111" fmla="*/ 89830 w 7645936"/>
              <a:gd name="connsiteY111" fmla="*/ 1286475 h 4314825"/>
              <a:gd name="connsiteX112" fmla="*/ 89830 w 7645936"/>
              <a:gd name="connsiteY112" fmla="*/ 2046729 h 4314825"/>
              <a:gd name="connsiteX113" fmla="*/ 478976 w 7645936"/>
              <a:gd name="connsiteY113" fmla="*/ 2046729 h 4314825"/>
              <a:gd name="connsiteX114" fmla="*/ 478976 w 7645936"/>
              <a:gd name="connsiteY114" fmla="*/ 1724026 h 4314825"/>
              <a:gd name="connsiteX115" fmla="*/ 879743 w 7645936"/>
              <a:gd name="connsiteY115" fmla="*/ 1724026 h 4314825"/>
              <a:gd name="connsiteX116" fmla="*/ 1034158 w 7645936"/>
              <a:gd name="connsiteY116" fmla="*/ 1724026 h 4314825"/>
              <a:gd name="connsiteX117" fmla="*/ 1034158 w 7645936"/>
              <a:gd name="connsiteY117" fmla="*/ 4058369 h 4314825"/>
              <a:gd name="connsiteX118" fmla="*/ 1164182 w 7645936"/>
              <a:gd name="connsiteY118" fmla="*/ 4188392 h 4314825"/>
              <a:gd name="connsiteX119" fmla="*/ 6481755 w 7645936"/>
              <a:gd name="connsiteY119" fmla="*/ 4188392 h 4314825"/>
              <a:gd name="connsiteX120" fmla="*/ 6611778 w 7645936"/>
              <a:gd name="connsiteY120" fmla="*/ 4058369 h 4314825"/>
              <a:gd name="connsiteX121" fmla="*/ 6611778 w 7645936"/>
              <a:gd name="connsiteY121" fmla="*/ 1724026 h 4314825"/>
              <a:gd name="connsiteX122" fmla="*/ 6766193 w 7645936"/>
              <a:gd name="connsiteY122" fmla="*/ 1724026 h 4314825"/>
              <a:gd name="connsiteX123" fmla="*/ 7166960 w 7645936"/>
              <a:gd name="connsiteY123" fmla="*/ 1724026 h 4314825"/>
              <a:gd name="connsiteX124" fmla="*/ 7166960 w 7645936"/>
              <a:gd name="connsiteY124" fmla="*/ 2046729 h 4314825"/>
              <a:gd name="connsiteX125" fmla="*/ 7556106 w 7645936"/>
              <a:gd name="connsiteY125" fmla="*/ 2046729 h 4314825"/>
              <a:gd name="connsiteX126" fmla="*/ 7556106 w 7645936"/>
              <a:gd name="connsiteY126" fmla="*/ 1286475 h 4314825"/>
              <a:gd name="connsiteX127" fmla="*/ 7166960 w 7645936"/>
              <a:gd name="connsiteY127" fmla="*/ 1286475 h 4314825"/>
              <a:gd name="connsiteX128" fmla="*/ 7166960 w 7645936"/>
              <a:gd name="connsiteY128" fmla="*/ 1603376 h 4314825"/>
              <a:gd name="connsiteX129" fmla="*/ 6766193 w 7645936"/>
              <a:gd name="connsiteY129" fmla="*/ 1603376 h 4314825"/>
              <a:gd name="connsiteX130" fmla="*/ 6611778 w 7645936"/>
              <a:gd name="connsiteY130" fmla="*/ 1603376 h 4314825"/>
              <a:gd name="connsiteX131" fmla="*/ 6611778 w 7645936"/>
              <a:gd name="connsiteY131" fmla="*/ 256457 h 4314825"/>
              <a:gd name="connsiteX132" fmla="*/ 6481755 w 7645936"/>
              <a:gd name="connsiteY132" fmla="*/ 126434 h 4314825"/>
              <a:gd name="connsiteX133" fmla="*/ 1011518 w 7645936"/>
              <a:gd name="connsiteY133" fmla="*/ 0 h 4314825"/>
              <a:gd name="connsiteX134" fmla="*/ 6634418 w 7645936"/>
              <a:gd name="connsiteY134" fmla="*/ 0 h 4314825"/>
              <a:gd name="connsiteX135" fmla="*/ 6766193 w 7645936"/>
              <a:gd name="connsiteY135" fmla="*/ 131775 h 4314825"/>
              <a:gd name="connsiteX136" fmla="*/ 6766193 w 7645936"/>
              <a:gd name="connsiteY136" fmla="*/ 1485987 h 4314825"/>
              <a:gd name="connsiteX137" fmla="*/ 7077129 w 7645936"/>
              <a:gd name="connsiteY137" fmla="*/ 1485987 h 4314825"/>
              <a:gd name="connsiteX138" fmla="*/ 7077129 w 7645936"/>
              <a:gd name="connsiteY138" fmla="*/ 1193887 h 4314825"/>
              <a:gd name="connsiteX139" fmla="*/ 7645936 w 7645936"/>
              <a:gd name="connsiteY139" fmla="*/ 1193887 h 4314825"/>
              <a:gd name="connsiteX140" fmla="*/ 7645936 w 7645936"/>
              <a:gd name="connsiteY140" fmla="*/ 2139317 h 4314825"/>
              <a:gd name="connsiteX141" fmla="*/ 7077129 w 7645936"/>
              <a:gd name="connsiteY141" fmla="*/ 2139317 h 4314825"/>
              <a:gd name="connsiteX142" fmla="*/ 7077129 w 7645936"/>
              <a:gd name="connsiteY142" fmla="*/ 1840719 h 4314825"/>
              <a:gd name="connsiteX143" fmla="*/ 6766193 w 7645936"/>
              <a:gd name="connsiteY143" fmla="*/ 1840719 h 4314825"/>
              <a:gd name="connsiteX144" fmla="*/ 6766193 w 7645936"/>
              <a:gd name="connsiteY144" fmla="*/ 4183050 h 4314825"/>
              <a:gd name="connsiteX145" fmla="*/ 6634418 w 7645936"/>
              <a:gd name="connsiteY145" fmla="*/ 4314825 h 4314825"/>
              <a:gd name="connsiteX146" fmla="*/ 1011518 w 7645936"/>
              <a:gd name="connsiteY146" fmla="*/ 4314825 h 4314825"/>
              <a:gd name="connsiteX147" fmla="*/ 879743 w 7645936"/>
              <a:gd name="connsiteY147" fmla="*/ 4183050 h 4314825"/>
              <a:gd name="connsiteX148" fmla="*/ 879743 w 7645936"/>
              <a:gd name="connsiteY148" fmla="*/ 1840719 h 4314825"/>
              <a:gd name="connsiteX149" fmla="*/ 568807 w 7645936"/>
              <a:gd name="connsiteY149" fmla="*/ 1840719 h 4314825"/>
              <a:gd name="connsiteX150" fmla="*/ 568807 w 7645936"/>
              <a:gd name="connsiteY150" fmla="*/ 2139317 h 4314825"/>
              <a:gd name="connsiteX151" fmla="*/ 0 w 7645936"/>
              <a:gd name="connsiteY151" fmla="*/ 2139317 h 4314825"/>
              <a:gd name="connsiteX152" fmla="*/ 0 w 7645936"/>
              <a:gd name="connsiteY152" fmla="*/ 1193887 h 4314825"/>
              <a:gd name="connsiteX153" fmla="*/ 568807 w 7645936"/>
              <a:gd name="connsiteY153" fmla="*/ 1193887 h 4314825"/>
              <a:gd name="connsiteX154" fmla="*/ 568807 w 7645936"/>
              <a:gd name="connsiteY154" fmla="*/ 1485987 h 4314825"/>
              <a:gd name="connsiteX155" fmla="*/ 879743 w 7645936"/>
              <a:gd name="connsiteY155" fmla="*/ 1485987 h 4314825"/>
              <a:gd name="connsiteX156" fmla="*/ 879743 w 7645936"/>
              <a:gd name="connsiteY156" fmla="*/ 131775 h 4314825"/>
              <a:gd name="connsiteX157" fmla="*/ 1011518 w 7645936"/>
              <a:gd name="connsiteY157" fmla="*/ 0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7645936" h="4314825">
                <a:moveTo>
                  <a:pt x="5333671" y="2643510"/>
                </a:moveTo>
                <a:cubicBezTo>
                  <a:pt x="5256088" y="2643510"/>
                  <a:pt x="5193195" y="2706403"/>
                  <a:pt x="5193195" y="2783986"/>
                </a:cubicBezTo>
                <a:lnTo>
                  <a:pt x="5193195" y="3723500"/>
                </a:lnTo>
                <a:cubicBezTo>
                  <a:pt x="5193195" y="3801083"/>
                  <a:pt x="5256088" y="3863976"/>
                  <a:pt x="5333671" y="3863976"/>
                </a:cubicBezTo>
                <a:lnTo>
                  <a:pt x="5421017" y="3863976"/>
                </a:lnTo>
                <a:cubicBezTo>
                  <a:pt x="5498600" y="3863976"/>
                  <a:pt x="5561493" y="3801083"/>
                  <a:pt x="5561493" y="3723500"/>
                </a:cubicBezTo>
                <a:lnTo>
                  <a:pt x="5561493" y="2783986"/>
                </a:lnTo>
                <a:cubicBezTo>
                  <a:pt x="5561493" y="2706403"/>
                  <a:pt x="5498600" y="2643510"/>
                  <a:pt x="5421017" y="2643510"/>
                </a:cubicBezTo>
                <a:close/>
                <a:moveTo>
                  <a:pt x="4527329" y="2643510"/>
                </a:moveTo>
                <a:cubicBezTo>
                  <a:pt x="4449746" y="2643510"/>
                  <a:pt x="4386853" y="2706403"/>
                  <a:pt x="4386853" y="2783986"/>
                </a:cubicBezTo>
                <a:lnTo>
                  <a:pt x="4386853" y="3723500"/>
                </a:lnTo>
                <a:cubicBezTo>
                  <a:pt x="4386853" y="3801083"/>
                  <a:pt x="4449746" y="3863976"/>
                  <a:pt x="4527329" y="3863976"/>
                </a:cubicBezTo>
                <a:lnTo>
                  <a:pt x="4614675" y="3863976"/>
                </a:lnTo>
                <a:cubicBezTo>
                  <a:pt x="4692258" y="3863976"/>
                  <a:pt x="4755151" y="3801083"/>
                  <a:pt x="4755151" y="3723500"/>
                </a:cubicBezTo>
                <a:lnTo>
                  <a:pt x="4755151" y="2783986"/>
                </a:lnTo>
                <a:cubicBezTo>
                  <a:pt x="4755151" y="2706403"/>
                  <a:pt x="4692258" y="2643510"/>
                  <a:pt x="4614675" y="2643510"/>
                </a:cubicBezTo>
                <a:close/>
                <a:moveTo>
                  <a:pt x="3720987" y="2643510"/>
                </a:moveTo>
                <a:cubicBezTo>
                  <a:pt x="3643404" y="2643510"/>
                  <a:pt x="3580511" y="2706403"/>
                  <a:pt x="3580511" y="2783986"/>
                </a:cubicBezTo>
                <a:lnTo>
                  <a:pt x="3580511" y="3723500"/>
                </a:lnTo>
                <a:cubicBezTo>
                  <a:pt x="3580511" y="3801083"/>
                  <a:pt x="3643404" y="3863976"/>
                  <a:pt x="3720987" y="3863976"/>
                </a:cubicBezTo>
                <a:lnTo>
                  <a:pt x="3808333" y="3863976"/>
                </a:lnTo>
                <a:cubicBezTo>
                  <a:pt x="3885916" y="3863976"/>
                  <a:pt x="3948809" y="3801083"/>
                  <a:pt x="3948809" y="3723500"/>
                </a:cubicBezTo>
                <a:lnTo>
                  <a:pt x="3948809" y="2783986"/>
                </a:lnTo>
                <a:cubicBezTo>
                  <a:pt x="3948809" y="2706403"/>
                  <a:pt x="3885916" y="2643510"/>
                  <a:pt x="3808333" y="2643510"/>
                </a:cubicBezTo>
                <a:close/>
                <a:moveTo>
                  <a:pt x="2914644" y="2643510"/>
                </a:moveTo>
                <a:cubicBezTo>
                  <a:pt x="2837061" y="2643510"/>
                  <a:pt x="2774168" y="2706403"/>
                  <a:pt x="2774168" y="2783986"/>
                </a:cubicBezTo>
                <a:lnTo>
                  <a:pt x="2774168" y="3723500"/>
                </a:lnTo>
                <a:cubicBezTo>
                  <a:pt x="2774168" y="3801083"/>
                  <a:pt x="2837061" y="3863976"/>
                  <a:pt x="2914644" y="3863976"/>
                </a:cubicBezTo>
                <a:lnTo>
                  <a:pt x="3001990" y="3863976"/>
                </a:lnTo>
                <a:cubicBezTo>
                  <a:pt x="3079573" y="3863976"/>
                  <a:pt x="3142466" y="3801083"/>
                  <a:pt x="3142466" y="3723500"/>
                </a:cubicBezTo>
                <a:lnTo>
                  <a:pt x="3142466" y="2783986"/>
                </a:lnTo>
                <a:cubicBezTo>
                  <a:pt x="3142466" y="2706403"/>
                  <a:pt x="3079573" y="2643510"/>
                  <a:pt x="3001990" y="2643510"/>
                </a:cubicBezTo>
                <a:close/>
                <a:moveTo>
                  <a:pt x="2108301" y="2643510"/>
                </a:moveTo>
                <a:cubicBezTo>
                  <a:pt x="2030718" y="2643510"/>
                  <a:pt x="1967825" y="2706403"/>
                  <a:pt x="1967825" y="2783986"/>
                </a:cubicBezTo>
                <a:lnTo>
                  <a:pt x="1967825" y="3723500"/>
                </a:lnTo>
                <a:cubicBezTo>
                  <a:pt x="1967825" y="3801083"/>
                  <a:pt x="2030718" y="3863976"/>
                  <a:pt x="2108301" y="3863976"/>
                </a:cubicBezTo>
                <a:lnTo>
                  <a:pt x="2195647" y="3863976"/>
                </a:lnTo>
                <a:cubicBezTo>
                  <a:pt x="2273230" y="3863976"/>
                  <a:pt x="2336123" y="3801083"/>
                  <a:pt x="2336123" y="3723500"/>
                </a:cubicBezTo>
                <a:lnTo>
                  <a:pt x="2336123" y="2783986"/>
                </a:lnTo>
                <a:cubicBezTo>
                  <a:pt x="2336123" y="2706403"/>
                  <a:pt x="2273230" y="2643510"/>
                  <a:pt x="2195647" y="2643510"/>
                </a:cubicBezTo>
                <a:close/>
                <a:moveTo>
                  <a:pt x="5312536" y="2564132"/>
                </a:moveTo>
                <a:lnTo>
                  <a:pt x="5442152" y="2564132"/>
                </a:lnTo>
                <a:cubicBezTo>
                  <a:pt x="5557280" y="2564132"/>
                  <a:pt x="5650609" y="2657461"/>
                  <a:pt x="5650609" y="2772589"/>
                </a:cubicBezTo>
                <a:lnTo>
                  <a:pt x="5650609" y="3734896"/>
                </a:lnTo>
                <a:cubicBezTo>
                  <a:pt x="5650609" y="3850024"/>
                  <a:pt x="5557280" y="3943353"/>
                  <a:pt x="5442152" y="3943353"/>
                </a:cubicBezTo>
                <a:lnTo>
                  <a:pt x="5312536" y="3943353"/>
                </a:lnTo>
                <a:cubicBezTo>
                  <a:pt x="5197408" y="3943353"/>
                  <a:pt x="5104079" y="3850024"/>
                  <a:pt x="5104079" y="3734896"/>
                </a:cubicBezTo>
                <a:lnTo>
                  <a:pt x="5104079" y="2772589"/>
                </a:lnTo>
                <a:cubicBezTo>
                  <a:pt x="5104079" y="2657461"/>
                  <a:pt x="5197408" y="2564132"/>
                  <a:pt x="5312536" y="2564132"/>
                </a:cubicBezTo>
                <a:close/>
                <a:moveTo>
                  <a:pt x="4506194" y="2564132"/>
                </a:moveTo>
                <a:lnTo>
                  <a:pt x="4635810" y="2564132"/>
                </a:lnTo>
                <a:cubicBezTo>
                  <a:pt x="4750938" y="2564132"/>
                  <a:pt x="4844267" y="2657461"/>
                  <a:pt x="4844267" y="2772589"/>
                </a:cubicBezTo>
                <a:lnTo>
                  <a:pt x="4844267" y="3734896"/>
                </a:lnTo>
                <a:cubicBezTo>
                  <a:pt x="4844267" y="3850024"/>
                  <a:pt x="4750938" y="3943353"/>
                  <a:pt x="4635810" y="3943353"/>
                </a:cubicBezTo>
                <a:lnTo>
                  <a:pt x="4506194" y="3943353"/>
                </a:lnTo>
                <a:cubicBezTo>
                  <a:pt x="4391066" y="3943353"/>
                  <a:pt x="4297737" y="3850024"/>
                  <a:pt x="4297737" y="3734896"/>
                </a:cubicBezTo>
                <a:lnTo>
                  <a:pt x="4297737" y="2772589"/>
                </a:lnTo>
                <a:cubicBezTo>
                  <a:pt x="4297737" y="2657461"/>
                  <a:pt x="4391066" y="2564132"/>
                  <a:pt x="4506194" y="2564132"/>
                </a:cubicBezTo>
                <a:close/>
                <a:moveTo>
                  <a:pt x="3699852" y="2564132"/>
                </a:moveTo>
                <a:lnTo>
                  <a:pt x="3829468" y="2564132"/>
                </a:lnTo>
                <a:cubicBezTo>
                  <a:pt x="3944596" y="2564132"/>
                  <a:pt x="4037925" y="2657461"/>
                  <a:pt x="4037925" y="2772589"/>
                </a:cubicBezTo>
                <a:lnTo>
                  <a:pt x="4037925" y="3734896"/>
                </a:lnTo>
                <a:cubicBezTo>
                  <a:pt x="4037925" y="3850024"/>
                  <a:pt x="3944596" y="3943353"/>
                  <a:pt x="3829468" y="3943353"/>
                </a:cubicBezTo>
                <a:lnTo>
                  <a:pt x="3699852" y="3943353"/>
                </a:lnTo>
                <a:cubicBezTo>
                  <a:pt x="3584724" y="3943353"/>
                  <a:pt x="3491395" y="3850024"/>
                  <a:pt x="3491395" y="3734896"/>
                </a:cubicBezTo>
                <a:lnTo>
                  <a:pt x="3491395" y="2772589"/>
                </a:lnTo>
                <a:cubicBezTo>
                  <a:pt x="3491395" y="2657461"/>
                  <a:pt x="3584724" y="2564132"/>
                  <a:pt x="3699852" y="2564132"/>
                </a:cubicBezTo>
                <a:close/>
                <a:moveTo>
                  <a:pt x="2893509" y="2564132"/>
                </a:moveTo>
                <a:lnTo>
                  <a:pt x="3023125" y="2564132"/>
                </a:lnTo>
                <a:cubicBezTo>
                  <a:pt x="3138253" y="2564132"/>
                  <a:pt x="3231582" y="2657461"/>
                  <a:pt x="3231582" y="2772589"/>
                </a:cubicBezTo>
                <a:lnTo>
                  <a:pt x="3231582" y="3734896"/>
                </a:lnTo>
                <a:cubicBezTo>
                  <a:pt x="3231582" y="3850024"/>
                  <a:pt x="3138253" y="3943353"/>
                  <a:pt x="3023125" y="3943353"/>
                </a:cubicBezTo>
                <a:lnTo>
                  <a:pt x="2893509" y="3943353"/>
                </a:lnTo>
                <a:cubicBezTo>
                  <a:pt x="2778381" y="3943353"/>
                  <a:pt x="2685052" y="3850024"/>
                  <a:pt x="2685052" y="3734896"/>
                </a:cubicBezTo>
                <a:lnTo>
                  <a:pt x="2685052" y="2772589"/>
                </a:lnTo>
                <a:cubicBezTo>
                  <a:pt x="2685052" y="2657461"/>
                  <a:pt x="2778381" y="2564132"/>
                  <a:pt x="2893509" y="2564132"/>
                </a:cubicBezTo>
                <a:close/>
                <a:moveTo>
                  <a:pt x="2087166" y="2564132"/>
                </a:moveTo>
                <a:lnTo>
                  <a:pt x="2216782" y="2564132"/>
                </a:lnTo>
                <a:cubicBezTo>
                  <a:pt x="2331910" y="2564132"/>
                  <a:pt x="2425239" y="2657461"/>
                  <a:pt x="2425239" y="2772589"/>
                </a:cubicBezTo>
                <a:lnTo>
                  <a:pt x="2425239" y="3734896"/>
                </a:lnTo>
                <a:cubicBezTo>
                  <a:pt x="2425239" y="3850024"/>
                  <a:pt x="2331910" y="3943353"/>
                  <a:pt x="2216782" y="3943353"/>
                </a:cubicBezTo>
                <a:lnTo>
                  <a:pt x="2087166" y="3943353"/>
                </a:lnTo>
                <a:cubicBezTo>
                  <a:pt x="1972038" y="3943353"/>
                  <a:pt x="1878709" y="3850024"/>
                  <a:pt x="1878709" y="3734896"/>
                </a:cubicBezTo>
                <a:lnTo>
                  <a:pt x="1878709" y="2772589"/>
                </a:lnTo>
                <a:cubicBezTo>
                  <a:pt x="1878709" y="2657461"/>
                  <a:pt x="1972038" y="2564132"/>
                  <a:pt x="2087166" y="2564132"/>
                </a:cubicBezTo>
                <a:close/>
                <a:moveTo>
                  <a:pt x="5082919" y="775812"/>
                </a:moveTo>
                <a:cubicBezTo>
                  <a:pt x="4803323" y="775812"/>
                  <a:pt x="4576665" y="1002470"/>
                  <a:pt x="4576665" y="1282066"/>
                </a:cubicBezTo>
                <a:cubicBezTo>
                  <a:pt x="4576665" y="1561662"/>
                  <a:pt x="4803323" y="1788320"/>
                  <a:pt x="5082919" y="1788320"/>
                </a:cubicBezTo>
                <a:cubicBezTo>
                  <a:pt x="5362515" y="1788320"/>
                  <a:pt x="5589173" y="1561662"/>
                  <a:pt x="5589173" y="1282066"/>
                </a:cubicBezTo>
                <a:cubicBezTo>
                  <a:pt x="5589173" y="1002470"/>
                  <a:pt x="5362515" y="775812"/>
                  <a:pt x="5082919" y="775812"/>
                </a:cubicBezTo>
                <a:close/>
                <a:moveTo>
                  <a:pt x="2408299" y="775812"/>
                </a:moveTo>
                <a:cubicBezTo>
                  <a:pt x="2128703" y="775812"/>
                  <a:pt x="1902046" y="1002470"/>
                  <a:pt x="1902046" y="1282066"/>
                </a:cubicBezTo>
                <a:cubicBezTo>
                  <a:pt x="1902046" y="1561662"/>
                  <a:pt x="2128703" y="1788320"/>
                  <a:pt x="2408299" y="1788320"/>
                </a:cubicBezTo>
                <a:cubicBezTo>
                  <a:pt x="2687895" y="1788320"/>
                  <a:pt x="2914553" y="1561662"/>
                  <a:pt x="2914553" y="1282066"/>
                </a:cubicBezTo>
                <a:cubicBezTo>
                  <a:pt x="2914553" y="1002470"/>
                  <a:pt x="2687895" y="775812"/>
                  <a:pt x="2408299" y="775812"/>
                </a:cubicBezTo>
                <a:close/>
                <a:moveTo>
                  <a:pt x="5082919" y="661036"/>
                </a:moveTo>
                <a:cubicBezTo>
                  <a:pt x="5425904" y="661036"/>
                  <a:pt x="5703949" y="939081"/>
                  <a:pt x="5703949" y="1282066"/>
                </a:cubicBezTo>
                <a:cubicBezTo>
                  <a:pt x="5703949" y="1625051"/>
                  <a:pt x="5425904" y="1903096"/>
                  <a:pt x="5082919" y="1903096"/>
                </a:cubicBezTo>
                <a:cubicBezTo>
                  <a:pt x="4739934" y="1903096"/>
                  <a:pt x="4461889" y="1625051"/>
                  <a:pt x="4461889" y="1282066"/>
                </a:cubicBezTo>
                <a:cubicBezTo>
                  <a:pt x="4461889" y="939081"/>
                  <a:pt x="4739934" y="661036"/>
                  <a:pt x="5082919" y="661036"/>
                </a:cubicBezTo>
                <a:close/>
                <a:moveTo>
                  <a:pt x="2408299" y="661036"/>
                </a:moveTo>
                <a:cubicBezTo>
                  <a:pt x="2751284" y="661036"/>
                  <a:pt x="3029329" y="939081"/>
                  <a:pt x="3029329" y="1282066"/>
                </a:cubicBezTo>
                <a:cubicBezTo>
                  <a:pt x="3029329" y="1625051"/>
                  <a:pt x="2751284" y="1903096"/>
                  <a:pt x="2408299" y="1903096"/>
                </a:cubicBezTo>
                <a:cubicBezTo>
                  <a:pt x="2065314" y="1903096"/>
                  <a:pt x="1787269" y="1625051"/>
                  <a:pt x="1787269" y="1282066"/>
                </a:cubicBezTo>
                <a:cubicBezTo>
                  <a:pt x="1787269" y="939081"/>
                  <a:pt x="2065314" y="661036"/>
                  <a:pt x="2408299" y="661036"/>
                </a:cubicBezTo>
                <a:close/>
                <a:moveTo>
                  <a:pt x="1164182" y="126434"/>
                </a:moveTo>
                <a:cubicBezTo>
                  <a:pt x="1092372" y="126434"/>
                  <a:pt x="1034158" y="184647"/>
                  <a:pt x="1034158" y="256457"/>
                </a:cubicBezTo>
                <a:lnTo>
                  <a:pt x="1034158" y="1603376"/>
                </a:lnTo>
                <a:lnTo>
                  <a:pt x="879743" y="1603376"/>
                </a:lnTo>
                <a:lnTo>
                  <a:pt x="478976" y="1603376"/>
                </a:lnTo>
                <a:lnTo>
                  <a:pt x="478976" y="1286475"/>
                </a:lnTo>
                <a:lnTo>
                  <a:pt x="89830" y="1286475"/>
                </a:lnTo>
                <a:lnTo>
                  <a:pt x="89830" y="2046729"/>
                </a:lnTo>
                <a:lnTo>
                  <a:pt x="478976" y="2046729"/>
                </a:lnTo>
                <a:lnTo>
                  <a:pt x="478976" y="1724026"/>
                </a:lnTo>
                <a:lnTo>
                  <a:pt x="879743" y="1724026"/>
                </a:lnTo>
                <a:lnTo>
                  <a:pt x="1034158" y="1724026"/>
                </a:lnTo>
                <a:lnTo>
                  <a:pt x="1034158" y="4058369"/>
                </a:lnTo>
                <a:cubicBezTo>
                  <a:pt x="1034158" y="4130179"/>
                  <a:pt x="1092372" y="4188392"/>
                  <a:pt x="1164182" y="4188392"/>
                </a:cubicBezTo>
                <a:lnTo>
                  <a:pt x="6481755" y="4188392"/>
                </a:lnTo>
                <a:cubicBezTo>
                  <a:pt x="6553565" y="4188392"/>
                  <a:pt x="6611778" y="4130179"/>
                  <a:pt x="6611778" y="4058369"/>
                </a:cubicBezTo>
                <a:lnTo>
                  <a:pt x="6611778" y="1724026"/>
                </a:lnTo>
                <a:lnTo>
                  <a:pt x="6766193" y="1724026"/>
                </a:lnTo>
                <a:lnTo>
                  <a:pt x="7166960" y="1724026"/>
                </a:lnTo>
                <a:lnTo>
                  <a:pt x="7166960" y="2046729"/>
                </a:lnTo>
                <a:lnTo>
                  <a:pt x="7556106" y="2046729"/>
                </a:lnTo>
                <a:lnTo>
                  <a:pt x="7556106" y="1286475"/>
                </a:lnTo>
                <a:lnTo>
                  <a:pt x="7166960" y="1286475"/>
                </a:lnTo>
                <a:lnTo>
                  <a:pt x="7166960" y="1603376"/>
                </a:lnTo>
                <a:lnTo>
                  <a:pt x="6766193" y="1603376"/>
                </a:lnTo>
                <a:lnTo>
                  <a:pt x="6611778" y="1603376"/>
                </a:lnTo>
                <a:lnTo>
                  <a:pt x="6611778" y="256457"/>
                </a:lnTo>
                <a:cubicBezTo>
                  <a:pt x="6611778" y="184647"/>
                  <a:pt x="6553565" y="126434"/>
                  <a:pt x="6481755" y="126434"/>
                </a:cubicBezTo>
                <a:close/>
                <a:moveTo>
                  <a:pt x="1011518" y="0"/>
                </a:moveTo>
                <a:lnTo>
                  <a:pt x="6634418" y="0"/>
                </a:lnTo>
                <a:cubicBezTo>
                  <a:pt x="6707195" y="0"/>
                  <a:pt x="6766193" y="58999"/>
                  <a:pt x="6766193" y="131775"/>
                </a:cubicBezTo>
                <a:lnTo>
                  <a:pt x="6766193" y="1485987"/>
                </a:lnTo>
                <a:lnTo>
                  <a:pt x="7077129" y="1485987"/>
                </a:lnTo>
                <a:lnTo>
                  <a:pt x="7077129" y="1193887"/>
                </a:lnTo>
                <a:lnTo>
                  <a:pt x="7645936" y="1193887"/>
                </a:lnTo>
                <a:lnTo>
                  <a:pt x="7645936" y="2139317"/>
                </a:lnTo>
                <a:lnTo>
                  <a:pt x="7077129" y="2139317"/>
                </a:lnTo>
                <a:lnTo>
                  <a:pt x="7077129" y="1840719"/>
                </a:lnTo>
                <a:lnTo>
                  <a:pt x="6766193" y="1840719"/>
                </a:lnTo>
                <a:lnTo>
                  <a:pt x="6766193" y="4183050"/>
                </a:lnTo>
                <a:cubicBezTo>
                  <a:pt x="6766193" y="4255827"/>
                  <a:pt x="6707195" y="4314825"/>
                  <a:pt x="6634418" y="4314825"/>
                </a:cubicBezTo>
                <a:lnTo>
                  <a:pt x="1011518" y="4314825"/>
                </a:lnTo>
                <a:cubicBezTo>
                  <a:pt x="938741" y="4314825"/>
                  <a:pt x="879743" y="4255827"/>
                  <a:pt x="879743" y="4183050"/>
                </a:cubicBezTo>
                <a:lnTo>
                  <a:pt x="879743" y="1840719"/>
                </a:lnTo>
                <a:lnTo>
                  <a:pt x="568807" y="1840719"/>
                </a:lnTo>
                <a:lnTo>
                  <a:pt x="568807" y="2139317"/>
                </a:lnTo>
                <a:lnTo>
                  <a:pt x="0" y="2139317"/>
                </a:lnTo>
                <a:lnTo>
                  <a:pt x="0" y="1193887"/>
                </a:lnTo>
                <a:lnTo>
                  <a:pt x="568807" y="1193887"/>
                </a:lnTo>
                <a:lnTo>
                  <a:pt x="568807" y="1485987"/>
                </a:lnTo>
                <a:lnTo>
                  <a:pt x="879743" y="1485987"/>
                </a:lnTo>
                <a:lnTo>
                  <a:pt x="879743" y="131775"/>
                </a:lnTo>
                <a:cubicBezTo>
                  <a:pt x="879743" y="58999"/>
                  <a:pt x="938741" y="0"/>
                  <a:pt x="1011518" y="0"/>
                </a:cubicBezTo>
                <a:close/>
              </a:path>
            </a:pathLst>
          </a:custGeom>
          <a:solidFill>
            <a:srgbClr val="0078D7"/>
          </a:solidFill>
          <a:ln w="317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28" name="Group 527"/>
          <p:cNvGrpSpPr/>
          <p:nvPr/>
        </p:nvGrpSpPr>
        <p:grpSpPr>
          <a:xfrm>
            <a:off x="8881459" y="5356660"/>
            <a:ext cx="626903" cy="389557"/>
            <a:chOff x="7702038" y="2059462"/>
            <a:chExt cx="626903" cy="389557"/>
          </a:xfrm>
        </p:grpSpPr>
        <p:pic>
          <p:nvPicPr>
            <p:cNvPr id="529" name="Picture 5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77791" y="2059462"/>
              <a:ext cx="351150" cy="389557"/>
            </a:xfrm>
            <a:prstGeom prst="rect">
              <a:avLst/>
            </a:prstGeom>
          </p:spPr>
        </p:pic>
        <p:pic>
          <p:nvPicPr>
            <p:cNvPr id="530" name="Picture 529"/>
            <p:cNvPicPr>
              <a:picLocks noChangeAspect="1"/>
            </p:cNvPicPr>
            <p:nvPr/>
          </p:nvPicPr>
          <p:blipFill>
            <a:blip r:embed="rId7">
              <a:grayscl/>
            </a:blip>
            <a:stretch>
              <a:fillRect/>
            </a:stretch>
          </p:blipFill>
          <p:spPr>
            <a:xfrm>
              <a:off x="7702038" y="2134110"/>
              <a:ext cx="271200" cy="300288"/>
            </a:xfrm>
            <a:prstGeom prst="rect">
              <a:avLst/>
            </a:prstGeom>
          </p:spPr>
        </p:pic>
      </p:grpSp>
      <p:sp>
        <p:nvSpPr>
          <p:cNvPr id="531" name="TextBox 25"/>
          <p:cNvSpPr txBox="1"/>
          <p:nvPr/>
        </p:nvSpPr>
        <p:spPr>
          <a:xfrm>
            <a:off x="8670519" y="5787018"/>
            <a:ext cx="108780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505050"/>
                </a:solidFill>
                <a:latin typeface="Segoe UI"/>
              </a:rPr>
              <a:t>Azure Analysis Service</a:t>
            </a:r>
          </a:p>
        </p:txBody>
      </p:sp>
      <p:sp>
        <p:nvSpPr>
          <p:cNvPr id="532" name="TextBox 531"/>
          <p:cNvSpPr txBox="1"/>
          <p:nvPr/>
        </p:nvSpPr>
        <p:spPr>
          <a:xfrm>
            <a:off x="11065104" y="2488009"/>
            <a:ext cx="623239" cy="158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92">
              <a:spcBef>
                <a:spcPct val="0"/>
              </a:spcBef>
              <a:spcAft>
                <a:spcPts val="588"/>
              </a:spcAft>
              <a:defRPr/>
            </a:pPr>
            <a:r>
              <a:rPr lang="en-US" sz="1029" kern="0" dirty="0" smtClean="0">
                <a:solidFill>
                  <a:srgbClr val="505050"/>
                </a:solidFill>
                <a:latin typeface="Segoe UI"/>
                <a:cs typeface="Segoe UI Semilight" panose="020B0402040204020203" pitchFamily="34" charset="0"/>
              </a:rPr>
              <a:t>Power BI</a:t>
            </a:r>
            <a:endParaRPr lang="en-US" sz="1029" kern="0" dirty="0">
              <a:solidFill>
                <a:srgbClr val="505050"/>
              </a:solidFill>
              <a:latin typeface="Segoe UI"/>
              <a:cs typeface="Segoe UI Semilight" panose="020B0402040204020203" pitchFamily="34" charset="0"/>
            </a:endParaRPr>
          </a:p>
        </p:txBody>
      </p:sp>
      <p:pic>
        <p:nvPicPr>
          <p:cNvPr id="533" name="Picture 53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17313" y="4402171"/>
            <a:ext cx="240804" cy="240804"/>
          </a:xfrm>
          <a:prstGeom prst="rect">
            <a:avLst/>
          </a:prstGeom>
        </p:spPr>
      </p:pic>
      <p:sp>
        <p:nvSpPr>
          <p:cNvPr id="534" name="TextBox 533"/>
          <p:cNvSpPr txBox="1"/>
          <p:nvPr/>
        </p:nvSpPr>
        <p:spPr>
          <a:xfrm>
            <a:off x="11312984" y="4439393"/>
            <a:ext cx="647940" cy="158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92">
              <a:spcBef>
                <a:spcPct val="0"/>
              </a:spcBef>
              <a:spcAft>
                <a:spcPts val="588"/>
              </a:spcAft>
              <a:defRPr/>
            </a:pPr>
            <a:r>
              <a:rPr lang="en-US" sz="1029" kern="0" dirty="0" smtClean="0">
                <a:solidFill>
                  <a:srgbClr val="505050"/>
                </a:solidFill>
                <a:latin typeface="Segoe UI"/>
                <a:cs typeface="Segoe UI Semilight" panose="020B0402040204020203" pitchFamily="34" charset="0"/>
              </a:rPr>
              <a:t>Logic Apps</a:t>
            </a:r>
            <a:endParaRPr lang="en-US" sz="1029" kern="0" dirty="0">
              <a:solidFill>
                <a:srgbClr val="505050"/>
              </a:solidFill>
              <a:latin typeface="Segoe UI"/>
              <a:cs typeface="Segoe UI Semilight" panose="020B0402040204020203" pitchFamily="34" charset="0"/>
            </a:endParaRPr>
          </a:p>
        </p:txBody>
      </p:sp>
      <p:cxnSp>
        <p:nvCxnSpPr>
          <p:cNvPr id="535" name="Straight Arrow Connector 534"/>
          <p:cNvCxnSpPr>
            <a:cxnSpLocks/>
          </p:cNvCxnSpPr>
          <p:nvPr/>
        </p:nvCxnSpPr>
        <p:spPr>
          <a:xfrm flipV="1">
            <a:off x="3120460" y="5993739"/>
            <a:ext cx="201435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6" name="Group 535"/>
          <p:cNvGrpSpPr/>
          <p:nvPr/>
        </p:nvGrpSpPr>
        <p:grpSpPr>
          <a:xfrm>
            <a:off x="9699" y="945567"/>
            <a:ext cx="12316047" cy="413101"/>
            <a:chOff x="-115669" y="1439740"/>
            <a:chExt cx="12316047" cy="413101"/>
          </a:xfrm>
        </p:grpSpPr>
        <p:sp>
          <p:nvSpPr>
            <p:cNvPr id="537" name="Rectangle 536"/>
            <p:cNvSpPr/>
            <p:nvPr/>
          </p:nvSpPr>
          <p:spPr bwMode="auto">
            <a:xfrm>
              <a:off x="-115669" y="1439740"/>
              <a:ext cx="12188542" cy="4012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43387" tIns="89617" rIns="143387" bIns="896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751">
                <a:lnSpc>
                  <a:spcPct val="90000"/>
                </a:lnSpc>
                <a:defRPr/>
              </a:pPr>
              <a:endPara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8" name="Rectangle 537"/>
            <p:cNvSpPr/>
            <p:nvPr/>
          </p:nvSpPr>
          <p:spPr bwMode="auto">
            <a:xfrm>
              <a:off x="1687085" y="1460933"/>
              <a:ext cx="746326" cy="384093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7843" tIns="87843" rIns="87843" bIns="87843" numCol="1" rtlCol="0" anchor="ctr" anchorCtr="0" compatLnSpc="1">
              <a:prstTxWarp prst="textNoShape">
                <a:avLst/>
              </a:prstTxWarp>
            </a:bodyPr>
            <a:lstStyle/>
            <a:p>
              <a:pPr defTabSz="895579">
                <a:defRPr/>
              </a:pPr>
              <a:r>
                <a:rPr lang="en-US" sz="1152" b="1" kern="0" spc="48" dirty="0">
                  <a:solidFill>
                    <a:srgbClr val="FFFFFF"/>
                  </a:solidFill>
                  <a:latin typeface="Segoe UI"/>
                </a:rPr>
                <a:t>INGEST</a:t>
              </a:r>
            </a:p>
          </p:txBody>
        </p:sp>
        <p:sp>
          <p:nvSpPr>
            <p:cNvPr id="539" name="Rectangle 538"/>
            <p:cNvSpPr/>
            <p:nvPr/>
          </p:nvSpPr>
          <p:spPr bwMode="auto">
            <a:xfrm>
              <a:off x="4005312" y="1460933"/>
              <a:ext cx="1390030" cy="384093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7843" tIns="87843" rIns="87843" bIns="87843" numCol="1" rtlCol="0" anchor="ctr" anchorCtr="0" compatLnSpc="1">
              <a:prstTxWarp prst="textNoShape">
                <a:avLst/>
              </a:prstTxWarp>
            </a:bodyPr>
            <a:lstStyle/>
            <a:p>
              <a:pPr defTabSz="895579">
                <a:defRPr/>
              </a:pPr>
              <a:r>
                <a:rPr lang="en-US" sz="1152" b="1" kern="0" spc="48" dirty="0">
                  <a:solidFill>
                    <a:srgbClr val="FFFFFF"/>
                  </a:solidFill>
                  <a:latin typeface="Segoe UI"/>
                </a:rPr>
                <a:t>PREPARE</a:t>
              </a:r>
            </a:p>
            <a:p>
              <a:pPr defTabSz="895579">
                <a:defRPr/>
              </a:pPr>
              <a:r>
                <a:rPr lang="en-US" sz="800" dirty="0">
                  <a:solidFill>
                    <a:schemeClr val="bg1"/>
                  </a:solidFill>
                  <a:latin typeface="Segoe UI"/>
                </a:rPr>
                <a:t>(normalize, clean, etc.)</a:t>
              </a:r>
            </a:p>
          </p:txBody>
        </p:sp>
        <p:sp>
          <p:nvSpPr>
            <p:cNvPr id="540" name="Rectangle 539"/>
            <p:cNvSpPr/>
            <p:nvPr/>
          </p:nvSpPr>
          <p:spPr bwMode="auto">
            <a:xfrm>
              <a:off x="5963446" y="1468748"/>
              <a:ext cx="1527290" cy="384093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7843" tIns="87843" rIns="87843" bIns="87843" numCol="1" rtlCol="0" anchor="ctr" anchorCtr="0" compatLnSpc="1">
              <a:prstTxWarp prst="textNoShape">
                <a:avLst/>
              </a:prstTxWarp>
            </a:bodyPr>
            <a:lstStyle/>
            <a:p>
              <a:pPr defTabSz="895579">
                <a:defRPr/>
              </a:pPr>
              <a:r>
                <a:rPr lang="en-US" sz="1152" b="1" kern="0" spc="48" dirty="0">
                  <a:solidFill>
                    <a:srgbClr val="FFFFFF"/>
                  </a:solidFill>
                  <a:latin typeface="Segoe UI"/>
                </a:rPr>
                <a:t>ANALYZE</a:t>
              </a:r>
            </a:p>
            <a:p>
              <a:pPr defTabSz="895579">
                <a:defRPr/>
              </a:pPr>
              <a:r>
                <a:rPr lang="en-US" sz="800" dirty="0">
                  <a:solidFill>
                    <a:srgbClr val="FFFFFF"/>
                  </a:solidFill>
                  <a:latin typeface="Segoe UI"/>
                </a:rPr>
                <a:t>(stat analysis, ML,  etc.)</a:t>
              </a:r>
            </a:p>
          </p:txBody>
        </p:sp>
        <p:sp>
          <p:nvSpPr>
            <p:cNvPr id="541" name="Rectangle 540"/>
            <p:cNvSpPr/>
            <p:nvPr/>
          </p:nvSpPr>
          <p:spPr bwMode="auto">
            <a:xfrm>
              <a:off x="8002704" y="1460933"/>
              <a:ext cx="2471417" cy="384093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7843" tIns="87843" rIns="87843" bIns="87843" numCol="1" rtlCol="0" anchor="ctr" anchorCtr="0" compatLnSpc="1">
              <a:prstTxWarp prst="textNoShape">
                <a:avLst/>
              </a:prstTxWarp>
            </a:bodyPr>
            <a:lstStyle/>
            <a:p>
              <a:pPr defTabSz="895579">
                <a:defRPr/>
              </a:pPr>
              <a:r>
                <a:rPr lang="en-US" sz="1152" b="1" kern="0" spc="48" dirty="0">
                  <a:solidFill>
                    <a:srgbClr val="FFFFFF"/>
                  </a:solidFill>
                  <a:latin typeface="Segoe UI"/>
                </a:rPr>
                <a:t>PUBLISH</a:t>
              </a:r>
            </a:p>
            <a:p>
              <a:pPr defTabSz="895579">
                <a:defRPr/>
              </a:pPr>
              <a:r>
                <a:rPr lang="en-US" sz="800" dirty="0">
                  <a:solidFill>
                    <a:srgbClr val="FFFFFF"/>
                  </a:solidFill>
                  <a:latin typeface="Segoe UI"/>
                </a:rPr>
                <a:t>(for programmatic consumption, BI/visualization)</a:t>
              </a:r>
            </a:p>
          </p:txBody>
        </p:sp>
        <p:sp>
          <p:nvSpPr>
            <p:cNvPr id="542" name="Isosceles Triangle 541"/>
            <p:cNvSpPr/>
            <p:nvPr/>
          </p:nvSpPr>
          <p:spPr bwMode="auto">
            <a:xfrm rot="5400000">
              <a:off x="1560271" y="1620653"/>
              <a:ext cx="156698" cy="64653"/>
            </a:xfrm>
            <a:prstGeom prst="triangle">
              <a:avLst/>
            </a:prstGeom>
            <a:solidFill>
              <a:srgbClr val="FFFFFF"/>
            </a:solidFill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4802" rIns="0" bIns="448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5579">
                <a:defRPr/>
              </a:pPr>
              <a:endParaRPr lang="en-US" sz="1920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543" name="Isosceles Triangle 542"/>
            <p:cNvSpPr/>
            <p:nvPr/>
          </p:nvSpPr>
          <p:spPr bwMode="auto">
            <a:xfrm rot="5400000">
              <a:off x="3881002" y="1620653"/>
              <a:ext cx="156698" cy="64653"/>
            </a:xfrm>
            <a:prstGeom prst="triangle">
              <a:avLst/>
            </a:prstGeom>
            <a:solidFill>
              <a:srgbClr val="FFFFFF"/>
            </a:solidFill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4802" rIns="0" bIns="448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5579">
                <a:defRPr/>
              </a:pPr>
              <a:endParaRPr lang="en-US" sz="1920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544" name="Isosceles Triangle 543"/>
            <p:cNvSpPr/>
            <p:nvPr/>
          </p:nvSpPr>
          <p:spPr bwMode="auto">
            <a:xfrm rot="5400000">
              <a:off x="5831230" y="1620653"/>
              <a:ext cx="156698" cy="64653"/>
            </a:xfrm>
            <a:prstGeom prst="triangle">
              <a:avLst/>
            </a:prstGeom>
            <a:solidFill>
              <a:srgbClr val="FFFFFF"/>
            </a:solidFill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4802" rIns="0" bIns="448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5579">
                <a:defRPr/>
              </a:pPr>
              <a:endParaRPr lang="en-US" sz="1920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545" name="Isosceles Triangle 544"/>
            <p:cNvSpPr/>
            <p:nvPr/>
          </p:nvSpPr>
          <p:spPr bwMode="auto">
            <a:xfrm rot="5400000">
              <a:off x="7883871" y="1620653"/>
              <a:ext cx="156698" cy="64653"/>
            </a:xfrm>
            <a:prstGeom prst="triangle">
              <a:avLst/>
            </a:prstGeom>
            <a:solidFill>
              <a:srgbClr val="FFFFFF"/>
            </a:solidFill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4802" rIns="0" bIns="448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5579">
                <a:defRPr/>
              </a:pPr>
              <a:endParaRPr lang="en-US" sz="1920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546" name="Rectangle 545"/>
            <p:cNvSpPr/>
            <p:nvPr/>
          </p:nvSpPr>
          <p:spPr bwMode="auto">
            <a:xfrm>
              <a:off x="10472974" y="1460933"/>
              <a:ext cx="1727404" cy="384093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7843" tIns="87843" rIns="87843" bIns="87843" numCol="1" rtlCol="0" anchor="ctr" anchorCtr="0" compatLnSpc="1">
              <a:prstTxWarp prst="textNoShape">
                <a:avLst/>
              </a:prstTxWarp>
            </a:bodyPr>
            <a:lstStyle/>
            <a:p>
              <a:pPr defTabSz="895579">
                <a:defRPr/>
              </a:pPr>
              <a:r>
                <a:rPr lang="en-US" sz="1152" b="1" kern="0" spc="48" dirty="0">
                  <a:solidFill>
                    <a:srgbClr val="FFFFFF"/>
                  </a:solidFill>
                  <a:latin typeface="Segoe UI"/>
                </a:rPr>
                <a:t>CONSUME</a:t>
              </a:r>
            </a:p>
            <a:p>
              <a:pPr defTabSz="895579">
                <a:defRPr/>
              </a:pPr>
              <a:r>
                <a:rPr lang="en-US" sz="800" dirty="0">
                  <a:solidFill>
                    <a:srgbClr val="FFFFFF"/>
                  </a:solidFill>
                  <a:latin typeface="Segoe UI"/>
                </a:rPr>
                <a:t>(Alerts, Operational Stats, Insights)</a:t>
              </a:r>
            </a:p>
          </p:txBody>
        </p:sp>
        <p:sp>
          <p:nvSpPr>
            <p:cNvPr id="547" name="Isosceles Triangle 546"/>
            <p:cNvSpPr/>
            <p:nvPr/>
          </p:nvSpPr>
          <p:spPr bwMode="auto">
            <a:xfrm rot="5400000">
              <a:off x="10424478" y="1620653"/>
              <a:ext cx="156698" cy="64653"/>
            </a:xfrm>
            <a:prstGeom prst="triangle">
              <a:avLst/>
            </a:prstGeom>
            <a:solidFill>
              <a:srgbClr val="FFFFFF"/>
            </a:solidFill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4802" rIns="0" bIns="448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5579">
                <a:defRPr/>
              </a:pPr>
              <a:endParaRPr lang="en-US" sz="1920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548" name="Rectangle 547"/>
            <p:cNvSpPr/>
            <p:nvPr/>
          </p:nvSpPr>
          <p:spPr bwMode="auto">
            <a:xfrm>
              <a:off x="290566" y="1460933"/>
              <a:ext cx="1217735" cy="384093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7843" tIns="87843" rIns="87843" bIns="87843" numCol="1" rtlCol="0" anchor="ctr" anchorCtr="0" compatLnSpc="1">
              <a:prstTxWarp prst="textNoShape">
                <a:avLst/>
              </a:prstTxWarp>
            </a:bodyPr>
            <a:lstStyle/>
            <a:p>
              <a:pPr defTabSz="895579">
                <a:defRPr/>
              </a:pPr>
              <a:r>
                <a:rPr lang="en-US" sz="1152" b="1" kern="0" spc="48" dirty="0">
                  <a:solidFill>
                    <a:srgbClr val="FFFFFF"/>
                  </a:solidFill>
                  <a:latin typeface="Segoe UI"/>
                </a:rPr>
                <a:t>DATA SOURCES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83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5360" y="836712"/>
            <a:ext cx="7868992" cy="37393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dirty="0" smtClean="0"/>
              <a:t>Kantar Data Factory Capability Matrix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14</a:t>
            </a:fld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57202"/>
              </p:ext>
            </p:extLst>
          </p:nvPr>
        </p:nvGraphicFramePr>
        <p:xfrm>
          <a:off x="9192344" y="836712"/>
          <a:ext cx="2833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 Brand: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Kantar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09734"/>
              </p:ext>
            </p:extLst>
          </p:nvPr>
        </p:nvGraphicFramePr>
        <p:xfrm>
          <a:off x="327600" y="1436804"/>
          <a:ext cx="5809384" cy="2456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4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4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112">
                <a:tc gridSpan="2">
                  <a:txBody>
                    <a:bodyPr/>
                    <a:lstStyle/>
                    <a:p>
                      <a:r>
                        <a:rPr lang="en-GB" sz="1200" b="1" baseline="0" dirty="0" smtClean="0">
                          <a:solidFill>
                            <a:schemeClr val="bg1"/>
                          </a:solidFill>
                        </a:rPr>
                        <a:t>Data Sources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200" b="1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96">
                <a:tc>
                  <a:txBody>
                    <a:bodyPr/>
                    <a:lstStyle/>
                    <a:p>
                      <a:r>
                        <a:rPr lang="en-GB" sz="1200" b="1" baseline="0" dirty="0" smtClean="0"/>
                        <a:t>Support a large range of data sources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>
                          <a:latin typeface="+mn-lt"/>
                        </a:rPr>
                        <a:t>Has been incorporated into</a:t>
                      </a:r>
                      <a:r>
                        <a:rPr lang="en-IN" sz="1200" baseline="0" dirty="0" smtClean="0">
                          <a:latin typeface="+mn-lt"/>
                        </a:rPr>
                        <a:t> the design and will support structured and unstructured data sets, flat files, delimited data, databases, etc.</a:t>
                      </a:r>
                      <a:endParaRPr lang="en-IN" sz="1200" dirty="0" smtClean="0">
                        <a:latin typeface="+mn-lt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</a:t>
                      </a:r>
                      <a:r>
                        <a:rPr lang="en-IN" sz="12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support both real time and batch data acquisition</a:t>
                      </a:r>
                      <a:endParaRPr lang="en-IN" sz="12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>
                          <a:latin typeface="+mn-lt"/>
                        </a:rPr>
                        <a:t>Both</a:t>
                      </a:r>
                      <a:r>
                        <a:rPr lang="en-IN" sz="1200" baseline="0" dirty="0" smtClean="0">
                          <a:latin typeface="+mn-lt"/>
                        </a:rPr>
                        <a:t> are supported</a:t>
                      </a:r>
                      <a:endParaRPr lang="en-IN" sz="1200" dirty="0" smtClean="0">
                        <a:latin typeface="+mn-lt"/>
                      </a:endParaRPr>
                    </a:p>
                    <a:p>
                      <a:endParaRPr lang="en-GB" sz="1200" baseline="0" dirty="0" smtClean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 both in terms of data and users</a:t>
                      </a:r>
                      <a:endParaRPr lang="en-IN" sz="1200" b="1" dirty="0" smtClean="0">
                        <a:latin typeface="+mn-lt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>
                          <a:latin typeface="+mn-lt"/>
                        </a:rPr>
                        <a:t>Microsoft Azure environment is built to</a:t>
                      </a:r>
                      <a:r>
                        <a:rPr lang="en-IN" sz="1200" baseline="0" dirty="0" smtClean="0">
                          <a:latin typeface="+mn-lt"/>
                        </a:rPr>
                        <a:t> easily scale up and scale out as well.</a:t>
                      </a:r>
                      <a:endParaRPr lang="en-IN" sz="1200" dirty="0" smtClean="0">
                        <a:latin typeface="+mn-lt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 per use base</a:t>
                      </a:r>
                      <a:endParaRPr lang="en-IN" sz="1200" b="1" dirty="0" smtClean="0">
                        <a:latin typeface="+mn-lt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>
                          <a:latin typeface="+mn-lt"/>
                        </a:rPr>
                        <a:t>Provided by Azure capability with ability to charge per project or </a:t>
                      </a:r>
                      <a:r>
                        <a:rPr lang="en-IN" sz="1200" dirty="0" err="1" smtClean="0">
                          <a:latin typeface="+mn-lt"/>
                        </a:rPr>
                        <a:t>OpCo</a:t>
                      </a:r>
                      <a:r>
                        <a:rPr lang="en-IN" sz="1200" baseline="0" dirty="0" smtClean="0">
                          <a:latin typeface="+mn-lt"/>
                        </a:rPr>
                        <a:t> if needed</a:t>
                      </a:r>
                      <a:endParaRPr lang="en-IN" sz="1200" dirty="0" smtClean="0">
                        <a:latin typeface="+mn-lt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0632301"/>
              </p:ext>
            </p:extLst>
          </p:nvPr>
        </p:nvGraphicFramePr>
        <p:xfrm>
          <a:off x="6240016" y="1412776"/>
          <a:ext cx="5809384" cy="3116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4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4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112">
                <a:tc gridSpan="2">
                  <a:txBody>
                    <a:bodyPr/>
                    <a:lstStyle/>
                    <a:p>
                      <a:r>
                        <a:rPr lang="en-GB" sz="1200" b="1" baseline="0" dirty="0" smtClean="0">
                          <a:solidFill>
                            <a:schemeClr val="bg1"/>
                          </a:solidFill>
                        </a:rPr>
                        <a:t>Data Ingest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200" b="1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streaming data capability inbound and outbound</a:t>
                      </a:r>
                      <a:endParaRPr lang="en-IN" sz="12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200" b="1" baseline="0" dirty="0" smtClean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>
                          <a:latin typeface="+mn-lt"/>
                        </a:rPr>
                        <a:t>Has been incorporated into</a:t>
                      </a:r>
                      <a:r>
                        <a:rPr lang="en-IN" sz="1200" baseline="0" dirty="0" smtClean="0">
                          <a:latin typeface="+mn-lt"/>
                        </a:rPr>
                        <a:t> the design through Event Hub, Stream Analytics, Storm, Spark Streaming.  The components will be implemented based specific use case requirements</a:t>
                      </a:r>
                      <a:endParaRPr lang="en-IN" sz="1200" dirty="0" smtClean="0">
                        <a:latin typeface="+mn-lt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 services for monitoring, data transformation, data quality</a:t>
                      </a:r>
                      <a:endParaRPr lang="en-IN" sz="12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>
                          <a:latin typeface="+mn-lt"/>
                        </a:rPr>
                        <a:t>Azure Data Factory (ADF) can be monitored through managed Azure setup.</a:t>
                      </a:r>
                      <a:r>
                        <a:rPr lang="en-IN" sz="1200" baseline="0" dirty="0" smtClean="0">
                          <a:latin typeface="+mn-lt"/>
                        </a:rPr>
                        <a:t> Customised ADF synchronization will give more control on end to end tracing. Metadata driven transformations, online data profiling, bad record capturing and maintaining data quality is possible.</a:t>
                      </a:r>
                      <a:endParaRPr lang="en-IN" sz="1200" dirty="0" smtClean="0">
                        <a:latin typeface="+mn-lt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Traceability / lineage</a:t>
                      </a:r>
                      <a:endParaRPr lang="en-IN" sz="1200" b="1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 dirty="0" smtClean="0">
                        <a:latin typeface="+mn-lt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>
                          <a:latin typeface="+mn-lt"/>
                        </a:rPr>
                        <a:t>Azure Data Catalogue</a:t>
                      </a:r>
                      <a:r>
                        <a:rPr lang="en-IN" sz="1200" baseline="0" dirty="0" smtClean="0">
                          <a:latin typeface="+mn-lt"/>
                        </a:rPr>
                        <a:t> will enable traceability.</a:t>
                      </a:r>
                      <a:endParaRPr lang="en-IN" sz="1200" dirty="0" smtClean="0">
                        <a:latin typeface="+mn-lt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5718441"/>
              </p:ext>
            </p:extLst>
          </p:nvPr>
        </p:nvGraphicFramePr>
        <p:xfrm>
          <a:off x="327600" y="3956098"/>
          <a:ext cx="5809384" cy="2312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4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4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112">
                <a:tc gridSpan="2">
                  <a:txBody>
                    <a:bodyPr/>
                    <a:lstStyle/>
                    <a:p>
                      <a:r>
                        <a:rPr lang="en-GB" sz="1200" b="1" baseline="0" dirty="0" smtClean="0">
                          <a:solidFill>
                            <a:schemeClr val="bg1"/>
                          </a:solidFill>
                        </a:rPr>
                        <a:t>Data Processing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200" b="1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latin typeface="+mn-lt"/>
                        </a:rPr>
                        <a:t>Can perform data</a:t>
                      </a:r>
                      <a:r>
                        <a:rPr lang="en-GB" sz="1200" b="1" baseline="0" dirty="0" smtClean="0">
                          <a:latin typeface="+mn-lt"/>
                        </a:rPr>
                        <a:t> transformation for structured and unstructured data</a:t>
                      </a:r>
                      <a:endParaRPr lang="en-US" sz="1200" b="1" dirty="0" smtClean="0">
                        <a:latin typeface="+mn-lt"/>
                      </a:endParaRPr>
                    </a:p>
                    <a:p>
                      <a:endParaRPr lang="en-GB" sz="1200" b="1" baseline="0" dirty="0" smtClean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>
                          <a:latin typeface="+mn-lt"/>
                        </a:rPr>
                        <a:t>Yes</a:t>
                      </a:r>
                      <a:r>
                        <a:rPr lang="en-IN" sz="1200" baseline="0" dirty="0" smtClean="0">
                          <a:latin typeface="+mn-lt"/>
                        </a:rPr>
                        <a:t> – Azure HD Insights will transform both structured and unstructured datasets.</a:t>
                      </a:r>
                      <a:endParaRPr lang="en-IN" sz="1200" dirty="0" smtClean="0">
                        <a:latin typeface="+mn-lt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"/>
                        </a:rPr>
                        <a:t>Proactive loading of commonly used sources</a:t>
                      </a:r>
                      <a:endParaRPr lang="en-IN" sz="1200" b="1" kern="1200" dirty="0" smtClean="0">
                        <a:solidFill>
                          <a:schemeClr val="dk1"/>
                        </a:solidFill>
                        <a:latin typeface="+mn-lt"/>
                        <a:ea typeface=""/>
                        <a:cs typeface="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>
                          <a:latin typeface="+mn-lt"/>
                        </a:rPr>
                        <a:t>Connectors are</a:t>
                      </a:r>
                      <a:r>
                        <a:rPr lang="en-IN" sz="1200" baseline="0" dirty="0" smtClean="0">
                          <a:latin typeface="+mn-lt"/>
                        </a:rPr>
                        <a:t> </a:t>
                      </a:r>
                      <a:r>
                        <a:rPr lang="en-IN" sz="1200" dirty="0" smtClean="0">
                          <a:latin typeface="+mn-lt"/>
                        </a:rPr>
                        <a:t>provided for proactive loading. </a:t>
                      </a:r>
                      <a:endParaRPr lang="en-US" sz="1200" dirty="0" smtClean="0">
                        <a:latin typeface="+mn-lt"/>
                      </a:endParaRPr>
                    </a:p>
                    <a:p>
                      <a:pPr marL="0" marR="0" lvl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>
                          <a:latin typeface="+mn-lt"/>
                        </a:rPr>
                        <a:t>Underlying schema </a:t>
                      </a:r>
                      <a:r>
                        <a:rPr lang="en-IN" sz="1200" baseline="0" dirty="0" smtClean="0">
                          <a:latin typeface="+mn-lt"/>
                        </a:rPr>
                        <a:t>is elastic and stretchable to accommodate new data without having predefined schema and the combination of structure and unstructured data storage.</a:t>
                      </a:r>
                      <a:endParaRPr lang="en-US" sz="1200" dirty="0" smtClean="0">
                        <a:latin typeface="+mn-lt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225311"/>
              </p:ext>
            </p:extLst>
          </p:nvPr>
        </p:nvGraphicFramePr>
        <p:xfrm>
          <a:off x="6240016" y="4611444"/>
          <a:ext cx="5809384" cy="16575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4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4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113">
                <a:tc gridSpan="2">
                  <a:txBody>
                    <a:bodyPr/>
                    <a:lstStyle/>
                    <a:p>
                      <a:r>
                        <a:rPr lang="en-GB" sz="1200" b="1" baseline="0" dirty="0" smtClean="0">
                          <a:solidFill>
                            <a:schemeClr val="bg1"/>
                          </a:solidFill>
                        </a:rPr>
                        <a:t>Data Exploitation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200" b="1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latin typeface="+mn-lt"/>
                        </a:rPr>
                        <a:t>Support</a:t>
                      </a:r>
                      <a:r>
                        <a:rPr lang="en-GB" sz="1200" b="1" baseline="0" dirty="0" smtClean="0">
                          <a:latin typeface="+mn-lt"/>
                        </a:rPr>
                        <a:t> for multiple databases</a:t>
                      </a:r>
                      <a:endParaRPr lang="en-US" sz="1200" b="1" dirty="0" smtClean="0">
                        <a:latin typeface="+mn-lt"/>
                      </a:endParaRPr>
                    </a:p>
                    <a:p>
                      <a:endParaRPr lang="en-GB" sz="1200" b="1" baseline="0" dirty="0" smtClean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>
                          <a:latin typeface="+mn-lt"/>
                        </a:rPr>
                        <a:t>Yes</a:t>
                      </a:r>
                      <a:r>
                        <a:rPr lang="en-IN" sz="1200" baseline="0" dirty="0" smtClean="0">
                          <a:latin typeface="+mn-lt"/>
                        </a:rPr>
                        <a:t> – a wide range of Microsoft and non-Microsoft databases can be supported</a:t>
                      </a:r>
                      <a:endParaRPr lang="en-IN" sz="1200" dirty="0" smtClean="0">
                        <a:latin typeface="+mn-lt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 with existing visualisation tools</a:t>
                      </a:r>
                      <a:endParaRPr lang="en-IN" sz="1200" b="1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latin typeface="+mn-lt"/>
                        </a:rPr>
                        <a:t>Easy</a:t>
                      </a:r>
                      <a:r>
                        <a:rPr lang="en-GB" sz="1200" baseline="0" dirty="0" smtClean="0">
                          <a:latin typeface="+mn-lt"/>
                        </a:rPr>
                        <a:t> integration using Azure ML web service so a wide range of non-MS products can be supported</a:t>
                      </a:r>
                      <a:endParaRPr lang="en-US" sz="1200" dirty="0" smtClean="0">
                        <a:latin typeface="+mn-lt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70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162799" y="1138238"/>
            <a:ext cx="4665663" cy="1498673"/>
          </a:xfrm>
        </p:spPr>
        <p:txBody>
          <a:bodyPr/>
          <a:lstStyle/>
          <a:p>
            <a:r>
              <a:rPr lang="en-GB" dirty="0" smtClean="0"/>
              <a:t>HOW?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EXECUTION OF               KANTAR DATA FACTORY</a:t>
            </a:r>
            <a:br>
              <a:rPr lang="en-GB" dirty="0" smtClean="0"/>
            </a:br>
            <a:r>
              <a:rPr lang="en-GB" dirty="0" smtClean="0"/>
              <a:t>&amp;</a:t>
            </a:r>
            <a:br>
              <a:rPr lang="en-GB" dirty="0" smtClean="0"/>
            </a:br>
            <a:r>
              <a:rPr lang="en-GB" dirty="0" smtClean="0"/>
              <a:t>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06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3353" y="692696"/>
            <a:ext cx="5184576" cy="504056"/>
          </a:xfrm>
        </p:spPr>
        <p:txBody>
          <a:bodyPr/>
          <a:lstStyle/>
          <a:p>
            <a:r>
              <a:rPr lang="en-GB" dirty="0" smtClean="0"/>
              <a:t>Data Factory Program </a:t>
            </a:r>
            <a:endParaRPr lang="en-GB" dirty="0"/>
          </a:p>
        </p:txBody>
      </p:sp>
      <p:grpSp>
        <p:nvGrpSpPr>
          <p:cNvPr id="63" name="Group 62"/>
          <p:cNvGrpSpPr/>
          <p:nvPr/>
        </p:nvGrpSpPr>
        <p:grpSpPr>
          <a:xfrm>
            <a:off x="263352" y="1196752"/>
            <a:ext cx="8640959" cy="2808312"/>
            <a:chOff x="1249864" y="1916832"/>
            <a:chExt cx="9232145" cy="3411456"/>
          </a:xfrm>
        </p:grpSpPr>
        <p:sp>
          <p:nvSpPr>
            <p:cNvPr id="64" name="Rectangle 63"/>
            <p:cNvSpPr/>
            <p:nvPr/>
          </p:nvSpPr>
          <p:spPr>
            <a:xfrm>
              <a:off x="3383501" y="2772004"/>
              <a:ext cx="1859162" cy="144016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249864" y="2772004"/>
              <a:ext cx="1859162" cy="144016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550922" y="2772004"/>
              <a:ext cx="2110286" cy="144016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027915" y="2772004"/>
              <a:ext cx="2454094" cy="144016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027550" y="3031057"/>
              <a:ext cx="371832" cy="360040"/>
            </a:xfrm>
            <a:prstGeom prst="rect">
              <a:avLst/>
            </a:prstGeom>
            <a:solidFill>
              <a:srgbClr val="00864F"/>
            </a:solidFill>
            <a:ln w="25400" cap="flat" cmpd="sng" algn="ctr">
              <a:solidFill>
                <a:srgbClr val="00864F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379478" y="3686987"/>
              <a:ext cx="371832" cy="360040"/>
            </a:xfrm>
            <a:prstGeom prst="rect">
              <a:avLst/>
            </a:prstGeom>
            <a:solidFill>
              <a:srgbClr val="00864F"/>
            </a:solidFill>
            <a:ln w="25400" cap="flat" cmpd="sng" algn="ctr">
              <a:solidFill>
                <a:srgbClr val="00864F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027550" y="3686987"/>
              <a:ext cx="371832" cy="360040"/>
            </a:xfrm>
            <a:prstGeom prst="rect">
              <a:avLst/>
            </a:prstGeom>
            <a:solidFill>
              <a:srgbClr val="00864F"/>
            </a:solidFill>
            <a:ln w="25400" cap="flat" cmpd="sng" algn="ctr">
              <a:solidFill>
                <a:srgbClr val="00864F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75622" y="3686987"/>
              <a:ext cx="371832" cy="360040"/>
            </a:xfrm>
            <a:prstGeom prst="rect">
              <a:avLst/>
            </a:prstGeom>
            <a:solidFill>
              <a:srgbClr val="00864F"/>
            </a:solidFill>
            <a:ln w="25400" cap="flat" cmpd="sng" algn="ctr">
              <a:solidFill>
                <a:srgbClr val="00864F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72" name="Elbow Connector 71"/>
            <p:cNvCxnSpPr>
              <a:stCxn id="68" idx="2"/>
              <a:endCxn id="69" idx="0"/>
            </p:cNvCxnSpPr>
            <p:nvPr/>
          </p:nvCxnSpPr>
          <p:spPr>
            <a:xfrm rot="5400000">
              <a:off x="1741485" y="3215006"/>
              <a:ext cx="295890" cy="648072"/>
            </a:xfrm>
            <a:prstGeom prst="bentConnector3">
              <a:avLst/>
            </a:prstGeom>
            <a:noFill/>
            <a:ln w="9525" cap="flat" cmpd="sng" algn="ctr">
              <a:solidFill>
                <a:srgbClr val="00864F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3" name="Elbow Connector 72"/>
            <p:cNvCxnSpPr>
              <a:stCxn id="68" idx="2"/>
              <a:endCxn id="71" idx="0"/>
            </p:cNvCxnSpPr>
            <p:nvPr/>
          </p:nvCxnSpPr>
          <p:spPr>
            <a:xfrm rot="16200000" flipH="1">
              <a:off x="2389557" y="3215006"/>
              <a:ext cx="295890" cy="648072"/>
            </a:xfrm>
            <a:prstGeom prst="bentConnector3">
              <a:avLst/>
            </a:prstGeom>
            <a:noFill/>
            <a:ln w="9525" cap="flat" cmpd="sng" algn="ctr">
              <a:solidFill>
                <a:srgbClr val="00864F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4" name="Straight Connector 73"/>
            <p:cNvCxnSpPr>
              <a:stCxn id="68" idx="2"/>
              <a:endCxn id="70" idx="0"/>
            </p:cNvCxnSpPr>
            <p:nvPr/>
          </p:nvCxnSpPr>
          <p:spPr>
            <a:xfrm>
              <a:off x="2213466" y="3391097"/>
              <a:ext cx="0" cy="295890"/>
            </a:xfrm>
            <a:prstGeom prst="line">
              <a:avLst/>
            </a:prstGeom>
            <a:noFill/>
            <a:ln w="9525" cap="flat" cmpd="sng" algn="ctr">
              <a:solidFill>
                <a:srgbClr val="00864F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1271464" y="1916832"/>
              <a:ext cx="1840572" cy="567139"/>
            </a:xfrm>
            <a:prstGeom prst="homePlate">
              <a:avLst/>
            </a:prstGeom>
            <a:solidFill>
              <a:schemeClr val="tx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050" b="1">
                  <a:solidFill>
                    <a:srgbClr val="FFCC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1400" dirty="0" smtClean="0"/>
                <a:t>Program </a:t>
              </a:r>
              <a:r>
                <a:rPr lang="en-GB" sz="1400" dirty="0"/>
                <a:t>Structure</a:t>
              </a:r>
              <a:endParaRPr 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383501" y="1916832"/>
              <a:ext cx="1859162" cy="567139"/>
            </a:xfrm>
            <a:prstGeom prst="homePlate">
              <a:avLst/>
            </a:prstGeom>
            <a:solidFill>
              <a:schemeClr val="tx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400" b="1">
                  <a:solidFill>
                    <a:srgbClr val="FFCC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/>
                <a:t>Plan On A Page 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550922" y="1916832"/>
              <a:ext cx="2110286" cy="567139"/>
            </a:xfrm>
            <a:prstGeom prst="homePlate">
              <a:avLst/>
            </a:prstGeom>
            <a:solidFill>
              <a:schemeClr val="tx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400" b="1">
                  <a:solidFill>
                    <a:srgbClr val="FFCC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/>
                <a:t>RASCI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027914" y="1916832"/>
              <a:ext cx="2454095" cy="567139"/>
            </a:xfrm>
            <a:prstGeom prst="homePlate">
              <a:avLst/>
            </a:prstGeom>
            <a:solidFill>
              <a:schemeClr val="tx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400" b="1">
                  <a:solidFill>
                    <a:srgbClr val="FFCC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/>
                <a:t>Resource Schedule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260664" y="4392184"/>
              <a:ext cx="1840572" cy="936104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>
              <a:solidFill>
                <a:srgbClr val="FFFFFF">
                  <a:lumMod val="50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no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Char char="¡"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Span of control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Char char="¡"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Joint workstreams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Char char="¡"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Single reporting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94301" y="4392184"/>
              <a:ext cx="1840572" cy="936104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>
              <a:solidFill>
                <a:srgbClr val="FFFFFF">
                  <a:lumMod val="50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no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Char char="¡"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Plan Overview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Char char="¡"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Key Dates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Char char="¡"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Milestones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550922" y="4392184"/>
              <a:ext cx="2110286" cy="936104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>
              <a:solidFill>
                <a:srgbClr val="FFFFFF">
                  <a:lumMod val="50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no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Char char="¡"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Role definition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Char char="¡"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Point responsibility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Char char="¡"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Clear definitions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027912" y="4392184"/>
              <a:ext cx="2454095" cy="936104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>
              <a:solidFill>
                <a:srgbClr val="FFFFFF">
                  <a:lumMod val="50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no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Char char="¡"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Expectation on Time needed from Business / </a:t>
              </a:r>
              <a:r>
                <a:rPr kumimoji="0" lang="en-GB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OpCo</a:t>
              </a: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SMEs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Char char="¡"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Constraints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Char char="¡"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Mode of Collaboration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7174" y="3078981"/>
              <a:ext cx="1829583" cy="57402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1763" y="2975083"/>
              <a:ext cx="1548706" cy="107194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67222" y="2944233"/>
              <a:ext cx="2139971" cy="10658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Rectangle 2"/>
          <p:cNvSpPr/>
          <p:nvPr/>
        </p:nvSpPr>
        <p:spPr>
          <a:xfrm>
            <a:off x="8832304" y="1844824"/>
            <a:ext cx="335969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Kantar Data Factory </a:t>
            </a:r>
            <a:r>
              <a:rPr lang="en-GB" sz="1400" dirty="0"/>
              <a:t>already live for “Data For All”</a:t>
            </a:r>
          </a:p>
          <a:p>
            <a:pPr marL="466725" lvl="1" indent="-285750">
              <a:buFontTx/>
              <a:buChar char="-"/>
            </a:pPr>
            <a:r>
              <a:rPr lang="en-GB" sz="1400" dirty="0"/>
              <a:t>Pipeline for purchase data ( KWP)</a:t>
            </a:r>
          </a:p>
          <a:p>
            <a:pPr marL="466725" lvl="1" indent="-285750">
              <a:buFontTx/>
              <a:buChar char="-"/>
            </a:pPr>
            <a:r>
              <a:rPr lang="en-GB" sz="1400" dirty="0"/>
              <a:t>Pipeline for attitudinal data ( KM TGI)</a:t>
            </a:r>
          </a:p>
          <a:p>
            <a:pPr marL="466725" lvl="1" indent="-285750">
              <a:buFontTx/>
              <a:buChar char="-"/>
            </a:pPr>
            <a:r>
              <a:rPr lang="en-GB" sz="1400" dirty="0"/>
              <a:t>Pipeline for TNS connected life dataset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551384" y="6093296"/>
            <a:ext cx="5112568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80975" lvl="1"/>
            <a:r>
              <a:rPr lang="en-GB" sz="1400" b="1" dirty="0" smtClean="0"/>
              <a:t>Component  9: </a:t>
            </a:r>
            <a:r>
              <a:rPr lang="en-GB" sz="1400" dirty="0" smtClean="0"/>
              <a:t>Data Asset Monetization (DAM)</a:t>
            </a:r>
            <a:endParaRPr lang="en-GB" sz="1400" dirty="0"/>
          </a:p>
          <a:p>
            <a:pPr marL="180975" lvl="1"/>
            <a:r>
              <a:rPr lang="en-GB" sz="1400" b="1" dirty="0" smtClean="0"/>
              <a:t>Component  10 : </a:t>
            </a:r>
            <a:r>
              <a:rPr lang="en-GB" sz="1400" dirty="0" smtClean="0"/>
              <a:t>Discovery</a:t>
            </a:r>
            <a:r>
              <a:rPr lang="en-GB" sz="1400" b="1" dirty="0" smtClean="0"/>
              <a:t> -</a:t>
            </a:r>
            <a:r>
              <a:rPr lang="en-GB" sz="1400" dirty="0" smtClean="0"/>
              <a:t>Data As A Service (DAAS)</a:t>
            </a:r>
            <a:endParaRPr lang="en-GB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79376" y="4293096"/>
            <a:ext cx="4104456" cy="2880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Release 1: Data Factory </a:t>
            </a:r>
            <a:r>
              <a:rPr lang="en-IN" b="1" u="sng" dirty="0" smtClean="0">
                <a:solidFill>
                  <a:schemeClr val="accent5">
                    <a:lumMod val="75000"/>
                  </a:schemeClr>
                </a:solidFill>
              </a:rPr>
              <a:t>Genesis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917482" y="4797152"/>
            <a:ext cx="5256584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80975" lvl="1"/>
            <a:r>
              <a:rPr lang="en-GB" sz="1400" b="1" dirty="0" smtClean="0"/>
              <a:t>Component  6: </a:t>
            </a:r>
            <a:r>
              <a:rPr lang="en-GB" sz="1400" dirty="0" smtClean="0"/>
              <a:t>Attribute Coding &amp; Reference Data (GARD)</a:t>
            </a:r>
            <a:endParaRPr lang="en-GB" sz="1400" dirty="0"/>
          </a:p>
          <a:p>
            <a:pPr marL="180975" lvl="1"/>
            <a:r>
              <a:rPr lang="en-GB" sz="1400" b="1" dirty="0" smtClean="0"/>
              <a:t>Component  7 : </a:t>
            </a:r>
            <a:r>
              <a:rPr lang="en-GB" sz="1400" dirty="0" smtClean="0"/>
              <a:t>Device Graph Mapping (</a:t>
            </a:r>
            <a:r>
              <a:rPr lang="en-GB" sz="1400" dirty="0" err="1" smtClean="0"/>
              <a:t>GraM</a:t>
            </a:r>
            <a:r>
              <a:rPr lang="en-GB" sz="1400" dirty="0" smtClean="0"/>
              <a:t>)</a:t>
            </a:r>
          </a:p>
          <a:p>
            <a:pPr marL="180975" lvl="1"/>
            <a:r>
              <a:rPr lang="en-GB" sz="1400" b="1" dirty="0" smtClean="0"/>
              <a:t>Component  8:</a:t>
            </a:r>
            <a:r>
              <a:rPr lang="en-GB" sz="1400" dirty="0" smtClean="0"/>
              <a:t>  </a:t>
            </a:r>
            <a:r>
              <a:rPr lang="en-GB" sz="1400" dirty="0"/>
              <a:t>Single Brand View (SBV)</a:t>
            </a:r>
          </a:p>
          <a:p>
            <a:pPr marL="180975" lvl="1"/>
            <a:endParaRPr lang="en-GB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960096" y="4509120"/>
            <a:ext cx="4104456" cy="2880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Release 2: Data Factory </a:t>
            </a:r>
            <a:r>
              <a:rPr lang="en-IN" b="1" u="sng" dirty="0" smtClean="0">
                <a:solidFill>
                  <a:schemeClr val="accent5">
                    <a:lumMod val="75000"/>
                  </a:schemeClr>
                </a:solidFill>
              </a:rPr>
              <a:t>Gold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87760" y="4589512"/>
            <a:ext cx="6336704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80975" lvl="1"/>
            <a:r>
              <a:rPr lang="en-GB" sz="1400" b="1" dirty="0" smtClean="0"/>
              <a:t>Component  </a:t>
            </a:r>
            <a:r>
              <a:rPr lang="en-GB" sz="1400" b="1" dirty="0"/>
              <a:t>1: </a:t>
            </a:r>
            <a:r>
              <a:rPr lang="en-GB" sz="1400" dirty="0" smtClean="0"/>
              <a:t>Common Architecture Framework (CAF)</a:t>
            </a:r>
            <a:endParaRPr lang="en-GB" sz="1400" dirty="0"/>
          </a:p>
          <a:p>
            <a:pPr marL="180975" lvl="1"/>
            <a:r>
              <a:rPr lang="en-GB" sz="1400" b="1" dirty="0" smtClean="0"/>
              <a:t>Component  2 : </a:t>
            </a:r>
            <a:r>
              <a:rPr lang="en-GB" sz="1400" dirty="0" smtClean="0"/>
              <a:t>Data Ingestion Set Up &amp; </a:t>
            </a:r>
            <a:r>
              <a:rPr lang="en-GB" sz="1400" dirty="0" err="1" smtClean="0"/>
              <a:t>Onboarding</a:t>
            </a:r>
            <a:r>
              <a:rPr lang="en-GB" sz="1400" dirty="0" smtClean="0"/>
              <a:t> Readiness (DIOR)</a:t>
            </a:r>
            <a:endParaRPr lang="en-GB" sz="1400" dirty="0"/>
          </a:p>
          <a:p>
            <a:pPr marL="180975" lvl="1"/>
            <a:r>
              <a:rPr lang="en-GB" sz="1400" b="1" dirty="0" smtClean="0"/>
              <a:t>Component  </a:t>
            </a:r>
            <a:r>
              <a:rPr lang="en-GB" sz="1400" b="1" dirty="0"/>
              <a:t>3:</a:t>
            </a:r>
            <a:r>
              <a:rPr lang="en-GB" sz="1400" dirty="0"/>
              <a:t>  </a:t>
            </a:r>
            <a:r>
              <a:rPr lang="en-GB" sz="1400" dirty="0" smtClean="0"/>
              <a:t>Market Place &amp; Data Catalogue (MAP)</a:t>
            </a:r>
          </a:p>
          <a:p>
            <a:pPr marL="180975" lvl="1"/>
            <a:r>
              <a:rPr lang="en-GB" sz="1400" b="1" dirty="0" smtClean="0"/>
              <a:t>Component  4:  </a:t>
            </a:r>
            <a:r>
              <a:rPr lang="en-GB" sz="1400" dirty="0" smtClean="0"/>
              <a:t>Data Factory Operations (</a:t>
            </a:r>
            <a:r>
              <a:rPr lang="en-GB" sz="1400" dirty="0" err="1" smtClean="0"/>
              <a:t>DFOps</a:t>
            </a:r>
            <a:r>
              <a:rPr lang="en-GB" sz="1400" dirty="0" smtClean="0"/>
              <a:t>)</a:t>
            </a:r>
          </a:p>
          <a:p>
            <a:pPr marL="180975" lvl="1"/>
            <a:r>
              <a:rPr lang="en-GB" sz="1400" b="1" dirty="0" smtClean="0"/>
              <a:t>Component  5: </a:t>
            </a:r>
            <a:r>
              <a:rPr lang="en-GB" sz="1400" dirty="0" smtClean="0"/>
              <a:t>Benefits Framework (</a:t>
            </a:r>
            <a:r>
              <a:rPr lang="en-GB" sz="1400" dirty="0" err="1" smtClean="0"/>
              <a:t>WoV</a:t>
            </a:r>
            <a:r>
              <a:rPr lang="en-GB" sz="1400" dirty="0" smtClean="0"/>
              <a:t>)</a:t>
            </a:r>
            <a:endParaRPr lang="en-GB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79376" y="5805264"/>
            <a:ext cx="4104456" cy="2880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Release 3: Data Factory </a:t>
            </a:r>
            <a:r>
              <a:rPr lang="en-IN" b="1" u="sng" dirty="0" smtClean="0">
                <a:solidFill>
                  <a:schemeClr val="accent5">
                    <a:lumMod val="75000"/>
                  </a:schemeClr>
                </a:solidFill>
              </a:rPr>
              <a:t>Utility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951984" y="6093296"/>
            <a:ext cx="5472608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80975" lvl="1"/>
            <a:r>
              <a:rPr lang="en-GB" sz="1400" b="1" dirty="0" smtClean="0"/>
              <a:t>Component  11</a:t>
            </a:r>
            <a:r>
              <a:rPr lang="en-GB" sz="1400" b="1" dirty="0"/>
              <a:t>: </a:t>
            </a:r>
            <a:r>
              <a:rPr lang="en-GB" sz="1400" dirty="0" smtClean="0"/>
              <a:t>Data Monitoring Process Console (DPC)</a:t>
            </a:r>
            <a:endParaRPr lang="en-GB" sz="1400" dirty="0"/>
          </a:p>
          <a:p>
            <a:pPr marL="180975" lvl="1"/>
            <a:r>
              <a:rPr lang="en-GB" sz="1400" b="1" dirty="0" smtClean="0"/>
              <a:t>Component  12 : </a:t>
            </a:r>
            <a:r>
              <a:rPr lang="en-GB" sz="1400" dirty="0" smtClean="0"/>
              <a:t>Data Testing &amp; Reconciliation (</a:t>
            </a:r>
            <a:r>
              <a:rPr lang="en-GB" sz="1400" dirty="0" err="1" smtClean="0"/>
              <a:t>DTeR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6023992" y="5805264"/>
            <a:ext cx="4104456" cy="2880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Release 4: Data Factory </a:t>
            </a:r>
            <a:r>
              <a:rPr lang="en-IN" b="1" u="sng" dirty="0" smtClean="0">
                <a:solidFill>
                  <a:schemeClr val="accent5">
                    <a:lumMod val="75000"/>
                  </a:schemeClr>
                </a:solidFill>
              </a:rPr>
              <a:t>Premium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310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3353" y="692696"/>
            <a:ext cx="5184576" cy="504056"/>
          </a:xfrm>
        </p:spPr>
        <p:txBody>
          <a:bodyPr/>
          <a:lstStyle/>
          <a:p>
            <a:r>
              <a:rPr lang="en-GB" dirty="0" smtClean="0"/>
              <a:t>Prioritization of Data Factory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3974805" y="2208402"/>
            <a:ext cx="0" cy="3484766"/>
          </a:xfrm>
          <a:prstGeom prst="line">
            <a:avLst/>
          </a:prstGeom>
          <a:ln>
            <a:solidFill>
              <a:srgbClr val="0F73BB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/>
          <p:cNvGrpSpPr>
            <a:grpSpLocks/>
          </p:cNvGrpSpPr>
          <p:nvPr/>
        </p:nvGrpSpPr>
        <p:grpSpPr>
          <a:xfrm rot="16200000">
            <a:off x="3838294" y="2507685"/>
            <a:ext cx="274320" cy="274320"/>
            <a:chOff x="3297872" y="5740042"/>
            <a:chExt cx="335822" cy="279463"/>
          </a:xfrm>
        </p:grpSpPr>
        <p:sp>
          <p:nvSpPr>
            <p:cNvPr id="11" name="Oval 10"/>
            <p:cNvSpPr/>
            <p:nvPr/>
          </p:nvSpPr>
          <p:spPr bwMode="auto">
            <a:xfrm>
              <a:off x="3297872" y="5740042"/>
              <a:ext cx="335822" cy="279463"/>
            </a:xfrm>
            <a:prstGeom prst="ellipse">
              <a:avLst/>
            </a:prstGeom>
            <a:solidFill>
              <a:srgbClr val="F58220"/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>
              <a:off x="3389583" y="5791204"/>
              <a:ext cx="152400" cy="1313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>
          <a:xfrm rot="16200000">
            <a:off x="3838296" y="3518510"/>
            <a:ext cx="274320" cy="274320"/>
            <a:chOff x="3297872" y="5740043"/>
            <a:chExt cx="335822" cy="289917"/>
          </a:xfrm>
        </p:grpSpPr>
        <p:sp>
          <p:nvSpPr>
            <p:cNvPr id="15" name="Oval 14"/>
            <p:cNvSpPr/>
            <p:nvPr/>
          </p:nvSpPr>
          <p:spPr bwMode="auto">
            <a:xfrm>
              <a:off x="3297872" y="5740043"/>
              <a:ext cx="335822" cy="289917"/>
            </a:xfrm>
            <a:prstGeom prst="ellipse">
              <a:avLst/>
            </a:prstGeom>
            <a:solidFill>
              <a:srgbClr val="F58220"/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 bwMode="auto">
            <a:xfrm>
              <a:off x="3389583" y="5791204"/>
              <a:ext cx="152400" cy="1313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>
          <a:xfrm rot="16200000">
            <a:off x="3838295" y="4696280"/>
            <a:ext cx="274320" cy="274320"/>
            <a:chOff x="3297872" y="5749008"/>
            <a:chExt cx="335822" cy="280952"/>
          </a:xfrm>
        </p:grpSpPr>
        <p:sp>
          <p:nvSpPr>
            <p:cNvPr id="20" name="Oval 19"/>
            <p:cNvSpPr/>
            <p:nvPr/>
          </p:nvSpPr>
          <p:spPr bwMode="auto">
            <a:xfrm>
              <a:off x="3297872" y="5749008"/>
              <a:ext cx="335822" cy="280952"/>
            </a:xfrm>
            <a:prstGeom prst="ellipse">
              <a:avLst/>
            </a:prstGeom>
            <a:solidFill>
              <a:srgbClr val="F58220"/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1" name="Isosceles Triangle 20"/>
            <p:cNvSpPr/>
            <p:nvPr/>
          </p:nvSpPr>
          <p:spPr bwMode="auto">
            <a:xfrm>
              <a:off x="3389583" y="5791204"/>
              <a:ext cx="152400" cy="1313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 bwMode="auto">
          <a:xfrm>
            <a:off x="7975872" y="2227752"/>
            <a:ext cx="0" cy="3484766"/>
          </a:xfrm>
          <a:prstGeom prst="line">
            <a:avLst/>
          </a:prstGeom>
          <a:ln>
            <a:solidFill>
              <a:srgbClr val="F58220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>
            <a:grpSpLocks/>
          </p:cNvGrpSpPr>
          <p:nvPr/>
        </p:nvGrpSpPr>
        <p:grpSpPr>
          <a:xfrm rot="16200000">
            <a:off x="7837904" y="2521406"/>
            <a:ext cx="274320" cy="274320"/>
            <a:chOff x="3303411" y="5738931"/>
            <a:chExt cx="316783" cy="270119"/>
          </a:xfrm>
        </p:grpSpPr>
        <p:sp>
          <p:nvSpPr>
            <p:cNvPr id="24" name="Oval 23"/>
            <p:cNvSpPr/>
            <p:nvPr/>
          </p:nvSpPr>
          <p:spPr bwMode="auto">
            <a:xfrm>
              <a:off x="3303411" y="5738931"/>
              <a:ext cx="316783" cy="27011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5" name="Isosceles Triangle 24"/>
            <p:cNvSpPr/>
            <p:nvPr/>
          </p:nvSpPr>
          <p:spPr bwMode="auto">
            <a:xfrm>
              <a:off x="3389583" y="5791204"/>
              <a:ext cx="152400" cy="1313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>
          <a:xfrm rot="16200000">
            <a:off x="7826135" y="3537860"/>
            <a:ext cx="274320" cy="274320"/>
            <a:chOff x="3297872" y="5729964"/>
            <a:chExt cx="335822" cy="247720"/>
          </a:xfrm>
        </p:grpSpPr>
        <p:sp>
          <p:nvSpPr>
            <p:cNvPr id="28" name="Oval 27"/>
            <p:cNvSpPr/>
            <p:nvPr/>
          </p:nvSpPr>
          <p:spPr bwMode="auto">
            <a:xfrm>
              <a:off x="3297872" y="5729964"/>
              <a:ext cx="335822" cy="2477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9" name="Isosceles Triangle 28"/>
            <p:cNvSpPr/>
            <p:nvPr/>
          </p:nvSpPr>
          <p:spPr bwMode="auto">
            <a:xfrm>
              <a:off x="3389586" y="5759840"/>
              <a:ext cx="152400" cy="1313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>
          <a:xfrm rot="16200000">
            <a:off x="7824184" y="4743068"/>
            <a:ext cx="274320" cy="274320"/>
            <a:chOff x="3270872" y="5737442"/>
            <a:chExt cx="335822" cy="282062"/>
          </a:xfrm>
        </p:grpSpPr>
        <p:sp>
          <p:nvSpPr>
            <p:cNvPr id="33" name="Oval 32"/>
            <p:cNvSpPr/>
            <p:nvPr/>
          </p:nvSpPr>
          <p:spPr bwMode="auto">
            <a:xfrm>
              <a:off x="3270872" y="5737442"/>
              <a:ext cx="335822" cy="28206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4" name="Isosceles Triangle 33"/>
            <p:cNvSpPr/>
            <p:nvPr/>
          </p:nvSpPr>
          <p:spPr bwMode="auto">
            <a:xfrm>
              <a:off x="3350871" y="5791204"/>
              <a:ext cx="152400" cy="1313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35" name="Rectangle 34"/>
          <p:cNvSpPr>
            <a:spLocks/>
          </p:cNvSpPr>
          <p:nvPr/>
        </p:nvSpPr>
        <p:spPr bwMode="auto">
          <a:xfrm>
            <a:off x="468878" y="1326206"/>
            <a:ext cx="3441988" cy="843884"/>
          </a:xfrm>
          <a:prstGeom prst="rect">
            <a:avLst/>
          </a:prstGeom>
          <a:solidFill>
            <a:srgbClr val="F58220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86970" tIns="43486" rIns="86970" bIns="43486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1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Calibri" pitchFamily="34" charset="0"/>
                <a:cs typeface="Calibri" panose="020F0502020204030204" pitchFamily="34" charset="0"/>
              </a:rPr>
              <a:t>GET THE DATA FOUNDATION </a:t>
            </a:r>
          </a:p>
          <a:p>
            <a:pPr marL="0" lvl="1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Calibri" pitchFamily="34" charset="0"/>
                <a:cs typeface="Calibri" panose="020F0502020204030204" pitchFamily="34" charset="0"/>
              </a:rPr>
              <a:t>RIGHT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10458" y="1464330"/>
            <a:ext cx="3129010" cy="567637"/>
          </a:xfrm>
          <a:prstGeom prst="rect">
            <a:avLst/>
          </a:prstGeom>
          <a:noFill/>
          <a:ln w="3175" cap="flat" cmpd="sng" algn="ctr">
            <a:solidFill>
              <a:schemeClr val="bg1"/>
            </a:solidFill>
            <a:prstDash val="sysDash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89177" tIns="44589" rIns="89177" bIns="44589" numCol="1" rtlCol="0" anchor="t" anchorCtr="0" compatLnSpc="1">
            <a:prstTxWarp prst="textNoShape">
              <a:avLst/>
            </a:prstTxWarp>
          </a:bodyPr>
          <a:lstStyle/>
          <a:p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7" name="Rectangle 36"/>
          <p:cNvSpPr>
            <a:spLocks/>
          </p:cNvSpPr>
          <p:nvPr/>
        </p:nvSpPr>
        <p:spPr bwMode="auto">
          <a:xfrm>
            <a:off x="4223792" y="1340768"/>
            <a:ext cx="3672408" cy="8438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86970" tIns="43486" rIns="86970" bIns="43486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1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Calibri" pitchFamily="34" charset="0"/>
                <a:cs typeface="Calibri" panose="020F0502020204030204" pitchFamily="34" charset="0"/>
              </a:rPr>
              <a:t>INDUSTRIALIZE </a:t>
            </a:r>
          </a:p>
          <a:p>
            <a:pPr marL="0" lvl="1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Calibri" pitchFamily="34" charset="0"/>
                <a:cs typeface="Calibri" panose="020F0502020204030204" pitchFamily="34" charset="0"/>
              </a:rPr>
              <a:t> DATA </a:t>
            </a:r>
            <a:r>
              <a:rPr lang="en-US" sz="1400" b="1" dirty="0">
                <a:solidFill>
                  <a:srgbClr val="FFFFFF"/>
                </a:solidFill>
                <a:latin typeface="Calibri" pitchFamily="34" charset="0"/>
                <a:cs typeface="Calibri" panose="020F0502020204030204" pitchFamily="34" charset="0"/>
              </a:rPr>
              <a:t>MOVEMENT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461166" y="1457899"/>
            <a:ext cx="3291018" cy="567637"/>
          </a:xfrm>
          <a:prstGeom prst="rect">
            <a:avLst/>
          </a:prstGeom>
          <a:noFill/>
          <a:ln w="3175" cap="flat" cmpd="sng" algn="ctr">
            <a:solidFill>
              <a:schemeClr val="bg1"/>
            </a:solidFill>
            <a:prstDash val="sysDash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89177" tIns="44589" rIns="89177" bIns="44589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9" name="Rectangle 38"/>
          <p:cNvSpPr>
            <a:spLocks/>
          </p:cNvSpPr>
          <p:nvPr/>
        </p:nvSpPr>
        <p:spPr bwMode="auto">
          <a:xfrm>
            <a:off x="8011630" y="1340769"/>
            <a:ext cx="3989026" cy="829323"/>
          </a:xfrm>
          <a:prstGeom prst="rect">
            <a:avLst/>
          </a:prstGeom>
          <a:solidFill>
            <a:srgbClr val="288AB5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86970" tIns="43486" rIns="86970" bIns="43486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1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Calibri" pitchFamily="34" charset="0"/>
                <a:cs typeface="Calibri" panose="020F0502020204030204" pitchFamily="34" charset="0"/>
              </a:rPr>
              <a:t>AGILITY </a:t>
            </a:r>
            <a:r>
              <a:rPr lang="en-US" sz="1400" b="1" dirty="0" smtClean="0">
                <a:solidFill>
                  <a:srgbClr val="FFFFFF"/>
                </a:solidFill>
                <a:latin typeface="Calibri" pitchFamily="34" charset="0"/>
                <a:cs typeface="Calibri" panose="020F0502020204030204" pitchFamily="34" charset="0"/>
              </a:rPr>
              <a:t>IN ADDRESSING </a:t>
            </a:r>
            <a:endParaRPr lang="en-US" sz="1400" b="1" dirty="0">
              <a:solidFill>
                <a:srgbClr val="FFFFF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marL="0" lvl="1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Calibri" pitchFamily="34" charset="0"/>
                <a:cs typeface="Calibri" panose="020F0502020204030204" pitchFamily="34" charset="0"/>
              </a:rPr>
              <a:t> BUSINESS NEED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8256480" y="1464330"/>
            <a:ext cx="3528152" cy="567637"/>
          </a:xfrm>
          <a:prstGeom prst="rect">
            <a:avLst/>
          </a:prstGeom>
          <a:noFill/>
          <a:ln w="3175" cap="flat" cmpd="sng" algn="ctr">
            <a:solidFill>
              <a:schemeClr val="bg1"/>
            </a:solidFill>
            <a:prstDash val="sysDash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89177" tIns="44589" rIns="89177" bIns="44589" numCol="1" rtlCol="0" anchor="t" anchorCtr="0" compatLnSpc="1">
            <a:prstTxWarp prst="textNoShape">
              <a:avLst/>
            </a:prstTxWarp>
          </a:bodyPr>
          <a:lstStyle/>
          <a:p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12011260" y="2230122"/>
            <a:ext cx="0" cy="34847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 41"/>
          <p:cNvGrpSpPr>
            <a:grpSpLocks/>
          </p:cNvGrpSpPr>
          <p:nvPr/>
        </p:nvGrpSpPr>
        <p:grpSpPr>
          <a:xfrm rot="16200000">
            <a:off x="11870348" y="2428204"/>
            <a:ext cx="274320" cy="274320"/>
            <a:chOff x="3322879" y="5746620"/>
            <a:chExt cx="297315" cy="283340"/>
          </a:xfrm>
        </p:grpSpPr>
        <p:sp>
          <p:nvSpPr>
            <p:cNvPr id="43" name="Oval 42"/>
            <p:cNvSpPr/>
            <p:nvPr/>
          </p:nvSpPr>
          <p:spPr bwMode="auto">
            <a:xfrm>
              <a:off x="3322879" y="5746620"/>
              <a:ext cx="297315" cy="283340"/>
            </a:xfrm>
            <a:prstGeom prst="ellipse">
              <a:avLst/>
            </a:prstGeom>
            <a:solidFill>
              <a:srgbClr val="0070C0"/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4" name="Isosceles Triangle 43"/>
            <p:cNvSpPr/>
            <p:nvPr/>
          </p:nvSpPr>
          <p:spPr bwMode="auto">
            <a:xfrm>
              <a:off x="3389583" y="5791204"/>
              <a:ext cx="152400" cy="1313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6" name="Group 45"/>
          <p:cNvGrpSpPr>
            <a:grpSpLocks/>
          </p:cNvGrpSpPr>
          <p:nvPr/>
        </p:nvGrpSpPr>
        <p:grpSpPr>
          <a:xfrm rot="16200000">
            <a:off x="11870352" y="3444655"/>
            <a:ext cx="274320" cy="274320"/>
            <a:chOff x="3317343" y="5746622"/>
            <a:chExt cx="316351" cy="283338"/>
          </a:xfrm>
        </p:grpSpPr>
        <p:sp>
          <p:nvSpPr>
            <p:cNvPr id="47" name="Oval 46"/>
            <p:cNvSpPr/>
            <p:nvPr/>
          </p:nvSpPr>
          <p:spPr bwMode="auto">
            <a:xfrm>
              <a:off x="3317343" y="5746622"/>
              <a:ext cx="316351" cy="283338"/>
            </a:xfrm>
            <a:prstGeom prst="ellipse">
              <a:avLst/>
            </a:prstGeom>
            <a:solidFill>
              <a:srgbClr val="0070C0"/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8" name="Isosceles Triangle 47"/>
            <p:cNvSpPr/>
            <p:nvPr/>
          </p:nvSpPr>
          <p:spPr bwMode="auto">
            <a:xfrm>
              <a:off x="3389583" y="5791204"/>
              <a:ext cx="152400" cy="1313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>
          <a:xfrm rot="16200000">
            <a:off x="11870350" y="4642212"/>
            <a:ext cx="274320" cy="274320"/>
            <a:chOff x="3297872" y="5755587"/>
            <a:chExt cx="335822" cy="274373"/>
          </a:xfrm>
        </p:grpSpPr>
        <p:sp>
          <p:nvSpPr>
            <p:cNvPr id="52" name="Oval 51"/>
            <p:cNvSpPr/>
            <p:nvPr/>
          </p:nvSpPr>
          <p:spPr bwMode="auto">
            <a:xfrm>
              <a:off x="3297872" y="5755587"/>
              <a:ext cx="335822" cy="274373"/>
            </a:xfrm>
            <a:prstGeom prst="ellipse">
              <a:avLst/>
            </a:prstGeom>
            <a:solidFill>
              <a:srgbClr val="0070C0"/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>
              <a:off x="3389583" y="5791204"/>
              <a:ext cx="152400" cy="1313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89177" tIns="44589" rIns="89177" bIns="44589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351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02" y="5610107"/>
            <a:ext cx="891928" cy="99218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7896" y="5637089"/>
            <a:ext cx="1118233" cy="953952"/>
          </a:xfrm>
          <a:prstGeom prst="rect">
            <a:avLst/>
          </a:prstGeom>
        </p:spPr>
      </p:pic>
      <p:sp>
        <p:nvSpPr>
          <p:cNvPr id="56" name="Right Arrow 55"/>
          <p:cNvSpPr/>
          <p:nvPr/>
        </p:nvSpPr>
        <p:spPr bwMode="auto">
          <a:xfrm>
            <a:off x="1781422" y="6010304"/>
            <a:ext cx="2437342" cy="496095"/>
          </a:xfrm>
          <a:prstGeom prst="rightArrow">
            <a:avLst/>
          </a:prstGeom>
          <a:solidFill>
            <a:srgbClr val="F58220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86970" tIns="43486" rIns="86970" bIns="43486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756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7" name="Right Arrow 56"/>
          <p:cNvSpPr/>
          <p:nvPr/>
        </p:nvSpPr>
        <p:spPr bwMode="auto">
          <a:xfrm>
            <a:off x="4741249" y="6010304"/>
            <a:ext cx="2437342" cy="49609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86970" tIns="43486" rIns="86970" bIns="43486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756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8" name="Right Arrow 57"/>
          <p:cNvSpPr/>
          <p:nvPr/>
        </p:nvSpPr>
        <p:spPr bwMode="auto">
          <a:xfrm>
            <a:off x="7909326" y="5997273"/>
            <a:ext cx="2437342" cy="496095"/>
          </a:xfrm>
          <a:prstGeom prst="rightArrow">
            <a:avLst/>
          </a:prstGeom>
          <a:solidFill>
            <a:srgbClr val="288AB5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86970" tIns="43486" rIns="86970" bIns="43486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756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631423" y="5770664"/>
            <a:ext cx="8800007" cy="75829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89177" tIns="44589" rIns="89177" bIns="44589" numCol="1" rtlCol="0" anchor="t" anchorCtr="0" compatLnSpc="1">
            <a:prstTxWarp prst="textNoShape">
              <a:avLst/>
            </a:prstTxWarp>
          </a:bodyPr>
          <a:lstStyle/>
          <a:p>
            <a:endParaRPr lang="en-US" sz="351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35560" y="5805264"/>
            <a:ext cx="1166088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60" dirty="0" smtClean="0">
                <a:solidFill>
                  <a:srgbClr val="000000"/>
                </a:solidFill>
                <a:latin typeface="Calibri" pitchFamily="34" charset="0"/>
              </a:rPr>
              <a:t>Governance</a:t>
            </a:r>
            <a:endParaRPr lang="en-US" sz="156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75920" y="5805264"/>
            <a:ext cx="979307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60" dirty="0" smtClean="0">
                <a:solidFill>
                  <a:srgbClr val="000000"/>
                </a:solidFill>
                <a:latin typeface="Calibri" pitchFamily="34" charset="0"/>
              </a:rPr>
              <a:t>Execution</a:t>
            </a:r>
            <a:endParaRPr lang="en-US" sz="156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868418" y="5769596"/>
            <a:ext cx="969817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60" dirty="0" smtClean="0">
                <a:solidFill>
                  <a:srgbClr val="000000"/>
                </a:solidFill>
                <a:latin typeface="Calibri" pitchFamily="34" charset="0"/>
              </a:rPr>
              <a:t>Discovery</a:t>
            </a:r>
            <a:endParaRPr lang="en-US" sz="1560" dirty="0">
              <a:solidFill>
                <a:srgbClr val="000000"/>
              </a:solidFill>
              <a:latin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305373"/>
              </p:ext>
            </p:extLst>
          </p:nvPr>
        </p:nvGraphicFramePr>
        <p:xfrm>
          <a:off x="191344" y="2492896"/>
          <a:ext cx="3600400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1311971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65999703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16592291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685397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err="1" smtClean="0"/>
                        <a:t>Opco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Project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 Timeline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Priority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8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XXXXXX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XXXXX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XXXXX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XXXXX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17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49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8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1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41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16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51756"/>
                  </a:ext>
                </a:extLst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693614"/>
              </p:ext>
            </p:extLst>
          </p:nvPr>
        </p:nvGraphicFramePr>
        <p:xfrm>
          <a:off x="4151784" y="2492896"/>
          <a:ext cx="36004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1311971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65999703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16592291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685397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err="1" smtClean="0"/>
                        <a:t>Opco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Project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 Timeline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Priority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8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XXXXXX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XXXXXX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XXXXXXX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XXXXX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17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49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8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1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41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16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51756"/>
                  </a:ext>
                </a:extLst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329815"/>
              </p:ext>
            </p:extLst>
          </p:nvPr>
        </p:nvGraphicFramePr>
        <p:xfrm>
          <a:off x="8184232" y="2492896"/>
          <a:ext cx="3600400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1311971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65999703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16592291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685397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err="1" smtClean="0"/>
                        <a:t>Opco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Project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 Timeline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Priority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8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XXXXXX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XXXXXX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XXXXX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XXXXX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17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49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8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1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41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16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51756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335360" y="2204864"/>
            <a:ext cx="112530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400" dirty="0" smtClean="0"/>
              <a:t>Release 1 &amp; 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151784" y="2204864"/>
            <a:ext cx="80631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400" dirty="0" smtClean="0"/>
              <a:t>Release 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256240" y="2204864"/>
            <a:ext cx="80631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400" dirty="0" smtClean="0"/>
              <a:t>Release 3</a:t>
            </a:r>
          </a:p>
        </p:txBody>
      </p:sp>
    </p:spTree>
    <p:extLst>
      <p:ext uri="{BB962C8B-B14F-4D97-AF65-F5344CB8AC3E}">
        <p14:creationId xmlns:p14="http://schemas.microsoft.com/office/powerpoint/2010/main" val="55785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3352" y="620688"/>
            <a:ext cx="8568952" cy="504056"/>
          </a:xfrm>
        </p:spPr>
        <p:txBody>
          <a:bodyPr/>
          <a:lstStyle/>
          <a:p>
            <a:r>
              <a:rPr lang="en-GB" dirty="0" smtClean="0"/>
              <a:t>Component Build Approach (Release 1 – R1)</a:t>
            </a:r>
            <a:endParaRPr lang="en-GB" dirty="0"/>
          </a:p>
        </p:txBody>
      </p:sp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6000" contrast="-20000"/>
          </a:blip>
          <a:srcRect/>
          <a:stretch>
            <a:fillRect/>
          </a:stretch>
        </p:blipFill>
        <p:spPr bwMode="auto">
          <a:xfrm>
            <a:off x="2783632" y="2060848"/>
            <a:ext cx="6652261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6" name="Text Box 15"/>
          <p:cNvSpPr txBox="1">
            <a:spLocks noChangeArrowheads="1"/>
          </p:cNvSpPr>
          <p:nvPr/>
        </p:nvSpPr>
        <p:spPr bwMode="auto">
          <a:xfrm>
            <a:off x="3636438" y="3333413"/>
            <a:ext cx="945452" cy="38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010" tIns="40005" rIns="80010" bIns="40005" anchor="ctr">
            <a:spAutoFit/>
          </a:bodyPr>
          <a:lstStyle/>
          <a:p>
            <a:pPr algn="ctr" eaLnBrk="0" hangingPunct="0">
              <a:buClr>
                <a:srgbClr val="00864F"/>
              </a:buClr>
              <a:buSzPct val="80000"/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F2F2F2"/>
                </a:solidFill>
                <a:ea typeface="MS PGothic" pitchFamily="34" charset="-128"/>
              </a:rPr>
              <a:t>Define</a:t>
            </a:r>
            <a:endParaRPr lang="en-US" sz="2000" b="1" dirty="0">
              <a:solidFill>
                <a:srgbClr val="F2F2F2"/>
              </a:solidFill>
              <a:ea typeface="MS PGothic" pitchFamily="34" charset="-128"/>
            </a:endParaRPr>
          </a:p>
        </p:txBody>
      </p:sp>
      <p:sp>
        <p:nvSpPr>
          <p:cNvPr id="117" name="Text Box 16"/>
          <p:cNvSpPr txBox="1">
            <a:spLocks noChangeArrowheads="1"/>
          </p:cNvSpPr>
          <p:nvPr/>
        </p:nvSpPr>
        <p:spPr bwMode="auto">
          <a:xfrm>
            <a:off x="4996494" y="3333413"/>
            <a:ext cx="1130054" cy="38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010" tIns="40005" rIns="80010" bIns="40005" anchor="ctr">
            <a:spAutoFit/>
          </a:bodyPr>
          <a:lstStyle/>
          <a:p>
            <a:pPr algn="ctr" eaLnBrk="0" hangingPunct="0">
              <a:buClr>
                <a:srgbClr val="00864F"/>
              </a:buClr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F2F2F2"/>
                </a:solidFill>
                <a:ea typeface="MS PGothic" pitchFamily="34" charset="-128"/>
              </a:rPr>
              <a:t>Validate</a:t>
            </a:r>
          </a:p>
        </p:txBody>
      </p:sp>
      <p:sp>
        <p:nvSpPr>
          <p:cNvPr id="118" name="Text Box 17"/>
          <p:cNvSpPr txBox="1">
            <a:spLocks noChangeArrowheads="1"/>
          </p:cNvSpPr>
          <p:nvPr/>
        </p:nvSpPr>
        <p:spPr bwMode="auto">
          <a:xfrm>
            <a:off x="6481078" y="3333413"/>
            <a:ext cx="1003160" cy="38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010" tIns="40005" rIns="80010" bIns="40005" anchor="ctr">
            <a:spAutoFit/>
          </a:bodyPr>
          <a:lstStyle/>
          <a:p>
            <a:pPr algn="ctr" eaLnBrk="0" hangingPunct="0">
              <a:buClr>
                <a:srgbClr val="00864F"/>
              </a:buClr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F2F2F2"/>
                </a:solidFill>
                <a:ea typeface="MS PGothic" pitchFamily="34" charset="-128"/>
              </a:rPr>
              <a:t>Enable</a:t>
            </a:r>
          </a:p>
        </p:txBody>
      </p:sp>
      <p:sp>
        <p:nvSpPr>
          <p:cNvPr id="119" name="Text Box 18"/>
          <p:cNvSpPr txBox="1">
            <a:spLocks noChangeArrowheads="1"/>
          </p:cNvSpPr>
          <p:nvPr/>
        </p:nvSpPr>
        <p:spPr bwMode="auto">
          <a:xfrm>
            <a:off x="8005918" y="3333413"/>
            <a:ext cx="1017586" cy="38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010" tIns="40005" rIns="80010" bIns="40005" anchor="ctr">
            <a:spAutoFit/>
          </a:bodyPr>
          <a:lstStyle/>
          <a:p>
            <a:pPr algn="ctr" eaLnBrk="0" hangingPunct="0">
              <a:buClr>
                <a:srgbClr val="00864F"/>
              </a:buClr>
              <a:buSzPct val="80000"/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F2F2F2"/>
                </a:solidFill>
                <a:ea typeface="MS PGothic" pitchFamily="34" charset="-128"/>
              </a:rPr>
              <a:t>Embed</a:t>
            </a:r>
            <a:endParaRPr lang="en-US" sz="2000" b="1" dirty="0">
              <a:solidFill>
                <a:srgbClr val="F2F2F2"/>
              </a:solidFill>
              <a:ea typeface="MS PGothic" pitchFamily="34" charset="-128"/>
            </a:endParaRPr>
          </a:p>
        </p:txBody>
      </p:sp>
      <p:sp>
        <p:nvSpPr>
          <p:cNvPr id="120" name="Oval 2"/>
          <p:cNvSpPr>
            <a:spLocks noChangeArrowheads="1"/>
          </p:cNvSpPr>
          <p:nvPr/>
        </p:nvSpPr>
        <p:spPr bwMode="auto">
          <a:xfrm>
            <a:off x="9512452" y="3234928"/>
            <a:ext cx="1247410" cy="511796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FFFFFF">
                <a:lumMod val="50000"/>
              </a:srgb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25000"/>
              </a:spcBef>
              <a:spcAft>
                <a:spcPts val="0"/>
              </a:spcAft>
              <a:buClr>
                <a:srgbClr val="00864F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34" charset="-128"/>
              </a:rPr>
              <a:t>Measurable Benefit</a:t>
            </a:r>
          </a:p>
        </p:txBody>
      </p:sp>
      <p:sp>
        <p:nvSpPr>
          <p:cNvPr id="121" name="AutoShape 63"/>
          <p:cNvSpPr>
            <a:spLocks noChangeArrowheads="1"/>
          </p:cNvSpPr>
          <p:nvPr/>
        </p:nvSpPr>
        <p:spPr bwMode="auto">
          <a:xfrm rot="10800000" flipH="1">
            <a:off x="1229597" y="1887327"/>
            <a:ext cx="2035133" cy="3444082"/>
          </a:xfrm>
          <a:prstGeom prst="homePlate">
            <a:avLst>
              <a:gd name="adj" fmla="val 18361"/>
            </a:avLst>
          </a:prstGeom>
          <a:solidFill>
            <a:srgbClr val="0070C0"/>
          </a:solidFill>
          <a:ln w="9525">
            <a:solidFill>
              <a:srgbClr val="FFFFFF">
                <a:lumMod val="50000"/>
              </a:srgbClr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vert="vert" lIns="0" tIns="0" rIns="0" bIns="0" anchor="b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25000"/>
              </a:spcBef>
              <a:spcAft>
                <a:spcPts val="0"/>
              </a:spcAft>
              <a:buClr>
                <a:srgbClr val="00864F"/>
              </a:buClr>
              <a:buSzPct val="8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34" charset="-128"/>
              </a:rPr>
              <a:t>REQUIREMENTS</a:t>
            </a:r>
          </a:p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25000"/>
              </a:spcBef>
              <a:spcAft>
                <a:spcPts val="0"/>
              </a:spcAft>
              <a:buClr>
                <a:srgbClr val="00864F"/>
              </a:buClr>
              <a:buSzPct val="80000"/>
              <a:buFontTx/>
              <a:buNone/>
              <a:tabLst/>
              <a:defRPr/>
            </a:pPr>
            <a:endParaRPr kumimoji="0" lang="en-US" sz="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122" name="Rectangle 58"/>
          <p:cNvSpPr>
            <a:spLocks noChangeArrowheads="1"/>
          </p:cNvSpPr>
          <p:nvPr/>
        </p:nvSpPr>
        <p:spPr bwMode="auto">
          <a:xfrm>
            <a:off x="1332938" y="2567994"/>
            <a:ext cx="1319192" cy="386103"/>
          </a:xfrm>
          <a:prstGeom prst="rect">
            <a:avLst/>
          </a:prstGeom>
          <a:solidFill>
            <a:srgbClr val="00864F"/>
          </a:solidFill>
          <a:ln w="9525">
            <a:solidFill>
              <a:srgbClr val="FFFFFF">
                <a:lumMod val="50000"/>
              </a:srgbClr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25000"/>
              </a:spcBef>
              <a:spcAft>
                <a:spcPts val="0"/>
              </a:spcAft>
              <a:buClr>
                <a:srgbClr val="00864F"/>
              </a:buClr>
              <a:buSzPct val="80000"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34" charset="-128"/>
              </a:rPr>
              <a:t>DIOR</a:t>
            </a:r>
          </a:p>
        </p:txBody>
      </p:sp>
      <p:sp>
        <p:nvSpPr>
          <p:cNvPr id="123" name="Rectangle 60"/>
          <p:cNvSpPr>
            <a:spLocks noChangeArrowheads="1"/>
          </p:cNvSpPr>
          <p:nvPr/>
        </p:nvSpPr>
        <p:spPr bwMode="auto">
          <a:xfrm>
            <a:off x="1332938" y="3055629"/>
            <a:ext cx="1319192" cy="386103"/>
          </a:xfrm>
          <a:prstGeom prst="rect">
            <a:avLst/>
          </a:prstGeom>
          <a:solidFill>
            <a:srgbClr val="00864F"/>
          </a:solidFill>
          <a:ln w="9525">
            <a:solidFill>
              <a:srgbClr val="FFFFFF">
                <a:lumMod val="50000"/>
              </a:srgbClr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25000"/>
              </a:spcBef>
              <a:spcAft>
                <a:spcPts val="0"/>
              </a:spcAft>
              <a:buClr>
                <a:srgbClr val="00864F"/>
              </a:buClr>
              <a:buSzPct val="80000"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34" charset="-128"/>
              </a:rPr>
              <a:t>MAP</a:t>
            </a:r>
          </a:p>
        </p:txBody>
      </p:sp>
      <p:sp>
        <p:nvSpPr>
          <p:cNvPr id="124" name="Rectangle 61"/>
          <p:cNvSpPr>
            <a:spLocks noChangeArrowheads="1"/>
          </p:cNvSpPr>
          <p:nvPr/>
        </p:nvSpPr>
        <p:spPr bwMode="auto">
          <a:xfrm>
            <a:off x="1332938" y="4030899"/>
            <a:ext cx="1319192" cy="386103"/>
          </a:xfrm>
          <a:prstGeom prst="rect">
            <a:avLst/>
          </a:prstGeom>
          <a:solidFill>
            <a:srgbClr val="00864F"/>
          </a:solidFill>
          <a:ln w="9525">
            <a:solidFill>
              <a:srgbClr val="FFFFFF">
                <a:lumMod val="50000"/>
              </a:srgbClr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25000"/>
              </a:spcBef>
              <a:spcAft>
                <a:spcPts val="0"/>
              </a:spcAft>
              <a:buClr>
                <a:srgbClr val="00864F"/>
              </a:buClr>
              <a:buSzPct val="80000"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34" charset="-128"/>
              </a:rPr>
              <a:t>WoV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125" name="Rectangle 62"/>
          <p:cNvSpPr>
            <a:spLocks noChangeArrowheads="1"/>
          </p:cNvSpPr>
          <p:nvPr/>
        </p:nvSpPr>
        <p:spPr bwMode="auto">
          <a:xfrm>
            <a:off x="1332938" y="4518534"/>
            <a:ext cx="1319192" cy="386103"/>
          </a:xfrm>
          <a:prstGeom prst="rect">
            <a:avLst/>
          </a:prstGeom>
          <a:solidFill>
            <a:srgbClr val="00864F"/>
          </a:solidFill>
          <a:ln w="9525">
            <a:solidFill>
              <a:srgbClr val="FFFFFF">
                <a:lumMod val="50000"/>
              </a:srgbClr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25000"/>
              </a:spcBef>
              <a:spcAft>
                <a:spcPts val="0"/>
              </a:spcAft>
              <a:buClr>
                <a:srgbClr val="00864F"/>
              </a:buClr>
              <a:buSzPct val="80000"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34" charset="-128"/>
              </a:rPr>
              <a:t>Communications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34" charset="-128"/>
              </a:rPr>
              <a:t> Strategy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126" name="Text Box 47"/>
          <p:cNvSpPr txBox="1">
            <a:spLocks noChangeArrowheads="1"/>
          </p:cNvSpPr>
          <p:nvPr/>
        </p:nvSpPr>
        <p:spPr bwMode="auto">
          <a:xfrm>
            <a:off x="6249039" y="5581199"/>
            <a:ext cx="2005967" cy="28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ea typeface="MS PGothic" pitchFamily="34" charset="-128"/>
              </a:rPr>
              <a:t>Demo &amp; Feedback</a:t>
            </a:r>
            <a:endParaRPr lang="en-US" sz="1400" b="1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27" name="Text Box 47"/>
          <p:cNvSpPr txBox="1">
            <a:spLocks noChangeArrowheads="1"/>
          </p:cNvSpPr>
          <p:nvPr/>
        </p:nvSpPr>
        <p:spPr bwMode="auto">
          <a:xfrm>
            <a:off x="5030738" y="5569646"/>
            <a:ext cx="1170569" cy="2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ea typeface="MS PGothic" pitchFamily="34" charset="-128"/>
              </a:rPr>
              <a:t>Mock Ups</a:t>
            </a:r>
            <a:endParaRPr lang="en-US" sz="1400" b="1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28" name="Text Box 47"/>
          <p:cNvSpPr txBox="1">
            <a:spLocks noChangeArrowheads="1"/>
          </p:cNvSpPr>
          <p:nvPr/>
        </p:nvSpPr>
        <p:spPr bwMode="auto">
          <a:xfrm>
            <a:off x="8353870" y="5248166"/>
            <a:ext cx="1364303" cy="67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1400" b="1" dirty="0" smtClean="0">
                <a:solidFill>
                  <a:srgbClr val="000000"/>
                </a:solidFill>
                <a:ea typeface="MS PGothic" pitchFamily="34" charset="-128"/>
              </a:rPr>
              <a:t>Updates &amp; Solution Backlogs</a:t>
            </a:r>
            <a:endParaRPr lang="en-US" sz="1400" b="1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29" name="Text Box 47"/>
          <p:cNvSpPr txBox="1">
            <a:spLocks noChangeArrowheads="1"/>
          </p:cNvSpPr>
          <p:nvPr/>
        </p:nvSpPr>
        <p:spPr bwMode="auto">
          <a:xfrm>
            <a:off x="3227942" y="6037537"/>
            <a:ext cx="1834516" cy="67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ea typeface="MS PGothic" pitchFamily="34" charset="-128"/>
              </a:rPr>
              <a:t>Requirements Definition (User Stories)</a:t>
            </a:r>
            <a:endParaRPr lang="en-US" sz="1400" b="1" dirty="0">
              <a:solidFill>
                <a:srgbClr val="000000"/>
              </a:solidFill>
              <a:ea typeface="MS PGothic" pitchFamily="34" charset="-128"/>
            </a:endParaRPr>
          </a:p>
        </p:txBody>
      </p:sp>
      <p:pic>
        <p:nvPicPr>
          <p:cNvPr id="130" name="Picture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4341" y="4857436"/>
            <a:ext cx="1089771" cy="632001"/>
          </a:xfrm>
          <a:prstGeom prst="rect">
            <a:avLst/>
          </a:prstGeom>
          <a:noFill/>
          <a:ln w="3175">
            <a:solidFill>
              <a:srgbClr val="FFFFFF">
                <a:lumMod val="75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1" name="Picture 64" descr="axonposter.jpg"/>
          <p:cNvPicPr>
            <a:picLocks noChangeAspect="1"/>
          </p:cNvPicPr>
          <p:nvPr/>
        </p:nvPicPr>
        <p:blipFill>
          <a:blip r:embed="rId4" cstate="print"/>
          <a:srcRect t="17238"/>
          <a:stretch>
            <a:fillRect/>
          </a:stretch>
        </p:blipFill>
        <p:spPr bwMode="auto">
          <a:xfrm>
            <a:off x="6458714" y="4557908"/>
            <a:ext cx="1547204" cy="974544"/>
          </a:xfrm>
          <a:prstGeom prst="rect">
            <a:avLst/>
          </a:prstGeom>
          <a:noFill/>
          <a:ln w="3175">
            <a:solidFill>
              <a:srgbClr val="FFFFFF">
                <a:lumMod val="75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2" name="Picture 43"/>
          <p:cNvPicPr>
            <a:picLocks noChangeAspect="1" noChangeArrowheads="1"/>
          </p:cNvPicPr>
          <p:nvPr/>
        </p:nvPicPr>
        <p:blipFill>
          <a:blip r:embed="rId5" cstate="print"/>
          <a:srcRect b="21907"/>
          <a:stretch>
            <a:fillRect/>
          </a:stretch>
        </p:blipFill>
        <p:spPr bwMode="auto">
          <a:xfrm>
            <a:off x="8441043" y="4308451"/>
            <a:ext cx="1277130" cy="806268"/>
          </a:xfrm>
          <a:prstGeom prst="rect">
            <a:avLst/>
          </a:prstGeom>
          <a:noFill/>
          <a:ln w="3175">
            <a:solidFill>
              <a:srgbClr val="FFFFFF">
                <a:lumMod val="75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3" name="Rectangle 61"/>
          <p:cNvSpPr>
            <a:spLocks noChangeArrowheads="1"/>
          </p:cNvSpPr>
          <p:nvPr/>
        </p:nvSpPr>
        <p:spPr bwMode="auto">
          <a:xfrm>
            <a:off x="1332938" y="3543263"/>
            <a:ext cx="1319192" cy="386103"/>
          </a:xfrm>
          <a:prstGeom prst="rect">
            <a:avLst/>
          </a:prstGeom>
          <a:solidFill>
            <a:srgbClr val="00864F"/>
          </a:solidFill>
          <a:ln w="9525">
            <a:solidFill>
              <a:srgbClr val="FFFFFF">
                <a:lumMod val="50000"/>
              </a:srgbClr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25000"/>
              </a:spcBef>
              <a:spcAft>
                <a:spcPts val="0"/>
              </a:spcAft>
              <a:buClr>
                <a:srgbClr val="00864F"/>
              </a:buClr>
              <a:buSzPct val="80000"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34" charset="-128"/>
              </a:rPr>
              <a:t>DFOps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graphicFrame>
        <p:nvGraphicFramePr>
          <p:cNvPr id="134" name="Diagram 133"/>
          <p:cNvGraphicFramePr/>
          <p:nvPr>
            <p:extLst>
              <p:ext uri="{D42A27DB-BD31-4B8C-83A1-F6EECF244321}">
                <p14:modId xmlns:p14="http://schemas.microsoft.com/office/powerpoint/2010/main" val="965773100"/>
              </p:ext>
            </p:extLst>
          </p:nvPr>
        </p:nvGraphicFramePr>
        <p:xfrm>
          <a:off x="1669654" y="1221453"/>
          <a:ext cx="9016367" cy="365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35" name="Rectangle 57"/>
          <p:cNvSpPr>
            <a:spLocks noChangeArrowheads="1"/>
          </p:cNvSpPr>
          <p:nvPr/>
        </p:nvSpPr>
        <p:spPr bwMode="auto">
          <a:xfrm>
            <a:off x="1332936" y="2065118"/>
            <a:ext cx="1319192" cy="386103"/>
          </a:xfrm>
          <a:prstGeom prst="rect">
            <a:avLst/>
          </a:prstGeom>
          <a:solidFill>
            <a:srgbClr val="00864F"/>
          </a:solidFill>
          <a:ln w="9525">
            <a:solidFill>
              <a:srgbClr val="FFFFFF">
                <a:lumMod val="50000"/>
              </a:srgbClr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25000"/>
              </a:spcBef>
              <a:spcAft>
                <a:spcPts val="0"/>
              </a:spcAft>
              <a:buClr>
                <a:srgbClr val="00864F"/>
              </a:buClr>
              <a:buSzPct val="80000"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34" charset="-128"/>
              </a:rPr>
              <a:t>CAF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693898" y="1265833"/>
            <a:ext cx="16145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Program Definition 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660685" y="1265833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Analysis &amp; Design 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320100" y="1265833"/>
            <a:ext cx="10725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Build &amp; Test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136250" y="1584730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COMPONENTS</a:t>
            </a:r>
          </a:p>
        </p:txBody>
      </p:sp>
      <p:pic>
        <p:nvPicPr>
          <p:cNvPr id="163" name="Picture 16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89497" y="4994546"/>
            <a:ext cx="692393" cy="9743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215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3353" y="692696"/>
            <a:ext cx="3096343" cy="432048"/>
          </a:xfrm>
        </p:spPr>
        <p:txBody>
          <a:bodyPr/>
          <a:lstStyle/>
          <a:p>
            <a:r>
              <a:rPr lang="en-GB" dirty="0" smtClean="0"/>
              <a:t>Program Structure</a:t>
            </a:r>
            <a:endParaRPr lang="en-GB" dirty="0"/>
          </a:p>
        </p:txBody>
      </p:sp>
      <p:sp>
        <p:nvSpPr>
          <p:cNvPr id="137" name="Footer Placeholder 6"/>
          <p:cNvSpPr txBox="1">
            <a:spLocks/>
          </p:cNvSpPr>
          <p:nvPr/>
        </p:nvSpPr>
        <p:spPr>
          <a:xfrm>
            <a:off x="5971637" y="6320541"/>
            <a:ext cx="31369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internal use only</a:t>
            </a: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777448" y="5445224"/>
            <a:ext cx="2006184" cy="1113020"/>
          </a:xfrm>
          <a:prstGeom prst="rect">
            <a:avLst/>
          </a:prstGeom>
          <a:solidFill>
            <a:srgbClr val="00864F">
              <a:lumMod val="50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Recommended Business workshop sessions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783632" y="5445224"/>
            <a:ext cx="6670623" cy="111302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Requirements Logical Group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Definition of User Stories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Design Validations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Sprint Build Demo Validation &amp; Feedback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Role based training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777448" y="1587143"/>
            <a:ext cx="3629456" cy="3795994"/>
          </a:xfrm>
          <a:prstGeom prst="rect">
            <a:avLst/>
          </a:prstGeom>
          <a:solidFill>
            <a:srgbClr val="EAF1DE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FOCUS 1</a:t>
            </a:r>
          </a:p>
        </p:txBody>
      </p:sp>
      <p:sp>
        <p:nvSpPr>
          <p:cNvPr id="141" name="Rectangle 140"/>
          <p:cNvSpPr/>
          <p:nvPr/>
        </p:nvSpPr>
        <p:spPr bwMode="auto">
          <a:xfrm>
            <a:off x="3173017" y="1982049"/>
            <a:ext cx="1154253" cy="925688"/>
          </a:xfrm>
          <a:prstGeom prst="rect">
            <a:avLst/>
          </a:prstGeom>
          <a:solidFill>
            <a:srgbClr val="002060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Requirements Logical Grouping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3173016" y="4274172"/>
            <a:ext cx="1154253" cy="925688"/>
          </a:xfrm>
          <a:prstGeom prst="rect">
            <a:avLst/>
          </a:prstGeom>
          <a:solidFill>
            <a:srgbClr val="002060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Mock Ups Confirmation &amp; Design Validation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43" name="Bent-Up Arrow 142"/>
          <p:cNvSpPr/>
          <p:nvPr/>
        </p:nvSpPr>
        <p:spPr bwMode="auto">
          <a:xfrm rot="5400000">
            <a:off x="2381202" y="4368845"/>
            <a:ext cx="424088" cy="1043835"/>
          </a:xfrm>
          <a:prstGeom prst="bentUpArrow">
            <a:avLst/>
          </a:prstGeom>
          <a:solidFill>
            <a:srgbClr val="002060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4" name="Bent-Up Arrow 143"/>
          <p:cNvSpPr/>
          <p:nvPr/>
        </p:nvSpPr>
        <p:spPr bwMode="auto">
          <a:xfrm rot="16200000" flipV="1">
            <a:off x="2373812" y="1987186"/>
            <a:ext cx="424088" cy="1029056"/>
          </a:xfrm>
          <a:prstGeom prst="bentUpArrow">
            <a:avLst/>
          </a:prstGeom>
          <a:solidFill>
            <a:srgbClr val="002060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4797740" y="1587143"/>
            <a:ext cx="2668251" cy="3818457"/>
          </a:xfrm>
          <a:prstGeom prst="rect">
            <a:avLst/>
          </a:prstGeom>
          <a:solidFill>
            <a:srgbClr val="EAF1DE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FOCUS 2</a:t>
            </a:r>
          </a:p>
        </p:txBody>
      </p:sp>
      <p:pic>
        <p:nvPicPr>
          <p:cNvPr id="146" name="Picture 2" descr="C:\Users\kdg\AppData\Local\Microsoft\Windows\Temporary Internet Files\Content.IE5\VM0KHEVL\MP900422638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851" y="2016256"/>
            <a:ext cx="2246028" cy="15143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Rectangle 146"/>
          <p:cNvSpPr/>
          <p:nvPr/>
        </p:nvSpPr>
        <p:spPr bwMode="auto">
          <a:xfrm>
            <a:off x="4946570" y="3592122"/>
            <a:ext cx="2370590" cy="4572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User Stories for Next Sprint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946570" y="4188815"/>
            <a:ext cx="2370590" cy="4572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Validate demonstrations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4946570" y="4778152"/>
            <a:ext cx="2370590" cy="4572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Provide feedback for product backlog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0" name="Isosceles Triangle 149"/>
          <p:cNvSpPr/>
          <p:nvPr/>
        </p:nvSpPr>
        <p:spPr bwMode="auto">
          <a:xfrm rot="5400000">
            <a:off x="4379890" y="3249222"/>
            <a:ext cx="457200" cy="228600"/>
          </a:xfrm>
          <a:prstGeom prst="triangle">
            <a:avLst/>
          </a:prstGeom>
          <a:solidFill>
            <a:srgbClr val="EAF1DE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7833149" y="1587143"/>
            <a:ext cx="1621105" cy="3797458"/>
          </a:xfrm>
          <a:prstGeom prst="rect">
            <a:avLst/>
          </a:prstGeom>
          <a:solidFill>
            <a:srgbClr val="EAF1DE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FOCUS 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954335" y="2209327"/>
            <a:ext cx="1410115" cy="738664"/>
          </a:xfrm>
          <a:prstGeom prst="rect">
            <a:avLst/>
          </a:prstGeom>
          <a:solidFill>
            <a:srgbClr val="00B228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Participate in Training of the product usage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7960996" y="3069641"/>
            <a:ext cx="1394953" cy="954107"/>
          </a:xfrm>
          <a:prstGeom prst="rect">
            <a:avLst/>
          </a:prstGeom>
          <a:solidFill>
            <a:srgbClr val="00B228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Final Confirmation of UAT Test Cases 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945833" y="4145024"/>
            <a:ext cx="1410115" cy="738664"/>
          </a:xfrm>
          <a:prstGeom prst="rect">
            <a:avLst/>
          </a:prstGeom>
          <a:solidFill>
            <a:srgbClr val="00B228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Conduct UAT and provide final approval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5" name="Isosceles Triangle 154"/>
          <p:cNvSpPr/>
          <p:nvPr/>
        </p:nvSpPr>
        <p:spPr bwMode="auto">
          <a:xfrm rot="5400000">
            <a:off x="7421627" y="3273325"/>
            <a:ext cx="457200" cy="228600"/>
          </a:xfrm>
          <a:prstGeom prst="triangle">
            <a:avLst/>
          </a:prstGeom>
          <a:solidFill>
            <a:srgbClr val="EAF1DE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878653" y="2789203"/>
            <a:ext cx="2173175" cy="343392"/>
          </a:xfrm>
          <a:prstGeom prst="rect">
            <a:avLst/>
          </a:prstGeom>
          <a:solidFill>
            <a:srgbClr val="002060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Objectives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878652" y="3157842"/>
            <a:ext cx="2173175" cy="334545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1. Requirements detailing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878655" y="3522790"/>
            <a:ext cx="2173175" cy="334545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2. Creation of User Stories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878654" y="3887738"/>
            <a:ext cx="2173175" cy="334545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3. Validation of Screen Mock Ups</a:t>
            </a:r>
          </a:p>
        </p:txBody>
      </p:sp>
      <p:sp>
        <p:nvSpPr>
          <p:cNvPr id="160" name="Rectangle 159"/>
          <p:cNvSpPr/>
          <p:nvPr/>
        </p:nvSpPr>
        <p:spPr bwMode="auto">
          <a:xfrm>
            <a:off x="878655" y="4252687"/>
            <a:ext cx="2173175" cy="334545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4.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Confirmation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of Sprint  Scope</a:t>
            </a: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777448" y="1237609"/>
            <a:ext cx="8676805" cy="306175"/>
          </a:xfrm>
          <a:prstGeom prst="rect">
            <a:avLst/>
          </a:prstGeom>
          <a:solidFill>
            <a:srgbClr val="00864F">
              <a:lumMod val="50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Approach is aimed at definition and review of critical aspects of program</a:t>
            </a:r>
          </a:p>
        </p:txBody>
      </p:sp>
    </p:spTree>
    <p:extLst>
      <p:ext uri="{BB962C8B-B14F-4D97-AF65-F5344CB8AC3E}">
        <p14:creationId xmlns:p14="http://schemas.microsoft.com/office/powerpoint/2010/main" val="50903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162799" y="1138239"/>
            <a:ext cx="4665663" cy="1210642"/>
          </a:xfrm>
        </p:spPr>
        <p:txBody>
          <a:bodyPr/>
          <a:lstStyle/>
          <a:p>
            <a:r>
              <a:rPr lang="en-GB" dirty="0" smtClean="0"/>
              <a:t>WHY ?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KANTAR DATA </a:t>
            </a:r>
            <a:r>
              <a:rPr lang="en-GB" dirty="0" smtClean="0"/>
              <a:t>VISUALIZATION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31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3352" y="620688"/>
            <a:ext cx="5184576" cy="504056"/>
          </a:xfrm>
        </p:spPr>
        <p:txBody>
          <a:bodyPr/>
          <a:lstStyle/>
          <a:p>
            <a:r>
              <a:rPr lang="en-GB" dirty="0" smtClean="0"/>
              <a:t>R1: Business Engagement Plan</a:t>
            </a:r>
            <a:endParaRPr lang="en-GB" dirty="0"/>
          </a:p>
        </p:txBody>
      </p:sp>
      <p:sp>
        <p:nvSpPr>
          <p:cNvPr id="139" name="Rectangle 17"/>
          <p:cNvSpPr>
            <a:spLocks noChangeArrowheads="1"/>
          </p:cNvSpPr>
          <p:nvPr/>
        </p:nvSpPr>
        <p:spPr bwMode="auto">
          <a:xfrm>
            <a:off x="252727" y="1069162"/>
            <a:ext cx="9565557" cy="5456182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0" name="Rectangle 54"/>
          <p:cNvSpPr>
            <a:spLocks noChangeArrowheads="1"/>
          </p:cNvSpPr>
          <p:nvPr/>
        </p:nvSpPr>
        <p:spPr bwMode="auto">
          <a:xfrm>
            <a:off x="8580150" y="4274611"/>
            <a:ext cx="1158866" cy="257166"/>
          </a:xfrm>
          <a:prstGeom prst="rect">
            <a:avLst/>
          </a:prstGeom>
          <a:solidFill>
            <a:srgbClr val="00B228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Training</a:t>
            </a:r>
          </a:p>
        </p:txBody>
      </p:sp>
      <p:sp>
        <p:nvSpPr>
          <p:cNvPr id="141" name="Rectangle 42"/>
          <p:cNvSpPr>
            <a:spLocks noChangeArrowheads="1"/>
          </p:cNvSpPr>
          <p:nvPr/>
        </p:nvSpPr>
        <p:spPr bwMode="auto">
          <a:xfrm>
            <a:off x="403976" y="3648165"/>
            <a:ext cx="9297126" cy="227171"/>
          </a:xfrm>
          <a:prstGeom prst="rect">
            <a:avLst/>
          </a:prstGeom>
          <a:solidFill>
            <a:srgbClr val="00B228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Stakeholder Engagement</a:t>
            </a:r>
          </a:p>
        </p:txBody>
      </p:sp>
      <p:sp>
        <p:nvSpPr>
          <p:cNvPr id="142" name="Rectangle 10"/>
          <p:cNvSpPr>
            <a:spLocks noChangeArrowheads="1"/>
          </p:cNvSpPr>
          <p:nvPr/>
        </p:nvSpPr>
        <p:spPr bwMode="auto">
          <a:xfrm>
            <a:off x="335360" y="1124744"/>
            <a:ext cx="2527267" cy="317515"/>
          </a:xfrm>
          <a:prstGeom prst="rect">
            <a:avLst/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Reqts</a:t>
            </a:r>
            <a:r>
              <a:rPr lang="en-GB" sz="1400" b="1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 Baseline Grouping </a:t>
            </a:r>
          </a:p>
        </p:txBody>
      </p:sp>
      <p:sp>
        <p:nvSpPr>
          <p:cNvPr id="143" name="Rectangle 23"/>
          <p:cNvSpPr>
            <a:spLocks noChangeArrowheads="1"/>
          </p:cNvSpPr>
          <p:nvPr/>
        </p:nvSpPr>
        <p:spPr bwMode="auto">
          <a:xfrm>
            <a:off x="415089" y="1710688"/>
            <a:ext cx="9256694" cy="254103"/>
          </a:xfrm>
          <a:prstGeom prst="rect">
            <a:avLst/>
          </a:prstGeom>
          <a:solidFill>
            <a:srgbClr val="00B228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Overall Programme Management, Plans, Governance, Risk &amp; Issue Management</a:t>
            </a:r>
          </a:p>
        </p:txBody>
      </p:sp>
      <p:sp>
        <p:nvSpPr>
          <p:cNvPr id="144" name="Rectangle 30"/>
          <p:cNvSpPr>
            <a:spLocks noChangeArrowheads="1"/>
          </p:cNvSpPr>
          <p:nvPr/>
        </p:nvSpPr>
        <p:spPr bwMode="auto">
          <a:xfrm>
            <a:off x="5067356" y="2027149"/>
            <a:ext cx="1475971" cy="216402"/>
          </a:xfrm>
          <a:prstGeom prst="rect">
            <a:avLst/>
          </a:prstGeom>
          <a:solidFill>
            <a:srgbClr val="0099CC"/>
          </a:solidFill>
          <a:ln w="317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Solution Build and UT</a:t>
            </a:r>
          </a:p>
        </p:txBody>
      </p:sp>
      <p:sp>
        <p:nvSpPr>
          <p:cNvPr id="145" name="Rectangle 35"/>
          <p:cNvSpPr>
            <a:spLocks noChangeArrowheads="1"/>
          </p:cNvSpPr>
          <p:nvPr/>
        </p:nvSpPr>
        <p:spPr bwMode="auto">
          <a:xfrm>
            <a:off x="8802579" y="2853764"/>
            <a:ext cx="441325" cy="376635"/>
          </a:xfrm>
          <a:prstGeom prst="rect">
            <a:avLst/>
          </a:prstGeom>
          <a:solidFill>
            <a:srgbClr val="0099CC"/>
          </a:solidFill>
          <a:ln w="317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Load</a:t>
            </a:r>
          </a:p>
        </p:txBody>
      </p:sp>
      <p:sp>
        <p:nvSpPr>
          <p:cNvPr id="146" name="Rectangle 38"/>
          <p:cNvSpPr>
            <a:spLocks noChangeArrowheads="1"/>
          </p:cNvSpPr>
          <p:nvPr/>
        </p:nvSpPr>
        <p:spPr bwMode="auto">
          <a:xfrm>
            <a:off x="5857448" y="2974535"/>
            <a:ext cx="748639" cy="318263"/>
          </a:xfrm>
          <a:prstGeom prst="rect">
            <a:avLst/>
          </a:prstGeom>
          <a:solidFill>
            <a:srgbClr val="0099CC"/>
          </a:solidFill>
          <a:ln w="317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Trial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Data Load </a:t>
            </a:r>
          </a:p>
        </p:txBody>
      </p:sp>
      <p:sp>
        <p:nvSpPr>
          <p:cNvPr id="147" name="Rectangle 43"/>
          <p:cNvSpPr>
            <a:spLocks noChangeArrowheads="1"/>
          </p:cNvSpPr>
          <p:nvPr/>
        </p:nvSpPr>
        <p:spPr bwMode="auto">
          <a:xfrm>
            <a:off x="5094251" y="3347637"/>
            <a:ext cx="4577532" cy="217506"/>
          </a:xfrm>
          <a:prstGeom prst="rect">
            <a:avLst/>
          </a:prstGeom>
          <a:solidFill>
            <a:srgbClr val="0099CC"/>
          </a:solidFill>
          <a:ln w="317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Data Migration</a:t>
            </a:r>
          </a:p>
        </p:txBody>
      </p:sp>
      <p:sp>
        <p:nvSpPr>
          <p:cNvPr id="148" name="Rectangle 45"/>
          <p:cNvSpPr>
            <a:spLocks noChangeArrowheads="1"/>
          </p:cNvSpPr>
          <p:nvPr/>
        </p:nvSpPr>
        <p:spPr bwMode="auto">
          <a:xfrm>
            <a:off x="403976" y="3909751"/>
            <a:ext cx="2496344" cy="200966"/>
          </a:xfrm>
          <a:prstGeom prst="rect">
            <a:avLst/>
          </a:prstGeom>
          <a:solidFill>
            <a:srgbClr val="C00000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Data Analysis &amp; Understanding</a:t>
            </a:r>
          </a:p>
        </p:txBody>
      </p:sp>
      <p:sp>
        <p:nvSpPr>
          <p:cNvPr id="149" name="Rectangle 48"/>
          <p:cNvSpPr>
            <a:spLocks noChangeArrowheads="1"/>
          </p:cNvSpPr>
          <p:nvPr/>
        </p:nvSpPr>
        <p:spPr bwMode="auto">
          <a:xfrm>
            <a:off x="2326426" y="4586616"/>
            <a:ext cx="7412590" cy="248068"/>
          </a:xfrm>
          <a:prstGeom prst="rect">
            <a:avLst/>
          </a:prstGeom>
          <a:solidFill>
            <a:srgbClr val="C00000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Change Management &amp; Communications</a:t>
            </a:r>
          </a:p>
        </p:txBody>
      </p:sp>
      <p:sp>
        <p:nvSpPr>
          <p:cNvPr id="150" name="Rectangle 10"/>
          <p:cNvSpPr>
            <a:spLocks noChangeArrowheads="1"/>
          </p:cNvSpPr>
          <p:nvPr/>
        </p:nvSpPr>
        <p:spPr bwMode="auto">
          <a:xfrm>
            <a:off x="4988584" y="1241464"/>
            <a:ext cx="2213780" cy="322496"/>
          </a:xfrm>
          <a:prstGeom prst="rect">
            <a:avLst/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Solution Build</a:t>
            </a:r>
          </a:p>
        </p:txBody>
      </p:sp>
      <p:sp>
        <p:nvSpPr>
          <p:cNvPr id="151" name="Rectangle 38"/>
          <p:cNvSpPr>
            <a:spLocks noChangeArrowheads="1"/>
          </p:cNvSpPr>
          <p:nvPr/>
        </p:nvSpPr>
        <p:spPr bwMode="auto">
          <a:xfrm>
            <a:off x="403976" y="2006072"/>
            <a:ext cx="321952" cy="1561779"/>
          </a:xfrm>
          <a:prstGeom prst="rect">
            <a:avLst/>
          </a:prstGeom>
          <a:solidFill>
            <a:srgbClr val="00B228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="vert270"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Requirement </a:t>
            </a: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Workshops</a:t>
            </a:r>
          </a:p>
        </p:txBody>
      </p:sp>
      <p:sp>
        <p:nvSpPr>
          <p:cNvPr id="152" name="Rectangle 17"/>
          <p:cNvSpPr>
            <a:spLocks noChangeArrowheads="1"/>
          </p:cNvSpPr>
          <p:nvPr/>
        </p:nvSpPr>
        <p:spPr bwMode="auto">
          <a:xfrm>
            <a:off x="395757" y="4301268"/>
            <a:ext cx="1789933" cy="233270"/>
          </a:xfrm>
          <a:prstGeom prst="rect">
            <a:avLst/>
          </a:prstGeom>
          <a:solidFill>
            <a:srgbClr val="00B228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Impact Analysis</a:t>
            </a:r>
          </a:p>
        </p:txBody>
      </p:sp>
      <p:sp>
        <p:nvSpPr>
          <p:cNvPr id="153" name="Rectangle 24"/>
          <p:cNvSpPr>
            <a:spLocks noChangeArrowheads="1"/>
          </p:cNvSpPr>
          <p:nvPr/>
        </p:nvSpPr>
        <p:spPr bwMode="auto">
          <a:xfrm>
            <a:off x="7287312" y="1282408"/>
            <a:ext cx="2384471" cy="378724"/>
          </a:xfrm>
          <a:prstGeom prst="rect">
            <a:avLst/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Validation &amp; Productionize</a:t>
            </a:r>
          </a:p>
        </p:txBody>
      </p:sp>
      <p:sp>
        <p:nvSpPr>
          <p:cNvPr id="154" name="Rectangle 19"/>
          <p:cNvSpPr>
            <a:spLocks noChangeArrowheads="1"/>
          </p:cNvSpPr>
          <p:nvPr/>
        </p:nvSpPr>
        <p:spPr bwMode="auto">
          <a:xfrm>
            <a:off x="447632" y="4940560"/>
            <a:ext cx="1378347" cy="380153"/>
          </a:xfrm>
          <a:prstGeom prst="rect">
            <a:avLst/>
          </a:prstGeom>
          <a:solidFill>
            <a:srgbClr val="00B228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Design Stakeholder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Engagement</a:t>
            </a:r>
          </a:p>
        </p:txBody>
      </p:sp>
      <p:sp>
        <p:nvSpPr>
          <p:cNvPr id="155" name="Rectangle 38"/>
          <p:cNvSpPr>
            <a:spLocks noChangeArrowheads="1"/>
          </p:cNvSpPr>
          <p:nvPr/>
        </p:nvSpPr>
        <p:spPr bwMode="auto">
          <a:xfrm>
            <a:off x="7315094" y="2044020"/>
            <a:ext cx="1944683" cy="173562"/>
          </a:xfrm>
          <a:prstGeom prst="rect">
            <a:avLst/>
          </a:prstGeom>
          <a:solidFill>
            <a:srgbClr val="C00000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User Acceptance</a:t>
            </a:r>
          </a:p>
        </p:txBody>
      </p:sp>
      <p:sp>
        <p:nvSpPr>
          <p:cNvPr id="156" name="Rectangle 38"/>
          <p:cNvSpPr>
            <a:spLocks noChangeArrowheads="1"/>
          </p:cNvSpPr>
          <p:nvPr/>
        </p:nvSpPr>
        <p:spPr bwMode="auto">
          <a:xfrm>
            <a:off x="2587706" y="2027149"/>
            <a:ext cx="321668" cy="1540702"/>
          </a:xfrm>
          <a:prstGeom prst="rect">
            <a:avLst/>
          </a:prstGeom>
          <a:solidFill>
            <a:srgbClr val="C00000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="vert270"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User Stories Sign-off</a:t>
            </a:r>
          </a:p>
        </p:txBody>
      </p:sp>
      <p:sp>
        <p:nvSpPr>
          <p:cNvPr id="157" name="Rectangle 54"/>
          <p:cNvSpPr>
            <a:spLocks noChangeArrowheads="1"/>
          </p:cNvSpPr>
          <p:nvPr/>
        </p:nvSpPr>
        <p:spPr bwMode="auto">
          <a:xfrm>
            <a:off x="6699762" y="4274611"/>
            <a:ext cx="1847020" cy="257166"/>
          </a:xfrm>
          <a:prstGeom prst="rect">
            <a:avLst/>
          </a:prstGeom>
          <a:solidFill>
            <a:srgbClr val="00B228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Training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Development</a:t>
            </a:r>
          </a:p>
        </p:txBody>
      </p:sp>
      <p:sp>
        <p:nvSpPr>
          <p:cNvPr id="158" name="Rectangle 35"/>
          <p:cNvSpPr>
            <a:spLocks noChangeArrowheads="1"/>
          </p:cNvSpPr>
          <p:nvPr/>
        </p:nvSpPr>
        <p:spPr bwMode="auto">
          <a:xfrm>
            <a:off x="8307612" y="2853752"/>
            <a:ext cx="449263" cy="378041"/>
          </a:xfrm>
          <a:prstGeom prst="rect">
            <a:avLst/>
          </a:prstGeom>
          <a:solidFill>
            <a:srgbClr val="0099CC"/>
          </a:solidFill>
          <a:ln w="317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Trial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Run</a:t>
            </a:r>
          </a:p>
        </p:txBody>
      </p:sp>
      <p:sp>
        <p:nvSpPr>
          <p:cNvPr id="159" name="Rectangle 45"/>
          <p:cNvSpPr>
            <a:spLocks noChangeArrowheads="1"/>
          </p:cNvSpPr>
          <p:nvPr/>
        </p:nvSpPr>
        <p:spPr bwMode="auto">
          <a:xfrm>
            <a:off x="5052230" y="2671835"/>
            <a:ext cx="1360958" cy="248999"/>
          </a:xfrm>
          <a:prstGeom prst="rect">
            <a:avLst/>
          </a:prstGeom>
          <a:solidFill>
            <a:srgbClr val="C00000"/>
          </a:solidFill>
          <a:ln w="3175">
            <a:solidFill>
              <a:srgbClr val="FFFFFF">
                <a:lumMod val="50000"/>
              </a:srgbClr>
            </a:solidFill>
          </a:ln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User Stories</a:t>
            </a:r>
          </a:p>
        </p:txBody>
      </p:sp>
      <p:sp>
        <p:nvSpPr>
          <p:cNvPr id="160" name="Rectangle 17"/>
          <p:cNvSpPr>
            <a:spLocks noChangeArrowheads="1"/>
          </p:cNvSpPr>
          <p:nvPr/>
        </p:nvSpPr>
        <p:spPr bwMode="auto">
          <a:xfrm>
            <a:off x="778701" y="2027149"/>
            <a:ext cx="1770063" cy="276150"/>
          </a:xfrm>
          <a:prstGeom prst="rect">
            <a:avLst/>
          </a:prstGeom>
          <a:solidFill>
            <a:srgbClr val="00B228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CAF</a:t>
            </a:r>
          </a:p>
        </p:txBody>
      </p:sp>
      <p:sp>
        <p:nvSpPr>
          <p:cNvPr id="161" name="Rectangle 38"/>
          <p:cNvSpPr>
            <a:spLocks noChangeArrowheads="1"/>
          </p:cNvSpPr>
          <p:nvPr/>
        </p:nvSpPr>
        <p:spPr bwMode="auto">
          <a:xfrm>
            <a:off x="7315094" y="2507922"/>
            <a:ext cx="1944683" cy="264761"/>
          </a:xfrm>
          <a:prstGeom prst="rect">
            <a:avLst/>
          </a:prstGeom>
          <a:solidFill>
            <a:srgbClr val="0099CC"/>
          </a:solidFill>
          <a:ln w="317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Solution Fixes</a:t>
            </a:r>
          </a:p>
        </p:txBody>
      </p:sp>
      <p:sp>
        <p:nvSpPr>
          <p:cNvPr id="165" name="Rectangle 45"/>
          <p:cNvSpPr>
            <a:spLocks noChangeArrowheads="1"/>
          </p:cNvSpPr>
          <p:nvPr/>
        </p:nvSpPr>
        <p:spPr bwMode="auto">
          <a:xfrm>
            <a:off x="5080805" y="2974535"/>
            <a:ext cx="731345" cy="306234"/>
          </a:xfrm>
          <a:prstGeom prst="rect">
            <a:avLst/>
          </a:prstGeom>
          <a:solidFill>
            <a:srgbClr val="0099CC"/>
          </a:solidFill>
          <a:ln w="317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Data Build</a:t>
            </a:r>
          </a:p>
        </p:txBody>
      </p:sp>
      <p:sp>
        <p:nvSpPr>
          <p:cNvPr id="167" name="Rectangle 38"/>
          <p:cNvSpPr>
            <a:spLocks noChangeArrowheads="1"/>
          </p:cNvSpPr>
          <p:nvPr/>
        </p:nvSpPr>
        <p:spPr bwMode="auto">
          <a:xfrm>
            <a:off x="7315093" y="2291671"/>
            <a:ext cx="1944683" cy="173562"/>
          </a:xfrm>
          <a:prstGeom prst="rect">
            <a:avLst/>
          </a:prstGeom>
          <a:solidFill>
            <a:srgbClr val="00B0F0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OAT</a:t>
            </a:r>
          </a:p>
        </p:txBody>
      </p:sp>
      <p:sp>
        <p:nvSpPr>
          <p:cNvPr id="168" name="Rectangle 30"/>
          <p:cNvSpPr>
            <a:spLocks noChangeArrowheads="1"/>
          </p:cNvSpPr>
          <p:nvPr/>
        </p:nvSpPr>
        <p:spPr bwMode="auto">
          <a:xfrm>
            <a:off x="5228721" y="2275631"/>
            <a:ext cx="357261" cy="173562"/>
          </a:xfrm>
          <a:prstGeom prst="rect">
            <a:avLst/>
          </a:prstGeom>
          <a:solidFill>
            <a:srgbClr val="0099CC"/>
          </a:solidFill>
          <a:ln w="317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#1</a:t>
            </a:r>
          </a:p>
        </p:txBody>
      </p:sp>
      <p:sp>
        <p:nvSpPr>
          <p:cNvPr id="169" name="Rectangle 30"/>
          <p:cNvSpPr>
            <a:spLocks noChangeArrowheads="1"/>
          </p:cNvSpPr>
          <p:nvPr/>
        </p:nvSpPr>
        <p:spPr bwMode="auto">
          <a:xfrm>
            <a:off x="5611520" y="2369760"/>
            <a:ext cx="357261" cy="173562"/>
          </a:xfrm>
          <a:prstGeom prst="rect">
            <a:avLst/>
          </a:prstGeom>
          <a:solidFill>
            <a:srgbClr val="0099CC"/>
          </a:solidFill>
          <a:ln w="317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#2</a:t>
            </a:r>
          </a:p>
        </p:txBody>
      </p:sp>
      <p:sp>
        <p:nvSpPr>
          <p:cNvPr id="170" name="Rectangle 30"/>
          <p:cNvSpPr>
            <a:spLocks noChangeArrowheads="1"/>
          </p:cNvSpPr>
          <p:nvPr/>
        </p:nvSpPr>
        <p:spPr bwMode="auto">
          <a:xfrm>
            <a:off x="6007765" y="2463889"/>
            <a:ext cx="357261" cy="173562"/>
          </a:xfrm>
          <a:prstGeom prst="rect">
            <a:avLst/>
          </a:prstGeom>
          <a:solidFill>
            <a:srgbClr val="0099CC"/>
          </a:solidFill>
          <a:ln w="317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#3</a:t>
            </a:r>
          </a:p>
        </p:txBody>
      </p:sp>
      <p:grpSp>
        <p:nvGrpSpPr>
          <p:cNvPr id="171" name="Group 170"/>
          <p:cNvGrpSpPr/>
          <p:nvPr/>
        </p:nvGrpSpPr>
        <p:grpSpPr>
          <a:xfrm>
            <a:off x="6365026" y="5002425"/>
            <a:ext cx="3219120" cy="402481"/>
            <a:chOff x="6209888" y="5965269"/>
            <a:chExt cx="2601124" cy="402481"/>
          </a:xfrm>
        </p:grpSpPr>
        <p:sp>
          <p:nvSpPr>
            <p:cNvPr id="172" name="Rectangle 171"/>
            <p:cNvSpPr/>
            <p:nvPr/>
          </p:nvSpPr>
          <p:spPr bwMode="auto">
            <a:xfrm>
              <a:off x="6209888" y="5965269"/>
              <a:ext cx="2601124" cy="402481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Key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Rectangle 54"/>
            <p:cNvSpPr>
              <a:spLocks noChangeArrowheads="1"/>
            </p:cNvSpPr>
            <p:nvPr/>
          </p:nvSpPr>
          <p:spPr bwMode="auto">
            <a:xfrm>
              <a:off x="7359452" y="6031371"/>
              <a:ext cx="669168" cy="272620"/>
            </a:xfrm>
            <a:prstGeom prst="rect">
              <a:avLst/>
            </a:prstGeom>
            <a:solidFill>
              <a:srgbClr val="C00000"/>
            </a:solidFill>
            <a:ln w="3175">
              <a:noFill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OpCo</a:t>
              </a:r>
              <a:endParaRPr kumimoji="0" lang="en-GB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Rectangle 17"/>
            <p:cNvSpPr>
              <a:spLocks noChangeArrowheads="1"/>
            </p:cNvSpPr>
            <p:nvPr/>
          </p:nvSpPr>
          <p:spPr bwMode="auto">
            <a:xfrm>
              <a:off x="6682764" y="6031371"/>
              <a:ext cx="662877" cy="276150"/>
            </a:xfrm>
            <a:prstGeom prst="rect">
              <a:avLst/>
            </a:prstGeom>
            <a:solidFill>
              <a:srgbClr val="0099CC"/>
            </a:solidFill>
            <a:ln w="3175">
              <a:noFill/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CTO Office</a:t>
              </a:r>
            </a:p>
          </p:txBody>
        </p:sp>
        <p:sp>
          <p:nvSpPr>
            <p:cNvPr id="175" name="Rectangle 17"/>
            <p:cNvSpPr>
              <a:spLocks noChangeArrowheads="1"/>
            </p:cNvSpPr>
            <p:nvPr/>
          </p:nvSpPr>
          <p:spPr bwMode="auto">
            <a:xfrm>
              <a:off x="8058250" y="6031371"/>
              <a:ext cx="662877" cy="276150"/>
            </a:xfrm>
            <a:prstGeom prst="rect">
              <a:avLst/>
            </a:prstGeom>
            <a:solidFill>
              <a:srgbClr val="00B228"/>
            </a:solidFill>
            <a:ln w="3175">
              <a:noFill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Both</a:t>
              </a:r>
            </a:p>
          </p:txBody>
        </p:sp>
      </p:grpSp>
      <p:sp>
        <p:nvSpPr>
          <p:cNvPr id="176" name="Rectangle 35"/>
          <p:cNvSpPr>
            <a:spLocks noChangeArrowheads="1"/>
          </p:cNvSpPr>
          <p:nvPr/>
        </p:nvSpPr>
        <p:spPr bwMode="auto">
          <a:xfrm>
            <a:off x="9282003" y="2049565"/>
            <a:ext cx="419100" cy="1217243"/>
          </a:xfrm>
          <a:prstGeom prst="rect">
            <a:avLst/>
          </a:prstGeom>
          <a:solidFill>
            <a:srgbClr val="0099CC"/>
          </a:solidFill>
          <a:ln w="317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Cutover</a:t>
            </a:r>
          </a:p>
        </p:txBody>
      </p:sp>
      <p:sp>
        <p:nvSpPr>
          <p:cNvPr id="177" name="Rectangle 176"/>
          <p:cNvSpPr/>
          <p:nvPr/>
        </p:nvSpPr>
        <p:spPr bwMode="auto">
          <a:xfrm>
            <a:off x="323294" y="5488859"/>
            <a:ext cx="9297126" cy="887054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Critical Path for Data Factory – Business Areas 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178" name="Diamond 177"/>
          <p:cNvSpPr/>
          <p:nvPr/>
        </p:nvSpPr>
        <p:spPr>
          <a:xfrm>
            <a:off x="992687" y="5781436"/>
            <a:ext cx="214396" cy="189911"/>
          </a:xfrm>
          <a:prstGeom prst="diamond">
            <a:avLst/>
          </a:prstGeom>
          <a:solidFill>
            <a:srgbClr val="C00000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20399" y="6015284"/>
            <a:ext cx="870751" cy="33855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Requirements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Study</a:t>
            </a:r>
          </a:p>
        </p:txBody>
      </p:sp>
      <p:sp>
        <p:nvSpPr>
          <p:cNvPr id="180" name="Diamond 179"/>
          <p:cNvSpPr/>
          <p:nvPr/>
        </p:nvSpPr>
        <p:spPr>
          <a:xfrm>
            <a:off x="1589719" y="5781436"/>
            <a:ext cx="214396" cy="189911"/>
          </a:xfrm>
          <a:prstGeom prst="diamond">
            <a:avLst/>
          </a:prstGeom>
          <a:solidFill>
            <a:srgbClr val="C00000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498148" y="6015284"/>
            <a:ext cx="744114" cy="33855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Workshops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Complete</a:t>
            </a:r>
          </a:p>
        </p:txBody>
      </p:sp>
      <p:sp>
        <p:nvSpPr>
          <p:cNvPr id="182" name="Diamond 181"/>
          <p:cNvSpPr/>
          <p:nvPr/>
        </p:nvSpPr>
        <p:spPr>
          <a:xfrm>
            <a:off x="2565337" y="5781436"/>
            <a:ext cx="214396" cy="189911"/>
          </a:xfrm>
          <a:prstGeom prst="diamond">
            <a:avLst/>
          </a:prstGeom>
          <a:solidFill>
            <a:srgbClr val="C00000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222670" y="6028731"/>
            <a:ext cx="794319" cy="33855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CAF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Update</a:t>
            </a:r>
          </a:p>
        </p:txBody>
      </p:sp>
      <p:sp>
        <p:nvSpPr>
          <p:cNvPr id="184" name="Diamond 183"/>
          <p:cNvSpPr/>
          <p:nvPr/>
        </p:nvSpPr>
        <p:spPr>
          <a:xfrm>
            <a:off x="3162369" y="5781436"/>
            <a:ext cx="214396" cy="189911"/>
          </a:xfrm>
          <a:prstGeom prst="diamond">
            <a:avLst/>
          </a:prstGeom>
          <a:solidFill>
            <a:srgbClr val="C00000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926989" y="6015284"/>
            <a:ext cx="693182" cy="33855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POCs / Mock Ups</a:t>
            </a:r>
          </a:p>
        </p:txBody>
      </p:sp>
      <p:sp>
        <p:nvSpPr>
          <p:cNvPr id="186" name="Diamond 185"/>
          <p:cNvSpPr/>
          <p:nvPr/>
        </p:nvSpPr>
        <p:spPr>
          <a:xfrm>
            <a:off x="3759401" y="5781436"/>
            <a:ext cx="214396" cy="189911"/>
          </a:xfrm>
          <a:prstGeom prst="diamond">
            <a:avLst/>
          </a:prstGeom>
          <a:solidFill>
            <a:srgbClr val="C00000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87" name="Diamond 186"/>
          <p:cNvSpPr/>
          <p:nvPr/>
        </p:nvSpPr>
        <p:spPr>
          <a:xfrm>
            <a:off x="4356433" y="5781436"/>
            <a:ext cx="214396" cy="189911"/>
          </a:xfrm>
          <a:prstGeom prst="diamond">
            <a:avLst/>
          </a:prstGeom>
          <a:solidFill>
            <a:srgbClr val="C00000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88" name="Diamond 187"/>
          <p:cNvSpPr/>
          <p:nvPr/>
        </p:nvSpPr>
        <p:spPr>
          <a:xfrm>
            <a:off x="4953465" y="5781436"/>
            <a:ext cx="214396" cy="189911"/>
          </a:xfrm>
          <a:prstGeom prst="diamond">
            <a:avLst/>
          </a:prstGeom>
          <a:solidFill>
            <a:srgbClr val="C00000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89" name="Diamond 188"/>
          <p:cNvSpPr/>
          <p:nvPr/>
        </p:nvSpPr>
        <p:spPr>
          <a:xfrm>
            <a:off x="6990593" y="5781436"/>
            <a:ext cx="214396" cy="189911"/>
          </a:xfrm>
          <a:prstGeom prst="diamond">
            <a:avLst/>
          </a:prstGeom>
          <a:solidFill>
            <a:srgbClr val="C00000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771702" y="6028731"/>
            <a:ext cx="614271" cy="33855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Build #3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Demo</a:t>
            </a:r>
          </a:p>
        </p:txBody>
      </p:sp>
      <p:sp>
        <p:nvSpPr>
          <p:cNvPr id="191" name="Diamond 190"/>
          <p:cNvSpPr/>
          <p:nvPr/>
        </p:nvSpPr>
        <p:spPr>
          <a:xfrm>
            <a:off x="7587625" y="5781436"/>
            <a:ext cx="214396" cy="189911"/>
          </a:xfrm>
          <a:prstGeom prst="diamond">
            <a:avLst/>
          </a:prstGeom>
          <a:solidFill>
            <a:srgbClr val="C00000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7406366" y="6028731"/>
            <a:ext cx="681597" cy="33855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Data Load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Support</a:t>
            </a:r>
          </a:p>
        </p:txBody>
      </p:sp>
      <p:sp>
        <p:nvSpPr>
          <p:cNvPr id="193" name="Diamond 192"/>
          <p:cNvSpPr/>
          <p:nvPr/>
        </p:nvSpPr>
        <p:spPr>
          <a:xfrm>
            <a:off x="8478338" y="5781436"/>
            <a:ext cx="214396" cy="189911"/>
          </a:xfrm>
          <a:prstGeom prst="diamond">
            <a:avLst/>
          </a:prstGeom>
          <a:solidFill>
            <a:srgbClr val="C00000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8385322" y="6055131"/>
            <a:ext cx="394660" cy="21544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UAT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3555546" y="6028731"/>
            <a:ext cx="693182" cy="33855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User Stories 1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159907" y="6042178"/>
            <a:ext cx="693182" cy="33855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Build #1 Demo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748149" y="6028731"/>
            <a:ext cx="693182" cy="33855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User Stories 2</a:t>
            </a:r>
          </a:p>
        </p:txBody>
      </p:sp>
      <p:sp>
        <p:nvSpPr>
          <p:cNvPr id="198" name="Diamond 197"/>
          <p:cNvSpPr/>
          <p:nvPr/>
        </p:nvSpPr>
        <p:spPr>
          <a:xfrm>
            <a:off x="5550497" y="5781436"/>
            <a:ext cx="214396" cy="189911"/>
          </a:xfrm>
          <a:prstGeom prst="diamond">
            <a:avLst/>
          </a:prstGeom>
          <a:solidFill>
            <a:srgbClr val="C00000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99" name="Diamond 198"/>
          <p:cNvSpPr/>
          <p:nvPr/>
        </p:nvSpPr>
        <p:spPr>
          <a:xfrm>
            <a:off x="6178409" y="5781436"/>
            <a:ext cx="214396" cy="189911"/>
          </a:xfrm>
          <a:prstGeom prst="diamond">
            <a:avLst/>
          </a:prstGeom>
          <a:solidFill>
            <a:srgbClr val="C00000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cxnSp>
        <p:nvCxnSpPr>
          <p:cNvPr id="200" name="Straight Arrow Connector 199"/>
          <p:cNvCxnSpPr/>
          <p:nvPr/>
        </p:nvCxnSpPr>
        <p:spPr bwMode="auto">
          <a:xfrm>
            <a:off x="1250555" y="5876391"/>
            <a:ext cx="295692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1" name="Straight Arrow Connector 200"/>
          <p:cNvCxnSpPr/>
          <p:nvPr/>
        </p:nvCxnSpPr>
        <p:spPr bwMode="auto">
          <a:xfrm>
            <a:off x="1847587" y="5876391"/>
            <a:ext cx="67427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2" name="Straight Arrow Connector 201"/>
          <p:cNvCxnSpPr/>
          <p:nvPr/>
        </p:nvCxnSpPr>
        <p:spPr bwMode="auto">
          <a:xfrm>
            <a:off x="2823205" y="5876391"/>
            <a:ext cx="295692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3" name="Straight Arrow Connector 202"/>
          <p:cNvCxnSpPr/>
          <p:nvPr/>
        </p:nvCxnSpPr>
        <p:spPr bwMode="auto">
          <a:xfrm>
            <a:off x="3420237" y="5872213"/>
            <a:ext cx="295692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4" name="Straight Arrow Connector 203"/>
          <p:cNvCxnSpPr/>
          <p:nvPr/>
        </p:nvCxnSpPr>
        <p:spPr bwMode="auto">
          <a:xfrm>
            <a:off x="4017269" y="5878391"/>
            <a:ext cx="295692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5" name="Straight Arrow Connector 204"/>
          <p:cNvCxnSpPr/>
          <p:nvPr/>
        </p:nvCxnSpPr>
        <p:spPr bwMode="auto">
          <a:xfrm>
            <a:off x="4614301" y="5886570"/>
            <a:ext cx="295692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6" name="Straight Arrow Connector 205"/>
          <p:cNvCxnSpPr/>
          <p:nvPr/>
        </p:nvCxnSpPr>
        <p:spPr bwMode="auto">
          <a:xfrm>
            <a:off x="5211333" y="5894749"/>
            <a:ext cx="295692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7" name="Straight Arrow Connector 206"/>
          <p:cNvCxnSpPr/>
          <p:nvPr/>
        </p:nvCxnSpPr>
        <p:spPr bwMode="auto">
          <a:xfrm flipV="1">
            <a:off x="5808365" y="5886570"/>
            <a:ext cx="339960" cy="817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8" name="Straight Arrow Connector 207"/>
          <p:cNvCxnSpPr/>
          <p:nvPr/>
        </p:nvCxnSpPr>
        <p:spPr bwMode="auto">
          <a:xfrm>
            <a:off x="6543853" y="5894749"/>
            <a:ext cx="295692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9" name="Straight Arrow Connector 208"/>
          <p:cNvCxnSpPr/>
          <p:nvPr/>
        </p:nvCxnSpPr>
        <p:spPr bwMode="auto">
          <a:xfrm>
            <a:off x="7248461" y="5896572"/>
            <a:ext cx="295692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0" name="Straight Arrow Connector 209"/>
          <p:cNvCxnSpPr/>
          <p:nvPr/>
        </p:nvCxnSpPr>
        <p:spPr bwMode="auto">
          <a:xfrm flipV="1">
            <a:off x="7857850" y="5892571"/>
            <a:ext cx="548640" cy="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1" name="Rectangle 10"/>
          <p:cNvSpPr>
            <a:spLocks noChangeArrowheads="1"/>
          </p:cNvSpPr>
          <p:nvPr/>
        </p:nvSpPr>
        <p:spPr bwMode="auto">
          <a:xfrm>
            <a:off x="2927648" y="1169456"/>
            <a:ext cx="1981417" cy="317680"/>
          </a:xfrm>
          <a:prstGeom prst="rect">
            <a:avLst/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Design</a:t>
            </a:r>
            <a:endParaRPr lang="en-GB" sz="140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17"/>
          <p:cNvSpPr>
            <a:spLocks noChangeArrowheads="1"/>
          </p:cNvSpPr>
          <p:nvPr/>
        </p:nvSpPr>
        <p:spPr bwMode="auto">
          <a:xfrm>
            <a:off x="769737" y="2340913"/>
            <a:ext cx="1779027" cy="266157"/>
          </a:xfrm>
          <a:prstGeom prst="rect">
            <a:avLst/>
          </a:prstGeom>
          <a:solidFill>
            <a:srgbClr val="00B228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DIOR</a:t>
            </a:r>
          </a:p>
        </p:txBody>
      </p:sp>
      <p:sp>
        <p:nvSpPr>
          <p:cNvPr id="213" name="Rectangle 17"/>
          <p:cNvSpPr>
            <a:spLocks noChangeArrowheads="1"/>
          </p:cNvSpPr>
          <p:nvPr/>
        </p:nvSpPr>
        <p:spPr bwMode="auto">
          <a:xfrm>
            <a:off x="774220" y="2654677"/>
            <a:ext cx="1779027" cy="266157"/>
          </a:xfrm>
          <a:prstGeom prst="rect">
            <a:avLst/>
          </a:prstGeom>
          <a:solidFill>
            <a:srgbClr val="00B228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MAP</a:t>
            </a:r>
          </a:p>
        </p:txBody>
      </p:sp>
      <p:sp>
        <p:nvSpPr>
          <p:cNvPr id="214" name="Rectangle 17"/>
          <p:cNvSpPr>
            <a:spLocks noChangeArrowheads="1"/>
          </p:cNvSpPr>
          <p:nvPr/>
        </p:nvSpPr>
        <p:spPr bwMode="auto">
          <a:xfrm>
            <a:off x="778703" y="2968441"/>
            <a:ext cx="1779027" cy="266157"/>
          </a:xfrm>
          <a:prstGeom prst="rect">
            <a:avLst/>
          </a:prstGeom>
          <a:solidFill>
            <a:srgbClr val="00B228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DFOPs</a:t>
            </a:r>
          </a:p>
        </p:txBody>
      </p:sp>
      <p:sp>
        <p:nvSpPr>
          <p:cNvPr id="215" name="Rectangle 17"/>
          <p:cNvSpPr>
            <a:spLocks noChangeArrowheads="1"/>
          </p:cNvSpPr>
          <p:nvPr/>
        </p:nvSpPr>
        <p:spPr bwMode="auto">
          <a:xfrm>
            <a:off x="769351" y="3282077"/>
            <a:ext cx="1779027" cy="266157"/>
          </a:xfrm>
          <a:prstGeom prst="rect">
            <a:avLst/>
          </a:prstGeom>
          <a:solidFill>
            <a:srgbClr val="00B228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WoV</a:t>
            </a:r>
            <a:endParaRPr kumimoji="0" lang="en-GB" sz="1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2952880" y="2049739"/>
            <a:ext cx="1702445" cy="1477788"/>
            <a:chOff x="2848942" y="2451773"/>
            <a:chExt cx="2022779" cy="1477788"/>
          </a:xfrm>
        </p:grpSpPr>
        <p:sp>
          <p:nvSpPr>
            <p:cNvPr id="217" name="Rectangle 17"/>
            <p:cNvSpPr>
              <a:spLocks noChangeArrowheads="1"/>
            </p:cNvSpPr>
            <p:nvPr/>
          </p:nvSpPr>
          <p:spPr bwMode="auto">
            <a:xfrm>
              <a:off x="2848943" y="2451773"/>
              <a:ext cx="2014461" cy="260719"/>
            </a:xfrm>
            <a:prstGeom prst="rect">
              <a:avLst/>
            </a:prstGeom>
            <a:solidFill>
              <a:srgbClr val="0099CC"/>
            </a:solidFill>
            <a:ln w="3175">
              <a:solidFill>
                <a:srgbClr val="FFFFFF">
                  <a:lumMod val="50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Architecture Description  </a:t>
              </a:r>
            </a:p>
          </p:txBody>
        </p:sp>
        <p:sp>
          <p:nvSpPr>
            <p:cNvPr id="218" name="Rectangle 17"/>
            <p:cNvSpPr>
              <a:spLocks noChangeArrowheads="1"/>
            </p:cNvSpPr>
            <p:nvPr/>
          </p:nvSpPr>
          <p:spPr bwMode="auto">
            <a:xfrm>
              <a:off x="2850856" y="2738736"/>
              <a:ext cx="2014461" cy="260719"/>
            </a:xfrm>
            <a:prstGeom prst="rect">
              <a:avLst/>
            </a:prstGeom>
            <a:solidFill>
              <a:srgbClr val="00B228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Sprints Outline</a:t>
              </a:r>
            </a:p>
          </p:txBody>
        </p:sp>
        <p:sp>
          <p:nvSpPr>
            <p:cNvPr id="219" name="Rectangle 17"/>
            <p:cNvSpPr>
              <a:spLocks noChangeArrowheads="1"/>
            </p:cNvSpPr>
            <p:nvPr/>
          </p:nvSpPr>
          <p:spPr bwMode="auto">
            <a:xfrm>
              <a:off x="2857260" y="3040847"/>
              <a:ext cx="2014461" cy="260719"/>
            </a:xfrm>
            <a:prstGeom prst="rect">
              <a:avLst/>
            </a:prstGeom>
            <a:solidFill>
              <a:srgbClr val="00B228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Data Dictionary</a:t>
              </a:r>
            </a:p>
          </p:txBody>
        </p:sp>
        <p:sp>
          <p:nvSpPr>
            <p:cNvPr id="220" name="Rectangle 17"/>
            <p:cNvSpPr>
              <a:spLocks noChangeArrowheads="1"/>
            </p:cNvSpPr>
            <p:nvPr/>
          </p:nvSpPr>
          <p:spPr bwMode="auto">
            <a:xfrm>
              <a:off x="2848942" y="3354571"/>
              <a:ext cx="2014461" cy="260719"/>
            </a:xfrm>
            <a:prstGeom prst="rect">
              <a:avLst/>
            </a:prstGeom>
            <a:solidFill>
              <a:srgbClr val="0099CC"/>
            </a:solidFill>
            <a:ln w="3175">
              <a:solidFill>
                <a:srgbClr val="FFFFFF">
                  <a:lumMod val="50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Wire Frames &amp; Design</a:t>
              </a:r>
            </a:p>
          </p:txBody>
        </p:sp>
        <p:sp>
          <p:nvSpPr>
            <p:cNvPr id="221" name="Rectangle 17"/>
            <p:cNvSpPr>
              <a:spLocks noChangeArrowheads="1"/>
            </p:cNvSpPr>
            <p:nvPr/>
          </p:nvSpPr>
          <p:spPr bwMode="auto">
            <a:xfrm>
              <a:off x="2857259" y="3668842"/>
              <a:ext cx="2014461" cy="260719"/>
            </a:xfrm>
            <a:prstGeom prst="rect">
              <a:avLst/>
            </a:prstGeom>
            <a:solidFill>
              <a:srgbClr val="0099CC"/>
            </a:solidFill>
            <a:ln w="3175">
              <a:solidFill>
                <a:srgbClr val="FFFFFF">
                  <a:lumMod val="50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Sprint Plan</a:t>
              </a:r>
            </a:p>
          </p:txBody>
        </p:sp>
      </p:grpSp>
      <p:sp>
        <p:nvSpPr>
          <p:cNvPr id="222" name="Rectangle 38"/>
          <p:cNvSpPr>
            <a:spLocks noChangeArrowheads="1"/>
          </p:cNvSpPr>
          <p:nvPr/>
        </p:nvSpPr>
        <p:spPr bwMode="auto">
          <a:xfrm>
            <a:off x="4696463" y="2037511"/>
            <a:ext cx="321952" cy="1561779"/>
          </a:xfrm>
          <a:prstGeom prst="rect">
            <a:avLst/>
          </a:prstGeom>
          <a:solidFill>
            <a:srgbClr val="C00000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="vert270"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Screen Mock Ups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Signoff</a:t>
            </a:r>
          </a:p>
        </p:txBody>
      </p:sp>
      <p:sp>
        <p:nvSpPr>
          <p:cNvPr id="223" name="Rectangle 38"/>
          <p:cNvSpPr>
            <a:spLocks noChangeArrowheads="1"/>
          </p:cNvSpPr>
          <p:nvPr/>
        </p:nvSpPr>
        <p:spPr bwMode="auto">
          <a:xfrm>
            <a:off x="6979254" y="1988362"/>
            <a:ext cx="334239" cy="1348652"/>
          </a:xfrm>
          <a:prstGeom prst="rect">
            <a:avLst/>
          </a:prstGeom>
          <a:solidFill>
            <a:srgbClr val="C00000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="vert270"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Demo Sign Off</a:t>
            </a:r>
          </a:p>
        </p:txBody>
      </p:sp>
      <p:sp>
        <p:nvSpPr>
          <p:cNvPr id="224" name="Rectangle 38"/>
          <p:cNvSpPr>
            <a:spLocks noChangeArrowheads="1"/>
          </p:cNvSpPr>
          <p:nvPr/>
        </p:nvSpPr>
        <p:spPr bwMode="auto">
          <a:xfrm>
            <a:off x="6634582" y="2005368"/>
            <a:ext cx="316177" cy="1331659"/>
          </a:xfrm>
          <a:prstGeom prst="rect">
            <a:avLst/>
          </a:prstGeom>
          <a:solidFill>
            <a:srgbClr val="00B228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="vert270"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Product Backlogs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5361633" y="6048588"/>
            <a:ext cx="693182" cy="33855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Build #2 Demo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5922157" y="6032010"/>
            <a:ext cx="693182" cy="33855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User Stories 3</a:t>
            </a:r>
          </a:p>
        </p:txBody>
      </p:sp>
    </p:spTree>
    <p:extLst>
      <p:ext uri="{BB962C8B-B14F-4D97-AF65-F5344CB8AC3E}">
        <p14:creationId xmlns:p14="http://schemas.microsoft.com/office/powerpoint/2010/main" val="418604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227" name="Title 3"/>
          <p:cNvSpPr>
            <a:spLocks noGrp="1"/>
          </p:cNvSpPr>
          <p:nvPr>
            <p:ph type="title"/>
          </p:nvPr>
        </p:nvSpPr>
        <p:spPr>
          <a:xfrm>
            <a:off x="263352" y="764704"/>
            <a:ext cx="5184576" cy="504056"/>
          </a:xfrm>
        </p:spPr>
        <p:txBody>
          <a:bodyPr/>
          <a:lstStyle/>
          <a:p>
            <a:r>
              <a:rPr lang="en-GB" dirty="0" smtClean="0"/>
              <a:t>R1: Sprint Team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839416" y="1268760"/>
            <a:ext cx="9478579" cy="5033051"/>
            <a:chOff x="174813" y="1340855"/>
            <a:chExt cx="9478579" cy="5033051"/>
          </a:xfrm>
        </p:grpSpPr>
        <p:sp>
          <p:nvSpPr>
            <p:cNvPr id="89" name="TextBox 88"/>
            <p:cNvSpPr txBox="1"/>
            <p:nvPr/>
          </p:nvSpPr>
          <p:spPr>
            <a:xfrm>
              <a:off x="406400" y="1340855"/>
              <a:ext cx="9085943" cy="1079884"/>
            </a:xfrm>
            <a:prstGeom prst="rect">
              <a:avLst/>
            </a:prstGeom>
            <a:noFill/>
          </p:spPr>
          <p:txBody>
            <a:bodyPr wrap="square" lIns="108000" tIns="108000" rIns="108000" bIns="108000" rtlCol="0" anchor="t" anchorCtr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 dirty="0" smtClean="0"/>
            </a:p>
            <a:p>
              <a:r>
                <a:rPr lang="en-GB" sz="1400" dirty="0"/>
                <a:t> 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 dirty="0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74813" y="1479176"/>
              <a:ext cx="9478579" cy="4894730"/>
              <a:chOff x="685800" y="1744882"/>
              <a:chExt cx="7921480" cy="380314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6597142" y="2171575"/>
                <a:ext cx="1906988" cy="1290711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432551" y="2171575"/>
                <a:ext cx="3104412" cy="1307803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147900" y="2161936"/>
                <a:ext cx="2230360" cy="1307670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3230745" y="1808367"/>
                <a:ext cx="1865351" cy="296068"/>
              </a:xfrm>
              <a:prstGeom prst="roundRect">
                <a:avLst/>
              </a:prstGeom>
              <a:solidFill>
                <a:srgbClr val="4F81BD">
                  <a:lumMod val="60000"/>
                  <a:lumOff val="4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Enterprise Architect</a:t>
                </a: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1147899" y="1827551"/>
                <a:ext cx="1676401" cy="257700"/>
              </a:xfrm>
              <a:prstGeom prst="roundRect">
                <a:avLst/>
              </a:prstGeom>
              <a:solidFill>
                <a:srgbClr val="1F497D">
                  <a:lumMod val="75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OPCO CIO</a:t>
                </a:r>
                <a:r>
                  <a:rPr kumimoji="0" lang="en-GB" sz="1200" b="1" i="0" u="none" strike="noStrike" kern="0" cap="none" spc="0" normalizeH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Sponsor</a:t>
                </a: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1223171" y="2545326"/>
                <a:ext cx="969782" cy="250725"/>
              </a:xfrm>
              <a:prstGeom prst="roundRect">
                <a:avLst/>
              </a:prstGeom>
              <a:solidFill>
                <a:srgbClr val="FFC000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GB" sz="1200" b="1" kern="0" dirty="0" smtClean="0">
                    <a:solidFill>
                      <a:prstClr val="black"/>
                    </a:solidFill>
                    <a:latin typeface="Calibri"/>
                    <a:cs typeface="Arial" panose="020B0604020202020204" pitchFamily="34" charset="0"/>
                  </a:rPr>
                  <a:t>BA</a:t>
                </a:r>
                <a:endParaRPr lang="en-US" sz="12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endParaRPr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1456405" y="2202818"/>
                <a:ext cx="1820195" cy="257700"/>
              </a:xfrm>
              <a:prstGeom prst="roundRect">
                <a:avLst/>
              </a:prstGeom>
              <a:solidFill>
                <a:srgbClr val="1F497D">
                  <a:lumMod val="75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OPCO</a:t>
                </a:r>
                <a:r>
                  <a:rPr kumimoji="0" lang="en-GB" sz="1200" b="1" i="0" u="none" strike="noStrike" kern="0" cap="none" spc="0" normalizeH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BA</a:t>
                </a: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5298090" y="1808367"/>
                <a:ext cx="2920824" cy="305707"/>
              </a:xfrm>
              <a:prstGeom prst="roundRect">
                <a:avLst/>
              </a:prstGeom>
              <a:solidFill>
                <a:srgbClr val="4F81BD">
                  <a:lumMod val="60000"/>
                  <a:lumOff val="4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GB" sz="1200" b="1" kern="0" dirty="0" smtClean="0">
                    <a:solidFill>
                      <a:prstClr val="black"/>
                    </a:solidFill>
                    <a:latin typeface="Calibri"/>
                    <a:cs typeface="Arial" panose="020B0604020202020204" pitchFamily="34" charset="0"/>
                  </a:rPr>
                  <a:t>CTO Office </a:t>
                </a:r>
                <a:r>
                  <a:rPr lang="en-GB" sz="1200" b="1" kern="0" dirty="0">
                    <a:solidFill>
                      <a:prstClr val="black"/>
                    </a:solidFill>
                    <a:latin typeface="Calibri"/>
                    <a:cs typeface="Arial" panose="020B0604020202020204" pitchFamily="34" charset="0"/>
                  </a:rPr>
                  <a:t>Product </a:t>
                </a:r>
                <a:r>
                  <a:rPr lang="en-GB" sz="1200" b="1" kern="0" dirty="0" smtClean="0">
                    <a:solidFill>
                      <a:prstClr val="black"/>
                    </a:solidFill>
                    <a:latin typeface="Calibri"/>
                    <a:cs typeface="Arial" panose="020B0604020202020204" pitchFamily="34" charset="0"/>
                  </a:rPr>
                  <a:t>Owner </a:t>
                </a:r>
                <a:endParaRPr lang="en-US" sz="12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endParaRPr>
              </a:p>
            </p:txBody>
          </p:sp>
          <p:sp>
            <p:nvSpPr>
              <p:cNvPr id="99" name="Rounded Rectangle 98"/>
              <p:cNvSpPr/>
              <p:nvPr/>
            </p:nvSpPr>
            <p:spPr>
              <a:xfrm>
                <a:off x="1147899" y="3518076"/>
                <a:ext cx="7321062" cy="305912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HCL Lead Architect (Offshore)</a:t>
                </a: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2297158" y="2546274"/>
                <a:ext cx="931296" cy="244060"/>
              </a:xfrm>
              <a:prstGeom prst="roundRect">
                <a:avLst/>
              </a:prstGeom>
              <a:solidFill>
                <a:srgbClr val="4F81BD">
                  <a:lumMod val="60000"/>
                  <a:lumOff val="4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Product Owner</a:t>
                </a: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3467842" y="2532530"/>
                <a:ext cx="1373663" cy="218971"/>
              </a:xfrm>
              <a:prstGeom prst="roundRect">
                <a:avLst/>
              </a:prstGeom>
              <a:solidFill>
                <a:srgbClr val="FFC000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b="1" kern="0" dirty="0" smtClean="0">
                    <a:solidFill>
                      <a:prstClr val="black"/>
                    </a:solidFill>
                    <a:latin typeface="Calibri"/>
                    <a:cs typeface="Arial" panose="020B0604020202020204" pitchFamily="34" charset="0"/>
                  </a:rPr>
                  <a:t>Scrum Master</a:t>
                </a: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4830591" y="2217108"/>
                <a:ext cx="1289625" cy="225679"/>
              </a:xfrm>
              <a:prstGeom prst="roundRect">
                <a:avLst/>
              </a:prstGeom>
              <a:solidFill>
                <a:srgbClr val="4F81BD">
                  <a:lumMod val="60000"/>
                  <a:lumOff val="4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Project Manager</a:t>
                </a: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7036306" y="2252594"/>
                <a:ext cx="1420661" cy="201956"/>
              </a:xfrm>
              <a:prstGeom prst="roundRect">
                <a:avLst/>
              </a:prstGeom>
              <a:solidFill>
                <a:srgbClr val="4F81BD">
                  <a:lumMod val="60000"/>
                  <a:lumOff val="4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Project Manager</a:t>
                </a: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685800" y="1744882"/>
                <a:ext cx="7889100" cy="3803147"/>
              </a:xfrm>
              <a:prstGeom prst="roundRect">
                <a:avLst>
                  <a:gd name="adj" fmla="val 1699"/>
                </a:avLst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109133" y="3113097"/>
                <a:ext cx="2167467" cy="358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b="1" dirty="0" smtClean="0">
                    <a:solidFill>
                      <a:prstClr val="black"/>
                    </a:solidFill>
                    <a:cs typeface="Arial" panose="020B0604020202020204" pitchFamily="34" charset="0"/>
                  </a:rPr>
                  <a:t>Requirements  Grouping &amp; Baseline Scrum </a:t>
                </a:r>
                <a:endParaRPr lang="en-US" sz="1200" b="1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972313" y="3259872"/>
                <a:ext cx="1971794" cy="215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b="1" dirty="0" smtClean="0">
                    <a:solidFill>
                      <a:prstClr val="black"/>
                    </a:solidFill>
                    <a:cs typeface="Arial" panose="020B0604020202020204" pitchFamily="34" charset="0"/>
                  </a:rPr>
                  <a:t>Design &amp; Build Scrum </a:t>
                </a:r>
                <a:endParaRPr lang="en-US" sz="1200" b="1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7036305" y="2522193"/>
                <a:ext cx="1420661" cy="172877"/>
              </a:xfrm>
              <a:prstGeom prst="roundRect">
                <a:avLst/>
              </a:prstGeom>
              <a:solidFill>
                <a:srgbClr val="FFC000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GB" sz="1200" b="1" kern="0" dirty="0" smtClean="0">
                    <a:solidFill>
                      <a:prstClr val="black"/>
                    </a:solidFill>
                    <a:latin typeface="Calibri"/>
                    <a:cs typeface="Arial" panose="020B0604020202020204" pitchFamily="34" charset="0"/>
                  </a:rPr>
                  <a:t>Product Owner</a:t>
                </a:r>
                <a:endParaRPr lang="en-US" sz="12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6881680" y="3238993"/>
                <a:ext cx="1725600" cy="215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b="1" dirty="0" smtClean="0">
                    <a:solidFill>
                      <a:prstClr val="black"/>
                    </a:solidFill>
                    <a:cs typeface="Arial" panose="020B0604020202020204" pitchFamily="34" charset="0"/>
                  </a:rPr>
                  <a:t>Test &amp; Production Scrum </a:t>
                </a:r>
                <a:endParaRPr lang="en-US" sz="1200" b="1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5029995" y="3895076"/>
                <a:ext cx="1384550" cy="1310510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5110021" y="3994006"/>
                <a:ext cx="1248480" cy="336327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Lead - UX</a:t>
                </a: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5133669" y="4401928"/>
                <a:ext cx="1197109" cy="206921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Big Data PE</a:t>
                </a: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ounded Rectangle 121"/>
              <p:cNvSpPr/>
              <p:nvPr/>
            </p:nvSpPr>
            <p:spPr>
              <a:xfrm>
                <a:off x="5119627" y="4665157"/>
                <a:ext cx="1205286" cy="214395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HTML/ </a:t>
                </a:r>
                <a:r>
                  <a:rPr kumimoji="0" lang="en-US" sz="12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Dotnet</a:t>
                </a: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PE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453481" y="3895075"/>
                <a:ext cx="1233018" cy="1300509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4" name="Rounded Rectangle 123"/>
              <p:cNvSpPr/>
              <p:nvPr/>
            </p:nvSpPr>
            <p:spPr>
              <a:xfrm>
                <a:off x="6535966" y="3984254"/>
                <a:ext cx="1076301" cy="255121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Data Analyst</a:t>
                </a: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5303336" y="4916669"/>
                <a:ext cx="948754" cy="215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>
                    <a:solidFill>
                      <a:prstClr val="black"/>
                    </a:solidFill>
                    <a:cs typeface="Arial" panose="020B0604020202020204" pitchFamily="34" charset="0"/>
                  </a:rPr>
                  <a:t>Build Scrum </a:t>
                </a:r>
                <a:endParaRPr lang="en-US" sz="1200" b="1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6536963" y="4938353"/>
                <a:ext cx="880270" cy="215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>
                    <a:solidFill>
                      <a:prstClr val="black"/>
                    </a:solidFill>
                    <a:cs typeface="Arial" panose="020B0604020202020204" pitchFamily="34" charset="0"/>
                  </a:rPr>
                  <a:t>Test Scrum </a:t>
                </a:r>
                <a:endParaRPr lang="en-US" sz="1200" b="1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889094" y="3878243"/>
                <a:ext cx="1054786" cy="1306902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9" name="Rounded Rectangle 128"/>
              <p:cNvSpPr/>
              <p:nvPr/>
            </p:nvSpPr>
            <p:spPr>
              <a:xfrm>
                <a:off x="3949273" y="4043163"/>
                <a:ext cx="956726" cy="372369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Data Analyst</a:t>
                </a: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1250250" y="4327965"/>
                <a:ext cx="303578" cy="314422"/>
              </a:xfrm>
              <a:prstGeom prst="roundRect">
                <a:avLst/>
              </a:prstGeom>
              <a:solidFill>
                <a:srgbClr val="4F81BD">
                  <a:lumMod val="60000"/>
                  <a:lumOff val="4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552608" y="4348646"/>
                <a:ext cx="1247875" cy="215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>
                    <a:solidFill>
                      <a:prstClr val="black"/>
                    </a:solidFill>
                    <a:cs typeface="Arial" panose="020B0604020202020204" pitchFamily="34" charset="0"/>
                  </a:rPr>
                  <a:t>Group CTO Office</a:t>
                </a:r>
                <a:endParaRPr lang="en-US" sz="1200" b="1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1260053" y="4713702"/>
                <a:ext cx="282181" cy="304795"/>
              </a:xfrm>
              <a:prstGeom prst="roundRect">
                <a:avLst/>
              </a:prstGeom>
              <a:solidFill>
                <a:srgbClr val="FFC000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1556108" y="4729184"/>
                <a:ext cx="852672" cy="215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>
                    <a:solidFill>
                      <a:prstClr val="black"/>
                    </a:solidFill>
                    <a:cs typeface="Arial" panose="020B0604020202020204" pitchFamily="34" charset="0"/>
                  </a:rPr>
                  <a:t>HCL Onsite</a:t>
                </a:r>
                <a:endParaRPr lang="en-US" sz="1200" b="1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1241225" y="5106201"/>
                <a:ext cx="282181" cy="304795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542119" y="5106201"/>
                <a:ext cx="987979" cy="215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>
                    <a:solidFill>
                      <a:prstClr val="black"/>
                    </a:solidFill>
                    <a:cs typeface="Arial" panose="020B0604020202020204" pitchFamily="34" charset="0"/>
                  </a:rPr>
                  <a:t>HCL Offshore</a:t>
                </a:r>
                <a:endParaRPr lang="en-US" sz="1200" b="1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37" name="Rounded Rectangle 136"/>
              <p:cNvSpPr/>
              <p:nvPr/>
            </p:nvSpPr>
            <p:spPr>
              <a:xfrm rot="16200000">
                <a:off x="-861464" y="3531724"/>
                <a:ext cx="3505906" cy="245667"/>
              </a:xfrm>
              <a:prstGeom prst="roundRect">
                <a:avLst/>
              </a:prstGeom>
              <a:solidFill>
                <a:srgbClr val="EEECE1">
                  <a:lumMod val="50000"/>
                </a:srgbClr>
              </a:solidFill>
              <a:ln w="25400" cap="flat" cmpd="sng" algn="ctr">
                <a:solidFill>
                  <a:srgbClr val="EEECE1">
                    <a:lumMod val="25000"/>
                  </a:srgb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Governance</a:t>
                </a:r>
                <a:endPara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ounded Rectangle 137"/>
              <p:cNvSpPr/>
              <p:nvPr/>
            </p:nvSpPr>
            <p:spPr>
              <a:xfrm>
                <a:off x="1760193" y="2872397"/>
                <a:ext cx="1466933" cy="219628"/>
              </a:xfrm>
              <a:prstGeom prst="roundRect">
                <a:avLst/>
              </a:prstGeom>
              <a:solidFill>
                <a:srgbClr val="FFC000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Product Owner </a:t>
                </a: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2" name="Rounded Rectangle 161"/>
              <p:cNvSpPr/>
              <p:nvPr/>
            </p:nvSpPr>
            <p:spPr>
              <a:xfrm>
                <a:off x="1262087" y="3915196"/>
                <a:ext cx="297180" cy="325431"/>
              </a:xfrm>
              <a:prstGeom prst="roundRect">
                <a:avLst/>
              </a:prstGeom>
              <a:solidFill>
                <a:srgbClr val="1F497D">
                  <a:lumMod val="75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542472" y="3951886"/>
                <a:ext cx="533456" cy="215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>
                    <a:solidFill>
                      <a:prstClr val="black"/>
                    </a:solidFill>
                    <a:cs typeface="Arial" panose="020B0604020202020204" pitchFamily="34" charset="0"/>
                  </a:rPr>
                  <a:t>OPCO</a:t>
                </a:r>
                <a:endParaRPr lang="en-US" sz="1200" b="1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3512154" y="2206843"/>
                <a:ext cx="1224117" cy="247706"/>
              </a:xfrm>
              <a:prstGeom prst="roundRect">
                <a:avLst/>
              </a:prstGeom>
              <a:solidFill>
                <a:srgbClr val="1F497D">
                  <a:lumMod val="75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OPCO BA</a:t>
                </a: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6" name="Rounded Rectangle 165"/>
              <p:cNvSpPr/>
              <p:nvPr/>
            </p:nvSpPr>
            <p:spPr>
              <a:xfrm>
                <a:off x="4912134" y="2532530"/>
                <a:ext cx="661967" cy="279747"/>
              </a:xfrm>
              <a:prstGeom prst="roundRect">
                <a:avLst/>
              </a:prstGeom>
              <a:solidFill>
                <a:srgbClr val="FFC000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1200" b="1" kern="0" dirty="0" smtClean="0">
                    <a:solidFill>
                      <a:prstClr val="black"/>
                    </a:solidFill>
                    <a:latin typeface="Calibri"/>
                    <a:cs typeface="Arial" panose="020B0604020202020204" pitchFamily="34" charset="0"/>
                  </a:rPr>
                  <a:t>BA</a:t>
                </a:r>
                <a:endParaRPr lang="en-US" sz="12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1" name="Rounded Rectangle 230"/>
            <p:cNvSpPr/>
            <p:nvPr/>
          </p:nvSpPr>
          <p:spPr>
            <a:xfrm>
              <a:off x="7752184" y="2852936"/>
              <a:ext cx="802690" cy="338774"/>
            </a:xfrm>
            <a:prstGeom prst="roundRect">
              <a:avLst/>
            </a:prstGeom>
            <a:solidFill>
              <a:srgbClr val="1F497D">
                <a:lumMod val="75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rPr>
                <a:t>OPCO BA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8616280" y="2852936"/>
              <a:ext cx="504056" cy="360040"/>
            </a:xfrm>
            <a:prstGeom prst="roundRect">
              <a:avLst/>
            </a:prstGeom>
            <a:solidFill>
              <a:srgbClr val="FFC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sz="1200" b="1" kern="0" dirty="0" smtClean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BA</a:t>
              </a:r>
              <a:endParaRPr lang="en-US" sz="1200" b="1" kern="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4079776" y="5229200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Baseline &amp; Design Scrum </a:t>
              </a:r>
              <a:endParaRPr lang="en-US" sz="1200" b="1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53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63352" y="764704"/>
            <a:ext cx="7560840" cy="504056"/>
          </a:xfrm>
        </p:spPr>
        <p:txBody>
          <a:bodyPr/>
          <a:lstStyle/>
          <a:p>
            <a:r>
              <a:rPr lang="en-GB" dirty="0" smtClean="0"/>
              <a:t>R1: RASCI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76365"/>
              </p:ext>
            </p:extLst>
          </p:nvPr>
        </p:nvGraphicFramePr>
        <p:xfrm>
          <a:off x="335360" y="1484784"/>
          <a:ext cx="11449275" cy="417646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879656">
                  <a:extLst>
                    <a:ext uri="{9D8B030D-6E8A-4147-A177-3AD203B41FA5}">
                      <a16:colId xmlns:a16="http://schemas.microsoft.com/office/drawing/2014/main" val="2877984081"/>
                    </a:ext>
                  </a:extLst>
                </a:gridCol>
                <a:gridCol w="2556501">
                  <a:extLst>
                    <a:ext uri="{9D8B030D-6E8A-4147-A177-3AD203B41FA5}">
                      <a16:colId xmlns:a16="http://schemas.microsoft.com/office/drawing/2014/main" val="3683609127"/>
                    </a:ext>
                  </a:extLst>
                </a:gridCol>
                <a:gridCol w="2336587">
                  <a:extLst>
                    <a:ext uri="{9D8B030D-6E8A-4147-A177-3AD203B41FA5}">
                      <a16:colId xmlns:a16="http://schemas.microsoft.com/office/drawing/2014/main" val="3313565847"/>
                    </a:ext>
                  </a:extLst>
                </a:gridCol>
                <a:gridCol w="810933">
                  <a:extLst>
                    <a:ext uri="{9D8B030D-6E8A-4147-A177-3AD203B41FA5}">
                      <a16:colId xmlns:a16="http://schemas.microsoft.com/office/drawing/2014/main" val="2933522067"/>
                    </a:ext>
                  </a:extLst>
                </a:gridCol>
                <a:gridCol w="810933">
                  <a:extLst>
                    <a:ext uri="{9D8B030D-6E8A-4147-A177-3AD203B41FA5}">
                      <a16:colId xmlns:a16="http://schemas.microsoft.com/office/drawing/2014/main" val="4000773328"/>
                    </a:ext>
                  </a:extLst>
                </a:gridCol>
                <a:gridCol w="810933">
                  <a:extLst>
                    <a:ext uri="{9D8B030D-6E8A-4147-A177-3AD203B41FA5}">
                      <a16:colId xmlns:a16="http://schemas.microsoft.com/office/drawing/2014/main" val="2091082495"/>
                    </a:ext>
                  </a:extLst>
                </a:gridCol>
                <a:gridCol w="810933">
                  <a:extLst>
                    <a:ext uri="{9D8B030D-6E8A-4147-A177-3AD203B41FA5}">
                      <a16:colId xmlns:a16="http://schemas.microsoft.com/office/drawing/2014/main" val="401021464"/>
                    </a:ext>
                  </a:extLst>
                </a:gridCol>
                <a:gridCol w="810933">
                  <a:extLst>
                    <a:ext uri="{9D8B030D-6E8A-4147-A177-3AD203B41FA5}">
                      <a16:colId xmlns:a16="http://schemas.microsoft.com/office/drawing/2014/main" val="4262511304"/>
                    </a:ext>
                  </a:extLst>
                </a:gridCol>
                <a:gridCol w="810933">
                  <a:extLst>
                    <a:ext uri="{9D8B030D-6E8A-4147-A177-3AD203B41FA5}">
                      <a16:colId xmlns:a16="http://schemas.microsoft.com/office/drawing/2014/main" val="3289810492"/>
                    </a:ext>
                  </a:extLst>
                </a:gridCol>
                <a:gridCol w="810933">
                  <a:extLst>
                    <a:ext uri="{9D8B030D-6E8A-4147-A177-3AD203B41FA5}">
                      <a16:colId xmlns:a16="http://schemas.microsoft.com/office/drawing/2014/main" val="16403499"/>
                    </a:ext>
                  </a:extLst>
                </a:gridCol>
              </a:tblGrid>
              <a:tr h="28265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</a:rPr>
                        <a:t>Project Team</a:t>
                      </a:r>
                      <a:endParaRPr lang="en-IN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</a:rPr>
                        <a:t>Project </a:t>
                      </a:r>
                      <a:r>
                        <a:rPr lang="en-IN" sz="1400" u="none" strike="noStrike" dirty="0" err="1">
                          <a:effectLst/>
                          <a:latin typeface="Calibri" panose="020F0502020204030204" pitchFamily="34" charset="0"/>
                        </a:rPr>
                        <a:t>Activites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314074"/>
                  </a:ext>
                </a:extLst>
              </a:tr>
              <a:tr h="123980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</a:rPr>
                        <a:t>Partner</a:t>
                      </a:r>
                      <a:endParaRPr lang="en-IN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</a:rPr>
                        <a:t>Role</a:t>
                      </a:r>
                      <a:endParaRPr lang="en-IN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</a:rPr>
                        <a:t>Primary Project Function</a:t>
                      </a:r>
                      <a:endParaRPr lang="en-IN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</a:rPr>
                        <a:t>Requirements</a:t>
                      </a:r>
                      <a:endParaRPr lang="en-IN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</a:rPr>
                        <a:t>High-Level Design</a:t>
                      </a:r>
                      <a:endParaRPr lang="en-IN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</a:rPr>
                        <a:t>User-Story Design</a:t>
                      </a:r>
                      <a:endParaRPr lang="en-IN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</a:rPr>
                        <a:t>Build &amp; Unit Test</a:t>
                      </a:r>
                      <a:endParaRPr lang="en-IN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</a:rPr>
                        <a:t>SIT&amp; SAT</a:t>
                      </a:r>
                      <a:endParaRPr lang="en-IN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</a:rPr>
                        <a:t>UAT</a:t>
                      </a:r>
                      <a:endParaRPr lang="en-IN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Production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vert="vert270" anchor="b"/>
                </a:tc>
                <a:extLst>
                  <a:ext uri="{0D108BD9-81ED-4DB2-BD59-A6C34878D82A}">
                    <a16:rowId xmlns:a16="http://schemas.microsoft.com/office/drawing/2014/main" val="2060341048"/>
                  </a:ext>
                </a:extLst>
              </a:tr>
              <a:tr h="32683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Kantar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Product Owner*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Component</a:t>
                      </a:r>
                      <a:r>
                        <a:rPr lang="en-IN" sz="1400" b="0" i="0" u="none" strike="noStrike" baseline="0" dirty="0" smtClean="0">
                          <a:effectLst/>
                          <a:latin typeface="Calibri" panose="020F0502020204030204" pitchFamily="34" charset="0"/>
                        </a:rPr>
                        <a:t> Ownership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04826"/>
                  </a:ext>
                </a:extLst>
              </a:tr>
              <a:tr h="32161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1717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Kantar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1717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695" marR="8695" marT="8695" marB="0" anchor="b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OpCo</a:t>
                      </a:r>
                      <a:r>
                        <a:rPr lang="en-IN" sz="1400" b="0" i="0" u="none" strike="noStrike" baseline="0" dirty="0" smtClean="0">
                          <a:effectLst/>
                          <a:latin typeface="Calibri" panose="020F0502020204030204" pitchFamily="34" charset="0"/>
                        </a:rPr>
                        <a:t> Business Analyst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Design &amp; Testing Scrum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IN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65016"/>
                  </a:ext>
                </a:extLst>
              </a:tr>
              <a:tr h="28265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1717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Kantar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1717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695" marR="8695" marT="8695" marB="0" anchor="b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Enterprise Architect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</a:rPr>
                        <a:t>Design Authority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IN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849191"/>
                  </a:ext>
                </a:extLst>
              </a:tr>
              <a:tr h="28265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1717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Kantar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1717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695" marR="8695" marT="8695" marB="0" anchor="b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Project Manager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Project Governance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89008"/>
                  </a:ext>
                </a:extLst>
              </a:tr>
              <a:tr h="30488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</a:rPr>
                        <a:t>HCL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Lead</a:t>
                      </a:r>
                      <a:r>
                        <a:rPr lang="en-IN" sz="1400" u="none" strike="noStrike" baseline="0" dirty="0" smtClean="0">
                          <a:effectLst/>
                          <a:latin typeface="Calibri" panose="020F0502020204030204" pitchFamily="34" charset="0"/>
                        </a:rPr>
                        <a:t> Architect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Design Authority &amp; Governance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extLst>
                  <a:ext uri="{0D108BD9-81ED-4DB2-BD59-A6C34878D82A}">
                    <a16:rowId xmlns:a16="http://schemas.microsoft.com/office/drawing/2014/main" val="930235722"/>
                  </a:ext>
                </a:extLst>
              </a:tr>
              <a:tr h="2826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</a:rPr>
                        <a:t>HCL</a:t>
                      </a:r>
                      <a:endParaRPr lang="en-IN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Scrum </a:t>
                      </a:r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</a:rPr>
                        <a:t>Master </a:t>
                      </a:r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(Onshore)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Project</a:t>
                      </a:r>
                      <a:r>
                        <a:rPr lang="en-IN" sz="1400" b="0" i="0" u="none" strike="noStrike" baseline="0" dirty="0" smtClean="0">
                          <a:effectLst/>
                          <a:latin typeface="Calibri" panose="020F0502020204030204" pitchFamily="34" charset="0"/>
                        </a:rPr>
                        <a:t> Governance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extLst>
                  <a:ext uri="{0D108BD9-81ED-4DB2-BD59-A6C34878D82A}">
                    <a16:rowId xmlns:a16="http://schemas.microsoft.com/office/drawing/2014/main" val="1864641670"/>
                  </a:ext>
                </a:extLst>
              </a:tr>
              <a:tr h="28741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</a:rPr>
                        <a:t>HCL</a:t>
                      </a:r>
                      <a:endParaRPr lang="en-IN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Business Analyst (Onshore)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Design &amp; Testing</a:t>
                      </a:r>
                      <a:r>
                        <a:rPr lang="en-IN" sz="1400" u="none" strike="noStrike" baseline="0" dirty="0" smtClean="0">
                          <a:effectLst/>
                          <a:latin typeface="Calibri" panose="020F0502020204030204" pitchFamily="34" charset="0"/>
                        </a:rPr>
                        <a:t> Scrum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IN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extLst>
                  <a:ext uri="{0D108BD9-81ED-4DB2-BD59-A6C34878D82A}">
                    <a16:rowId xmlns:a16="http://schemas.microsoft.com/office/drawing/2014/main" val="4062134178"/>
                  </a:ext>
                </a:extLst>
              </a:tr>
              <a:tr h="2826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</a:rPr>
                        <a:t>HCL</a:t>
                      </a:r>
                      <a:endParaRPr lang="en-IN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Data Analyst(Offshore)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Design</a:t>
                      </a:r>
                      <a:r>
                        <a:rPr lang="en-IN" sz="1400" u="none" strike="noStrike" baseline="0" dirty="0" smtClean="0">
                          <a:effectLst/>
                          <a:latin typeface="Calibri" panose="020F0502020204030204" pitchFamily="34" charset="0"/>
                        </a:rPr>
                        <a:t> &amp; Testing Scrum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IN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extLst>
                  <a:ext uri="{0D108BD9-81ED-4DB2-BD59-A6C34878D82A}">
                    <a16:rowId xmlns:a16="http://schemas.microsoft.com/office/drawing/2014/main" val="1325914497"/>
                  </a:ext>
                </a:extLst>
              </a:tr>
              <a:tr h="2826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</a:rPr>
                        <a:t>HCL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Product Engineers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</a:rPr>
                        <a:t>Build </a:t>
                      </a:r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&amp; Testing Scrum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IN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IN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I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5" marR="8695" marT="8695" marB="0" anchor="b"/>
                </a:tc>
                <a:extLst>
                  <a:ext uri="{0D108BD9-81ED-4DB2-BD59-A6C34878D82A}">
                    <a16:rowId xmlns:a16="http://schemas.microsoft.com/office/drawing/2014/main" val="217002522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1384" y="6093296"/>
            <a:ext cx="36612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400" dirty="0" smtClean="0"/>
              <a:t>* - Product Owner can be from Kantar or HCL.</a:t>
            </a:r>
          </a:p>
        </p:txBody>
      </p:sp>
    </p:spTree>
    <p:extLst>
      <p:ext uri="{BB962C8B-B14F-4D97-AF65-F5344CB8AC3E}">
        <p14:creationId xmlns:p14="http://schemas.microsoft.com/office/powerpoint/2010/main" val="347528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227" name="Title 3"/>
          <p:cNvSpPr>
            <a:spLocks noGrp="1"/>
          </p:cNvSpPr>
          <p:nvPr>
            <p:ph type="title"/>
          </p:nvPr>
        </p:nvSpPr>
        <p:spPr>
          <a:xfrm>
            <a:off x="263352" y="764704"/>
            <a:ext cx="7560840" cy="504056"/>
          </a:xfrm>
        </p:spPr>
        <p:txBody>
          <a:bodyPr/>
          <a:lstStyle/>
          <a:p>
            <a:r>
              <a:rPr lang="en-GB" dirty="0" smtClean="0"/>
              <a:t>R1: A Day in the Life of </a:t>
            </a:r>
            <a:r>
              <a:rPr lang="en-GB" dirty="0" err="1" smtClean="0"/>
              <a:t>OpCo</a:t>
            </a:r>
            <a:r>
              <a:rPr lang="en-GB" dirty="0" smtClean="0"/>
              <a:t> BA / Representative</a:t>
            </a:r>
            <a:endParaRPr lang="en-GB" dirty="0"/>
          </a:p>
        </p:txBody>
      </p:sp>
      <p:sp>
        <p:nvSpPr>
          <p:cNvPr id="50" name="Content Placeholder 2"/>
          <p:cNvSpPr>
            <a:spLocks noGrp="1"/>
          </p:cNvSpPr>
          <p:nvPr>
            <p:ph idx="4294967295"/>
          </p:nvPr>
        </p:nvSpPr>
        <p:spPr>
          <a:xfrm>
            <a:off x="231022" y="1586753"/>
            <a:ext cx="9412428" cy="517340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Plot</a:t>
            </a:r>
          </a:p>
          <a:p>
            <a:pPr marL="0" indent="0">
              <a:buNone/>
            </a:pPr>
            <a:r>
              <a:rPr lang="en-US" sz="1600" dirty="0" smtClean="0"/>
              <a:t>Kantar </a:t>
            </a:r>
            <a:r>
              <a:rPr lang="en-US" sz="1600" dirty="0" err="1" smtClean="0"/>
              <a:t>OpCo</a:t>
            </a:r>
            <a:r>
              <a:rPr lang="en-US" sz="1600" dirty="0" smtClean="0"/>
              <a:t> involvement in Release 1 solution.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Data for Kantar </a:t>
            </a:r>
            <a:r>
              <a:rPr lang="en-US" sz="1600" dirty="0" err="1" smtClean="0"/>
              <a:t>OpCo</a:t>
            </a:r>
            <a:r>
              <a:rPr lang="en-US" sz="1600" dirty="0" smtClean="0"/>
              <a:t> has to be sourced through DIOR @ MAP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Build feedback and updates go as product backlog.</a:t>
            </a:r>
            <a:endParaRPr lang="en-US" sz="12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Cast</a:t>
            </a:r>
            <a:endParaRPr lang="en-US" sz="1600" b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51" name="Picture 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3161" y="5223899"/>
            <a:ext cx="2462732" cy="125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3861048"/>
            <a:ext cx="2314937" cy="123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 Box 37"/>
          <p:cNvSpPr txBox="1">
            <a:spLocks noChangeArrowheads="1"/>
          </p:cNvSpPr>
          <p:nvPr/>
        </p:nvSpPr>
        <p:spPr bwMode="auto">
          <a:xfrm>
            <a:off x="5399902" y="4007856"/>
            <a:ext cx="3413554" cy="103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002" tIns="55501" rIns="111002" bIns="55501">
            <a:spAutoFit/>
          </a:bodyPr>
          <a:lstStyle/>
          <a:p>
            <a:pPr defTabSz="1110145" fontAlgn="auto">
              <a:spcBef>
                <a:spcPct val="50000"/>
              </a:spcBef>
              <a:spcAft>
                <a:spcPts val="0"/>
              </a:spcAft>
              <a:defRPr/>
            </a:pPr>
            <a:endParaRPr lang="sv-SE" sz="1500" b="1" dirty="0">
              <a:solidFill>
                <a:srgbClr val="0070C0"/>
              </a:solidFill>
              <a:latin typeface="Calibri"/>
            </a:endParaRPr>
          </a:p>
          <a:p>
            <a:pPr defTabSz="1110145" fontAlgn="auto">
              <a:spcBef>
                <a:spcPct val="50000"/>
              </a:spcBef>
              <a:spcAft>
                <a:spcPts val="0"/>
              </a:spcAft>
              <a:defRPr/>
            </a:pPr>
            <a:endParaRPr lang="sv-SE" sz="1500" b="1" dirty="0">
              <a:solidFill>
                <a:srgbClr val="0070C0"/>
              </a:solidFill>
              <a:latin typeface="Calibri"/>
            </a:endParaRPr>
          </a:p>
          <a:p>
            <a:pPr defTabSz="1110145" fontAlgn="auto">
              <a:spcBef>
                <a:spcPct val="50000"/>
              </a:spcBef>
              <a:spcAft>
                <a:spcPts val="0"/>
              </a:spcAft>
              <a:defRPr/>
            </a:pPr>
            <a:endParaRPr lang="sv-SE" sz="1500" b="1" dirty="0">
              <a:solidFill>
                <a:srgbClr val="0070C0"/>
              </a:solidFill>
              <a:latin typeface="Calibri"/>
            </a:endParaRPr>
          </a:p>
        </p:txBody>
      </p:sp>
      <p:pic>
        <p:nvPicPr>
          <p:cNvPr id="54" name="Picture 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6782" y="5216363"/>
            <a:ext cx="2462732" cy="125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770" y="5277503"/>
            <a:ext cx="500510" cy="44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262" y="3850795"/>
            <a:ext cx="2416531" cy="123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124" y="4009547"/>
            <a:ext cx="525385" cy="40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 Box 37"/>
          <p:cNvSpPr txBox="1">
            <a:spLocks noChangeArrowheads="1"/>
          </p:cNvSpPr>
          <p:nvPr/>
        </p:nvSpPr>
        <p:spPr bwMode="auto">
          <a:xfrm>
            <a:off x="3904037" y="4418111"/>
            <a:ext cx="2328938" cy="69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4793" tIns="67397" rIns="134793" bIns="67397">
            <a:spAutoFit/>
          </a:bodyPr>
          <a:lstStyle/>
          <a:p>
            <a:pPr algn="r" defTabSz="1110145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sv-SE" b="1" dirty="0" smtClean="0">
                <a:solidFill>
                  <a:prstClr val="black"/>
                </a:solidFill>
                <a:latin typeface="Calibri"/>
              </a:rPr>
              <a:t>Lou-                           Product Manager</a:t>
            </a:r>
            <a:endParaRPr lang="sv-SE" sz="18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961" y="3896110"/>
            <a:ext cx="2403553" cy="123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 Box 37"/>
          <p:cNvSpPr txBox="1">
            <a:spLocks noChangeArrowheads="1"/>
          </p:cNvSpPr>
          <p:nvPr/>
        </p:nvSpPr>
        <p:spPr bwMode="auto">
          <a:xfrm>
            <a:off x="1273862" y="4444995"/>
            <a:ext cx="2328938" cy="69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4793" tIns="67397" rIns="134793" bIns="67397">
            <a:spAutoFit/>
          </a:bodyPr>
          <a:lstStyle/>
          <a:p>
            <a:pPr algn="r" defTabSz="1110145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sv-SE" sz="1800" b="1" dirty="0" smtClean="0">
                <a:solidFill>
                  <a:prstClr val="black"/>
                </a:solidFill>
                <a:latin typeface="Calibri"/>
              </a:rPr>
              <a:t>Rebecca-                  OPCO BA (Insight)</a:t>
            </a:r>
            <a:endParaRPr lang="sv-SE" sz="18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Text Box 37"/>
          <p:cNvSpPr txBox="1">
            <a:spLocks noChangeArrowheads="1"/>
          </p:cNvSpPr>
          <p:nvPr/>
        </p:nvSpPr>
        <p:spPr bwMode="auto">
          <a:xfrm>
            <a:off x="3843992" y="5640412"/>
            <a:ext cx="2328938" cy="69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4793" tIns="67397" rIns="134793" bIns="67397">
            <a:spAutoFit/>
          </a:bodyPr>
          <a:lstStyle/>
          <a:p>
            <a:pPr algn="r" defTabSz="1110145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sv-SE" sz="1800" b="1" dirty="0" smtClean="0">
                <a:solidFill>
                  <a:prstClr val="black"/>
                </a:solidFill>
                <a:latin typeface="Calibri"/>
              </a:rPr>
              <a:t>Aarti –                      HCL Business Analyst</a:t>
            </a:r>
            <a:endParaRPr lang="sv-SE" sz="18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Text Box 37"/>
          <p:cNvSpPr txBox="1">
            <a:spLocks noChangeArrowheads="1"/>
          </p:cNvSpPr>
          <p:nvPr/>
        </p:nvSpPr>
        <p:spPr bwMode="auto">
          <a:xfrm>
            <a:off x="1273342" y="5643009"/>
            <a:ext cx="2328938" cy="69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4793" tIns="67397" rIns="134793" bIns="67397">
            <a:spAutoFit/>
          </a:bodyPr>
          <a:lstStyle/>
          <a:p>
            <a:pPr algn="r" defTabSz="1110145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sv-SE" sz="1800" b="1" dirty="0" smtClean="0">
                <a:solidFill>
                  <a:prstClr val="black"/>
                </a:solidFill>
                <a:latin typeface="Calibri"/>
              </a:rPr>
              <a:t>David – HCL Technical SME</a:t>
            </a:r>
            <a:endParaRPr lang="sv-SE" sz="18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184" y="3961814"/>
            <a:ext cx="655159" cy="47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526" y="3981231"/>
            <a:ext cx="571500" cy="50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 Box 37"/>
          <p:cNvSpPr txBox="1">
            <a:spLocks noChangeArrowheads="1"/>
          </p:cNvSpPr>
          <p:nvPr/>
        </p:nvSpPr>
        <p:spPr bwMode="auto">
          <a:xfrm>
            <a:off x="6364356" y="4398325"/>
            <a:ext cx="2328938" cy="69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4793" tIns="67397" rIns="134793" bIns="67397">
            <a:spAutoFit/>
          </a:bodyPr>
          <a:lstStyle/>
          <a:p>
            <a:pPr algn="r" defTabSz="1110145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sv-SE" sz="1800" b="1" dirty="0" smtClean="0">
                <a:solidFill>
                  <a:prstClr val="black"/>
                </a:solidFill>
                <a:latin typeface="Calibri"/>
              </a:rPr>
              <a:t>Hayley-                   Enterprise Architect</a:t>
            </a:r>
            <a:endParaRPr lang="sv-SE" sz="18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872" y="5277503"/>
            <a:ext cx="456058" cy="42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6613" y="3988241"/>
            <a:ext cx="918238" cy="17194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0076" y="3963220"/>
            <a:ext cx="918238" cy="17194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7312" y="3992790"/>
            <a:ext cx="918238" cy="17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4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227" name="Title 3"/>
          <p:cNvSpPr>
            <a:spLocks noGrp="1"/>
          </p:cNvSpPr>
          <p:nvPr>
            <p:ph type="title"/>
          </p:nvPr>
        </p:nvSpPr>
        <p:spPr>
          <a:xfrm>
            <a:off x="263352" y="764704"/>
            <a:ext cx="7560840" cy="504056"/>
          </a:xfrm>
        </p:spPr>
        <p:txBody>
          <a:bodyPr/>
          <a:lstStyle/>
          <a:p>
            <a:r>
              <a:rPr lang="en-GB" dirty="0" smtClean="0"/>
              <a:t>R1: User Stories Definition</a:t>
            </a:r>
            <a:endParaRPr lang="en-GB" dirty="0"/>
          </a:p>
        </p:txBody>
      </p:sp>
      <p:sp>
        <p:nvSpPr>
          <p:cNvPr id="45" name="Rounded Rectangular Callout 44"/>
          <p:cNvSpPr/>
          <p:nvPr/>
        </p:nvSpPr>
        <p:spPr bwMode="auto">
          <a:xfrm>
            <a:off x="3668015" y="3102802"/>
            <a:ext cx="3514619" cy="748455"/>
          </a:xfrm>
          <a:prstGeom prst="wedgeRoundRectCallout">
            <a:avLst>
              <a:gd name="adj1" fmla="val -75626"/>
              <a:gd name="adj2" fmla="val -95768"/>
              <a:gd name="adj3" fmla="val 16667"/>
            </a:avLst>
          </a:prstGeom>
          <a:solidFill>
            <a:srgbClr val="BCBEC0">
              <a:lumMod val="20000"/>
              <a:lumOff val="8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1" tIns="45705" rIns="45705" bIns="9141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9138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0" cap="none" spc="0" normalizeH="0" baseline="0" noProof="0" dirty="0" smtClean="0">
              <a:ln>
                <a:noFill/>
              </a:ln>
              <a:solidFill>
                <a:srgbClr val="5ABD19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1" indent="0" algn="ctr" defTabSz="9138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0" cap="none" spc="0" normalizeH="0" baseline="0" noProof="0" dirty="0" smtClean="0">
              <a:ln>
                <a:noFill/>
              </a:ln>
              <a:solidFill>
                <a:srgbClr val="5ABD19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1" indent="0" algn="ctr" defTabSz="9138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ABD19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Hayley and Parvathy captures the requirement in notes which would form a input to User Stories Template</a:t>
            </a:r>
            <a:endParaRPr kumimoji="0" 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srgbClr val="5ABD19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Double Brace 45"/>
          <p:cNvSpPr/>
          <p:nvPr/>
        </p:nvSpPr>
        <p:spPr>
          <a:xfrm>
            <a:off x="503767" y="2229862"/>
            <a:ext cx="2514600" cy="1710126"/>
          </a:xfrm>
          <a:prstGeom prst="bracePair">
            <a:avLst/>
          </a:prstGeom>
          <a:noFill/>
          <a:ln w="9525" cap="flat" cmpd="sng" algn="ctr">
            <a:solidFill>
              <a:srgbClr val="00864F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91411" tIns="45705" rIns="91411" bIns="45705" rtlCol="0" anchor="ctr"/>
          <a:lstStyle/>
          <a:p>
            <a:pPr marL="0" marR="0" lvl="0" indent="0" algn="ctr" defTabSz="111014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05" y="2435851"/>
            <a:ext cx="571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1331374" y="1674977"/>
            <a:ext cx="897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Rebecca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0438" y="3040969"/>
            <a:ext cx="593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Lou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308391" y="3052072"/>
            <a:ext cx="897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Hayley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42560" y="3005593"/>
            <a:ext cx="897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Aarti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184" y="2498235"/>
            <a:ext cx="486397" cy="58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271" y="2019466"/>
            <a:ext cx="574321" cy="508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365" y="2595362"/>
            <a:ext cx="529320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076" y="3341000"/>
            <a:ext cx="500510" cy="44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1600483" y="3849325"/>
            <a:ext cx="84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David</a:t>
            </a:r>
          </a:p>
        </p:txBody>
      </p:sp>
      <p:sp>
        <p:nvSpPr>
          <p:cNvPr id="77" name="Rounded Rectangular Callout 76"/>
          <p:cNvSpPr/>
          <p:nvPr/>
        </p:nvSpPr>
        <p:spPr bwMode="auto">
          <a:xfrm>
            <a:off x="3747945" y="1465729"/>
            <a:ext cx="6001173" cy="1317813"/>
          </a:xfrm>
          <a:prstGeom prst="wedgeRoundRectCallout">
            <a:avLst>
              <a:gd name="adj1" fmla="val -74096"/>
              <a:gd name="adj2" fmla="val -23290"/>
              <a:gd name="adj3" fmla="val 16667"/>
            </a:avLst>
          </a:prstGeom>
          <a:solidFill>
            <a:srgbClr val="BCBEC0">
              <a:lumMod val="20000"/>
              <a:lumOff val="8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1" tIns="45705" rIns="45705" bIns="9141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9138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0" cap="none" spc="0" normalizeH="0" baseline="0" noProof="0" dirty="0" smtClean="0">
              <a:ln>
                <a:noFill/>
              </a:ln>
              <a:solidFill>
                <a:srgbClr val="5ABD19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1" indent="0" algn="ctr" defTabSz="9138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0" cap="none" spc="0" normalizeH="0" baseline="0" noProof="0" dirty="0" smtClean="0">
              <a:ln>
                <a:noFill/>
              </a:ln>
              <a:solidFill>
                <a:srgbClr val="5ABD19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1" indent="0" algn="ctr" defTabSz="9138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0" cap="none" spc="0" normalizeH="0" baseline="0" noProof="0" dirty="0" smtClean="0">
              <a:ln>
                <a:noFill/>
              </a:ln>
              <a:solidFill>
                <a:srgbClr val="5ABD19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ABD19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Let me explain Lou and Hayley  the requirement -                                                                                                           let me start with “Data Screen”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5ABD19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ABD19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 should be able to input the month and year for which data is being uploaded.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5ABD19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ABD19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Probably ability to browse and select the document from the system is required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5ABD19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ABD19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 should be able to submit the selected document for upload.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5ABD19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ABD19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  should be able to reset the values selected in the screen.</a:t>
            </a:r>
            <a:endParaRPr kumimoji="0" 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srgbClr val="5ABD19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8" name="Rounded Rectangular Callout 77"/>
          <p:cNvSpPr/>
          <p:nvPr/>
        </p:nvSpPr>
        <p:spPr bwMode="auto">
          <a:xfrm>
            <a:off x="161764" y="5146026"/>
            <a:ext cx="5557419" cy="725946"/>
          </a:xfrm>
          <a:prstGeom prst="wedgeRoundRectCallout">
            <a:avLst>
              <a:gd name="adj1" fmla="val -34897"/>
              <a:gd name="adj2" fmla="val -198643"/>
              <a:gd name="adj3" fmla="val 16667"/>
            </a:avLst>
          </a:prstGeom>
          <a:solidFill>
            <a:srgbClr val="BCBEC0">
              <a:lumMod val="20000"/>
              <a:lumOff val="8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1" tIns="45705" rIns="45705" bIns="9141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9138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0" cap="none" spc="0" normalizeH="0" baseline="0" noProof="0" dirty="0" smtClean="0">
              <a:ln>
                <a:noFill/>
              </a:ln>
              <a:solidFill>
                <a:srgbClr val="5ABD19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1" indent="0" algn="ctr" defTabSz="9138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0" cap="none" spc="0" normalizeH="0" baseline="0" noProof="0" dirty="0" smtClean="0">
              <a:ln>
                <a:noFill/>
              </a:ln>
              <a:solidFill>
                <a:srgbClr val="5ABD19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1" indent="0" algn="ctr" defTabSz="9138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0" cap="none" spc="0" normalizeH="0" baseline="0" noProof="0" dirty="0" smtClean="0">
              <a:ln>
                <a:noFill/>
              </a:ln>
              <a:solidFill>
                <a:srgbClr val="5ABD19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1" indent="0" algn="ctr" defTabSz="9138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ABD19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 Rebecca, the agenda for workshop as I have sent a mail in detail is to understand the requirements of how data ingestion updates are captured and submitted</a:t>
            </a:r>
            <a:endParaRPr kumimoji="0" 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srgbClr val="5ABD19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1162855" y="4450976"/>
            <a:ext cx="332415" cy="353907"/>
          </a:xfrm>
          <a:prstGeom prst="ellipse">
            <a:avLst/>
          </a:prstGeom>
          <a:solidFill>
            <a:srgbClr val="00864F"/>
          </a:solidFill>
          <a:ln w="25400" cap="flat" cmpd="sng" algn="ctr">
            <a:noFill/>
            <a:prstDash val="solid"/>
          </a:ln>
          <a:effectLst/>
        </p:spPr>
        <p:txBody>
          <a:bodyPr lIns="108000" tIns="108000" rIns="108000" bIns="10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lang="en-US" sz="2000" b="0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3255834" y="1627105"/>
            <a:ext cx="332415" cy="353907"/>
          </a:xfrm>
          <a:prstGeom prst="ellipse">
            <a:avLst/>
          </a:prstGeom>
          <a:solidFill>
            <a:srgbClr val="00864F"/>
          </a:solidFill>
          <a:ln w="25400" cap="flat" cmpd="sng" algn="ctr">
            <a:noFill/>
            <a:prstDash val="solid"/>
          </a:ln>
          <a:effectLst/>
        </p:spPr>
        <p:txBody>
          <a:bodyPr lIns="108000" tIns="108000" rIns="108000" bIns="10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endParaRPr kumimoji="0" lang="en-US" sz="2000" b="0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1" name="Rounded Rectangular Callout 80"/>
          <p:cNvSpPr/>
          <p:nvPr/>
        </p:nvSpPr>
        <p:spPr bwMode="auto">
          <a:xfrm>
            <a:off x="3612322" y="3100870"/>
            <a:ext cx="3514619" cy="748455"/>
          </a:xfrm>
          <a:prstGeom prst="wedgeRoundRectCallout">
            <a:avLst>
              <a:gd name="adj1" fmla="val -80600"/>
              <a:gd name="adj2" fmla="val -18512"/>
              <a:gd name="adj3" fmla="val 16667"/>
            </a:avLst>
          </a:prstGeom>
          <a:solidFill>
            <a:srgbClr val="BCBEC0">
              <a:lumMod val="20000"/>
              <a:lumOff val="8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1" tIns="45705" rIns="45705" bIns="9141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9138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0" cap="none" spc="0" normalizeH="0" baseline="0" noProof="0" dirty="0" smtClean="0">
              <a:ln>
                <a:noFill/>
              </a:ln>
              <a:solidFill>
                <a:srgbClr val="5ABD19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1" indent="0" algn="ctr" defTabSz="9138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0" cap="none" spc="0" normalizeH="0" baseline="0" noProof="0" dirty="0" smtClean="0">
              <a:ln>
                <a:noFill/>
              </a:ln>
              <a:solidFill>
                <a:srgbClr val="5ABD19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1" indent="0" algn="ctr" defTabSz="9138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ABD19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Lou and Parvathy captures the requirement in notes which would form a input to User Stories Template</a:t>
            </a:r>
            <a:endParaRPr kumimoji="0" 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srgbClr val="5ABD19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3139630" y="3115315"/>
            <a:ext cx="332415" cy="353907"/>
          </a:xfrm>
          <a:prstGeom prst="ellipse">
            <a:avLst/>
          </a:prstGeom>
          <a:solidFill>
            <a:srgbClr val="00864F"/>
          </a:solidFill>
          <a:ln w="25400" cap="flat" cmpd="sng" algn="ctr">
            <a:noFill/>
            <a:prstDash val="solid"/>
          </a:ln>
          <a:effectLst/>
        </p:spPr>
        <p:txBody>
          <a:bodyPr lIns="108000" tIns="108000" rIns="108000" bIns="10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  <a:endParaRPr kumimoji="0" lang="en-US" sz="2000" b="0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3" name="Rounded Rectangular Callout 82"/>
          <p:cNvSpPr/>
          <p:nvPr/>
        </p:nvSpPr>
        <p:spPr bwMode="auto">
          <a:xfrm>
            <a:off x="2904386" y="4058323"/>
            <a:ext cx="3514619" cy="748455"/>
          </a:xfrm>
          <a:prstGeom prst="wedgeRoundRectCallout">
            <a:avLst>
              <a:gd name="adj1" fmla="val -71036"/>
              <a:gd name="adj2" fmla="val -65224"/>
              <a:gd name="adj3" fmla="val 16667"/>
            </a:avLst>
          </a:prstGeom>
          <a:solidFill>
            <a:srgbClr val="BCBEC0">
              <a:lumMod val="20000"/>
              <a:lumOff val="8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1" tIns="45705" rIns="45705" bIns="9141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9138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0" cap="none" spc="0" normalizeH="0" baseline="0" noProof="0" dirty="0" smtClean="0">
              <a:ln>
                <a:noFill/>
              </a:ln>
              <a:solidFill>
                <a:srgbClr val="5ABD19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1" indent="0" algn="ctr" defTabSz="9138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0" cap="none" spc="0" normalizeH="0" baseline="0" noProof="0" dirty="0" smtClean="0">
              <a:ln>
                <a:noFill/>
              </a:ln>
              <a:solidFill>
                <a:srgbClr val="5ABD19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1" indent="0" algn="ctr" defTabSz="9138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ABD19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David captures the notes to check on feasibility of its design of components</a:t>
            </a:r>
            <a:endParaRPr kumimoji="0" 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srgbClr val="5ABD19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2421382" y="4031407"/>
            <a:ext cx="332415" cy="353907"/>
          </a:xfrm>
          <a:prstGeom prst="ellipse">
            <a:avLst/>
          </a:prstGeom>
          <a:solidFill>
            <a:srgbClr val="00864F"/>
          </a:solidFill>
          <a:ln w="25400" cap="flat" cmpd="sng" algn="ctr">
            <a:noFill/>
            <a:prstDash val="solid"/>
          </a:ln>
          <a:effectLst/>
        </p:spPr>
        <p:txBody>
          <a:bodyPr lIns="108000" tIns="108000" rIns="108000" bIns="10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  <a:endParaRPr kumimoji="0" lang="en-US" sz="2000" b="0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64152" y="2996952"/>
            <a:ext cx="2572519" cy="3334034"/>
            <a:chOff x="7680176" y="2996952"/>
            <a:chExt cx="2572519" cy="33340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80176" y="2996952"/>
              <a:ext cx="2115319" cy="2876834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32576" y="3149352"/>
              <a:ext cx="2115319" cy="2876834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84976" y="3301752"/>
              <a:ext cx="2115319" cy="2876834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37376" y="3454152"/>
              <a:ext cx="2115319" cy="28768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562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3501008"/>
            <a:ext cx="571500" cy="50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227" name="Title 3"/>
          <p:cNvSpPr>
            <a:spLocks noGrp="1"/>
          </p:cNvSpPr>
          <p:nvPr>
            <p:ph type="title"/>
          </p:nvPr>
        </p:nvSpPr>
        <p:spPr>
          <a:xfrm>
            <a:off x="263352" y="764704"/>
            <a:ext cx="7560840" cy="504056"/>
          </a:xfrm>
        </p:spPr>
        <p:txBody>
          <a:bodyPr/>
          <a:lstStyle/>
          <a:p>
            <a:r>
              <a:rPr lang="en-GB" dirty="0" smtClean="0"/>
              <a:t>R1: Solution Build</a:t>
            </a:r>
            <a:endParaRPr lang="en-GB" dirty="0"/>
          </a:p>
        </p:txBody>
      </p:sp>
      <p:sp>
        <p:nvSpPr>
          <p:cNvPr id="63" name="Rounded Rectangular Callout 62"/>
          <p:cNvSpPr/>
          <p:nvPr/>
        </p:nvSpPr>
        <p:spPr bwMode="auto">
          <a:xfrm>
            <a:off x="1910726" y="2811460"/>
            <a:ext cx="3429527" cy="1447801"/>
          </a:xfrm>
          <a:prstGeom prst="wedgeRoundRectCallout">
            <a:avLst>
              <a:gd name="adj1" fmla="val -100326"/>
              <a:gd name="adj2" fmla="val -95601"/>
              <a:gd name="adj3" fmla="val 16667"/>
            </a:avLst>
          </a:prstGeom>
          <a:solidFill>
            <a:srgbClr val="BCBEC0">
              <a:lumMod val="20000"/>
              <a:lumOff val="8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1" tIns="45705" rIns="45705" bIns="9141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9138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1" indent="0" algn="ctr" defTabSz="9138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1" indent="0" algn="ctr" defTabSz="9138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“Rebecca, we have completed the build of 30 user stories and have completed our testing also, Can we have a demo session?”</a:t>
            </a:r>
            <a:endParaRPr kumimoji="0" lang="en-US" sz="1600" b="0" i="1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ounded Rectangular Callout 63"/>
          <p:cNvSpPr/>
          <p:nvPr/>
        </p:nvSpPr>
        <p:spPr bwMode="auto">
          <a:xfrm>
            <a:off x="1982406" y="4640263"/>
            <a:ext cx="2866480" cy="990600"/>
          </a:xfrm>
          <a:prstGeom prst="wedgeRoundRectCallout">
            <a:avLst>
              <a:gd name="adj1" fmla="val -92232"/>
              <a:gd name="adj2" fmla="val -34938"/>
              <a:gd name="adj3" fmla="val 16667"/>
            </a:avLst>
          </a:prstGeom>
          <a:solidFill>
            <a:srgbClr val="BCBEC0">
              <a:lumMod val="20000"/>
              <a:lumOff val="8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1" tIns="45705" rIns="45705" bIns="9141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9138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“Sure, please set up demo and I would invite my team.”</a:t>
            </a:r>
            <a:endParaRPr kumimoji="0" lang="en-US" sz="1600" b="0" i="1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5" name="Cloud Callout 64"/>
          <p:cNvSpPr/>
          <p:nvPr/>
        </p:nvSpPr>
        <p:spPr bwMode="auto">
          <a:xfrm>
            <a:off x="2657009" y="1336249"/>
            <a:ext cx="2971801" cy="1524000"/>
          </a:xfrm>
          <a:prstGeom prst="cloudCallout">
            <a:avLst>
              <a:gd name="adj1" fmla="val -118639"/>
              <a:gd name="adj2" fmla="val -6465"/>
            </a:avLst>
          </a:prstGeom>
          <a:solidFill>
            <a:srgbClr val="BCBEC0">
              <a:lumMod val="20000"/>
              <a:lumOff val="8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1" tIns="45705" rIns="45705" bIns="9141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5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Vertical Scroll 65"/>
          <p:cNvSpPr/>
          <p:nvPr/>
        </p:nvSpPr>
        <p:spPr bwMode="auto">
          <a:xfrm>
            <a:off x="2771311" y="1363660"/>
            <a:ext cx="1066800" cy="762000"/>
          </a:xfrm>
          <a:prstGeom prst="verticalScroll">
            <a:avLst/>
          </a:prstGeom>
          <a:solidFill>
            <a:srgbClr val="000000">
              <a:lumMod val="50000"/>
              <a:lumOff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1" tIns="45705" rIns="45705" bIns="9141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5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Vertical Scroll 66"/>
          <p:cNvSpPr/>
          <p:nvPr/>
        </p:nvSpPr>
        <p:spPr bwMode="auto">
          <a:xfrm>
            <a:off x="2923711" y="1516062"/>
            <a:ext cx="1066800" cy="762000"/>
          </a:xfrm>
          <a:prstGeom prst="verticalScroll">
            <a:avLst/>
          </a:prstGeom>
          <a:solidFill>
            <a:srgbClr val="000000">
              <a:lumMod val="50000"/>
              <a:lumOff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1" tIns="45705" rIns="45705" bIns="9141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5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Vertical Scroll 67"/>
          <p:cNvSpPr/>
          <p:nvPr/>
        </p:nvSpPr>
        <p:spPr bwMode="auto">
          <a:xfrm>
            <a:off x="3076110" y="1668461"/>
            <a:ext cx="1066800" cy="762000"/>
          </a:xfrm>
          <a:prstGeom prst="verticalScroll">
            <a:avLst/>
          </a:prstGeom>
          <a:solidFill>
            <a:srgbClr val="000000">
              <a:lumMod val="50000"/>
              <a:lumOff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1" tIns="45705" rIns="45705" bIns="9141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-5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User Story 1</a:t>
            </a:r>
            <a:endParaRPr kumimoji="0" lang="en-US" sz="900" b="0" i="0" u="none" strike="noStrike" kern="0" cap="none" spc="-5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ounded Rectangular Callout 68"/>
          <p:cNvSpPr/>
          <p:nvPr/>
        </p:nvSpPr>
        <p:spPr bwMode="auto">
          <a:xfrm>
            <a:off x="7096789" y="1564851"/>
            <a:ext cx="2593121" cy="1812403"/>
          </a:xfrm>
          <a:prstGeom prst="wedgeRoundRectCallout">
            <a:avLst>
              <a:gd name="adj1" fmla="val -67341"/>
              <a:gd name="adj2" fmla="val -29056"/>
              <a:gd name="adj3" fmla="val 16667"/>
            </a:avLst>
          </a:prstGeom>
          <a:solidFill>
            <a:srgbClr val="BCBEC0">
              <a:lumMod val="20000"/>
              <a:lumOff val="8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1" tIns="45705" rIns="45705" bIns="9141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9138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  <a:r>
              <a:rPr kumimoji="0" lang="en-AU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Good job; first set of functionality looks fine; though we have seen it with sample data. Some feedback on functionalities delivered</a:t>
            </a:r>
            <a:r>
              <a:rPr kumimoji="0" lang="en-A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  <a:endParaRPr kumimoji="0" lang="en-US" sz="1800" b="0" i="1" u="none" strike="noStrike" kern="0" cap="none" spc="-5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5628811" y="1668463"/>
            <a:ext cx="0" cy="4419600"/>
          </a:xfrm>
          <a:prstGeom prst="line">
            <a:avLst/>
          </a:prstGeom>
          <a:noFill/>
          <a:ln w="9525" cap="flat" cmpd="sng" algn="ctr">
            <a:solidFill>
              <a:srgbClr val="00864F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89" name="Striped Right Arrow 88"/>
          <p:cNvSpPr/>
          <p:nvPr/>
        </p:nvSpPr>
        <p:spPr bwMode="auto">
          <a:xfrm rot="512421">
            <a:off x="6720825" y="5076267"/>
            <a:ext cx="978408" cy="484632"/>
          </a:xfrm>
          <a:prstGeom prst="stripedRightArrow">
            <a:avLst/>
          </a:prstGeom>
          <a:solidFill>
            <a:srgbClr val="0000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1" tIns="45705" rIns="45705" bIns="9141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5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Folded Corner 89"/>
          <p:cNvSpPr/>
          <p:nvPr/>
        </p:nvSpPr>
        <p:spPr bwMode="auto">
          <a:xfrm>
            <a:off x="7852494" y="5020101"/>
            <a:ext cx="1374078" cy="914400"/>
          </a:xfrm>
          <a:prstGeom prst="foldedCorner">
            <a:avLst/>
          </a:prstGeom>
          <a:solidFill>
            <a:srgbClr val="000000">
              <a:lumMod val="50000"/>
              <a:lumOff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1" tIns="45705" rIns="45705" bIns="9141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-5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Project Plan updated, backlog updated, design updated, user stories updated</a:t>
            </a:r>
            <a:endParaRPr kumimoji="0" lang="en-US" sz="1000" b="0" i="0" u="none" strike="noStrike" kern="0" cap="none" spc="-5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38" y="4716462"/>
            <a:ext cx="409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738" y="1516062"/>
            <a:ext cx="409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82" y="4689475"/>
            <a:ext cx="3524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2542711" y="6088062"/>
            <a:ext cx="1905000" cy="584775"/>
          </a:xfrm>
          <a:prstGeom prst="rect">
            <a:avLst/>
          </a:prstGeom>
          <a:solidFill>
            <a:srgbClr val="FFFFFF">
              <a:lumMod val="85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Sprint 1 Build complete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57511" y="6088062"/>
            <a:ext cx="1905000" cy="338554"/>
          </a:xfrm>
          <a:prstGeom prst="rect">
            <a:avLst/>
          </a:prstGeom>
          <a:solidFill>
            <a:srgbClr val="FFFFFF">
              <a:lumMod val="85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Review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757" y="1564851"/>
            <a:ext cx="1305506" cy="865607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-94470" y="2278062"/>
            <a:ext cx="897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Lou</a:t>
            </a:r>
          </a:p>
        </p:txBody>
      </p:sp>
      <p:sp>
        <p:nvSpPr>
          <p:cNvPr id="99" name="Oval 98"/>
          <p:cNvSpPr/>
          <p:nvPr/>
        </p:nvSpPr>
        <p:spPr>
          <a:xfrm>
            <a:off x="1022822" y="2683295"/>
            <a:ext cx="332415" cy="353907"/>
          </a:xfrm>
          <a:prstGeom prst="ellipse">
            <a:avLst/>
          </a:prstGeom>
          <a:solidFill>
            <a:srgbClr val="00864F"/>
          </a:solidFill>
          <a:ln w="25400" cap="flat" cmpd="sng" algn="ctr">
            <a:noFill/>
            <a:prstDash val="solid"/>
          </a:ln>
          <a:effectLst/>
        </p:spPr>
        <p:txBody>
          <a:bodyPr lIns="108000" tIns="108000" rIns="108000" bIns="10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lang="en-US" sz="2000" b="0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97385" y="5200302"/>
            <a:ext cx="897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Rebecca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903490" y="1978472"/>
            <a:ext cx="897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Rebecca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589937" y="5074363"/>
            <a:ext cx="991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David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 conjunction with PM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62952" y="4030225"/>
            <a:ext cx="897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Lou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376525" y="3593702"/>
            <a:ext cx="3313385" cy="1077218"/>
          </a:xfrm>
          <a:prstGeom prst="rect">
            <a:avLst/>
          </a:prstGeom>
          <a:solidFill>
            <a:srgbClr val="BCBEC0">
              <a:lumMod val="20000"/>
              <a:lumOff val="8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1" tIns="45705" rIns="45705" bIns="9141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9138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 have captured the notes as these changes would go as product backlog and our user stories would be updated.</a:t>
            </a:r>
            <a:endParaRPr kumimoji="0" lang="en-US" sz="1600" b="0" i="1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1040230" y="4652397"/>
            <a:ext cx="332415" cy="353907"/>
          </a:xfrm>
          <a:prstGeom prst="ellipse">
            <a:avLst/>
          </a:prstGeom>
          <a:solidFill>
            <a:srgbClr val="00864F"/>
          </a:solidFill>
          <a:ln w="25400" cap="flat" cmpd="sng" algn="ctr">
            <a:noFill/>
            <a:prstDash val="solid"/>
          </a:ln>
          <a:effectLst/>
        </p:spPr>
        <p:txBody>
          <a:bodyPr lIns="108000" tIns="108000" rIns="108000" bIns="10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endParaRPr kumimoji="0" lang="en-US" sz="2000" b="0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6757895" y="1760449"/>
            <a:ext cx="332415" cy="353907"/>
          </a:xfrm>
          <a:prstGeom prst="ellipse">
            <a:avLst/>
          </a:prstGeom>
          <a:solidFill>
            <a:srgbClr val="00864F"/>
          </a:solidFill>
          <a:ln w="25400" cap="flat" cmpd="sng" algn="ctr">
            <a:noFill/>
            <a:prstDash val="solid"/>
          </a:ln>
          <a:effectLst/>
        </p:spPr>
        <p:txBody>
          <a:bodyPr lIns="108000" tIns="108000" rIns="108000" bIns="10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  <a:endParaRPr kumimoji="0" lang="en-US" sz="2000" b="0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6171738" y="3504090"/>
            <a:ext cx="332415" cy="353907"/>
          </a:xfrm>
          <a:prstGeom prst="ellipse">
            <a:avLst/>
          </a:prstGeom>
          <a:solidFill>
            <a:srgbClr val="00864F"/>
          </a:solidFill>
          <a:ln w="25400" cap="flat" cmpd="sng" algn="ctr">
            <a:noFill/>
            <a:prstDash val="solid"/>
          </a:ln>
          <a:effectLst/>
        </p:spPr>
        <p:txBody>
          <a:bodyPr lIns="108000" tIns="108000" rIns="108000" bIns="10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  <a:endParaRPr kumimoji="0" lang="en-US" sz="2000" b="0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016918" y="5145087"/>
            <a:ext cx="332415" cy="353907"/>
          </a:xfrm>
          <a:prstGeom prst="ellipse">
            <a:avLst/>
          </a:prstGeom>
          <a:solidFill>
            <a:srgbClr val="00864F"/>
          </a:solidFill>
          <a:ln w="25400" cap="flat" cmpd="sng" algn="ctr">
            <a:noFill/>
            <a:prstDash val="solid"/>
          </a:ln>
          <a:effectLst/>
        </p:spPr>
        <p:txBody>
          <a:bodyPr lIns="108000" tIns="108000" rIns="108000" bIns="10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  <a:endParaRPr kumimoji="0" lang="en-US" sz="2000" b="0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1844824"/>
            <a:ext cx="571500" cy="50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95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227" name="Title 3"/>
          <p:cNvSpPr>
            <a:spLocks noGrp="1"/>
          </p:cNvSpPr>
          <p:nvPr>
            <p:ph type="title"/>
          </p:nvPr>
        </p:nvSpPr>
        <p:spPr>
          <a:xfrm>
            <a:off x="263352" y="764704"/>
            <a:ext cx="7560840" cy="504056"/>
          </a:xfrm>
        </p:spPr>
        <p:txBody>
          <a:bodyPr/>
          <a:lstStyle/>
          <a:p>
            <a:r>
              <a:rPr lang="en-GB" dirty="0" smtClean="0"/>
              <a:t>R1: Governance</a:t>
            </a:r>
            <a:endParaRPr lang="en-GB" dirty="0"/>
          </a:p>
        </p:txBody>
      </p:sp>
      <p:sp>
        <p:nvSpPr>
          <p:cNvPr id="33" name="Content Placeholder 2"/>
          <p:cNvSpPr>
            <a:spLocks noGrp="1"/>
          </p:cNvSpPr>
          <p:nvPr>
            <p:ph idx="4294967295"/>
          </p:nvPr>
        </p:nvSpPr>
        <p:spPr>
          <a:xfrm>
            <a:off x="138892" y="1443571"/>
            <a:ext cx="9365108" cy="210645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600" dirty="0" smtClean="0"/>
              <a:t>Approach to project governance for the sprints focuses on timely deliverables at right quality.  This is managed through</a:t>
            </a:r>
            <a:endParaRPr lang="en-GB" sz="1600" dirty="0"/>
          </a:p>
          <a:p>
            <a:pPr marL="342900" indent="-342900">
              <a:buFontTx/>
              <a:buChar char="-"/>
            </a:pPr>
            <a:r>
              <a:rPr lang="en-GB" sz="1600" dirty="0" smtClean="0"/>
              <a:t>Governance forums, format and attendees</a:t>
            </a:r>
          </a:p>
          <a:p>
            <a:pPr marL="342900" indent="-342900">
              <a:buFontTx/>
              <a:buChar char="-"/>
            </a:pPr>
            <a:r>
              <a:rPr lang="en-GB" sz="1600" dirty="0" smtClean="0"/>
              <a:t>RASCI - Roles and responsibilities</a:t>
            </a:r>
          </a:p>
          <a:p>
            <a:pPr marL="342900" indent="-342900">
              <a:buFontTx/>
              <a:buChar char="-"/>
            </a:pPr>
            <a:r>
              <a:rPr lang="en-GB" sz="1600" dirty="0" smtClean="0"/>
              <a:t>Project </a:t>
            </a:r>
            <a:r>
              <a:rPr lang="en-GB" sz="1600" dirty="0"/>
              <a:t>reporting and control </a:t>
            </a:r>
            <a:r>
              <a:rPr lang="en-GB" sz="1600" dirty="0" smtClean="0"/>
              <a:t>processes (Kantar Governance Process)</a:t>
            </a:r>
            <a:endParaRPr lang="en-GB" sz="1600" dirty="0"/>
          </a:p>
          <a:p>
            <a:pPr marL="342900" indent="-342900">
              <a:buFontTx/>
              <a:buChar char="-"/>
            </a:pPr>
            <a:r>
              <a:rPr lang="en-GB" sz="1600" dirty="0" smtClean="0"/>
              <a:t>Deliverable list (Sprint Iterations)</a:t>
            </a:r>
            <a:endParaRPr lang="en-GB" sz="1600" dirty="0"/>
          </a:p>
          <a:p>
            <a:endParaRPr lang="en-US" sz="1600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237280" y="4002409"/>
            <a:ext cx="1530020" cy="237626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75520" y="4221088"/>
            <a:ext cx="9599244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975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DB7F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The governance structure for this project is based around a small number of joint and empowered forums.  There will be continuity of attendance and these forums will ratify key decisions required by the project.</a:t>
            </a:r>
          </a:p>
          <a:p>
            <a:pPr marL="180975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DB7F">
                  <a:lumMod val="75000"/>
                </a:srgbClr>
              </a:buClr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</a:endParaRPr>
          </a:p>
          <a:p>
            <a:pPr marL="180975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DB7F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A weekly project Team Meeting will be the main forum for driving planning, constraints, issues, risks and decision making.  Steering Committee will oversee the project on a monthly basis and this will be used as the ultimate point of escalation and decision making.  </a:t>
            </a:r>
          </a:p>
          <a:p>
            <a:pPr marL="180975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DB7F">
                  <a:lumMod val="75000"/>
                </a:srgbClr>
              </a:buClr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</a:endParaRPr>
          </a:p>
          <a:p>
            <a:pPr marL="180975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DB7F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The programme will have daily scrum meetings to get an update on all components.  The purpose of this forum is to provide a mechanism for getting key points to be discussed for the day as each day is critical for project.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462229" y="5730601"/>
            <a:ext cx="1169275" cy="576064"/>
          </a:xfrm>
          <a:prstGeom prst="rect">
            <a:avLst/>
          </a:prstGeom>
          <a:solidFill>
            <a:schemeClr val="tx1">
              <a:lumMod val="50000"/>
            </a:schemeClr>
          </a:solidFill>
          <a:ln w="19050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Scrum Meetings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462229" y="4938512"/>
            <a:ext cx="1169275" cy="578719"/>
          </a:xfrm>
          <a:prstGeom prst="rect">
            <a:avLst/>
          </a:prstGeom>
          <a:solidFill>
            <a:schemeClr val="tx1">
              <a:lumMod val="50000"/>
            </a:schemeClr>
          </a:solidFill>
          <a:ln w="19050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Project Weekly Meetings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462229" y="4053128"/>
            <a:ext cx="1169275" cy="600008"/>
          </a:xfrm>
          <a:prstGeom prst="rect">
            <a:avLst/>
          </a:prstGeom>
          <a:solidFill>
            <a:schemeClr val="tx1">
              <a:lumMod val="50000"/>
            </a:schemeClr>
          </a:solidFill>
          <a:ln w="19050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Steering</a:t>
            </a:r>
            <a:r>
              <a:rPr lang="en-US" sz="1400" b="1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Committee</a:t>
            </a:r>
          </a:p>
        </p:txBody>
      </p:sp>
      <p:sp>
        <p:nvSpPr>
          <p:cNvPr id="46" name="Down Arrow 45"/>
          <p:cNvSpPr/>
          <p:nvPr/>
        </p:nvSpPr>
        <p:spPr bwMode="auto">
          <a:xfrm rot="10800000">
            <a:off x="723183" y="5527256"/>
            <a:ext cx="414196" cy="144016"/>
          </a:xfrm>
          <a:prstGeom prst="downArrow">
            <a:avLst/>
          </a:prstGeom>
          <a:solidFill>
            <a:srgbClr val="002060"/>
          </a:solidFill>
          <a:ln w="9525" cap="flat" cmpd="sng" algn="ctr">
            <a:solidFill>
              <a:srgbClr val="FFFFFF">
                <a:lumMod val="9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10800000">
            <a:off x="723183" y="4688520"/>
            <a:ext cx="414196" cy="144016"/>
          </a:xfrm>
          <a:prstGeom prst="downArrow">
            <a:avLst/>
          </a:prstGeom>
          <a:solidFill>
            <a:srgbClr val="002060"/>
          </a:solidFill>
          <a:ln w="9525" cap="flat" cmpd="sng" algn="ctr">
            <a:solidFill>
              <a:srgbClr val="FFFFFF">
                <a:lumMod val="9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28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13" name="Pentagon 12"/>
          <p:cNvSpPr/>
          <p:nvPr/>
        </p:nvSpPr>
        <p:spPr bwMode="auto">
          <a:xfrm rot="5400000">
            <a:off x="2791954" y="4535948"/>
            <a:ext cx="3816422" cy="861610"/>
          </a:xfrm>
          <a:prstGeom prst="homePlate">
            <a:avLst/>
          </a:prstGeom>
          <a:solidFill>
            <a:srgbClr val="C00000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Sprint 4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4" name="Pentagon 13"/>
          <p:cNvSpPr/>
          <p:nvPr/>
        </p:nvSpPr>
        <p:spPr bwMode="auto">
          <a:xfrm rot="5400000">
            <a:off x="1799775" y="4535948"/>
            <a:ext cx="3816422" cy="861610"/>
          </a:xfrm>
          <a:prstGeom prst="homePlate">
            <a:avLst/>
          </a:prstGeom>
          <a:solidFill>
            <a:srgbClr val="C00000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Sprint 3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" name="Pentagon 14"/>
          <p:cNvSpPr/>
          <p:nvPr/>
        </p:nvSpPr>
        <p:spPr bwMode="auto">
          <a:xfrm rot="5400000">
            <a:off x="850224" y="4540721"/>
            <a:ext cx="3816422" cy="861610"/>
          </a:xfrm>
          <a:prstGeom prst="homePlate">
            <a:avLst/>
          </a:prstGeom>
          <a:solidFill>
            <a:srgbClr val="C00000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Sprint 2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35360" y="2276872"/>
            <a:ext cx="5328592" cy="65247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</a:rPr>
              <a:t>Product Management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02768" y="1546374"/>
            <a:ext cx="5328592" cy="652475"/>
          </a:xfrm>
          <a:prstGeom prst="rect">
            <a:avLst/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RELEASE 1: DATA FACTORY GENESIS</a:t>
            </a:r>
            <a:endParaRPr lang="en-US" sz="120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Pentagon 17"/>
          <p:cNvSpPr/>
          <p:nvPr/>
        </p:nvSpPr>
        <p:spPr bwMode="auto">
          <a:xfrm rot="5400000">
            <a:off x="-1023227" y="4534707"/>
            <a:ext cx="3816424" cy="864095"/>
          </a:xfrm>
          <a:prstGeom prst="homePlate">
            <a:avLst/>
          </a:prstGeom>
          <a:solidFill>
            <a:srgbClr val="C00000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Sprint 0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9" name="Pentagon 18"/>
          <p:cNvSpPr/>
          <p:nvPr/>
        </p:nvSpPr>
        <p:spPr bwMode="auto">
          <a:xfrm rot="5400000">
            <a:off x="-97040" y="4535951"/>
            <a:ext cx="3816422" cy="861610"/>
          </a:xfrm>
          <a:prstGeom prst="homePlate">
            <a:avLst/>
          </a:prstGeom>
          <a:solidFill>
            <a:srgbClr val="C00000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Sprint 1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0" name="Pentagon 19"/>
          <p:cNvSpPr/>
          <p:nvPr/>
        </p:nvSpPr>
        <p:spPr bwMode="auto">
          <a:xfrm>
            <a:off x="308920" y="3702454"/>
            <a:ext cx="5322440" cy="436208"/>
          </a:xfrm>
          <a:prstGeom prst="homePlate">
            <a:avLst/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Common Architecture Framework</a:t>
            </a:r>
            <a:endParaRPr lang="en-US" sz="120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Pentagon 20"/>
          <p:cNvSpPr/>
          <p:nvPr/>
        </p:nvSpPr>
        <p:spPr bwMode="auto">
          <a:xfrm>
            <a:off x="308920" y="4210670"/>
            <a:ext cx="5322440" cy="436208"/>
          </a:xfrm>
          <a:prstGeom prst="homePlate">
            <a:avLst/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 Ingestion &amp; Onboarding Readiness</a:t>
            </a:r>
            <a:endParaRPr lang="en-US" sz="120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Pentagon 21"/>
          <p:cNvSpPr/>
          <p:nvPr/>
        </p:nvSpPr>
        <p:spPr bwMode="auto">
          <a:xfrm>
            <a:off x="308920" y="4714726"/>
            <a:ext cx="5322440" cy="436208"/>
          </a:xfrm>
          <a:prstGeom prst="homePlate">
            <a:avLst/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Market Place &amp; Data Catalog</a:t>
            </a:r>
            <a:endParaRPr lang="en-US" sz="120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Pentagon 22"/>
          <p:cNvSpPr/>
          <p:nvPr/>
        </p:nvSpPr>
        <p:spPr bwMode="auto">
          <a:xfrm>
            <a:off x="308920" y="5250449"/>
            <a:ext cx="5322440" cy="436208"/>
          </a:xfrm>
          <a:prstGeom prst="homePlate">
            <a:avLst/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 Factory Operations</a:t>
            </a:r>
            <a:endParaRPr lang="en-US" sz="120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" name="Pentagon 23"/>
          <p:cNvSpPr/>
          <p:nvPr/>
        </p:nvSpPr>
        <p:spPr bwMode="auto">
          <a:xfrm>
            <a:off x="308920" y="5790686"/>
            <a:ext cx="5322440" cy="436208"/>
          </a:xfrm>
          <a:prstGeom prst="homePlate">
            <a:avLst/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Benefits Framework</a:t>
            </a:r>
            <a:endParaRPr lang="en-US" sz="120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63352" y="764704"/>
            <a:ext cx="7560840" cy="504056"/>
          </a:xfrm>
        </p:spPr>
        <p:txBody>
          <a:bodyPr/>
          <a:lstStyle/>
          <a:p>
            <a:r>
              <a:rPr lang="en-GB" dirty="0" smtClean="0"/>
              <a:t>R1: Approach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6023992" y="2276872"/>
            <a:ext cx="5499048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975" lv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2D2D8A">
                  <a:lumMod val="75000"/>
                </a:srgbClr>
              </a:buClr>
            </a:pPr>
            <a:r>
              <a:rPr lang="en-GB" dirty="0" smtClean="0">
                <a:solidFill>
                  <a:srgbClr val="2D2D8A">
                    <a:lumMod val="75000"/>
                  </a:srgbClr>
                </a:solidFill>
                <a:latin typeface="Calibri"/>
              </a:rPr>
              <a:t>The structure for the programme is based on the following key concepts.</a:t>
            </a:r>
          </a:p>
          <a:p>
            <a:pPr marL="180975" lv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2D2D8A">
                  <a:lumMod val="75000"/>
                </a:srgbClr>
              </a:buClr>
            </a:pPr>
            <a:endParaRPr lang="en-GB" dirty="0" smtClean="0">
              <a:solidFill>
                <a:srgbClr val="2D2D8A">
                  <a:lumMod val="75000"/>
                </a:srgbClr>
              </a:solidFill>
              <a:latin typeface="Calibri"/>
            </a:endParaRPr>
          </a:p>
          <a:p>
            <a:pPr marL="180975" lv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2D2D8A">
                  <a:lumMod val="75000"/>
                </a:srgbClr>
              </a:buClr>
            </a:pPr>
            <a:r>
              <a:rPr lang="en-GB" dirty="0" smtClean="0">
                <a:solidFill>
                  <a:srgbClr val="2D2D8A">
                    <a:lumMod val="75000"/>
                  </a:srgbClr>
                </a:solidFill>
                <a:latin typeface="Calibri"/>
              </a:rPr>
              <a:t>OPCO involvement is key driver in shaping up Data Factory platform.</a:t>
            </a:r>
          </a:p>
          <a:p>
            <a:pPr marL="180975" lv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2D2D8A">
                  <a:lumMod val="75000"/>
                </a:srgbClr>
              </a:buClr>
            </a:pPr>
            <a:endParaRPr lang="en-GB" dirty="0" smtClean="0">
              <a:solidFill>
                <a:srgbClr val="2D2D8A">
                  <a:lumMod val="75000"/>
                </a:srgbClr>
              </a:solidFill>
              <a:latin typeface="Calibri"/>
            </a:endParaRPr>
          </a:p>
          <a:p>
            <a:pPr marL="180975" lv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2D2D8A">
                  <a:lumMod val="75000"/>
                </a:srgbClr>
              </a:buClr>
            </a:pPr>
            <a:r>
              <a:rPr lang="en-GB" dirty="0" smtClean="0">
                <a:solidFill>
                  <a:srgbClr val="2D2D8A">
                    <a:lumMod val="75000"/>
                  </a:srgbClr>
                </a:solidFill>
                <a:latin typeface="Calibri"/>
              </a:rPr>
              <a:t>A </a:t>
            </a:r>
            <a:r>
              <a:rPr lang="en-GB" b="1" dirty="0" smtClean="0">
                <a:solidFill>
                  <a:srgbClr val="2D2D8A">
                    <a:lumMod val="75000"/>
                  </a:srgbClr>
                </a:solidFill>
                <a:latin typeface="Calibri"/>
              </a:rPr>
              <a:t>Product Management </a:t>
            </a:r>
            <a:r>
              <a:rPr lang="en-GB" dirty="0" smtClean="0">
                <a:solidFill>
                  <a:srgbClr val="2D2D8A">
                    <a:lumMod val="75000"/>
                  </a:srgbClr>
                </a:solidFill>
                <a:latin typeface="Calibri"/>
              </a:rPr>
              <a:t>layer will undertake key aspects of project covering both </a:t>
            </a:r>
            <a:r>
              <a:rPr lang="en-GB" dirty="0" err="1" smtClean="0">
                <a:solidFill>
                  <a:srgbClr val="2D2D8A">
                    <a:lumMod val="75000"/>
                  </a:srgbClr>
                </a:solidFill>
                <a:latin typeface="Calibri"/>
              </a:rPr>
              <a:t>OpCO</a:t>
            </a:r>
            <a:r>
              <a:rPr lang="en-GB" dirty="0" smtClean="0">
                <a:solidFill>
                  <a:srgbClr val="2D2D8A">
                    <a:lumMod val="75000"/>
                  </a:srgbClr>
                </a:solidFill>
                <a:latin typeface="Calibri"/>
              </a:rPr>
              <a:t> and CTO Office Architectural elements of the program.</a:t>
            </a:r>
          </a:p>
          <a:p>
            <a:pPr marL="180975" lv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2D2D8A">
                  <a:lumMod val="75000"/>
                </a:srgbClr>
              </a:buClr>
            </a:pPr>
            <a:endParaRPr lang="en-GB" dirty="0">
              <a:solidFill>
                <a:srgbClr val="2D2D8A">
                  <a:lumMod val="75000"/>
                </a:srgbClr>
              </a:solidFill>
              <a:latin typeface="Calibri"/>
            </a:endParaRPr>
          </a:p>
          <a:p>
            <a:pPr marL="180975" lv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2D2D8A">
                  <a:lumMod val="75000"/>
                </a:srgbClr>
              </a:buClr>
            </a:pPr>
            <a:r>
              <a:rPr lang="en-GB" b="1" dirty="0" smtClean="0">
                <a:solidFill>
                  <a:srgbClr val="2D2D8A">
                    <a:lumMod val="75000"/>
                  </a:srgbClr>
                </a:solidFill>
                <a:latin typeface="Calibri"/>
              </a:rPr>
              <a:t>Sprints </a:t>
            </a:r>
            <a:r>
              <a:rPr lang="en-GB" dirty="0" smtClean="0">
                <a:solidFill>
                  <a:srgbClr val="2D2D8A">
                    <a:lumMod val="75000"/>
                  </a:srgbClr>
                </a:solidFill>
                <a:latin typeface="Calibri"/>
              </a:rPr>
              <a:t>will own the delivery of functional releases entailing key functional and non-functional build components.  </a:t>
            </a:r>
          </a:p>
          <a:p>
            <a:pPr marL="180975" lv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2D2D8A">
                  <a:lumMod val="75000"/>
                </a:srgbClr>
              </a:buClr>
            </a:pPr>
            <a:endParaRPr lang="en-GB" dirty="0">
              <a:solidFill>
                <a:srgbClr val="2D2D8A">
                  <a:lumMod val="75000"/>
                </a:srgbClr>
              </a:solidFill>
              <a:latin typeface="Calibri"/>
            </a:endParaRPr>
          </a:p>
          <a:p>
            <a:pPr marL="180975" lv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2D2D8A">
                  <a:lumMod val="75000"/>
                </a:srgbClr>
              </a:buClr>
            </a:pPr>
            <a:endParaRPr lang="en-GB" dirty="0">
              <a:solidFill>
                <a:srgbClr val="2D2D8A">
                  <a:lumMod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1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191344" y="692696"/>
            <a:ext cx="7560840" cy="504056"/>
          </a:xfrm>
        </p:spPr>
        <p:txBody>
          <a:bodyPr/>
          <a:lstStyle/>
          <a:p>
            <a:r>
              <a:rPr lang="en-GB" dirty="0" smtClean="0"/>
              <a:t>R1: Data Factory Genesis - Plan on A Page (POAP)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124744"/>
            <a:ext cx="11089232" cy="567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3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Intuitive way of Data </a:t>
            </a:r>
            <a:r>
              <a:rPr lang="en-US" sz="1800" dirty="0" smtClean="0"/>
              <a:t>Representation</a:t>
            </a:r>
          </a:p>
          <a:p>
            <a:endParaRPr lang="en-GB" sz="1800" dirty="0"/>
          </a:p>
          <a:p>
            <a:pPr marL="285750" indent="-285750">
              <a:buFontTx/>
              <a:buChar char="-"/>
            </a:pPr>
            <a:r>
              <a:rPr lang="en-GB" sz="1800" b="1" dirty="0" smtClean="0"/>
              <a:t>Interactive visualization:</a:t>
            </a:r>
            <a:r>
              <a:rPr lang="en-GB" sz="1800" dirty="0" smtClean="0"/>
              <a:t> Narrow down to the details what we need using slice and dice ( </a:t>
            </a:r>
            <a:r>
              <a:rPr lang="en-GB" sz="1800" dirty="0" smtClean="0"/>
              <a:t>unstructured, structure, non-additive, </a:t>
            </a:r>
            <a:r>
              <a:rPr lang="en-GB" sz="1800" dirty="0" err="1" smtClean="0"/>
              <a:t>etc</a:t>
            </a:r>
            <a:r>
              <a:rPr lang="en-GB" sz="1800" dirty="0" smtClean="0"/>
              <a:t>)</a:t>
            </a:r>
            <a:endParaRPr lang="en-GB" sz="1800" b="1" dirty="0" smtClean="0"/>
          </a:p>
          <a:p>
            <a:pPr marL="285750" indent="-285750">
              <a:buFontTx/>
              <a:buChar char="-"/>
            </a:pPr>
            <a:endParaRPr lang="en-GB" sz="1800" b="1" dirty="0" smtClean="0"/>
          </a:p>
          <a:p>
            <a:pPr marL="285750" indent="-285750">
              <a:buFontTx/>
              <a:buChar char="-"/>
            </a:pPr>
            <a:r>
              <a:rPr lang="en-GB" sz="1800" b="1" dirty="0" smtClean="0"/>
              <a:t>Quick access to </a:t>
            </a:r>
            <a:r>
              <a:rPr lang="en-GB" sz="1800" b="1" dirty="0"/>
              <a:t>d</a:t>
            </a:r>
            <a:r>
              <a:rPr lang="en-GB" sz="1800" b="1" dirty="0" smtClean="0"/>
              <a:t>ata</a:t>
            </a:r>
            <a:r>
              <a:rPr lang="en-GB" sz="1800" b="1" dirty="0" smtClean="0"/>
              <a:t>:</a:t>
            </a:r>
            <a:r>
              <a:rPr lang="en-GB" sz="1800" dirty="0" smtClean="0"/>
              <a:t> </a:t>
            </a:r>
            <a:r>
              <a:rPr lang="en-GB" sz="1800" dirty="0" smtClean="0"/>
              <a:t>The rate of </a:t>
            </a:r>
            <a:r>
              <a:rPr lang="en-GB" sz="1800" u="sng" dirty="0" smtClean="0"/>
              <a:t>technology obsolescence has dramatically accelerated</a:t>
            </a:r>
            <a:r>
              <a:rPr lang="en-GB" sz="1800" dirty="0" smtClean="0"/>
              <a:t> over the last few years, going for 10+ years for an ERP system to now barely 12-18 months in the data space</a:t>
            </a:r>
          </a:p>
          <a:p>
            <a:pPr marL="285750" indent="-285750">
              <a:buFontTx/>
              <a:buChar char="-"/>
            </a:pPr>
            <a:endParaRPr lang="en-GB" sz="1800" b="1" dirty="0" smtClean="0"/>
          </a:p>
          <a:p>
            <a:pPr marL="285750" indent="-285750">
              <a:buFontTx/>
              <a:buChar char="-"/>
            </a:pPr>
            <a:r>
              <a:rPr lang="en-GB" sz="1800" b="1" dirty="0" smtClean="0"/>
              <a:t>Action to data: </a:t>
            </a:r>
            <a:r>
              <a:rPr lang="en-GB" sz="1800" dirty="0" smtClean="0"/>
              <a:t> </a:t>
            </a:r>
            <a:r>
              <a:rPr lang="en-GB" sz="1800" dirty="0" smtClean="0"/>
              <a:t>Our products will change substantially over the next few years, going </a:t>
            </a:r>
            <a:r>
              <a:rPr lang="en-GB" sz="1800" u="sng" dirty="0" smtClean="0"/>
              <a:t>from currently “asking” ( survey-based work) to “listening/inferring” ( Behaviours, neuroscience, </a:t>
            </a:r>
            <a:r>
              <a:rPr lang="en-GB" sz="1800" u="sng" dirty="0" err="1" smtClean="0"/>
              <a:t>etc</a:t>
            </a:r>
            <a:r>
              <a:rPr lang="en-GB" sz="1800" dirty="0" smtClean="0"/>
              <a:t>)  we need to allow technology flexibility to our business </a:t>
            </a:r>
          </a:p>
          <a:p>
            <a:pPr marL="285750" indent="-285750">
              <a:buFontTx/>
              <a:buChar char="-"/>
            </a:pPr>
            <a:endParaRPr lang="en-GB" sz="1800" dirty="0" smtClean="0"/>
          </a:p>
          <a:p>
            <a:pPr marL="285750" indent="-285750">
              <a:buFontTx/>
              <a:buChar char="-"/>
            </a:pPr>
            <a:endParaRPr lang="en-GB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Background: </a:t>
            </a:r>
            <a:r>
              <a:rPr lang="en-GB" dirty="0" smtClean="0"/>
              <a:t>Visualization </a:t>
            </a:r>
            <a:r>
              <a:rPr lang="en-GB" dirty="0" smtClean="0"/>
              <a:t>Platforms </a:t>
            </a:r>
            <a:r>
              <a:rPr lang="en-GB" dirty="0" smtClean="0"/>
              <a:t>- </a:t>
            </a:r>
            <a:r>
              <a:rPr lang="en-US" dirty="0"/>
              <a:t>Ready to feel inspired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47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ular Callout 202"/>
          <p:cNvSpPr/>
          <p:nvPr/>
        </p:nvSpPr>
        <p:spPr bwMode="auto">
          <a:xfrm>
            <a:off x="479376" y="5517232"/>
            <a:ext cx="4320480" cy="1008112"/>
          </a:xfrm>
          <a:prstGeom prst="borderCallout1">
            <a:avLst>
              <a:gd name="adj1" fmla="val -12961"/>
              <a:gd name="adj2" fmla="val 80769"/>
              <a:gd name="adj3" fmla="val -109477"/>
              <a:gd name="adj4" fmla="val 80734"/>
            </a:avLst>
          </a:prstGeom>
          <a:solidFill>
            <a:srgbClr val="FFC000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Data Factory is a process to ingest any data, process &amp; analyze at any time, store &amp; distribute any volume and distribute to any device/system. Manage data efficiently in a factory model to drive efficiencies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376" y="1052736"/>
            <a:ext cx="11430000" cy="50101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119336" y="548680"/>
            <a:ext cx="5256584" cy="360040"/>
          </a:xfrm>
        </p:spPr>
        <p:txBody>
          <a:bodyPr/>
          <a:lstStyle/>
          <a:p>
            <a:r>
              <a:rPr lang="en-GB" sz="2400" b="1" dirty="0"/>
              <a:t>Connecting everything </a:t>
            </a:r>
            <a:r>
              <a:rPr lang="en-GB" sz="2400" b="1" dirty="0" smtClean="0"/>
              <a:t>together….</a:t>
            </a:r>
            <a:endParaRPr lang="en-GB" sz="2400" b="1" dirty="0"/>
          </a:p>
        </p:txBody>
      </p:sp>
      <p:sp>
        <p:nvSpPr>
          <p:cNvPr id="28" name="Round Same Side Corner Rectangle 205"/>
          <p:cNvSpPr/>
          <p:nvPr/>
        </p:nvSpPr>
        <p:spPr>
          <a:xfrm>
            <a:off x="10056440" y="764704"/>
            <a:ext cx="1433600" cy="737530"/>
          </a:xfrm>
          <a:prstGeom prst="round2SameRect">
            <a:avLst/>
          </a:prstGeom>
          <a:solidFill>
            <a:srgbClr val="000000">
              <a:lumMod val="5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1400" b="1" kern="0" dirty="0" smtClean="0">
                <a:solidFill>
                  <a:srgbClr val="FFCC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SCIENCE</a:t>
            </a:r>
            <a:endParaRPr kumimoji="0" lang="nl-NL" sz="1400" b="1" i="0" u="none" strike="noStrike" kern="0" cap="none" spc="0" normalizeH="0" baseline="0" noProof="0" dirty="0" smtClean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ound Same Side Corner Rectangle 207"/>
          <p:cNvSpPr/>
          <p:nvPr/>
        </p:nvSpPr>
        <p:spPr>
          <a:xfrm>
            <a:off x="9552384" y="5661248"/>
            <a:ext cx="1433600" cy="737530"/>
          </a:xfrm>
          <a:prstGeom prst="round2SameRect">
            <a:avLst/>
          </a:prstGeom>
          <a:solidFill>
            <a:srgbClr val="000000">
              <a:lumMod val="5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CLIENT</a:t>
            </a:r>
            <a:r>
              <a:rPr kumimoji="0" lang="nl-NL" sz="1400" b="1" i="0" u="none" strike="noStrike" kern="0" cap="none" spc="0" normalizeH="0" noProof="0" dirty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DELIVERY PLATFORM</a:t>
            </a:r>
            <a:endParaRPr kumimoji="0" lang="nl-NL" sz="1400" b="1" i="0" u="none" strike="noStrike" kern="0" cap="none" spc="0" normalizeH="0" baseline="0" noProof="0" dirty="0" smtClean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2" descr="Image result for medical device icon"/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C327B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1340768"/>
            <a:ext cx="1398848" cy="1398848"/>
          </a:xfrm>
          <a:prstGeom prst="rect">
            <a:avLst/>
          </a:prstGeom>
          <a:solidFill>
            <a:sysClr val="window" lastClr="FFFFFF"/>
          </a:solidFill>
          <a:extLst/>
        </p:spPr>
      </p:pic>
      <p:sp>
        <p:nvSpPr>
          <p:cNvPr id="31" name="Round Same Side Corner Rectangle 206"/>
          <p:cNvSpPr/>
          <p:nvPr/>
        </p:nvSpPr>
        <p:spPr>
          <a:xfrm>
            <a:off x="7680176" y="764704"/>
            <a:ext cx="1433600" cy="737530"/>
          </a:xfrm>
          <a:prstGeom prst="round2SameRect">
            <a:avLst/>
          </a:prstGeom>
          <a:solidFill>
            <a:srgbClr val="000000">
              <a:lumMod val="5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DATA VISUALIZATION</a:t>
            </a:r>
          </a:p>
        </p:txBody>
      </p:sp>
      <p:sp>
        <p:nvSpPr>
          <p:cNvPr id="32" name="Round Same Side Corner Rectangle 208"/>
          <p:cNvSpPr/>
          <p:nvPr/>
        </p:nvSpPr>
        <p:spPr>
          <a:xfrm>
            <a:off x="2711624" y="4293096"/>
            <a:ext cx="1433600" cy="737530"/>
          </a:xfrm>
          <a:prstGeom prst="round2SameRect">
            <a:avLst/>
          </a:prstGeom>
          <a:solidFill>
            <a:srgbClr val="000000">
              <a:lumMod val="5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DATA FACTORY</a:t>
            </a:r>
          </a:p>
        </p:txBody>
      </p:sp>
      <p:sp>
        <p:nvSpPr>
          <p:cNvPr id="34" name="Rounded Rectangular Callout 203"/>
          <p:cNvSpPr/>
          <p:nvPr/>
        </p:nvSpPr>
        <p:spPr bwMode="auto">
          <a:xfrm>
            <a:off x="2855640" y="1124744"/>
            <a:ext cx="4536504" cy="878408"/>
          </a:xfrm>
          <a:prstGeom prst="borderCallout1">
            <a:avLst>
              <a:gd name="adj1" fmla="val 31347"/>
              <a:gd name="adj2" fmla="val 99755"/>
              <a:gd name="adj3" fmla="val 21202"/>
              <a:gd name="adj4" fmla="val 106456"/>
            </a:avLst>
          </a:prstGeom>
          <a:solidFill>
            <a:srgbClr val="FFC000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Use rich visual design, interactive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and intuitive reporting solutions distributed as catalog-based personalized services to Brands; improve time to insights, decision making and monitoring outcomes</a:t>
            </a:r>
            <a:endParaRPr kumimoji="0" lang="en-IN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ounded Rectangular Callout 204"/>
          <p:cNvSpPr/>
          <p:nvPr/>
        </p:nvSpPr>
        <p:spPr bwMode="auto">
          <a:xfrm>
            <a:off x="6816080" y="5733256"/>
            <a:ext cx="2529922" cy="792677"/>
          </a:xfrm>
          <a:prstGeom prst="borderCallout1">
            <a:avLst>
              <a:gd name="adj1" fmla="val 12018"/>
              <a:gd name="adj2" fmla="val 108012"/>
              <a:gd name="adj3" fmla="val 22419"/>
              <a:gd name="adj4" fmla="val 99139"/>
            </a:avLst>
          </a:prstGeom>
          <a:solidFill>
            <a:srgbClr val="FFC000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Personalized platform for clients to view data, reports, insights and actions.</a:t>
            </a:r>
          </a:p>
        </p:txBody>
      </p:sp>
      <p:sp>
        <p:nvSpPr>
          <p:cNvPr id="36" name="Rounded Rectangular Callout 204"/>
          <p:cNvSpPr/>
          <p:nvPr/>
        </p:nvSpPr>
        <p:spPr bwMode="auto">
          <a:xfrm>
            <a:off x="9696400" y="3284984"/>
            <a:ext cx="2361687" cy="720080"/>
          </a:xfrm>
          <a:prstGeom prst="borderCallout1">
            <a:avLst>
              <a:gd name="adj1" fmla="val -24615"/>
              <a:gd name="adj2" fmla="val 34991"/>
              <a:gd name="adj3" fmla="val 2182"/>
              <a:gd name="adj4" fmla="val 28024"/>
            </a:avLst>
          </a:prstGeom>
          <a:solidFill>
            <a:srgbClr val="FFC000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Apply analytical approach to</a:t>
            </a:r>
            <a:r>
              <a:rPr kumimoji="0" lang="en-IN" sz="1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kumimoji="0" lang="en-I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combine, correlate, and compute any complexity of data. </a:t>
            </a:r>
          </a:p>
        </p:txBody>
      </p:sp>
    </p:spTree>
    <p:extLst>
      <p:ext uri="{BB962C8B-B14F-4D97-AF65-F5344CB8AC3E}">
        <p14:creationId xmlns:p14="http://schemas.microsoft.com/office/powerpoint/2010/main" val="364008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5360" y="836712"/>
            <a:ext cx="2808312" cy="360040"/>
          </a:xfrm>
        </p:spPr>
        <p:txBody>
          <a:bodyPr/>
          <a:lstStyle/>
          <a:p>
            <a:r>
              <a:rPr lang="en-GB" dirty="0" smtClean="0"/>
              <a:t>The Big Picture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351114" y="1489189"/>
            <a:ext cx="2088232" cy="792088"/>
          </a:xfrm>
          <a:prstGeom prst="rect">
            <a:avLst/>
          </a:prstGeom>
          <a:solidFill>
            <a:srgbClr val="000000">
              <a:lumMod val="5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600" b="1" kern="0" dirty="0">
                <a:solidFill>
                  <a:srgbClr val="FFCC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DATA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600" b="1" kern="0" dirty="0">
                <a:solidFill>
                  <a:srgbClr val="FFCC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FACTORY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655370" y="1705213"/>
            <a:ext cx="360040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231434" y="1477838"/>
            <a:ext cx="2088232" cy="792088"/>
          </a:xfrm>
          <a:prstGeom prst="rect">
            <a:avLst/>
          </a:prstGeom>
          <a:solidFill>
            <a:srgbClr val="000000">
              <a:lumMod val="5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600" b="1" kern="0" dirty="0">
                <a:solidFill>
                  <a:srgbClr val="FFCC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DATA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600" b="1" kern="0" dirty="0">
                <a:solidFill>
                  <a:srgbClr val="FFCC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SCIENCE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9416" y="3140968"/>
            <a:ext cx="2664296" cy="151216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pPr lvl="1" indent="-457200"/>
            <a:r>
              <a:rPr lang="en-GB" sz="1600" dirty="0" smtClean="0"/>
              <a:t>Engineered for:</a:t>
            </a:r>
          </a:p>
          <a:p>
            <a:pPr lvl="1" indent="-457200"/>
            <a:endParaRPr lang="en-GB" sz="1600" dirty="0"/>
          </a:p>
          <a:p>
            <a:pPr lvl="1" indent="-361950"/>
            <a:r>
              <a:rPr lang="en-GB" sz="1600" dirty="0" smtClean="0"/>
              <a:t>- Flexibility</a:t>
            </a:r>
            <a:endParaRPr lang="en-GB" sz="1600" dirty="0"/>
          </a:p>
          <a:p>
            <a:pPr lvl="1" indent="-361950"/>
            <a:r>
              <a:rPr lang="en-GB" sz="1600" dirty="0" smtClean="0"/>
              <a:t>- Re-use</a:t>
            </a:r>
            <a:endParaRPr lang="en-GB" sz="1600" dirty="0"/>
          </a:p>
          <a:p>
            <a:pPr lvl="1" indent="-361950"/>
            <a:r>
              <a:rPr lang="en-GB" sz="1600" dirty="0" smtClean="0"/>
              <a:t>- Repeatable </a:t>
            </a:r>
            <a:r>
              <a:rPr lang="en-GB" sz="1600" dirty="0"/>
              <a:t>Quality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76530" y="2636912"/>
            <a:ext cx="3643606" cy="345638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  <a:lvl2pPr lvl="1" indent="-457200">
              <a:defRPr sz="1600"/>
            </a:lvl2pPr>
          </a:lstStyle>
          <a:p>
            <a:pPr lvl="1"/>
            <a:r>
              <a:rPr lang="en-GB" dirty="0"/>
              <a:t>This is where the value is</a:t>
            </a:r>
          </a:p>
          <a:p>
            <a:pPr marL="95250" lvl="1" indent="-95250"/>
            <a:r>
              <a:rPr lang="en-GB" dirty="0"/>
              <a:t>Kantar has excellent statisticians, </a:t>
            </a:r>
            <a:r>
              <a:rPr lang="en-GB" dirty="0" smtClean="0"/>
              <a:t>so - We </a:t>
            </a:r>
            <a:r>
              <a:rPr lang="en-GB" dirty="0"/>
              <a:t>cover Graphical models ( </a:t>
            </a:r>
            <a:r>
              <a:rPr lang="en-GB" dirty="0" smtClean="0"/>
              <a:t> </a:t>
            </a:r>
            <a:r>
              <a:rPr lang="en-GB" dirty="0" err="1" smtClean="0"/>
              <a:t>Degression</a:t>
            </a:r>
            <a:r>
              <a:rPr lang="en-GB" dirty="0" smtClean="0"/>
              <a:t> models)                                  - However </a:t>
            </a:r>
            <a:r>
              <a:rPr lang="en-GB" dirty="0"/>
              <a:t>we have gaps in other algorithm families – notably</a:t>
            </a:r>
          </a:p>
          <a:p>
            <a:pPr lvl="1"/>
            <a:r>
              <a:rPr lang="en-GB" dirty="0" smtClean="0"/>
              <a:t>- Neural </a:t>
            </a:r>
            <a:r>
              <a:rPr lang="en-GB" dirty="0"/>
              <a:t>networks</a:t>
            </a:r>
          </a:p>
          <a:p>
            <a:pPr lvl="1"/>
            <a:r>
              <a:rPr lang="en-GB" dirty="0" smtClean="0"/>
              <a:t>- Logic/Rule </a:t>
            </a:r>
            <a:r>
              <a:rPr lang="en-GB" dirty="0"/>
              <a:t>based (expert system)</a:t>
            </a:r>
          </a:p>
          <a:p>
            <a:pPr lvl="1"/>
            <a:r>
              <a:rPr lang="en-GB" dirty="0" smtClean="0"/>
              <a:t>- Genetic</a:t>
            </a:r>
            <a:endParaRPr lang="en-GB" dirty="0"/>
          </a:p>
          <a:p>
            <a:pPr marL="0" lvl="1" indent="0"/>
            <a:r>
              <a:rPr lang="en-GB" dirty="0" smtClean="0"/>
              <a:t>- Support vectors</a:t>
            </a:r>
          </a:p>
          <a:p>
            <a:pPr marL="0" lvl="1" indent="0"/>
            <a:endParaRPr lang="en-GB" dirty="0"/>
          </a:p>
          <a:p>
            <a:pPr lvl="1"/>
            <a:r>
              <a:rPr lang="en-GB" dirty="0"/>
              <a:t>We should also experiment cross-family algorithms  </a:t>
            </a:r>
          </a:p>
          <a:p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>
            <a:off x="6711889" y="1700808"/>
            <a:ext cx="360040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464152" y="1484784"/>
            <a:ext cx="2088232" cy="792088"/>
          </a:xfrm>
          <a:prstGeom prst="rect">
            <a:avLst/>
          </a:prstGeom>
          <a:solidFill>
            <a:srgbClr val="000000">
              <a:lumMod val="5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600" b="1" kern="0" dirty="0">
                <a:solidFill>
                  <a:srgbClr val="FFCC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VISUALISATION &amp; CLIENT DELIVERY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56510" y="3440816"/>
            <a:ext cx="3608042" cy="99629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  <a:lvl2pPr lvl="1" indent="-457200">
              <a:defRPr sz="1600"/>
            </a:lvl2pPr>
          </a:lstStyle>
          <a:p>
            <a:pPr marL="95250" lvl="1" indent="-95250"/>
            <a:r>
              <a:rPr lang="en-GB" dirty="0" smtClean="0"/>
              <a:t>- Important </a:t>
            </a:r>
            <a:r>
              <a:rPr lang="en-GB" dirty="0"/>
              <a:t>layer to visualise and data client delivery</a:t>
            </a:r>
          </a:p>
          <a:p>
            <a:pPr lvl="1"/>
            <a:r>
              <a:rPr lang="en-GB" dirty="0" smtClean="0"/>
              <a:t>- Economies </a:t>
            </a:r>
            <a:r>
              <a:rPr lang="en-GB" dirty="0"/>
              <a:t>of scale </a:t>
            </a:r>
          </a:p>
        </p:txBody>
      </p:sp>
    </p:spTree>
    <p:extLst>
      <p:ext uri="{BB962C8B-B14F-4D97-AF65-F5344CB8AC3E}">
        <p14:creationId xmlns:p14="http://schemas.microsoft.com/office/powerpoint/2010/main" val="199939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344" y="692696"/>
            <a:ext cx="8064896" cy="415560"/>
          </a:xfrm>
          <a:solidFill>
            <a:srgbClr val="000000">
              <a:lumMod val="5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kern="0" dirty="0">
                <a:solidFill>
                  <a:srgbClr val="FFCC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Why </a:t>
            </a:r>
            <a:r>
              <a:rPr lang="en-GB" kern="0" dirty="0" smtClean="0">
                <a:solidFill>
                  <a:srgbClr val="FFCC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need for common </a:t>
            </a:r>
            <a:r>
              <a:rPr lang="en-GB" kern="0" dirty="0">
                <a:solidFill>
                  <a:srgbClr val="FFCC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data </a:t>
            </a:r>
            <a:r>
              <a:rPr lang="en-GB" kern="0" dirty="0" smtClean="0">
                <a:solidFill>
                  <a:srgbClr val="FFCC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visualization </a:t>
            </a:r>
            <a:r>
              <a:rPr lang="en-GB" kern="0" dirty="0">
                <a:solidFill>
                  <a:srgbClr val="FFCC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platform for Kantar?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41888" y="1151585"/>
            <a:ext cx="7104152" cy="336967"/>
          </a:xfrm>
          <a:solidFill>
            <a:srgbClr val="FFC000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</a:pPr>
            <a:r>
              <a:rPr lang="en-GB" sz="1800" b="1" kern="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Addressing business needs to drive agility and better time to Market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35616" y="1196752"/>
            <a:ext cx="345638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i="1" dirty="0" smtClean="0"/>
              <a:t>“The Differentiation is not in the data itself (content, quality) but in the algorithms used to extract Insights ”</a:t>
            </a:r>
          </a:p>
        </p:txBody>
      </p:sp>
      <p:pic>
        <p:nvPicPr>
          <p:cNvPr id="2050" name="Picture 2" descr="Image result for business agility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2204864"/>
            <a:ext cx="5760640" cy="368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6168008" y="3789040"/>
            <a:ext cx="2160240" cy="1296144"/>
          </a:xfrm>
          <a:prstGeom prst="wedgeRoundRectCallout">
            <a:avLst>
              <a:gd name="adj1" fmla="val -56598"/>
              <a:gd name="adj2" fmla="val 23628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/>
              <a:t>Allow </a:t>
            </a:r>
            <a:r>
              <a:rPr lang="en-GB" sz="1400" u="sng" dirty="0"/>
              <a:t>for flexibility </a:t>
            </a:r>
            <a:r>
              <a:rPr lang="en-GB" sz="1400" dirty="0"/>
              <a:t>– avoid proprietary lock-in data platforms vs Open and cloud platform </a:t>
            </a:r>
          </a:p>
          <a:p>
            <a:pPr algn="ctr"/>
            <a:endParaRPr lang="en-IN" sz="1400" dirty="0" smtClean="0"/>
          </a:p>
        </p:txBody>
      </p:sp>
      <p:sp>
        <p:nvSpPr>
          <p:cNvPr id="10" name="Rounded Rectangular Callout 9"/>
          <p:cNvSpPr/>
          <p:nvPr/>
        </p:nvSpPr>
        <p:spPr>
          <a:xfrm>
            <a:off x="263352" y="5805264"/>
            <a:ext cx="2592288" cy="936104"/>
          </a:xfrm>
          <a:prstGeom prst="wedgeRoundRectCallout">
            <a:avLst>
              <a:gd name="adj1" fmla="val 25031"/>
              <a:gd name="adj2" fmla="val -66555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/>
              <a:t>Look for a “</a:t>
            </a:r>
            <a:r>
              <a:rPr lang="en-GB" sz="1400" u="sng" dirty="0"/>
              <a:t>best–of– breath” approach </a:t>
            </a:r>
            <a:r>
              <a:rPr lang="en-GB" sz="1400" dirty="0"/>
              <a:t>– avoid monolithic platforms that answers all our </a:t>
            </a:r>
            <a:r>
              <a:rPr lang="en-GB" sz="1400" dirty="0" smtClean="0"/>
              <a:t>requirements</a:t>
            </a:r>
            <a:endParaRPr lang="en-IN" sz="1400" dirty="0" smtClean="0"/>
          </a:p>
        </p:txBody>
      </p:sp>
      <p:sp>
        <p:nvSpPr>
          <p:cNvPr id="13" name="Rounded Rectangular Callout 12"/>
          <p:cNvSpPr/>
          <p:nvPr/>
        </p:nvSpPr>
        <p:spPr>
          <a:xfrm>
            <a:off x="5807968" y="2060848"/>
            <a:ext cx="2520280" cy="1008112"/>
          </a:xfrm>
          <a:prstGeom prst="wedgeRoundRectCallout">
            <a:avLst>
              <a:gd name="adj1" fmla="val -54650"/>
              <a:gd name="adj2" fmla="val -9524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/>
              <a:t>Data </a:t>
            </a:r>
            <a:r>
              <a:rPr lang="en-US" sz="1400" dirty="0"/>
              <a:t>Scientists to focus on which algorithm provides the best results, rather than data quality, integration</a:t>
            </a:r>
            <a:endParaRPr lang="en-IN" sz="1400" dirty="0" smtClean="0"/>
          </a:p>
        </p:txBody>
      </p:sp>
      <p:sp>
        <p:nvSpPr>
          <p:cNvPr id="14" name="Rounded Rectangular Callout 13"/>
          <p:cNvSpPr/>
          <p:nvPr/>
        </p:nvSpPr>
        <p:spPr>
          <a:xfrm>
            <a:off x="407368" y="1628800"/>
            <a:ext cx="3816424" cy="956182"/>
          </a:xfrm>
          <a:prstGeom prst="wedgeRoundRectCallout">
            <a:avLst>
              <a:gd name="adj1" fmla="val -20320"/>
              <a:gd name="adj2" fmla="val 58987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/>
              <a:t>Data Factory promotes </a:t>
            </a:r>
            <a:r>
              <a:rPr lang="en-US" sz="1400" dirty="0"/>
              <a:t>consistency, scale, and decreasing unit cost; </a:t>
            </a:r>
            <a:r>
              <a:rPr lang="en-US" sz="1400" dirty="0" smtClean="0"/>
              <a:t>an immediate focus</a:t>
            </a:r>
            <a:r>
              <a:rPr lang="en-US" sz="1400" dirty="0"/>
              <a:t>; and a culture that values</a:t>
            </a:r>
            <a:r>
              <a:rPr lang="en-US" sz="1400" b="1" dirty="0"/>
              <a:t> quality </a:t>
            </a:r>
            <a:r>
              <a:rPr lang="en-US" sz="1400" dirty="0"/>
              <a:t>and revenue above all else. </a:t>
            </a:r>
            <a:endParaRPr lang="en-IN" sz="1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91344" y="1124744"/>
            <a:ext cx="11881320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92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384032" y="1124744"/>
            <a:ext cx="4665663" cy="1210642"/>
          </a:xfrm>
        </p:spPr>
        <p:txBody>
          <a:bodyPr/>
          <a:lstStyle/>
          <a:p>
            <a:pPr algn="ctr"/>
            <a:r>
              <a:rPr lang="en-GB" dirty="0" smtClean="0"/>
              <a:t>WHAT CONSTITUTES 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KANTAR DATA </a:t>
            </a:r>
            <a:r>
              <a:rPr lang="en-GB" dirty="0" smtClean="0"/>
              <a:t>VISUALIZATION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127448" y="3789040"/>
            <a:ext cx="97210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</a:t>
            </a:r>
            <a:r>
              <a:rPr lang="en-US" dirty="0" smtClean="0"/>
              <a:t>Visualization </a:t>
            </a:r>
            <a:r>
              <a:rPr lang="en-US" dirty="0"/>
              <a:t>is </a:t>
            </a:r>
            <a:r>
              <a:rPr lang="en-US" b="1" u="sng" dirty="0"/>
              <a:t>a cloud-based data integration service that orchestrates and automates the movement and transformation of data: Compose and orchestrate data services as scale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Just like a manufacturing factory that runs equipment to take raw materials and transform them into finished goods, Data Factory orchestrates existing services that collect raw data and transform it into ready-to-use 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8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91344" y="6237312"/>
            <a:ext cx="11466875" cy="264675"/>
          </a:xfrm>
        </p:spPr>
        <p:txBody>
          <a:bodyPr/>
          <a:lstStyle/>
          <a:p>
            <a:endParaRPr lang="en-GB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91344" y="692696"/>
            <a:ext cx="6984776" cy="432048"/>
          </a:xfrm>
          <a:solidFill>
            <a:srgbClr val="000000">
              <a:lumMod val="5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2000" kern="0" dirty="0" smtClean="0">
                <a:solidFill>
                  <a:srgbClr val="FFCC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Typical Use Cases that can be implemented through Data Factory</a:t>
            </a:r>
            <a:endParaRPr lang="en-GB" sz="2000" kern="0" dirty="0">
              <a:solidFill>
                <a:srgbClr val="FFCC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51387" y="1268760"/>
            <a:ext cx="10956324" cy="4881284"/>
            <a:chOff x="490845" y="1169826"/>
            <a:chExt cx="11257948" cy="5015664"/>
          </a:xfrm>
        </p:grpSpPr>
        <p:sp>
          <p:nvSpPr>
            <p:cNvPr id="11" name="Round Same Side Corner Rectangle 10"/>
            <p:cNvSpPr/>
            <p:nvPr/>
          </p:nvSpPr>
          <p:spPr>
            <a:xfrm rot="10800000">
              <a:off x="496210" y="2818134"/>
              <a:ext cx="1467690" cy="2569143"/>
            </a:xfrm>
            <a:prstGeom prst="round2SameRect">
              <a:avLst/>
            </a:prstGeom>
            <a:solidFill>
              <a:srgbClr val="FFCC00"/>
            </a:solidFill>
            <a:ln w="9525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200" dirty="0" err="1">
                <a:solidFill>
                  <a:prstClr val="white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ound Same Side Corner Rectangle 11"/>
            <p:cNvSpPr/>
            <p:nvPr/>
          </p:nvSpPr>
          <p:spPr>
            <a:xfrm rot="10800000">
              <a:off x="2141642" y="2819040"/>
              <a:ext cx="1467690" cy="2568236"/>
            </a:xfrm>
            <a:prstGeom prst="round2SameRect">
              <a:avLst/>
            </a:prstGeom>
            <a:solidFill>
              <a:srgbClr val="FFCC00"/>
            </a:solidFill>
            <a:ln w="9525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200" dirty="0" err="1">
                <a:solidFill>
                  <a:prstClr val="white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10800000">
              <a:off x="3757562" y="2818134"/>
              <a:ext cx="1467690" cy="2569143"/>
            </a:xfrm>
            <a:prstGeom prst="round2SameRect">
              <a:avLst/>
            </a:prstGeom>
            <a:solidFill>
              <a:srgbClr val="FFCC00"/>
            </a:solidFill>
            <a:ln w="9525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200" dirty="0" err="1">
                <a:solidFill>
                  <a:prstClr val="white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10800000">
              <a:off x="5409682" y="2818132"/>
              <a:ext cx="1467690" cy="2569145"/>
            </a:xfrm>
            <a:prstGeom prst="round2SameRect">
              <a:avLst/>
            </a:prstGeom>
            <a:solidFill>
              <a:srgbClr val="FFCC00"/>
            </a:solidFill>
            <a:ln w="9525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200" dirty="0" err="1">
                <a:solidFill>
                  <a:prstClr val="white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10800000">
              <a:off x="10278406" y="2818132"/>
              <a:ext cx="1467690" cy="2569144"/>
            </a:xfrm>
            <a:prstGeom prst="round2SameRect">
              <a:avLst/>
            </a:prstGeom>
            <a:solidFill>
              <a:srgbClr val="FFCC00"/>
            </a:solidFill>
            <a:ln w="9525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200" dirty="0" err="1">
                <a:solidFill>
                  <a:prstClr val="white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ound Same Side Corner Rectangle 15"/>
            <p:cNvSpPr/>
            <p:nvPr/>
          </p:nvSpPr>
          <p:spPr>
            <a:xfrm rot="10800000">
              <a:off x="8676450" y="2818132"/>
              <a:ext cx="1467690" cy="2569144"/>
            </a:xfrm>
            <a:prstGeom prst="round2SameRect">
              <a:avLst/>
            </a:prstGeom>
            <a:solidFill>
              <a:srgbClr val="FFCC00"/>
            </a:solidFill>
            <a:ln w="9525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200" dirty="0" err="1">
                <a:solidFill>
                  <a:prstClr val="white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 rot="10800000">
              <a:off x="7024338" y="2818132"/>
              <a:ext cx="1467690" cy="2569144"/>
            </a:xfrm>
            <a:prstGeom prst="round2SameRect">
              <a:avLst/>
            </a:prstGeom>
            <a:solidFill>
              <a:srgbClr val="FFCC00"/>
            </a:solidFill>
            <a:ln w="9525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200" dirty="0" err="1">
                <a:solidFill>
                  <a:prstClr val="white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4621" y="2864870"/>
              <a:ext cx="1454805" cy="2751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 typeface="Arial" panose="020B0604020202020204" pitchFamily="34" charset="0"/>
                <a:buChar char="•"/>
                <a:defRPr sz="1000">
                  <a:solidFill>
                    <a:srgbClr val="0000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defRPr>
              </a:lvl1pPr>
            </a:lstStyle>
            <a:p>
              <a:pPr marL="0" indent="0" algn="ctr">
                <a:buNone/>
              </a:pPr>
              <a:r>
                <a:rPr lang="en-US" sz="1200" dirty="0"/>
                <a:t>Enabling Brands </a:t>
              </a:r>
              <a:r>
                <a:rPr lang="en-GB" sz="1200" dirty="0"/>
                <a:t>to decide on right strategy aligned with market direction by bringing in 3rd party data; </a:t>
              </a:r>
              <a:r>
                <a:rPr lang="en-GB" sz="1200" dirty="0" smtClean="0"/>
                <a:t>ability to do </a:t>
              </a:r>
              <a:r>
                <a:rPr lang="en-GB" sz="1200" dirty="0"/>
                <a:t>a CPEST &amp; SWOT analysis to finalize market disruptive strategy for </a:t>
              </a:r>
              <a:r>
                <a:rPr lang="en-GB" sz="1200" dirty="0" smtClean="0"/>
                <a:t>Brands</a:t>
              </a:r>
              <a:endParaRPr lang="en-GB" sz="1200" dirty="0"/>
            </a:p>
            <a:p>
              <a:pPr algn="ctr"/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61833" y="2864872"/>
              <a:ext cx="1454119" cy="2182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indent="0" algn="ctr"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Ensure profitable growth by experimenting with new ideas and leverage innovative platform to test the ideas</a:t>
              </a:r>
              <a:r>
                <a:rPr lang="en-US" dirty="0" smtClean="0"/>
                <a:t>. Finding next growth opportunity for Brands.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92060" y="2864870"/>
              <a:ext cx="1556159" cy="1612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indent="0" algn="ctr"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GB" dirty="0" smtClean="0"/>
                <a:t>Do </a:t>
              </a:r>
              <a:r>
                <a:rPr lang="en-GB" dirty="0"/>
                <a:t>more with less and maximise </a:t>
              </a:r>
              <a:r>
                <a:rPr lang="en-GB" dirty="0" smtClean="0"/>
                <a:t>Brand’s </a:t>
              </a:r>
              <a:r>
                <a:rPr lang="en-GB" dirty="0"/>
                <a:t>investment across touchpoints and ensure </a:t>
              </a:r>
              <a:r>
                <a:rPr lang="en-GB" dirty="0" smtClean="0"/>
                <a:t>brands </a:t>
              </a:r>
              <a:r>
                <a:rPr lang="en-GB" dirty="0"/>
                <a:t>are meaningfully different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278410" y="2864874"/>
              <a:ext cx="1453960" cy="1423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indent="0" algn="ctr"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GB" dirty="0"/>
                <a:t>With so much data available, </a:t>
              </a:r>
              <a:r>
                <a:rPr lang="en-GB" dirty="0" smtClean="0"/>
                <a:t>making </a:t>
              </a:r>
              <a:r>
                <a:rPr lang="en-GB" dirty="0"/>
                <a:t>sense of it to shape the future &amp; select the right </a:t>
              </a:r>
              <a:r>
                <a:rPr lang="en-GB" dirty="0" smtClean="0"/>
                <a:t>KPI’s</a:t>
              </a:r>
              <a:endParaRPr lang="en-GB" dirty="0"/>
            </a:p>
            <a:p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24301" y="2864870"/>
              <a:ext cx="1505476" cy="332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indent="0" algn="ctr"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GB" dirty="0" smtClean="0"/>
                <a:t>Brand strategy is derived from Brand's Line of Business Status Quo and ability to comprehend gaps.</a:t>
              </a:r>
              <a:endParaRPr lang="en-GB" dirty="0"/>
            </a:p>
            <a:p>
              <a:r>
                <a:rPr lang="en-GB" dirty="0" smtClean="0"/>
                <a:t>Need a platform that captures critical data elements to decide on KPIs for enabling strategy formulation</a:t>
              </a:r>
              <a:endParaRPr lang="en-GB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693739" y="2864872"/>
              <a:ext cx="1439616" cy="664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indent="0" algn="ctr"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GB" dirty="0" smtClean="0"/>
                <a:t>Align </a:t>
              </a:r>
              <a:r>
                <a:rPr lang="en-GB" dirty="0"/>
                <a:t>the business and remove the </a:t>
              </a:r>
              <a:r>
                <a:rPr lang="en-GB" dirty="0" smtClean="0"/>
                <a:t>silos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06717" y="2864872"/>
              <a:ext cx="1556159" cy="2371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indent="0" algn="ctr"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GB" dirty="0" smtClean="0"/>
                <a:t>Create a winning </a:t>
              </a:r>
              <a:r>
                <a:rPr lang="en-GB" dirty="0"/>
                <a:t>and consistent experience with consumers, shoppers, customers, key influencers, the public and </a:t>
              </a:r>
              <a:r>
                <a:rPr lang="en-GB" dirty="0" smtClean="0"/>
                <a:t>society by capturing Voice of Consumer by bring in social and extended data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664116" y="2001227"/>
              <a:ext cx="1471535" cy="760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200" dirty="0" err="1" smtClean="0">
                <a:solidFill>
                  <a:srgbClr val="53717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801437" y="2013793"/>
              <a:ext cx="119842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191919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Engage the organization and build capability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0845" y="1995451"/>
              <a:ext cx="1471535" cy="760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200" dirty="0" err="1" smtClean="0">
                <a:solidFill>
                  <a:srgbClr val="53717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ound Same Side Corner Rectangle 28"/>
            <p:cNvSpPr/>
            <p:nvPr/>
          </p:nvSpPr>
          <p:spPr>
            <a:xfrm>
              <a:off x="2115159" y="1175855"/>
              <a:ext cx="1473067" cy="757834"/>
            </a:xfrm>
            <a:prstGeom prst="round2SameRect">
              <a:avLst/>
            </a:prstGeom>
            <a:solidFill>
              <a:schemeClr val="tx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rgbClr val="FFCC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BRAND STRATEGY</a:t>
              </a:r>
              <a:endParaRPr lang="en-US" sz="1050" b="1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15927" y="1980731"/>
              <a:ext cx="1471535" cy="7772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200" dirty="0" err="1" smtClean="0">
                <a:solidFill>
                  <a:srgbClr val="53717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ound Same Side Corner Rectangle 30"/>
            <p:cNvSpPr/>
            <p:nvPr/>
          </p:nvSpPr>
          <p:spPr>
            <a:xfrm>
              <a:off x="3769071" y="1175855"/>
              <a:ext cx="1473067" cy="757834"/>
            </a:xfrm>
            <a:prstGeom prst="round2SameRect">
              <a:avLst/>
            </a:prstGeom>
            <a:solidFill>
              <a:schemeClr val="tx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rgbClr val="FFCC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INNOVATION</a:t>
              </a:r>
              <a:endParaRPr lang="en-US" sz="1050" b="1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753125" y="1995455"/>
              <a:ext cx="1471535" cy="760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200" dirty="0" err="1" smtClean="0">
                <a:solidFill>
                  <a:srgbClr val="53717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ound Same Side Corner Rectangle 32"/>
            <p:cNvSpPr/>
            <p:nvPr/>
          </p:nvSpPr>
          <p:spPr>
            <a:xfrm>
              <a:off x="5403215" y="1175855"/>
              <a:ext cx="1473067" cy="757834"/>
            </a:xfrm>
            <a:prstGeom prst="round2SameRect">
              <a:avLst/>
            </a:prstGeom>
            <a:solidFill>
              <a:schemeClr val="tx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rgbClr val="FFCC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BRAND EXPERIENCE</a:t>
              </a:r>
              <a:endParaRPr lang="en-US" sz="1050" b="1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403216" y="1995455"/>
              <a:ext cx="1471535" cy="760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200" dirty="0" err="1" smtClean="0">
                <a:solidFill>
                  <a:srgbClr val="53717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ound Same Side Corner Rectangle 34"/>
            <p:cNvSpPr/>
            <p:nvPr/>
          </p:nvSpPr>
          <p:spPr>
            <a:xfrm>
              <a:off x="10275726" y="1169826"/>
              <a:ext cx="1473067" cy="757834"/>
            </a:xfrm>
            <a:prstGeom prst="round2SameRect">
              <a:avLst/>
            </a:prstGeom>
            <a:solidFill>
              <a:schemeClr val="tx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FFCC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PERFORMANCE  OPTIMIZATION &amp; PREDICTION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275727" y="2001227"/>
              <a:ext cx="1471535" cy="760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200" dirty="0" err="1" smtClean="0">
                <a:solidFill>
                  <a:srgbClr val="53717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8165" y="2256167"/>
              <a:ext cx="11984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191919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Where to play</a:t>
              </a:r>
              <a:endParaRPr lang="nl-NL" sz="1050" b="1" dirty="0" smtClean="0">
                <a:solidFill>
                  <a:srgbClr val="191919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52482" y="2175376"/>
              <a:ext cx="119842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191919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What to stand for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06394" y="2175376"/>
              <a:ext cx="119842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191919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How to disrupt and renew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40538" y="2175376"/>
              <a:ext cx="119842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191919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Engage the consumer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413046" y="2094585"/>
              <a:ext cx="1198421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191919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Measure KPI’s impact and maximize ROI</a:t>
              </a:r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8660290" y="1169826"/>
              <a:ext cx="1473067" cy="757834"/>
            </a:xfrm>
            <a:prstGeom prst="round2SameRect">
              <a:avLst/>
            </a:prstGeom>
            <a:solidFill>
              <a:schemeClr val="tx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FFCC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ORGANIZATION</a:t>
              </a:r>
              <a:endParaRPr lang="nl-NL" sz="1050" b="1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ound Same Side Corner Rectangle 42"/>
            <p:cNvSpPr/>
            <p:nvPr/>
          </p:nvSpPr>
          <p:spPr>
            <a:xfrm>
              <a:off x="7017871" y="1175855"/>
              <a:ext cx="1473067" cy="757834"/>
            </a:xfrm>
            <a:prstGeom prst="round2SameRect">
              <a:avLst/>
            </a:prstGeom>
            <a:solidFill>
              <a:schemeClr val="tx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rgbClr val="FFCC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GO TO MARKET STRATEGY &amp; EXECUTION</a:t>
              </a:r>
              <a:endParaRPr lang="en-US" sz="1050" b="1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17873" y="1995455"/>
              <a:ext cx="1471535" cy="760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200" dirty="0" err="1" smtClean="0">
                <a:solidFill>
                  <a:srgbClr val="53717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155194" y="2094585"/>
              <a:ext cx="1198421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191919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Win with Shoppers</a:t>
              </a:r>
            </a:p>
            <a:p>
              <a:pPr algn="ctr"/>
              <a:r>
                <a:rPr lang="en-US" sz="1050" b="1" dirty="0" smtClean="0">
                  <a:solidFill>
                    <a:srgbClr val="191919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and Customers</a:t>
              </a:r>
              <a:endParaRPr lang="en-US" sz="1050" b="1" dirty="0">
                <a:solidFill>
                  <a:srgbClr val="191919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Round Same Side Corner Rectangle 45"/>
          <p:cNvSpPr/>
          <p:nvPr/>
        </p:nvSpPr>
        <p:spPr>
          <a:xfrm>
            <a:off x="551384" y="5445224"/>
            <a:ext cx="1433600" cy="737530"/>
          </a:xfrm>
          <a:prstGeom prst="round2SameRect">
            <a:avLst>
              <a:gd name="adj1" fmla="val 16667"/>
              <a:gd name="adj2" fmla="val 27757"/>
            </a:avLst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3rd Party data consolidation with Brand Data for Insights</a:t>
            </a:r>
            <a:endParaRPr lang="nl-NL" sz="105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 Same Side Corner Rectangle 46"/>
          <p:cNvSpPr/>
          <p:nvPr/>
        </p:nvSpPr>
        <p:spPr>
          <a:xfrm>
            <a:off x="2207568" y="5445224"/>
            <a:ext cx="1368152" cy="720080"/>
          </a:xfrm>
          <a:prstGeom prst="round2SameRect">
            <a:avLst>
              <a:gd name="adj1" fmla="val 16667"/>
              <a:gd name="adj2" fmla="val 27757"/>
            </a:avLst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 Catalogs for addressing curremt business problems</a:t>
            </a:r>
            <a:endParaRPr lang="nl-NL" sz="100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 Same Side Corner Rectangle 47"/>
          <p:cNvSpPr/>
          <p:nvPr/>
        </p:nvSpPr>
        <p:spPr>
          <a:xfrm>
            <a:off x="10128448" y="5445224"/>
            <a:ext cx="1368152" cy="720080"/>
          </a:xfrm>
          <a:prstGeom prst="round2SameRect">
            <a:avLst>
              <a:gd name="adj1" fmla="val 16667"/>
              <a:gd name="adj2" fmla="val 27757"/>
            </a:avLst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 Visualization platform for strategic imperatives</a:t>
            </a:r>
            <a:endParaRPr lang="nl-NL" sz="100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ound Same Side Corner Rectangle 48"/>
          <p:cNvSpPr/>
          <p:nvPr/>
        </p:nvSpPr>
        <p:spPr>
          <a:xfrm>
            <a:off x="6960096" y="5445224"/>
            <a:ext cx="1368152" cy="720080"/>
          </a:xfrm>
          <a:prstGeom prst="round2SameRect">
            <a:avLst>
              <a:gd name="adj1" fmla="val 16667"/>
              <a:gd name="adj2" fmla="val 27757"/>
            </a:avLst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VOC through structured, unstrutured and streaming data</a:t>
            </a:r>
            <a:endParaRPr lang="nl-NL" sz="100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 Same Side Corner Rectangle 49"/>
          <p:cNvSpPr/>
          <p:nvPr/>
        </p:nvSpPr>
        <p:spPr>
          <a:xfrm>
            <a:off x="3719736" y="5445224"/>
            <a:ext cx="1440160" cy="720080"/>
          </a:xfrm>
          <a:prstGeom prst="round2SameRect">
            <a:avLst>
              <a:gd name="adj1" fmla="val 16667"/>
              <a:gd name="adj2" fmla="val 27757"/>
            </a:avLst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Innovative Tier 2 platform for Ideation &amp; Hypothesis testing</a:t>
            </a:r>
            <a:endParaRPr lang="nl-NL" sz="100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ound Same Side Corner Rectangle 50"/>
          <p:cNvSpPr/>
          <p:nvPr/>
        </p:nvSpPr>
        <p:spPr>
          <a:xfrm>
            <a:off x="5375920" y="5445224"/>
            <a:ext cx="1368152" cy="720080"/>
          </a:xfrm>
          <a:prstGeom prst="round2SameRect">
            <a:avLst>
              <a:gd name="adj1" fmla="val 16667"/>
              <a:gd name="adj2" fmla="val 27757"/>
            </a:avLst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Bring data from varied touch points real time to personalize </a:t>
            </a:r>
            <a:endParaRPr lang="nl-NL" sz="100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ound Same Side Corner Rectangle 51"/>
          <p:cNvSpPr/>
          <p:nvPr/>
        </p:nvSpPr>
        <p:spPr>
          <a:xfrm>
            <a:off x="8544272" y="5445224"/>
            <a:ext cx="1368152" cy="720080"/>
          </a:xfrm>
          <a:prstGeom prst="round2SameRect">
            <a:avLst>
              <a:gd name="adj1" fmla="val 16667"/>
              <a:gd name="adj2" fmla="val 27757"/>
            </a:avLst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Build capabilities to unify and remove redundancies</a:t>
            </a:r>
            <a:endParaRPr lang="nl-NL" sz="100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ound Same Side Corner Rectangle 52"/>
          <p:cNvSpPr/>
          <p:nvPr/>
        </p:nvSpPr>
        <p:spPr>
          <a:xfrm>
            <a:off x="551384" y="1268760"/>
            <a:ext cx="1433600" cy="737530"/>
          </a:xfrm>
          <a:prstGeom prst="round2SameRect">
            <a:avLst/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BUSINESS / CATEGORY / VISION &amp; STRATEGY</a:t>
            </a:r>
            <a:endParaRPr lang="nl-NL" sz="105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69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91344" y="692696"/>
            <a:ext cx="6624736" cy="432048"/>
          </a:xfrm>
          <a:solidFill>
            <a:srgbClr val="FFCC00"/>
          </a:solidFill>
          <a:ln w="9525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Business capabilities channelized through Data Factory</a:t>
            </a:r>
          </a:p>
        </p:txBody>
      </p:sp>
      <p:sp>
        <p:nvSpPr>
          <p:cNvPr id="46" name="Round Same Side Corner Rectangle 45"/>
          <p:cNvSpPr/>
          <p:nvPr/>
        </p:nvSpPr>
        <p:spPr>
          <a:xfrm>
            <a:off x="191344" y="1628800"/>
            <a:ext cx="1433600" cy="737530"/>
          </a:xfrm>
          <a:prstGeom prst="round2SameRect">
            <a:avLst>
              <a:gd name="adj1" fmla="val 16667"/>
              <a:gd name="adj2" fmla="val 27757"/>
            </a:avLst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3rd Party data consolidation with Brand Data for Insights</a:t>
            </a:r>
            <a:endParaRPr lang="nl-NL" sz="105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 Same Side Corner Rectangle 46"/>
          <p:cNvSpPr/>
          <p:nvPr/>
        </p:nvSpPr>
        <p:spPr>
          <a:xfrm>
            <a:off x="263352" y="2492896"/>
            <a:ext cx="1368152" cy="720080"/>
          </a:xfrm>
          <a:prstGeom prst="round2SameRect">
            <a:avLst>
              <a:gd name="adj1" fmla="val 16667"/>
              <a:gd name="adj2" fmla="val 27757"/>
            </a:avLst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 Catalogs for addressing curremt business problems</a:t>
            </a:r>
            <a:endParaRPr lang="nl-NL" sz="100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 Same Side Corner Rectangle 47"/>
          <p:cNvSpPr/>
          <p:nvPr/>
        </p:nvSpPr>
        <p:spPr>
          <a:xfrm>
            <a:off x="1847528" y="3789040"/>
            <a:ext cx="1368152" cy="720080"/>
          </a:xfrm>
          <a:prstGeom prst="round2SameRect">
            <a:avLst>
              <a:gd name="adj1" fmla="val 16667"/>
              <a:gd name="adj2" fmla="val 27757"/>
            </a:avLst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 Visualization platform for strategic imperatives</a:t>
            </a:r>
            <a:endParaRPr lang="nl-NL" sz="100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ound Same Side Corner Rectangle 48"/>
          <p:cNvSpPr/>
          <p:nvPr/>
        </p:nvSpPr>
        <p:spPr>
          <a:xfrm>
            <a:off x="1847528" y="1988840"/>
            <a:ext cx="1368152" cy="720080"/>
          </a:xfrm>
          <a:prstGeom prst="round2SameRect">
            <a:avLst>
              <a:gd name="adj1" fmla="val 16667"/>
              <a:gd name="adj2" fmla="val 27757"/>
            </a:avLst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VOC through structured, unstrutured and streaming data</a:t>
            </a:r>
            <a:endParaRPr lang="nl-NL" sz="100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 Same Side Corner Rectangle 49"/>
          <p:cNvSpPr/>
          <p:nvPr/>
        </p:nvSpPr>
        <p:spPr>
          <a:xfrm>
            <a:off x="263352" y="3356992"/>
            <a:ext cx="1440160" cy="720080"/>
          </a:xfrm>
          <a:prstGeom prst="round2SameRect">
            <a:avLst>
              <a:gd name="adj1" fmla="val 16667"/>
              <a:gd name="adj2" fmla="val 27757"/>
            </a:avLst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Innovative Tier 2 platform for Ideation &amp; Hypothesis testing</a:t>
            </a:r>
            <a:endParaRPr lang="nl-NL" sz="100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ound Same Side Corner Rectangle 50"/>
          <p:cNvSpPr/>
          <p:nvPr/>
        </p:nvSpPr>
        <p:spPr>
          <a:xfrm>
            <a:off x="263352" y="4221088"/>
            <a:ext cx="1368152" cy="720080"/>
          </a:xfrm>
          <a:prstGeom prst="round2SameRect">
            <a:avLst>
              <a:gd name="adj1" fmla="val 16667"/>
              <a:gd name="adj2" fmla="val 27757"/>
            </a:avLst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Bring data from varied touch points real time to personalize </a:t>
            </a:r>
            <a:endParaRPr lang="nl-NL" sz="100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ound Same Side Corner Rectangle 51"/>
          <p:cNvSpPr/>
          <p:nvPr/>
        </p:nvSpPr>
        <p:spPr>
          <a:xfrm>
            <a:off x="1847528" y="2924944"/>
            <a:ext cx="1368152" cy="720080"/>
          </a:xfrm>
          <a:prstGeom prst="round2SameRect">
            <a:avLst>
              <a:gd name="adj1" fmla="val 16667"/>
              <a:gd name="adj2" fmla="val 27757"/>
            </a:avLst>
          </a:prstGeom>
          <a:solidFill>
            <a:schemeClr val="tx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Build capabilities to unify and remove redundancies</a:t>
            </a:r>
            <a:endParaRPr lang="nl-NL" sz="1000" b="1" dirty="0">
              <a:solidFill>
                <a:srgbClr val="FFCC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Image result for data pipeline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708920"/>
            <a:ext cx="3240360" cy="1358861"/>
          </a:xfrm>
          <a:prstGeom prst="cub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32304" y="836712"/>
            <a:ext cx="191238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600" b="1" dirty="0" smtClean="0"/>
              <a:t>BUILDING BLOCKS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079776" y="2276872"/>
            <a:ext cx="13825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600" b="1" dirty="0" smtClean="0"/>
              <a:t>VALUE CHAIN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51384" y="1268760"/>
            <a:ext cx="250947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600" b="1" dirty="0" smtClean="0"/>
              <a:t>BUSINESS CAPABILITIES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3287688" y="4149080"/>
            <a:ext cx="3257776" cy="836800"/>
            <a:chOff x="4195772" y="1163101"/>
            <a:chExt cx="3904613" cy="1146683"/>
          </a:xfrm>
          <a:solidFill>
            <a:srgbClr val="FDB913"/>
          </a:solidFill>
        </p:grpSpPr>
        <p:sp>
          <p:nvSpPr>
            <p:cNvPr id="125" name="Hexagon 124"/>
            <p:cNvSpPr/>
            <p:nvPr/>
          </p:nvSpPr>
          <p:spPr>
            <a:xfrm>
              <a:off x="5150519" y="1163101"/>
              <a:ext cx="879566" cy="57250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Real Time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6" name="Hexagon 125"/>
            <p:cNvSpPr/>
            <p:nvPr/>
          </p:nvSpPr>
          <p:spPr>
            <a:xfrm>
              <a:off x="5151671" y="1737280"/>
              <a:ext cx="879566" cy="57250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Batch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7" name="Hexagon 126"/>
            <p:cNvSpPr/>
            <p:nvPr/>
          </p:nvSpPr>
          <p:spPr>
            <a:xfrm>
              <a:off x="5895144" y="1444571"/>
              <a:ext cx="1253032" cy="57250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Transform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8" name="Arrow: Pentagon 36"/>
            <p:cNvSpPr/>
            <p:nvPr/>
          </p:nvSpPr>
          <p:spPr>
            <a:xfrm>
              <a:off x="4195772" y="1444571"/>
              <a:ext cx="1095235" cy="572504"/>
            </a:xfrm>
            <a:prstGeom prst="homePlate">
              <a:avLst>
                <a:gd name="adj" fmla="val 28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Ingest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9" name="Arrow: Chevron 37"/>
            <p:cNvSpPr/>
            <p:nvPr/>
          </p:nvSpPr>
          <p:spPr>
            <a:xfrm>
              <a:off x="7003656" y="1425636"/>
              <a:ext cx="1096729" cy="588126"/>
            </a:xfrm>
            <a:prstGeom prst="chevron">
              <a:avLst>
                <a:gd name="adj" fmla="val 221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Publish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00056" y="1097360"/>
            <a:ext cx="5184576" cy="5760640"/>
            <a:chOff x="7104112" y="1988840"/>
            <a:chExt cx="4104456" cy="4464496"/>
          </a:xfrm>
        </p:grpSpPr>
        <p:sp>
          <p:nvSpPr>
            <p:cNvPr id="123" name="Rectangle 122"/>
            <p:cNvSpPr/>
            <p:nvPr/>
          </p:nvSpPr>
          <p:spPr>
            <a:xfrm>
              <a:off x="8171292" y="3988931"/>
              <a:ext cx="2215067" cy="7988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alibri Light" panose="020F0302020204030204" pitchFamily="34" charset="0"/>
              </a:endParaRPr>
            </a:p>
          </p:txBody>
        </p:sp>
        <p:sp>
          <p:nvSpPr>
            <p:cNvPr id="131" name="Oval 130"/>
            <p:cNvSpPr>
              <a:spLocks/>
            </p:cNvSpPr>
            <p:nvPr/>
          </p:nvSpPr>
          <p:spPr>
            <a:xfrm>
              <a:off x="9640020" y="2504198"/>
              <a:ext cx="1274852" cy="113263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" tIns="9144" rIns="9144" bIns="9144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Data                 Catalogue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32" name="Oval 131"/>
            <p:cNvSpPr>
              <a:spLocks/>
            </p:cNvSpPr>
            <p:nvPr/>
          </p:nvSpPr>
          <p:spPr>
            <a:xfrm>
              <a:off x="9933716" y="3352342"/>
              <a:ext cx="1274852" cy="113263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" tIns="9144" rIns="9144" bIns="9144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4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Discovery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33" name="Oval 132"/>
            <p:cNvSpPr>
              <a:spLocks/>
            </p:cNvSpPr>
            <p:nvPr/>
          </p:nvSpPr>
          <p:spPr>
            <a:xfrm>
              <a:off x="9842868" y="4160063"/>
              <a:ext cx="1274852" cy="113263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" tIns="9144" rIns="9144" bIns="9144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5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Data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Processing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34" name="Oval 133"/>
            <p:cNvSpPr>
              <a:spLocks/>
            </p:cNvSpPr>
            <p:nvPr/>
          </p:nvSpPr>
          <p:spPr>
            <a:xfrm>
              <a:off x="7104112" y="4121389"/>
              <a:ext cx="1274852" cy="113263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" tIns="9144" rIns="9144" bIns="9144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10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Reference / Master Data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35" name="Oval 134"/>
            <p:cNvSpPr>
              <a:spLocks/>
            </p:cNvSpPr>
            <p:nvPr/>
          </p:nvSpPr>
          <p:spPr>
            <a:xfrm>
              <a:off x="7214161" y="3374937"/>
              <a:ext cx="1274852" cy="113263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" tIns="9144" rIns="9144" bIns="9144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11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Data Operations/ DevOps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36" name="Oval 135"/>
            <p:cNvSpPr>
              <a:spLocks/>
            </p:cNvSpPr>
            <p:nvPr/>
          </p:nvSpPr>
          <p:spPr>
            <a:xfrm>
              <a:off x="8978187" y="5320700"/>
              <a:ext cx="1274852" cy="113263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" tIns="9144" rIns="9144" bIns="9144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7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Data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Monitoring  Process Console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37" name="Oval 136"/>
            <p:cNvSpPr>
              <a:spLocks/>
            </p:cNvSpPr>
            <p:nvPr/>
          </p:nvSpPr>
          <p:spPr>
            <a:xfrm>
              <a:off x="9748932" y="4884518"/>
              <a:ext cx="1274852" cy="113263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" tIns="9144" rIns="9144" bIns="9144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6 </a:t>
              </a:r>
              <a:endPara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Business Cost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&amp;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Value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38" name="Oval 137"/>
            <p:cNvSpPr>
              <a:spLocks/>
            </p:cNvSpPr>
            <p:nvPr/>
          </p:nvSpPr>
          <p:spPr>
            <a:xfrm>
              <a:off x="8019774" y="5288486"/>
              <a:ext cx="1274852" cy="113263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" tIns="9144" rIns="9144" bIns="9144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8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     Data Testing &amp; Reconciliation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39" name="Oval 138"/>
            <p:cNvSpPr>
              <a:spLocks/>
            </p:cNvSpPr>
            <p:nvPr/>
          </p:nvSpPr>
          <p:spPr>
            <a:xfrm>
              <a:off x="8963942" y="2001859"/>
              <a:ext cx="1274852" cy="113263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" tIns="9144" rIns="9144" bIns="9144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2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Market Place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0" name="Oval 139"/>
            <p:cNvSpPr>
              <a:spLocks/>
            </p:cNvSpPr>
            <p:nvPr/>
          </p:nvSpPr>
          <p:spPr>
            <a:xfrm>
              <a:off x="7466268" y="2583952"/>
              <a:ext cx="1274852" cy="113263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" tIns="9144" rIns="9144" bIns="9144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12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Cost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Allocations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8097126" y="1988840"/>
              <a:ext cx="1168496" cy="108220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1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Data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Ingestion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2" name="Oval 141"/>
            <p:cNvSpPr>
              <a:spLocks/>
            </p:cNvSpPr>
            <p:nvPr/>
          </p:nvSpPr>
          <p:spPr>
            <a:xfrm>
              <a:off x="7235424" y="4916100"/>
              <a:ext cx="1274852" cy="113263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" tIns="9144" rIns="9144" bIns="9144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9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Data Security</a:t>
              </a:r>
              <a:endParaRPr lang="en-US" sz="12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3" name="Plaque 142"/>
            <p:cNvSpPr/>
            <p:nvPr/>
          </p:nvSpPr>
          <p:spPr>
            <a:xfrm>
              <a:off x="8292061" y="3288889"/>
              <a:ext cx="1761357" cy="1121657"/>
            </a:xfrm>
            <a:prstGeom prst="plaque">
              <a:avLst>
                <a:gd name="adj" fmla="val 24361"/>
              </a:avLst>
            </a:prstGeom>
            <a:solidFill>
              <a:schemeClr val="tx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CC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TRANSFORM &amp; ANALYZE</a:t>
              </a:r>
              <a:endParaRPr lang="en-US" sz="1050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Plaque 143"/>
            <p:cNvSpPr/>
            <p:nvPr/>
          </p:nvSpPr>
          <p:spPr>
            <a:xfrm>
              <a:off x="8458329" y="2864025"/>
              <a:ext cx="1444832" cy="424864"/>
            </a:xfrm>
            <a:prstGeom prst="plaque">
              <a:avLst>
                <a:gd name="adj" fmla="val 33593"/>
              </a:avLst>
            </a:prstGeom>
            <a:solidFill>
              <a:schemeClr val="tx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CC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INGESTION</a:t>
              </a:r>
              <a:endParaRPr lang="en-US" sz="1050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Plaque 144"/>
            <p:cNvSpPr/>
            <p:nvPr/>
          </p:nvSpPr>
          <p:spPr>
            <a:xfrm>
              <a:off x="8244239" y="4341327"/>
              <a:ext cx="1820791" cy="1204309"/>
            </a:xfrm>
            <a:prstGeom prst="plaque">
              <a:avLst>
                <a:gd name="adj" fmla="val 21444"/>
              </a:avLst>
            </a:prstGeom>
            <a:solidFill>
              <a:schemeClr val="tx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CC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PUBLISH</a:t>
              </a:r>
              <a:endParaRPr lang="en-US" sz="1050" dirty="0">
                <a:solidFill>
                  <a:srgbClr val="FFCC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65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29">
      <a:dk1>
        <a:srgbClr val="717171"/>
      </a:dk1>
      <a:lt1>
        <a:srgbClr val="FFFFFF"/>
      </a:lt1>
      <a:dk2>
        <a:srgbClr val="1DB3E8"/>
      </a:dk2>
      <a:lt2>
        <a:srgbClr val="96C11D"/>
      </a:lt2>
      <a:accent1>
        <a:srgbClr val="BD9B08"/>
      </a:accent1>
      <a:accent2>
        <a:srgbClr val="E60D7F"/>
      </a:accent2>
      <a:accent3>
        <a:srgbClr val="A84E97"/>
      </a:accent3>
      <a:accent4>
        <a:srgbClr val="0EADC3"/>
      </a:accent4>
      <a:accent5>
        <a:srgbClr val="F29107"/>
      </a:accent5>
      <a:accent6>
        <a:srgbClr val="FFD81D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B69850D9-5B6E-43BB-A57D-9637945D5A75}" vid="{9C15D71A-F214-4EE5-A3E5-060550C974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160A47D4678C4697DD937ECD81B40F" ma:contentTypeVersion="2" ma:contentTypeDescription="Create a new document." ma:contentTypeScope="" ma:versionID="10ae7df70e0c3bd249e6d880177f8fa6">
  <xsd:schema xmlns:xsd="http://www.w3.org/2001/XMLSchema" xmlns:xs="http://www.w3.org/2001/XMLSchema" xmlns:p="http://schemas.microsoft.com/office/2006/metadata/properties" xmlns:ns2="0b437f98-23ae-4433-b13b-76c2068079ae" targetNamespace="http://schemas.microsoft.com/office/2006/metadata/properties" ma:root="true" ma:fieldsID="963eca439521cf874d5dbf5bfcb44ac3" ns2:_="">
    <xsd:import namespace="0b437f98-23ae-4433-b13b-76c2068079a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37f98-23ae-4433-b13b-76c2068079a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326112-4261-4715-AA73-C635277063C1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0b437f98-23ae-4433-b13b-76c2068079ae"/>
    <ds:schemaRef ds:uri="http://www.w3.org/XML/1998/namespac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F7DECA2-2BC6-4C01-BA0E-8CC515DE55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437f98-23ae-4433-b13b-76c2068079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5EA3E-F0EE-4218-BE29-91800112B6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Kantar Data Factory</Template>
  <TotalTime>10148</TotalTime>
  <Words>3395</Words>
  <Application>Microsoft Office PowerPoint</Application>
  <PresentationFormat>Widescreen</PresentationFormat>
  <Paragraphs>918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MS PGothic</vt:lpstr>
      <vt:lpstr>MS PGothic</vt:lpstr>
      <vt:lpstr>Arial</vt:lpstr>
      <vt:lpstr>Calibri</vt:lpstr>
      <vt:lpstr>Calibri Light</vt:lpstr>
      <vt:lpstr>Century Gothic</vt:lpstr>
      <vt:lpstr>Segoe UI</vt:lpstr>
      <vt:lpstr>Segoe UI Black</vt:lpstr>
      <vt:lpstr>Segoe UI Light</vt:lpstr>
      <vt:lpstr>Segoe UI Semilight</vt:lpstr>
      <vt:lpstr>Tahoma</vt:lpstr>
      <vt:lpstr>Times</vt:lpstr>
      <vt:lpstr>Wingdings</vt:lpstr>
      <vt:lpstr>Wingdings 2</vt:lpstr>
      <vt:lpstr>Office Theme</vt:lpstr>
      <vt:lpstr>TRACK 2:  KANTAR DATA VISUALIZATION</vt:lpstr>
      <vt:lpstr>WHY ?  KANTAR DATA VISUALIZATION</vt:lpstr>
      <vt:lpstr>Background: Visualization Platforms - Ready to feel inspired?</vt:lpstr>
      <vt:lpstr>PowerPoint Presentation</vt:lpstr>
      <vt:lpstr>The Big Picture</vt:lpstr>
      <vt:lpstr>Why need for common data visualization platform for Kantar?</vt:lpstr>
      <vt:lpstr>WHAT CONSTITUTES   KANTAR DATA VISUALIZATION</vt:lpstr>
      <vt:lpstr>Typical Use Cases that can be implemented through Data Factory</vt:lpstr>
      <vt:lpstr>Business capabilities channelized through Data Factory</vt:lpstr>
      <vt:lpstr>Business capabilities channelized through Data Factory</vt:lpstr>
      <vt:lpstr>Building Blocks for Data Factory</vt:lpstr>
      <vt:lpstr>Conceptual Solution View</vt:lpstr>
      <vt:lpstr>Reference Architecture</vt:lpstr>
      <vt:lpstr>Kantar Data Factory Capability Matrix</vt:lpstr>
      <vt:lpstr>HOW?  EXECUTION OF               KANTAR DATA FACTORY &amp; PLAN</vt:lpstr>
      <vt:lpstr>Data Factory Program </vt:lpstr>
      <vt:lpstr>Prioritization of Data Factory</vt:lpstr>
      <vt:lpstr>Component Build Approach (Release 1 – R1)</vt:lpstr>
      <vt:lpstr>Program Structure</vt:lpstr>
      <vt:lpstr>R1: Business Engagement Plan</vt:lpstr>
      <vt:lpstr>R1: Sprint Team</vt:lpstr>
      <vt:lpstr>R1: RASCI</vt:lpstr>
      <vt:lpstr>R1: A Day in the Life of OpCo BA / Representative</vt:lpstr>
      <vt:lpstr>R1: User Stories Definition</vt:lpstr>
      <vt:lpstr>R1: Solution Build</vt:lpstr>
      <vt:lpstr>R1: Governance</vt:lpstr>
      <vt:lpstr>R1: Approach</vt:lpstr>
      <vt:lpstr>R1: Data Factory Genesis - Plan on A Page (POAP)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 and can run to two lines 24pt</dc:title>
  <dc:creator>Campos, Javier (KTMLP)</dc:creator>
  <cp:lastModifiedBy>Nagaraj Sengodan</cp:lastModifiedBy>
  <cp:revision>168</cp:revision>
  <dcterms:created xsi:type="dcterms:W3CDTF">2016-09-16T03:41:56Z</dcterms:created>
  <dcterms:modified xsi:type="dcterms:W3CDTF">2017-05-03T02:47:50Z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0x010100EB160A47D4678C4697DD937ECD81B40F</vt:lpwstr>
  </property>
</Properties>
</file>