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78" r:id="rId2"/>
    <p:sldId id="283" r:id="rId3"/>
    <p:sldId id="282" r:id="rId4"/>
    <p:sldId id="284" r:id="rId5"/>
    <p:sldId id="288" r:id="rId6"/>
    <p:sldId id="295" r:id="rId7"/>
    <p:sldId id="293" r:id="rId8"/>
    <p:sldId id="300" r:id="rId9"/>
    <p:sldId id="310" r:id="rId10"/>
    <p:sldId id="290" r:id="rId11"/>
    <p:sldId id="298" r:id="rId12"/>
    <p:sldId id="294" r:id="rId13"/>
    <p:sldId id="301" r:id="rId14"/>
    <p:sldId id="302" r:id="rId15"/>
    <p:sldId id="303" r:id="rId16"/>
    <p:sldId id="313" r:id="rId17"/>
    <p:sldId id="305" r:id="rId18"/>
    <p:sldId id="306" r:id="rId19"/>
    <p:sldId id="320" r:id="rId20"/>
    <p:sldId id="314" r:id="rId21"/>
    <p:sldId id="316" r:id="rId22"/>
    <p:sldId id="319" r:id="rId23"/>
    <p:sldId id="31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79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A16E5B-5D89-4FF8-98C3-620E6DB0D8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E3F19-39F6-4958-A410-0FAEA127BE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3C78-7347-45C2-948C-AB019D63BD4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848BE-44B2-4B69-BCF4-E8549CAEAD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BC225-3387-427C-8982-9EC5A0E17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FB442-983A-4BE8-A3A7-131D8C70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A01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E826-D4A9-4CF2-A8C7-AB73B5B6E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91F69-A521-4DA8-8626-C69210E62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07188-5676-4482-8F35-C02C8A5B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E3A90-F688-4209-ACDD-06D2C0FA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91A9-D614-4DB3-86FF-E01D731E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3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6499-0456-4B73-8AD4-C78EA559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2109E-E337-42DF-B127-0B8F1D43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873D-FC98-433C-9C96-89EBB951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8C40-0C91-4B69-8587-A5E93B3D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F1A8A-2391-4F6F-A361-B2F9DA6D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9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95185-799C-442E-B25A-2EB477D57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CA94D-869E-4EA4-B56B-EFD284C0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C9E5A-118E-4A93-8EC5-725F6EA9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347C-7CE3-4E0F-AE96-A91BBD21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FCC9-4994-473F-9D11-E3BCAC73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06E8-3311-43FE-9A6E-B1665533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B3EF-F83F-4FB9-B2A9-5071C9A9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14AB-A42E-4404-954B-89EAEFF0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AB370-F842-446E-8127-B9D950BA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F6E6-F8CF-4F29-A1B7-95D17CC5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A01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E9DF-5285-4C18-837D-CE057A7C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2CD94-C938-4FF3-86F9-AEBB85E57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C65AC-65EE-4337-B693-37A89556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CCE3-B105-40FE-9030-6A060C6E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456CD-68BC-419B-B800-7D72C674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9ADE-5955-47F7-BDD9-618E6285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EA94-A9FD-46CD-A65A-224759126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F7ECC-258B-4951-AADA-8EECF975A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4178E-E8AD-4F14-9494-C04BFFDA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D8CB1-92BA-4CA5-AFEA-875293D5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F3C8A-3DC7-45A9-843E-FF727477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7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BA05-C2C1-4A76-8875-DB1EA3A4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589B9-A592-4180-80B9-8252BCEB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799F8-7382-466A-A35D-7041A7B4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14425-B075-4C2F-BE9A-37DBA0E80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C0024-CF70-4D32-98EB-8665BC0C5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1BEFA-7C51-4D36-9F62-2FE11B6D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BC46-F31A-4F84-BAC6-F2C40541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220A3-71F5-4AD0-A51F-9CCC6955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77E0-21DF-45B2-86E1-CBA48479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C708B-F4A2-4A24-8630-223F2B98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08671-9A44-4E01-A917-398EFE0D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7499D-BFB6-40D7-B1F7-768C02FF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113CB-E43D-4898-9E6A-FFAEA4AB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93FB8-F1DC-4C57-A9DC-A43F3F89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19B60-C6B3-470C-9DD8-917BD35D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9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1562-80D8-4B28-AF88-7B2D020F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76D2-F0CC-4DA7-A828-D2C9EB77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65BA-0DE9-483D-BECA-D900CFFCC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7E931-4269-4A86-BE30-0C8A9FEC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9C538-AFF0-41CE-93A1-CF2CE1D6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5721C-0EBD-445E-849A-F30FA70B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6484-6881-4C39-950C-96D17F09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6E967-83FA-4F55-A3C3-DFBEE9205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FA984-C714-41C2-A1F8-0F300FB8F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580E8-4D74-4503-8B55-346F7007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7D56D-79F9-4EB9-8A61-78D093A3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8A5C0-4FE3-4F66-9F9F-8A4E2D01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3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15FCB-5285-4E59-8C23-6C7E5F8F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ABAB4-FF43-4B42-9D00-8BC2E3D2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B3B51-D859-42AE-ADCA-A99B2BC4C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DE7F-151E-482B-A3C6-00EA217E9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ECA4-DC25-46D2-9D66-72A9EA7DA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4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A015A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2" Type="http://schemas.openxmlformats.org/officeDocument/2006/relationships/hyperlink" Target="https://guides.github.com/activities/for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su-econ-data-analytics/course-materials#git-and-githu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desktop/installing-and-configuring-github-desktop/installing-and-authenticating-to-github-desktop/setting-up-github-deskto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C5418-5875-4918-8A08-5C5309FE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and GitHub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340FE-F107-4289-8621-FDA96E64F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5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C777-B513-4DD8-A7BB-13A678F6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EFC2-287F-4115-9E1D-95F35EB86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 GitHub.com, create a new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Clone</a:t>
            </a:r>
            <a:r>
              <a:rPr lang="en-US" dirty="0"/>
              <a:t> this repository to your local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some work (edit the repository)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Commit</a:t>
            </a:r>
            <a:r>
              <a:rPr lang="en-US" dirty="0"/>
              <a:t> changes (i.e., save a draft)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Push </a:t>
            </a:r>
            <a:r>
              <a:rPr lang="en-US" dirty="0"/>
              <a:t>your commit to GitHub (back it up to the cloud)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4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6B6B-D279-4491-9B3A-9481A8C4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a new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DDF0-6CA7-4838-9F48-89D08E2B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67935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repository (</a:t>
            </a:r>
            <a:r>
              <a:rPr lang="en-US" sz="2400" b="1" dirty="0"/>
              <a:t>repo</a:t>
            </a:r>
            <a:r>
              <a:rPr lang="en-US" sz="2400" dirty="0"/>
              <a:t>) is the full record of a project folder and all its changes ever.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E1D33-4702-04C1-B230-2F48D54C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236" y="1572664"/>
            <a:ext cx="7693842" cy="52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6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5477-65CF-4049-985B-6DAF93C3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Clone </a:t>
            </a:r>
            <a:r>
              <a:rPr lang="en-US" dirty="0"/>
              <a:t>the repo to your local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E0EF0-F700-47FD-9B94-3B3A2BD4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Clone downloads a full copy of the repo from GitHub to file storage on your computer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B025F-6BB8-4644-A4C4-A755AEAA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32" y="2628900"/>
            <a:ext cx="8984135" cy="42291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7707D87-D37D-4306-B0F9-8A0C63280CE6}"/>
              </a:ext>
            </a:extLst>
          </p:cNvPr>
          <p:cNvSpPr/>
          <p:nvPr/>
        </p:nvSpPr>
        <p:spPr>
          <a:xfrm rot="13426972">
            <a:off x="6924675" y="5601877"/>
            <a:ext cx="1076325" cy="819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8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050B-1DBF-4279-AC12-A9428EC3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Clone </a:t>
            </a:r>
            <a:r>
              <a:rPr lang="en-US" dirty="0"/>
              <a:t>the repo to your local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6E5-594E-4180-B9A7-9194306D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/>
              <a:t>GitHub Desktop should now come up</a:t>
            </a:r>
          </a:p>
          <a:p>
            <a:r>
              <a:rPr lang="en-US" dirty="0"/>
              <a:t>Choose where you want to store the repo on your computer (the default location is probably fine)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19127-EE05-41ED-B895-57DE0EB1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3348037"/>
            <a:ext cx="48577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7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8F97-4827-4C6F-B946-8F792A43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Do the assignment (edit the repo)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D58CA-6ED9-4676-BCB5-16D57D6A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901" y="1690689"/>
            <a:ext cx="8632099" cy="51673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0F25-FEA5-4723-A635-E4B140AE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8425"/>
            <a:ext cx="3600450" cy="3538537"/>
          </a:xfrm>
        </p:spPr>
        <p:txBody>
          <a:bodyPr>
            <a:normAutofit/>
          </a:bodyPr>
          <a:lstStyle/>
          <a:p>
            <a:r>
              <a:rPr lang="en-US" sz="2400" dirty="0"/>
              <a:t>Create or edit scripts and documents as you like.</a:t>
            </a:r>
          </a:p>
          <a:p>
            <a:r>
              <a:rPr lang="en-US" sz="2400" dirty="0"/>
              <a:t>Save all documents related to this project in the repo’s folder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300843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D15D-363A-491E-A960-35AC5497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b="1" dirty="0"/>
              <a:t>Commit </a:t>
            </a:r>
            <a:r>
              <a:rPr lang="en-US" dirty="0"/>
              <a:t>your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985E-AFF7-485F-A0DD-CF97F9F7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59" y="1835150"/>
            <a:ext cx="356978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Commit is like Save, but for your whole project</a:t>
            </a:r>
          </a:p>
          <a:p>
            <a:r>
              <a:rPr lang="en-US" dirty="0"/>
              <a:t>It records a snapshot of your whole directory at this point</a:t>
            </a:r>
          </a:p>
          <a:p>
            <a:r>
              <a:rPr lang="en-US" dirty="0"/>
              <a:t>Unlike Save (but like version history in Google Docs), you can go back to a particular commit later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9F45D-40C4-46A3-942E-149A21B8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494" y="1690688"/>
            <a:ext cx="7517506" cy="516731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DEE670F-038C-4B0A-80D3-9086E0B6859C}"/>
              </a:ext>
            </a:extLst>
          </p:cNvPr>
          <p:cNvSpPr/>
          <p:nvPr/>
        </p:nvSpPr>
        <p:spPr>
          <a:xfrm rot="9030859">
            <a:off x="6652070" y="5066800"/>
            <a:ext cx="60007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41B82-7485-44C1-9DA4-2B4138115895}"/>
              </a:ext>
            </a:extLst>
          </p:cNvPr>
          <p:cNvSpPr txBox="1"/>
          <p:nvPr/>
        </p:nvSpPr>
        <p:spPr>
          <a:xfrm>
            <a:off x="7292985" y="4858645"/>
            <a:ext cx="3902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an informative </a:t>
            </a:r>
            <a:r>
              <a:rPr lang="en-US" b="1" dirty="0"/>
              <a:t>commit message </a:t>
            </a:r>
            <a:r>
              <a:rPr lang="en-US" dirty="0"/>
              <a:t>so you can easily look back and see what changes you made at this point</a:t>
            </a:r>
          </a:p>
        </p:txBody>
      </p:sp>
    </p:spTree>
    <p:extLst>
      <p:ext uri="{BB962C8B-B14F-4D97-AF65-F5344CB8AC3E}">
        <p14:creationId xmlns:p14="http://schemas.microsoft.com/office/powerpoint/2010/main" val="419048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D15D-363A-491E-A960-35AC5497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b="1" dirty="0"/>
              <a:t>Commit </a:t>
            </a:r>
            <a:r>
              <a:rPr lang="en-US" dirty="0"/>
              <a:t>your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985E-AFF7-485F-A0DD-CF97F9F7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Commit early and often!</a:t>
            </a:r>
          </a:p>
          <a:p>
            <a:pPr lvl="1"/>
            <a:r>
              <a:rPr lang="en-US" dirty="0"/>
              <a:t>Every time you make a major change, or take a break from working</a:t>
            </a:r>
          </a:p>
          <a:p>
            <a:pPr lvl="1"/>
            <a:r>
              <a:rPr lang="en-US" dirty="0"/>
              <a:t>If you make a big mistake, you can use GitHub Desktop to roll back to an earlier commit</a:t>
            </a:r>
          </a:p>
        </p:txBody>
      </p:sp>
    </p:spTree>
    <p:extLst>
      <p:ext uri="{BB962C8B-B14F-4D97-AF65-F5344CB8AC3E}">
        <p14:creationId xmlns:p14="http://schemas.microsoft.com/office/powerpoint/2010/main" val="2167395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B944-B86B-4993-B49D-25979A9B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b="1" dirty="0"/>
              <a:t>Push </a:t>
            </a:r>
            <a:r>
              <a:rPr lang="en-US" dirty="0"/>
              <a:t>your commit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2790-57EA-44A4-A3DC-93B35859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6150" cy="4351338"/>
          </a:xfrm>
        </p:spPr>
        <p:txBody>
          <a:bodyPr/>
          <a:lstStyle/>
          <a:p>
            <a:r>
              <a:rPr lang="en-US" dirty="0"/>
              <a:t>Commit is only local (your changes aren’t on GitHub yet)</a:t>
            </a:r>
          </a:p>
          <a:p>
            <a:r>
              <a:rPr lang="en-US" dirty="0"/>
              <a:t>Now we need to </a:t>
            </a:r>
            <a:r>
              <a:rPr lang="en-US" b="1" dirty="0"/>
              <a:t>push</a:t>
            </a:r>
            <a:r>
              <a:rPr lang="en-US" dirty="0"/>
              <a:t> the commit(s) to the remote GitHub repository</a:t>
            </a:r>
          </a:p>
          <a:p>
            <a:r>
              <a:rPr lang="en-US" dirty="0"/>
              <a:t>Push uploads your changes to the cloud (GitHub)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BE2BB-D428-4939-B636-C90C3CBE6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341" y="1690688"/>
            <a:ext cx="7490660" cy="516731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E435C9A-ACF9-44A7-96E6-7B139DC6085C}"/>
              </a:ext>
            </a:extLst>
          </p:cNvPr>
          <p:cNvSpPr/>
          <p:nvPr/>
        </p:nvSpPr>
        <p:spPr>
          <a:xfrm rot="5400000">
            <a:off x="9058275" y="1381126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0FA2B7F-3349-413D-9D7B-8E338D6A197C}"/>
              </a:ext>
            </a:extLst>
          </p:cNvPr>
          <p:cNvSpPr/>
          <p:nvPr/>
        </p:nvSpPr>
        <p:spPr>
          <a:xfrm rot="5400000">
            <a:off x="10848976" y="3067052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0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6368-47AF-4888-AD77-6025897D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b="1" dirty="0"/>
              <a:t>Push </a:t>
            </a:r>
            <a:r>
              <a:rPr lang="en-US" dirty="0"/>
              <a:t>your commit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9A6C-0791-474D-98A0-E375B85B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back on GitHub, you can see the new files you added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36E7B-BC48-4397-882C-6C4EA00F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619911"/>
            <a:ext cx="9034462" cy="387296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BE5E935-88A1-4132-96A9-D1B39FEF7511}"/>
              </a:ext>
            </a:extLst>
          </p:cNvPr>
          <p:cNvSpPr/>
          <p:nvPr/>
        </p:nvSpPr>
        <p:spPr>
          <a:xfrm>
            <a:off x="1209675" y="4556393"/>
            <a:ext cx="60007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36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7F77-408A-46AC-8AC8-08CA8BBD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 (only 1 contributor)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8DF6CE-8EE5-47F8-AF82-88433B6ED157}"/>
              </a:ext>
            </a:extLst>
          </p:cNvPr>
          <p:cNvGrpSpPr/>
          <p:nvPr/>
        </p:nvGrpSpPr>
        <p:grpSpPr>
          <a:xfrm>
            <a:off x="433387" y="2108088"/>
            <a:ext cx="11325225" cy="3262257"/>
            <a:chOff x="447675" y="1717563"/>
            <a:chExt cx="11325225" cy="3262257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679A398-E0A9-4197-BD93-72EDA25FDD91}"/>
                </a:ext>
              </a:extLst>
            </p:cNvPr>
            <p:cNvSpPr/>
            <p:nvPr/>
          </p:nvSpPr>
          <p:spPr>
            <a:xfrm>
              <a:off x="447675" y="3654257"/>
              <a:ext cx="11325225" cy="13255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DBA4E6B-CDC1-4B4C-9DCE-3862A9D5078C}"/>
                </a:ext>
              </a:extLst>
            </p:cNvPr>
            <p:cNvSpPr txBox="1"/>
            <p:nvPr/>
          </p:nvSpPr>
          <p:spPr>
            <a:xfrm>
              <a:off x="838200" y="3855373"/>
              <a:ext cx="137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 YOUR COMPUTER </a:t>
              </a:r>
              <a:r>
                <a:rPr lang="en-US" dirty="0"/>
                <a:t>(Local)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9B15F32-E62C-47A6-A7D3-A8748088AB56}"/>
                </a:ext>
              </a:extLst>
            </p:cNvPr>
            <p:cNvSpPr/>
            <p:nvPr/>
          </p:nvSpPr>
          <p:spPr>
            <a:xfrm>
              <a:off x="447675" y="1717563"/>
              <a:ext cx="11325225" cy="132556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C2B578-0DF5-4280-8CC5-74E9339F85F2}"/>
                </a:ext>
              </a:extLst>
            </p:cNvPr>
            <p:cNvSpPr txBox="1"/>
            <p:nvPr/>
          </p:nvSpPr>
          <p:spPr>
            <a:xfrm>
              <a:off x="2886073" y="2036129"/>
              <a:ext cx="1388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Original repository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A49702-EFAC-4D30-9B3C-ED7DA5E786B3}"/>
                </a:ext>
              </a:extLst>
            </p:cNvPr>
            <p:cNvSpPr txBox="1"/>
            <p:nvPr/>
          </p:nvSpPr>
          <p:spPr>
            <a:xfrm>
              <a:off x="6772275" y="2026950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First commit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25AF60-F645-4961-A74D-BA567E688381}"/>
                </a:ext>
              </a:extLst>
            </p:cNvPr>
            <p:cNvSpPr txBox="1"/>
            <p:nvPr/>
          </p:nvSpPr>
          <p:spPr>
            <a:xfrm>
              <a:off x="10294625" y="2026950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Second commit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78491C-3C08-4CDA-AD35-F11B7408DE94}"/>
                </a:ext>
              </a:extLst>
            </p:cNvPr>
            <p:cNvSpPr txBox="1"/>
            <p:nvPr/>
          </p:nvSpPr>
          <p:spPr>
            <a:xfrm>
              <a:off x="2886073" y="3964108"/>
              <a:ext cx="1388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Original repository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61D83-2D60-4299-AB32-FB24BB155A92}"/>
                </a:ext>
              </a:extLst>
            </p:cNvPr>
            <p:cNvSpPr txBox="1"/>
            <p:nvPr/>
          </p:nvSpPr>
          <p:spPr>
            <a:xfrm>
              <a:off x="6772275" y="3952397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First commit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BB59C9-77F5-4201-8EE5-4007D763A21A}"/>
                </a:ext>
              </a:extLst>
            </p:cNvPr>
            <p:cNvSpPr txBox="1"/>
            <p:nvPr/>
          </p:nvSpPr>
          <p:spPr>
            <a:xfrm>
              <a:off x="10294625" y="3952397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Second commit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83719E2-AA0C-4B29-922E-B726BB1C18E6}"/>
                </a:ext>
              </a:extLst>
            </p:cNvPr>
            <p:cNvCxnSpPr>
              <a:cxnSpLocks/>
              <a:stCxn id="11" idx="3"/>
              <a:endCxn id="31" idx="1"/>
            </p:cNvCxnSpPr>
            <p:nvPr/>
          </p:nvCxnSpPr>
          <p:spPr>
            <a:xfrm flipV="1">
              <a:off x="4274817" y="4306340"/>
              <a:ext cx="412441" cy="1171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E63EDF5-9395-46B5-8C5A-246223CD1408}"/>
                </a:ext>
              </a:extLst>
            </p:cNvPr>
            <p:cNvCxnSpPr>
              <a:cxnSpLocks/>
              <a:stCxn id="42" idx="3"/>
              <a:endCxn id="14" idx="1"/>
            </p:cNvCxnSpPr>
            <p:nvPr/>
          </p:nvCxnSpPr>
          <p:spPr>
            <a:xfrm>
              <a:off x="9075421" y="4306340"/>
              <a:ext cx="1219204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B78803-8F88-4458-9D83-F360372A772F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3580445" y="2744015"/>
              <a:ext cx="0" cy="1220093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1FF1B8-937F-4AFE-82CE-2DBC73164EF8}"/>
                </a:ext>
              </a:extLst>
            </p:cNvPr>
            <p:cNvCxnSpPr>
              <a:cxnSpLocks/>
              <a:stCxn id="13" idx="0"/>
              <a:endCxn id="7" idx="2"/>
            </p:cNvCxnSpPr>
            <p:nvPr/>
          </p:nvCxnSpPr>
          <p:spPr>
            <a:xfrm flipV="1">
              <a:off x="7284721" y="2734836"/>
              <a:ext cx="0" cy="121756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2887D7B-2313-4E52-9C92-084193190862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V="1">
              <a:off x="10807071" y="2734836"/>
              <a:ext cx="0" cy="121756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D79BE7-F403-4C44-9224-96ED3E67137A}"/>
                </a:ext>
              </a:extLst>
            </p:cNvPr>
            <p:cNvSpPr txBox="1"/>
            <p:nvPr/>
          </p:nvSpPr>
          <p:spPr>
            <a:xfrm>
              <a:off x="4687258" y="4106285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(work)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C766DD-0BBE-4991-BD15-48452BE70CE9}"/>
                </a:ext>
              </a:extLst>
            </p:cNvPr>
            <p:cNvCxnSpPr>
              <a:cxnSpLocks/>
              <a:stCxn id="31" idx="3"/>
              <a:endCxn id="13" idx="1"/>
            </p:cNvCxnSpPr>
            <p:nvPr/>
          </p:nvCxnSpPr>
          <p:spPr>
            <a:xfrm>
              <a:off x="5555932" y="4306340"/>
              <a:ext cx="1216343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D476FE-D12F-4604-B933-97AC24247058}"/>
                </a:ext>
              </a:extLst>
            </p:cNvPr>
            <p:cNvCxnSpPr>
              <a:cxnSpLocks/>
              <a:stCxn id="13" idx="3"/>
              <a:endCxn id="42" idx="1"/>
            </p:cNvCxnSpPr>
            <p:nvPr/>
          </p:nvCxnSpPr>
          <p:spPr>
            <a:xfrm>
              <a:off x="7797167" y="4306340"/>
              <a:ext cx="409580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FA0F32-8443-4D84-8F74-8CDB788E5247}"/>
                </a:ext>
              </a:extLst>
            </p:cNvPr>
            <p:cNvSpPr txBox="1"/>
            <p:nvPr/>
          </p:nvSpPr>
          <p:spPr>
            <a:xfrm>
              <a:off x="8206747" y="4106285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(work)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BBC8A3-EA95-4556-8844-1432482BE44F}"/>
                </a:ext>
              </a:extLst>
            </p:cNvPr>
            <p:cNvSpPr txBox="1"/>
            <p:nvPr/>
          </p:nvSpPr>
          <p:spPr>
            <a:xfrm>
              <a:off x="5555932" y="3825020"/>
              <a:ext cx="1156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COMMIT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94A1AC-5BDE-4F12-85B8-958E3D9CD34A}"/>
                </a:ext>
              </a:extLst>
            </p:cNvPr>
            <p:cNvSpPr txBox="1"/>
            <p:nvPr/>
          </p:nvSpPr>
          <p:spPr>
            <a:xfrm>
              <a:off x="9067331" y="3825020"/>
              <a:ext cx="1156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COMMIT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1151A0-6B70-4E8E-A320-232869564088}"/>
                </a:ext>
              </a:extLst>
            </p:cNvPr>
            <p:cNvSpPr txBox="1"/>
            <p:nvPr/>
          </p:nvSpPr>
          <p:spPr>
            <a:xfrm>
              <a:off x="3703320" y="3144484"/>
              <a:ext cx="899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CLONE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5FFE17A-8A71-4DEB-BB65-0F077EDF3562}"/>
                </a:ext>
              </a:extLst>
            </p:cNvPr>
            <p:cNvSpPr txBox="1"/>
            <p:nvPr/>
          </p:nvSpPr>
          <p:spPr>
            <a:xfrm>
              <a:off x="7307352" y="3144484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PUSH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57347E5-FB79-4A26-8DA8-701BE4085142}"/>
                </a:ext>
              </a:extLst>
            </p:cNvPr>
            <p:cNvSpPr txBox="1"/>
            <p:nvPr/>
          </p:nvSpPr>
          <p:spPr>
            <a:xfrm>
              <a:off x="10807071" y="3143561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PUSH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51B101C-30C1-474E-9B5A-94A8440B7EF2}"/>
                </a:ext>
              </a:extLst>
            </p:cNvPr>
            <p:cNvSpPr txBox="1"/>
            <p:nvPr/>
          </p:nvSpPr>
          <p:spPr>
            <a:xfrm>
              <a:off x="838200" y="2063857"/>
              <a:ext cx="1373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 GITHUB </a:t>
              </a:r>
              <a:r>
                <a:rPr lang="en-US" dirty="0"/>
                <a:t>(Remote)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87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5495-F80A-4FAF-BA62-25E2360F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00475" cy="1325563"/>
          </a:xfrm>
        </p:spPr>
        <p:txBody>
          <a:bodyPr/>
          <a:lstStyle/>
          <a:p>
            <a:r>
              <a:rPr lang="en-US" dirty="0"/>
              <a:t>Why use version control?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4F0929-3855-4679-B99C-1F246E0C9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93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679A398-E0A9-4197-BD93-72EDA25FDD91}"/>
              </a:ext>
            </a:extLst>
          </p:cNvPr>
          <p:cNvSpPr/>
          <p:nvPr/>
        </p:nvSpPr>
        <p:spPr>
          <a:xfrm>
            <a:off x="433387" y="5167312"/>
            <a:ext cx="11325225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BA4E6B-CDC1-4B4C-9DCE-3862A9D5078C}"/>
              </a:ext>
            </a:extLst>
          </p:cNvPr>
          <p:cNvSpPr txBox="1"/>
          <p:nvPr/>
        </p:nvSpPr>
        <p:spPr>
          <a:xfrm>
            <a:off x="760092" y="5368428"/>
            <a:ext cx="137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YOUR COMPUTER </a:t>
            </a:r>
            <a:r>
              <a:rPr lang="en-US" dirty="0"/>
              <a:t>(Local)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9B15F32-E62C-47A6-A7D3-A8748088AB56}"/>
              </a:ext>
            </a:extLst>
          </p:cNvPr>
          <p:cNvSpPr/>
          <p:nvPr/>
        </p:nvSpPr>
        <p:spPr>
          <a:xfrm>
            <a:off x="433387" y="3230618"/>
            <a:ext cx="11325225" cy="13255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B578-0DF5-4280-8CC5-74E9339F85F2}"/>
              </a:ext>
            </a:extLst>
          </p:cNvPr>
          <p:cNvSpPr txBox="1"/>
          <p:nvPr/>
        </p:nvSpPr>
        <p:spPr>
          <a:xfrm>
            <a:off x="2562111" y="3553687"/>
            <a:ext cx="138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Starting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49702-EFAC-4D30-9B3C-ED7DA5E786B3}"/>
              </a:ext>
            </a:extLst>
          </p:cNvPr>
          <p:cNvSpPr txBox="1"/>
          <p:nvPr/>
        </p:nvSpPr>
        <p:spPr>
          <a:xfrm>
            <a:off x="5150786" y="3556219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 commit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5AF60-F645-4961-A74D-BA567E688381}"/>
              </a:ext>
            </a:extLst>
          </p:cNvPr>
          <p:cNvSpPr txBox="1"/>
          <p:nvPr/>
        </p:nvSpPr>
        <p:spPr>
          <a:xfrm>
            <a:off x="9005291" y="3563809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Second commit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8491C-3C08-4CDA-AD35-F11B7408DE94}"/>
              </a:ext>
            </a:extLst>
          </p:cNvPr>
          <p:cNvSpPr txBox="1"/>
          <p:nvPr/>
        </p:nvSpPr>
        <p:spPr>
          <a:xfrm>
            <a:off x="2562111" y="5481666"/>
            <a:ext cx="138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Original repository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61D83-2D60-4299-AB32-FB24BB155A92}"/>
              </a:ext>
            </a:extLst>
          </p:cNvPr>
          <p:cNvSpPr txBox="1"/>
          <p:nvPr/>
        </p:nvSpPr>
        <p:spPr>
          <a:xfrm>
            <a:off x="5150786" y="5481666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 commit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B78803-8F88-4458-9D83-F360372A772F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3256483" y="4261573"/>
            <a:ext cx="0" cy="1220093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1FF1B8-937F-4AFE-82CE-2DBC73164EF8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5663232" y="4264105"/>
            <a:ext cx="0" cy="1217561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C766DD-0BBE-4991-BD15-48452BE70CE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3950855" y="5835609"/>
            <a:ext cx="1199931" cy="0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FBBC8A3-EA95-4556-8844-1432482BE44F}"/>
              </a:ext>
            </a:extLst>
          </p:cNvPr>
          <p:cNvSpPr txBox="1"/>
          <p:nvPr/>
        </p:nvSpPr>
        <p:spPr>
          <a:xfrm>
            <a:off x="3946810" y="5354297"/>
            <a:ext cx="1156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COMMIT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1151A0-6B70-4E8E-A320-232869564088}"/>
              </a:ext>
            </a:extLst>
          </p:cNvPr>
          <p:cNvSpPr txBox="1"/>
          <p:nvPr/>
        </p:nvSpPr>
        <p:spPr>
          <a:xfrm>
            <a:off x="3304459" y="4670480"/>
            <a:ext cx="899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CLONE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FFE17A-8A71-4DEB-BB65-0F077EDF3562}"/>
              </a:ext>
            </a:extLst>
          </p:cNvPr>
          <p:cNvSpPr txBox="1"/>
          <p:nvPr/>
        </p:nvSpPr>
        <p:spPr>
          <a:xfrm>
            <a:off x="5685863" y="4673753"/>
            <a:ext cx="86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PUSH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7347E5-FB79-4A26-8DA8-701BE4085142}"/>
              </a:ext>
            </a:extLst>
          </p:cNvPr>
          <p:cNvSpPr txBox="1"/>
          <p:nvPr/>
        </p:nvSpPr>
        <p:spPr>
          <a:xfrm>
            <a:off x="9502450" y="2733653"/>
            <a:ext cx="86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PUSH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1B101C-30C1-474E-9B5A-94A8440B7EF2}"/>
              </a:ext>
            </a:extLst>
          </p:cNvPr>
          <p:cNvSpPr txBox="1"/>
          <p:nvPr/>
        </p:nvSpPr>
        <p:spPr>
          <a:xfrm>
            <a:off x="760092" y="3576912"/>
            <a:ext cx="137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GITHUB </a:t>
            </a:r>
            <a:r>
              <a:rPr lang="en-US" dirty="0"/>
              <a:t>(Remote)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245849-899F-9A4C-D5C2-C390CF8954E1}"/>
              </a:ext>
            </a:extLst>
          </p:cNvPr>
          <p:cNvSpPr/>
          <p:nvPr/>
        </p:nvSpPr>
        <p:spPr>
          <a:xfrm>
            <a:off x="433386" y="1299434"/>
            <a:ext cx="11325225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DE9F0-C10E-CDA5-2FA1-4EB41C59F099}"/>
              </a:ext>
            </a:extLst>
          </p:cNvPr>
          <p:cNvSpPr txBox="1"/>
          <p:nvPr/>
        </p:nvSpPr>
        <p:spPr>
          <a:xfrm>
            <a:off x="545780" y="1375971"/>
            <a:ext cx="2051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YOUR COLLABORATOR’S COMPUTER</a:t>
            </a:r>
            <a:br>
              <a:rPr lang="en-US" b="1" dirty="0"/>
            </a:br>
            <a:r>
              <a:rPr lang="en-US" dirty="0"/>
              <a:t>(Local)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602C59-34D8-3968-5ED1-B9448DEEC60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175678" y="3910162"/>
            <a:ext cx="378859" cy="0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8B93F4-775C-A499-1B81-9AFF18A2E806}"/>
              </a:ext>
            </a:extLst>
          </p:cNvPr>
          <p:cNvSpPr txBox="1"/>
          <p:nvPr/>
        </p:nvSpPr>
        <p:spPr>
          <a:xfrm>
            <a:off x="6571179" y="3581415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 commit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E567EC-E831-29D6-D13A-3092CF4034DE}"/>
              </a:ext>
            </a:extLst>
          </p:cNvPr>
          <p:cNvCxnSpPr>
            <a:cxnSpLocks/>
          </p:cNvCxnSpPr>
          <p:nvPr/>
        </p:nvCxnSpPr>
        <p:spPr>
          <a:xfrm flipV="1">
            <a:off x="7076021" y="2317962"/>
            <a:ext cx="0" cy="1217561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125E31-894E-375A-E5B9-D150D6447313}"/>
              </a:ext>
            </a:extLst>
          </p:cNvPr>
          <p:cNvSpPr txBox="1"/>
          <p:nvPr/>
        </p:nvSpPr>
        <p:spPr>
          <a:xfrm>
            <a:off x="7066593" y="2577237"/>
            <a:ext cx="10589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FETCH &amp; PULL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1AFE90-5EEC-4B87-4625-8C1C219DBE24}"/>
              </a:ext>
            </a:extLst>
          </p:cNvPr>
          <p:cNvSpPr txBox="1"/>
          <p:nvPr/>
        </p:nvSpPr>
        <p:spPr>
          <a:xfrm>
            <a:off x="3692490" y="1604601"/>
            <a:ext cx="138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Original repository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FC4C3D-9E4B-FD33-1B3C-CFCC76C1A488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3197363" y="2377959"/>
            <a:ext cx="1234848" cy="1116608"/>
          </a:xfrm>
          <a:prstGeom prst="bentConnector3">
            <a:avLst>
              <a:gd name="adj1" fmla="val 50000"/>
            </a:avLst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0903C46-CB3E-4C99-2A8D-A7FB63B061BF}"/>
              </a:ext>
            </a:extLst>
          </p:cNvPr>
          <p:cNvSpPr txBox="1"/>
          <p:nvPr/>
        </p:nvSpPr>
        <p:spPr>
          <a:xfrm>
            <a:off x="6389253" y="1564184"/>
            <a:ext cx="138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First commit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BB59C9-77F5-4201-8EE5-4007D763A21A}"/>
              </a:ext>
            </a:extLst>
          </p:cNvPr>
          <p:cNvSpPr txBox="1"/>
          <p:nvPr/>
        </p:nvSpPr>
        <p:spPr>
          <a:xfrm>
            <a:off x="9005291" y="1604601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Second commit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63EDF5-9395-46B5-8C5A-246223CD140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772080" y="1958544"/>
            <a:ext cx="1233211" cy="0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494A1AC-5BDE-4F12-85B8-958E3D9CD34A}"/>
              </a:ext>
            </a:extLst>
          </p:cNvPr>
          <p:cNvSpPr txBox="1"/>
          <p:nvPr/>
        </p:nvSpPr>
        <p:spPr>
          <a:xfrm>
            <a:off x="7772080" y="1419620"/>
            <a:ext cx="1156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COMMIT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A0704C-30FF-29C7-75F2-25FA163E4B9B}"/>
              </a:ext>
            </a:extLst>
          </p:cNvPr>
          <p:cNvSpPr txBox="1"/>
          <p:nvPr/>
        </p:nvSpPr>
        <p:spPr>
          <a:xfrm>
            <a:off x="10369020" y="3543959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Second commit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50DA75-97B7-2E8C-B547-05CF73947902}"/>
              </a:ext>
            </a:extLst>
          </p:cNvPr>
          <p:cNvCxnSpPr>
            <a:cxnSpLocks/>
          </p:cNvCxnSpPr>
          <p:nvPr/>
        </p:nvCxnSpPr>
        <p:spPr>
          <a:xfrm>
            <a:off x="10030183" y="3917861"/>
            <a:ext cx="378859" cy="0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AD85F25-57D0-BC55-5CD1-BF0E92DC1CA8}"/>
              </a:ext>
            </a:extLst>
          </p:cNvPr>
          <p:cNvSpPr txBox="1"/>
          <p:nvPr/>
        </p:nvSpPr>
        <p:spPr>
          <a:xfrm>
            <a:off x="9862532" y="4507804"/>
            <a:ext cx="10589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FETCH &amp; PULL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B2D3B5-F8A9-221E-044D-C5C594451150}"/>
              </a:ext>
            </a:extLst>
          </p:cNvPr>
          <p:cNvCxnSpPr>
            <a:cxnSpLocks/>
          </p:cNvCxnSpPr>
          <p:nvPr/>
        </p:nvCxnSpPr>
        <p:spPr>
          <a:xfrm>
            <a:off x="9504553" y="2361322"/>
            <a:ext cx="0" cy="1220093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itle 57">
            <a:extLst>
              <a:ext uri="{FF2B5EF4-FFF2-40B4-BE49-F238E27FC236}">
                <a16:creationId xmlns:a16="http://schemas.microsoft.com/office/drawing/2014/main" id="{0A6640AF-50B2-8277-C8CD-2593AFA2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628"/>
            <a:ext cx="10515600" cy="1085458"/>
          </a:xfrm>
        </p:spPr>
        <p:txBody>
          <a:bodyPr/>
          <a:lstStyle/>
          <a:p>
            <a:r>
              <a:rPr lang="en-US" dirty="0"/>
              <a:t>Example collaborative workflow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07D0A4-55E2-D95B-688A-DA33238498DE}"/>
              </a:ext>
            </a:extLst>
          </p:cNvPr>
          <p:cNvSpPr txBox="1"/>
          <p:nvPr/>
        </p:nvSpPr>
        <p:spPr>
          <a:xfrm>
            <a:off x="10409042" y="5472878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Second commit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A3FD2F-D90E-0CDC-BB34-201430559C46}"/>
              </a:ext>
            </a:extLst>
          </p:cNvPr>
          <p:cNvCxnSpPr>
            <a:cxnSpLocks/>
          </p:cNvCxnSpPr>
          <p:nvPr/>
        </p:nvCxnSpPr>
        <p:spPr>
          <a:xfrm>
            <a:off x="10895193" y="4260488"/>
            <a:ext cx="0" cy="1220093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52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FAFC-5A06-0B96-098E-A381B617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/>
              <a:t>Fetch </a:t>
            </a:r>
            <a:r>
              <a:rPr lang="en-US" dirty="0"/>
              <a:t>and </a:t>
            </a:r>
            <a:r>
              <a:rPr lang="en-US" b="1" dirty="0"/>
              <a:t>Pull </a:t>
            </a:r>
            <a:r>
              <a:rPr lang="en-US" dirty="0"/>
              <a:t>before you </a:t>
            </a:r>
            <a:r>
              <a:rPr lang="en-US" b="1" dirty="0"/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864-2D9F-2E8F-C2A5-8856531F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54" y="1812324"/>
            <a:ext cx="3980935" cy="2191265"/>
          </a:xfrm>
        </p:spPr>
        <p:txBody>
          <a:bodyPr>
            <a:normAutofit fontScale="92500"/>
          </a:bodyPr>
          <a:lstStyle/>
          <a:p>
            <a:r>
              <a:rPr lang="en-US" dirty="0"/>
              <a:t>Your collaborator might have made changes since you last worked on it</a:t>
            </a:r>
          </a:p>
          <a:p>
            <a:r>
              <a:rPr lang="en-US" b="1" dirty="0"/>
              <a:t>Fetch </a:t>
            </a:r>
            <a:r>
              <a:rPr lang="en-US" dirty="0"/>
              <a:t>to check for changes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A4AAE-37E8-578E-BA6D-410AB0D7A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828800"/>
            <a:ext cx="7315199" cy="502919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A941F6E-AC2C-BFF7-DE45-5740E58079DB}"/>
              </a:ext>
            </a:extLst>
          </p:cNvPr>
          <p:cNvSpPr/>
          <p:nvPr/>
        </p:nvSpPr>
        <p:spPr>
          <a:xfrm rot="5400000">
            <a:off x="9387789" y="1371600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8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FAFC-5A06-0B96-098E-A381B617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/>
              <a:t>Fetch </a:t>
            </a:r>
            <a:r>
              <a:rPr lang="en-US" dirty="0"/>
              <a:t>and </a:t>
            </a:r>
            <a:r>
              <a:rPr lang="en-US" b="1" dirty="0"/>
              <a:t>Pull </a:t>
            </a:r>
            <a:r>
              <a:rPr lang="en-US" dirty="0"/>
              <a:t>before you </a:t>
            </a:r>
            <a:r>
              <a:rPr lang="en-US" b="1" dirty="0"/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864-2D9F-2E8F-C2A5-8856531F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54" y="1812324"/>
            <a:ext cx="398093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Your collaborator might have made changes since you last worked on it</a:t>
            </a:r>
          </a:p>
          <a:p>
            <a:r>
              <a:rPr lang="en-US" b="1" dirty="0"/>
              <a:t>Fetch </a:t>
            </a:r>
            <a:r>
              <a:rPr lang="en-US" dirty="0"/>
              <a:t>to check for changes</a:t>
            </a:r>
          </a:p>
          <a:p>
            <a:r>
              <a:rPr lang="en-US" b="1" dirty="0"/>
              <a:t>Push </a:t>
            </a:r>
            <a:r>
              <a:rPr lang="en-US" dirty="0"/>
              <a:t>to merge their changes with yours</a:t>
            </a:r>
          </a:p>
          <a:p>
            <a:r>
              <a:rPr lang="en-US" dirty="0"/>
              <a:t>Resolve any merge conflicts</a:t>
            </a:r>
          </a:p>
          <a:p>
            <a:r>
              <a:rPr lang="en-US" dirty="0"/>
              <a:t>Now you can </a:t>
            </a:r>
            <a:r>
              <a:rPr lang="en-US" b="1" dirty="0"/>
              <a:t>push</a:t>
            </a:r>
            <a:r>
              <a:rPr lang="en-US" dirty="0"/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A5CDD-CA26-965A-9ED9-62483F39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809" y="1825625"/>
            <a:ext cx="7312191" cy="503237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A941F6E-AC2C-BFF7-DE45-5740E58079DB}"/>
              </a:ext>
            </a:extLst>
          </p:cNvPr>
          <p:cNvSpPr/>
          <p:nvPr/>
        </p:nvSpPr>
        <p:spPr>
          <a:xfrm rot="5400000">
            <a:off x="9387789" y="1371600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07CDEBA-95BD-1176-2C96-89ECF244F363}"/>
              </a:ext>
            </a:extLst>
          </p:cNvPr>
          <p:cNvSpPr/>
          <p:nvPr/>
        </p:nvSpPr>
        <p:spPr>
          <a:xfrm rot="5400000">
            <a:off x="10920412" y="3202781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42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3B4E-CD98-49F2-9F97-CD1B3450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more features &amp; workflow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7746-F39A-40F6-A6B4-83784914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(All optional, but very useful for collaborating)</a:t>
            </a:r>
          </a:p>
          <a:p>
            <a:endParaRPr lang="en-US" dirty="0"/>
          </a:p>
          <a:p>
            <a:r>
              <a:rPr lang="en-US" dirty="0"/>
              <a:t>Forking and pull requests: </a:t>
            </a:r>
            <a:r>
              <a:rPr lang="en-US" dirty="0">
                <a:hlinkClick r:id="rId2"/>
              </a:rPr>
              <a:t>https://guides.github.com/activities/forking/</a:t>
            </a:r>
            <a:endParaRPr lang="en-US" dirty="0"/>
          </a:p>
          <a:p>
            <a:r>
              <a:rPr lang="en-US" dirty="0"/>
              <a:t>Branches and merges: </a:t>
            </a:r>
            <a:r>
              <a:rPr lang="en-US" dirty="0">
                <a:hlinkClick r:id="rId3"/>
              </a:rPr>
              <a:t>https://guides.github.com/activities/hello-world/</a:t>
            </a:r>
            <a:endParaRPr lang="en-US" dirty="0"/>
          </a:p>
          <a:p>
            <a:r>
              <a:rPr lang="en-US" dirty="0"/>
              <a:t>For much more, see the other “Git and GitHub” resources on the course resource list: </a:t>
            </a:r>
            <a:r>
              <a:rPr lang="en-US" dirty="0">
                <a:hlinkClick r:id="rId4"/>
              </a:rPr>
              <a:t>https://github.com/msu-econ-data-analytics/course-materials#git-and-github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2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BFE5-1F5C-4706-B925-C63B83D2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A400-B48B-40D9-9289-3B78E407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 features of a version control system: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 each new set of changes sequentially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Keep track of different versions of a document/project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Merge changes from multiple versions</a:t>
            </a:r>
          </a:p>
          <a:p>
            <a:pPr lvl="1"/>
            <a:endParaRPr lang="en-US" dirty="0"/>
          </a:p>
          <a:p>
            <a:r>
              <a:rPr lang="en-US" b="1" dirty="0"/>
              <a:t>Git </a:t>
            </a:r>
            <a:r>
              <a:rPr lang="en-US" dirty="0"/>
              <a:t>is a specific version control </a:t>
            </a:r>
            <a:r>
              <a:rPr lang="en-US" b="1" dirty="0"/>
              <a:t>system</a:t>
            </a:r>
          </a:p>
          <a:p>
            <a:pPr lvl="1"/>
            <a:r>
              <a:rPr lang="en-US" dirty="0"/>
              <a:t>Think “track changes” in Word + Dropbox, but much more general and powerful</a:t>
            </a:r>
          </a:p>
          <a:p>
            <a:pPr lvl="1"/>
            <a:endParaRPr lang="en-US" dirty="0"/>
          </a:p>
          <a:p>
            <a:r>
              <a:rPr lang="en-US" dirty="0"/>
              <a:t>A whole new system to learn. Is it worth the effort?</a:t>
            </a:r>
            <a:endParaRPr lang="en-US" i="1" dirty="0"/>
          </a:p>
          <a:p>
            <a:pPr lvl="1"/>
            <a:r>
              <a:rPr lang="en-US" dirty="0"/>
              <a:t>Maybe not when working alone</a:t>
            </a:r>
          </a:p>
          <a:p>
            <a:pPr lvl="1"/>
            <a:r>
              <a:rPr lang="en-US" dirty="0"/>
              <a:t>But critical to avoid disaster when collaborating</a:t>
            </a:r>
          </a:p>
          <a:p>
            <a:r>
              <a:rPr lang="en-US" dirty="0"/>
              <a:t>The gold standard in the private sector – used EVERYWHERE</a:t>
            </a:r>
          </a:p>
        </p:txBody>
      </p:sp>
    </p:spTree>
    <p:extLst>
      <p:ext uri="{BB962C8B-B14F-4D97-AF65-F5344CB8AC3E}">
        <p14:creationId xmlns:p14="http://schemas.microsoft.com/office/powerpoint/2010/main" val="63920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F837-3ADC-4319-9339-D3F0BB1F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1D97-EC9F-4540-A5E7-9F94783FB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GitHub is a </a:t>
            </a:r>
            <a:r>
              <a:rPr lang="en-US" b="1" dirty="0"/>
              <a:t>specific website </a:t>
            </a:r>
            <a:r>
              <a:rPr lang="en-US" dirty="0"/>
              <a:t>that uses Git to host projects in the cloud</a:t>
            </a:r>
          </a:p>
          <a:p>
            <a:r>
              <a:rPr lang="en-US" dirty="0"/>
              <a:t>We will use GitHub at a few points in this course</a:t>
            </a:r>
          </a:p>
          <a:p>
            <a:pPr lvl="1"/>
            <a:r>
              <a:rPr lang="en-US" dirty="0"/>
              <a:t>Lecture slides</a:t>
            </a:r>
          </a:p>
          <a:p>
            <a:pPr lvl="1"/>
            <a:r>
              <a:rPr lang="en-US" dirty="0"/>
              <a:t>Assignment 2</a:t>
            </a:r>
          </a:p>
          <a:p>
            <a:pPr lvl="1"/>
            <a:r>
              <a:rPr lang="en-US" dirty="0"/>
              <a:t>Term project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To start building habits of using version control</a:t>
            </a:r>
          </a:p>
          <a:p>
            <a:pPr lvl="1"/>
            <a:r>
              <a:rPr lang="en-US" dirty="0"/>
              <a:t>To get you used to the basic terminology and actions of Git and GitHub</a:t>
            </a:r>
          </a:p>
          <a:p>
            <a:r>
              <a:rPr lang="en-US" dirty="0"/>
              <a:t>“Real” developers &amp; data scientists use Git at the command line</a:t>
            </a:r>
          </a:p>
          <a:p>
            <a:pPr lvl="1"/>
            <a:r>
              <a:rPr lang="en-US" dirty="0"/>
              <a:t>I’m not going to require you to do that now</a:t>
            </a:r>
          </a:p>
          <a:p>
            <a:pPr lvl="1"/>
            <a:r>
              <a:rPr lang="en-US" dirty="0"/>
              <a:t>But I encourage you to learn it on your own</a:t>
            </a:r>
          </a:p>
        </p:txBody>
      </p:sp>
    </p:spTree>
    <p:extLst>
      <p:ext uri="{BB962C8B-B14F-4D97-AF65-F5344CB8AC3E}">
        <p14:creationId xmlns:p14="http://schemas.microsoft.com/office/powerpoint/2010/main" val="157239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FC27-EFB4-4F9D-AD67-0CA0B7A2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set up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B6C6A-10E8-4BC6-9A3E-EBB2E050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GitHub account (unless you already have one)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GitHub Desktop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GitHub Desktop to your GitHub account</a:t>
            </a:r>
          </a:p>
        </p:txBody>
      </p:sp>
    </p:spTree>
    <p:extLst>
      <p:ext uri="{BB962C8B-B14F-4D97-AF65-F5344CB8AC3E}">
        <p14:creationId xmlns:p14="http://schemas.microsoft.com/office/powerpoint/2010/main" val="276729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F456-75CB-43F7-93C4-2476E6A7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a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A8DB-16D1-45A8-AF33-F97F4181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here and fill out the forms: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need to apply for the GitHub Student benefits (though you can if you want to)</a:t>
            </a:r>
          </a:p>
        </p:txBody>
      </p:sp>
    </p:spTree>
    <p:extLst>
      <p:ext uri="{BB962C8B-B14F-4D97-AF65-F5344CB8AC3E}">
        <p14:creationId xmlns:p14="http://schemas.microsoft.com/office/powerpoint/2010/main" val="163136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14DC-0913-40D6-9DF2-D3C05319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Download GitHub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FE99-C9EC-4A21-BE2C-091F9A97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here: </a:t>
            </a:r>
            <a:r>
              <a:rPr lang="en-US" dirty="0">
                <a:hlinkClick r:id="rId2"/>
              </a:rPr>
              <a:t>https://desktop.github.com/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Desktop is a standalone app for using Git and GitHub through a graphical user interface (GUI).</a:t>
            </a:r>
          </a:p>
          <a:p>
            <a:r>
              <a:rPr lang="en-US" dirty="0"/>
              <a:t>Recommend but not strictly required</a:t>
            </a:r>
          </a:p>
          <a:p>
            <a:pPr lvl="1"/>
            <a:r>
              <a:rPr lang="en-US" dirty="0"/>
              <a:t>You can make changes directly through the GitHub website, but it will end up being harder in many ways</a:t>
            </a:r>
          </a:p>
          <a:p>
            <a:pPr lvl="1"/>
            <a:r>
              <a:rPr lang="en-US" dirty="0"/>
              <a:t>You can use Git at the command line (shell) if you already know it or want to learn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9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1C3F-36F3-4748-BFC3-FBEE0F5F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Connect GitHub Desktop to your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33D3-EFC3-44BF-879C-78711481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GitHub Desktop and go to File -&gt; Options</a:t>
            </a:r>
          </a:p>
          <a:p>
            <a:r>
              <a:rPr lang="en-US" dirty="0"/>
              <a:t>If you need help, try this: </a:t>
            </a:r>
            <a:r>
              <a:rPr lang="en-US" dirty="0">
                <a:hlinkClick r:id="rId2"/>
              </a:rPr>
              <a:t>https://docs.github.com/en/desktop/installing-and-configuring-github-desktop/installing-and-authenticating-to-github-desktop/setting-up-github-desktop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9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7F77-408A-46AC-8AC8-08CA8BBD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 (only 1 contributor)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8DF6CE-8EE5-47F8-AF82-88433B6ED157}"/>
              </a:ext>
            </a:extLst>
          </p:cNvPr>
          <p:cNvGrpSpPr/>
          <p:nvPr/>
        </p:nvGrpSpPr>
        <p:grpSpPr>
          <a:xfrm>
            <a:off x="433387" y="2108088"/>
            <a:ext cx="11325225" cy="3262257"/>
            <a:chOff x="447675" y="1717563"/>
            <a:chExt cx="11325225" cy="3262257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679A398-E0A9-4197-BD93-72EDA25FDD91}"/>
                </a:ext>
              </a:extLst>
            </p:cNvPr>
            <p:cNvSpPr/>
            <p:nvPr/>
          </p:nvSpPr>
          <p:spPr>
            <a:xfrm>
              <a:off x="447675" y="3654257"/>
              <a:ext cx="11325225" cy="13255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DBA4E6B-CDC1-4B4C-9DCE-3862A9D5078C}"/>
                </a:ext>
              </a:extLst>
            </p:cNvPr>
            <p:cNvSpPr txBox="1"/>
            <p:nvPr/>
          </p:nvSpPr>
          <p:spPr>
            <a:xfrm>
              <a:off x="838200" y="3855373"/>
              <a:ext cx="137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 YOUR COMPUTER </a:t>
              </a:r>
              <a:r>
                <a:rPr lang="en-US" dirty="0"/>
                <a:t>(Local)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9B15F32-E62C-47A6-A7D3-A8748088AB56}"/>
                </a:ext>
              </a:extLst>
            </p:cNvPr>
            <p:cNvSpPr/>
            <p:nvPr/>
          </p:nvSpPr>
          <p:spPr>
            <a:xfrm>
              <a:off x="447675" y="1717563"/>
              <a:ext cx="11325225" cy="132556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C2B578-0DF5-4280-8CC5-74E9339F85F2}"/>
                </a:ext>
              </a:extLst>
            </p:cNvPr>
            <p:cNvSpPr txBox="1"/>
            <p:nvPr/>
          </p:nvSpPr>
          <p:spPr>
            <a:xfrm>
              <a:off x="2886073" y="2036129"/>
              <a:ext cx="1388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Original repository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A49702-EFAC-4D30-9B3C-ED7DA5E786B3}"/>
                </a:ext>
              </a:extLst>
            </p:cNvPr>
            <p:cNvSpPr txBox="1"/>
            <p:nvPr/>
          </p:nvSpPr>
          <p:spPr>
            <a:xfrm>
              <a:off x="6772275" y="2026950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First commit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25AF60-F645-4961-A74D-BA567E688381}"/>
                </a:ext>
              </a:extLst>
            </p:cNvPr>
            <p:cNvSpPr txBox="1"/>
            <p:nvPr/>
          </p:nvSpPr>
          <p:spPr>
            <a:xfrm>
              <a:off x="10294625" y="2026950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Second commit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78491C-3C08-4CDA-AD35-F11B7408DE94}"/>
                </a:ext>
              </a:extLst>
            </p:cNvPr>
            <p:cNvSpPr txBox="1"/>
            <p:nvPr/>
          </p:nvSpPr>
          <p:spPr>
            <a:xfrm>
              <a:off x="2886073" y="3964108"/>
              <a:ext cx="1388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Original repository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61D83-2D60-4299-AB32-FB24BB155A92}"/>
                </a:ext>
              </a:extLst>
            </p:cNvPr>
            <p:cNvSpPr txBox="1"/>
            <p:nvPr/>
          </p:nvSpPr>
          <p:spPr>
            <a:xfrm>
              <a:off x="6772275" y="3952397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First commit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BB59C9-77F5-4201-8EE5-4007D763A21A}"/>
                </a:ext>
              </a:extLst>
            </p:cNvPr>
            <p:cNvSpPr txBox="1"/>
            <p:nvPr/>
          </p:nvSpPr>
          <p:spPr>
            <a:xfrm>
              <a:off x="10294625" y="3952397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Second commit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83719E2-AA0C-4B29-922E-B726BB1C18E6}"/>
                </a:ext>
              </a:extLst>
            </p:cNvPr>
            <p:cNvCxnSpPr>
              <a:cxnSpLocks/>
              <a:stCxn id="11" idx="3"/>
              <a:endCxn id="31" idx="1"/>
            </p:cNvCxnSpPr>
            <p:nvPr/>
          </p:nvCxnSpPr>
          <p:spPr>
            <a:xfrm flipV="1">
              <a:off x="4274817" y="4306340"/>
              <a:ext cx="412441" cy="1171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E63EDF5-9395-46B5-8C5A-246223CD1408}"/>
                </a:ext>
              </a:extLst>
            </p:cNvPr>
            <p:cNvCxnSpPr>
              <a:cxnSpLocks/>
              <a:stCxn id="42" idx="3"/>
              <a:endCxn id="14" idx="1"/>
            </p:cNvCxnSpPr>
            <p:nvPr/>
          </p:nvCxnSpPr>
          <p:spPr>
            <a:xfrm>
              <a:off x="9075421" y="4306340"/>
              <a:ext cx="1219204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B78803-8F88-4458-9D83-F360372A772F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3580445" y="2744015"/>
              <a:ext cx="0" cy="1220093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1FF1B8-937F-4AFE-82CE-2DBC73164EF8}"/>
                </a:ext>
              </a:extLst>
            </p:cNvPr>
            <p:cNvCxnSpPr>
              <a:cxnSpLocks/>
              <a:stCxn id="13" idx="0"/>
              <a:endCxn id="7" idx="2"/>
            </p:cNvCxnSpPr>
            <p:nvPr/>
          </p:nvCxnSpPr>
          <p:spPr>
            <a:xfrm flipV="1">
              <a:off x="7284721" y="2734836"/>
              <a:ext cx="0" cy="121756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2887D7B-2313-4E52-9C92-084193190862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V="1">
              <a:off x="10807071" y="2734836"/>
              <a:ext cx="0" cy="121756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D79BE7-F403-4C44-9224-96ED3E67137A}"/>
                </a:ext>
              </a:extLst>
            </p:cNvPr>
            <p:cNvSpPr txBox="1"/>
            <p:nvPr/>
          </p:nvSpPr>
          <p:spPr>
            <a:xfrm>
              <a:off x="4687258" y="4106285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(work)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C766DD-0BBE-4991-BD15-48452BE70CE9}"/>
                </a:ext>
              </a:extLst>
            </p:cNvPr>
            <p:cNvCxnSpPr>
              <a:cxnSpLocks/>
              <a:stCxn id="31" idx="3"/>
              <a:endCxn id="13" idx="1"/>
            </p:cNvCxnSpPr>
            <p:nvPr/>
          </p:nvCxnSpPr>
          <p:spPr>
            <a:xfrm>
              <a:off x="5555932" y="4306340"/>
              <a:ext cx="1216343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D476FE-D12F-4604-B933-97AC24247058}"/>
                </a:ext>
              </a:extLst>
            </p:cNvPr>
            <p:cNvCxnSpPr>
              <a:cxnSpLocks/>
              <a:stCxn id="13" idx="3"/>
              <a:endCxn id="42" idx="1"/>
            </p:cNvCxnSpPr>
            <p:nvPr/>
          </p:nvCxnSpPr>
          <p:spPr>
            <a:xfrm>
              <a:off x="7797167" y="4306340"/>
              <a:ext cx="409580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FA0F32-8443-4D84-8F74-8CDB788E5247}"/>
                </a:ext>
              </a:extLst>
            </p:cNvPr>
            <p:cNvSpPr txBox="1"/>
            <p:nvPr/>
          </p:nvSpPr>
          <p:spPr>
            <a:xfrm>
              <a:off x="8206747" y="4106285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(work)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BBC8A3-EA95-4556-8844-1432482BE44F}"/>
                </a:ext>
              </a:extLst>
            </p:cNvPr>
            <p:cNvSpPr txBox="1"/>
            <p:nvPr/>
          </p:nvSpPr>
          <p:spPr>
            <a:xfrm>
              <a:off x="5555932" y="3825020"/>
              <a:ext cx="1156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COMMIT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94A1AC-5BDE-4F12-85B8-958E3D9CD34A}"/>
                </a:ext>
              </a:extLst>
            </p:cNvPr>
            <p:cNvSpPr txBox="1"/>
            <p:nvPr/>
          </p:nvSpPr>
          <p:spPr>
            <a:xfrm>
              <a:off x="9067331" y="3825020"/>
              <a:ext cx="1156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COMMIT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1151A0-6B70-4E8E-A320-232869564088}"/>
                </a:ext>
              </a:extLst>
            </p:cNvPr>
            <p:cNvSpPr txBox="1"/>
            <p:nvPr/>
          </p:nvSpPr>
          <p:spPr>
            <a:xfrm>
              <a:off x="3703320" y="3144484"/>
              <a:ext cx="899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CLONE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5FFE17A-8A71-4DEB-BB65-0F077EDF3562}"/>
                </a:ext>
              </a:extLst>
            </p:cNvPr>
            <p:cNvSpPr txBox="1"/>
            <p:nvPr/>
          </p:nvSpPr>
          <p:spPr>
            <a:xfrm>
              <a:off x="7307352" y="3144484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PUSH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57347E5-FB79-4A26-8DA8-701BE4085142}"/>
                </a:ext>
              </a:extLst>
            </p:cNvPr>
            <p:cNvSpPr txBox="1"/>
            <p:nvPr/>
          </p:nvSpPr>
          <p:spPr>
            <a:xfrm>
              <a:off x="10807071" y="3143561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PUSH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51B101C-30C1-474E-9B5A-94A8440B7EF2}"/>
                </a:ext>
              </a:extLst>
            </p:cNvPr>
            <p:cNvSpPr txBox="1"/>
            <p:nvPr/>
          </p:nvSpPr>
          <p:spPr>
            <a:xfrm>
              <a:off x="838200" y="2063857"/>
              <a:ext cx="1373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 GITHUB </a:t>
              </a:r>
              <a:r>
                <a:rPr lang="en-US" dirty="0"/>
                <a:t>(Remote)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45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4291</TotalTime>
  <Words>1002</Words>
  <Application>Microsoft Office PowerPoint</Application>
  <PresentationFormat>Widescreen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Version control and GitHub</vt:lpstr>
      <vt:lpstr>Why use version control?</vt:lpstr>
      <vt:lpstr>Version control and Git</vt:lpstr>
      <vt:lpstr>GitHub</vt:lpstr>
      <vt:lpstr>Getting set up with GitHub</vt:lpstr>
      <vt:lpstr>1. Create a GitHub account</vt:lpstr>
      <vt:lpstr>2. Download GitHub Desktop</vt:lpstr>
      <vt:lpstr>3. Connect GitHub Desktop to your GitHub account</vt:lpstr>
      <vt:lpstr>Basic workflow (only 1 contributor)</vt:lpstr>
      <vt:lpstr>Workflow for your project</vt:lpstr>
      <vt:lpstr>1. Create a new repository</vt:lpstr>
      <vt:lpstr>2. Clone the repo to your local machine</vt:lpstr>
      <vt:lpstr>2. Clone the repo to your local machine</vt:lpstr>
      <vt:lpstr>3. Do the assignment (edit the repo)</vt:lpstr>
      <vt:lpstr>4. Commit your changes</vt:lpstr>
      <vt:lpstr>4. Commit your changes</vt:lpstr>
      <vt:lpstr>5. Push your commit to GitHub</vt:lpstr>
      <vt:lpstr>5. Push your commit to GitHub</vt:lpstr>
      <vt:lpstr>Basic workflow (only 1 contributor)</vt:lpstr>
      <vt:lpstr>Example collaborative workflow</vt:lpstr>
      <vt:lpstr>Always Fetch and Pull before you Push</vt:lpstr>
      <vt:lpstr>Always Fetch and Pull before you Push</vt:lpstr>
      <vt:lpstr>Many more features &amp; workflow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ECNS 491: Advanced Data Analytics in Economics</dc:title>
  <dc:creator>Nick Hagerty</dc:creator>
  <cp:lastModifiedBy>Nick Hagerty</cp:lastModifiedBy>
  <cp:revision>45</cp:revision>
  <dcterms:created xsi:type="dcterms:W3CDTF">2021-08-23T19:55:40Z</dcterms:created>
  <dcterms:modified xsi:type="dcterms:W3CDTF">2022-09-08T16:55:19Z</dcterms:modified>
</cp:coreProperties>
</file>