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ffcee94d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ffcee94d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ffcee94d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ffcee94d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fcee94d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fcee94d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ffcee94d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ffcee94d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ffcee94d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ffcee94d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ffcee94d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ffcee94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ffcee94d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ffcee94d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fcee94d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ffcee94d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ffcee94d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ffcee94d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24925" y="94750"/>
            <a:ext cx="7738800" cy="33252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700">
                <a:solidFill>
                  <a:srgbClr val="FFFFFF"/>
                </a:solidFill>
                <a:latin typeface="Times New Roman"/>
                <a:ea typeface="Times New Roman"/>
                <a:cs typeface="Times New Roman"/>
                <a:sym typeface="Times New Roman"/>
              </a:rPr>
              <a:t>Task Pa</a:t>
            </a:r>
            <a:r>
              <a:rPr b="1" lang="en" sz="3700">
                <a:solidFill>
                  <a:srgbClr val="FFFFFF"/>
                </a:solidFill>
                <a:latin typeface="Times New Roman"/>
                <a:ea typeface="Times New Roman"/>
                <a:cs typeface="Times New Roman"/>
                <a:sym typeface="Times New Roman"/>
              </a:rPr>
              <a:t>cking to Maximize </a:t>
            </a:r>
            <a:endParaRPr b="1" sz="3700">
              <a:solidFill>
                <a:srgbClr val="FFFFFF"/>
              </a:solidFill>
              <a:latin typeface="Times New Roman"/>
              <a:ea typeface="Times New Roman"/>
              <a:cs typeface="Times New Roman"/>
              <a:sym typeface="Times New Roman"/>
            </a:endParaRPr>
          </a:p>
          <a:p>
            <a:pPr indent="0" lvl="0" marL="0" rtl="0" algn="ctr">
              <a:lnSpc>
                <a:spcPct val="115000"/>
              </a:lnSpc>
              <a:spcBef>
                <a:spcPts val="300"/>
              </a:spcBef>
              <a:spcAft>
                <a:spcPts val="0"/>
              </a:spcAft>
              <a:buNone/>
            </a:pPr>
            <a:r>
              <a:rPr b="1" lang="en" sz="3700">
                <a:solidFill>
                  <a:srgbClr val="FFFFFF"/>
                </a:solidFill>
                <a:latin typeface="Times New Roman"/>
                <a:ea typeface="Times New Roman"/>
                <a:cs typeface="Times New Roman"/>
                <a:sym typeface="Times New Roman"/>
              </a:rPr>
              <a:t>CPU Utilization</a:t>
            </a:r>
            <a:endParaRPr b="1" sz="3700">
              <a:solidFill>
                <a:srgbClr val="FFFFFF"/>
              </a:solidFill>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
        <p:nvSpPr>
          <p:cNvPr id="86" name="Google Shape;86;p13"/>
          <p:cNvSpPr txBox="1"/>
          <p:nvPr/>
        </p:nvSpPr>
        <p:spPr>
          <a:xfrm>
            <a:off x="5349450" y="3743050"/>
            <a:ext cx="4441800" cy="1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Lato"/>
                <a:ea typeface="Lato"/>
                <a:cs typeface="Lato"/>
                <a:sym typeface="Lato"/>
              </a:rPr>
              <a:t>By:  Kshitij Ramesh Tadkase</a:t>
            </a:r>
            <a:endParaRPr sz="1900">
              <a:solidFill>
                <a:srgbClr val="FFFFFF"/>
              </a:solidFill>
              <a:latin typeface="Lato"/>
              <a:ea typeface="Lato"/>
              <a:cs typeface="Lato"/>
              <a:sym typeface="Lato"/>
            </a:endParaRPr>
          </a:p>
          <a:p>
            <a:pPr indent="0" lvl="0" marL="0" rtl="0" algn="l">
              <a:spcBef>
                <a:spcPts val="0"/>
              </a:spcBef>
              <a:spcAft>
                <a:spcPts val="0"/>
              </a:spcAft>
              <a:buNone/>
            </a:pPr>
            <a:r>
              <a:rPr lang="en" sz="1900">
                <a:solidFill>
                  <a:srgbClr val="FFFFFF"/>
                </a:solidFill>
                <a:latin typeface="Lato"/>
                <a:ea typeface="Lato"/>
                <a:cs typeface="Lato"/>
                <a:sym typeface="Lato"/>
              </a:rPr>
              <a:t>          Nandika Rohilla</a:t>
            </a:r>
            <a:endParaRPr sz="19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Thank You</a:t>
            </a:r>
            <a:endParaRPr b="1">
              <a:latin typeface="Arial"/>
              <a:ea typeface="Arial"/>
              <a:cs typeface="Arial"/>
              <a:sym typeface="Arial"/>
            </a:endParaRPr>
          </a:p>
        </p:txBody>
      </p:sp>
      <p:sp>
        <p:nvSpPr>
          <p:cNvPr id="143" name="Google Shape;143;p22"/>
          <p:cNvSpPr txBox="1"/>
          <p:nvPr>
            <p:ph idx="1" type="subTitle"/>
          </p:nvPr>
        </p:nvSpPr>
        <p:spPr>
          <a:xfrm>
            <a:off x="598100" y="2715936"/>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Kshitij Tadkase										Nandika Rohilla</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  18075029	</a:t>
            </a:r>
            <a:r>
              <a:rPr lang="en"/>
              <a:t>										  </a:t>
            </a:r>
            <a:r>
              <a:rPr lang="en">
                <a:latin typeface="Arial"/>
                <a:ea typeface="Arial"/>
                <a:cs typeface="Arial"/>
                <a:sym typeface="Arial"/>
              </a:rPr>
              <a:t> 18075040</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ACKNOWLEDGEMENTS</a:t>
            </a:r>
            <a:endParaRPr b="1">
              <a:latin typeface="Arial"/>
              <a:ea typeface="Arial"/>
              <a:cs typeface="Arial"/>
              <a:sym typeface="Arial"/>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We would like to express our sincere gratitude to our supervisor Dr. Ravi Shankar Singh and Mr. Navin Mani Upadhyay for their constant guidance and support during the project work.</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Place: IIT (BHU) Varanasi                                                                                      Kshitij Ramesh Tadkase and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Date: 30/04/2020      </a:t>
            </a:r>
            <a:r>
              <a:rPr lang="en" sz="10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Nandika Rohilla</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205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b="1" lang="en">
                <a:latin typeface="Arial"/>
                <a:ea typeface="Arial"/>
                <a:cs typeface="Arial"/>
                <a:sym typeface="Arial"/>
              </a:rPr>
              <a:t>ABSTRACT</a:t>
            </a:r>
            <a:endParaRPr b="1">
              <a:latin typeface="Arial"/>
              <a:ea typeface="Arial"/>
              <a:cs typeface="Arial"/>
              <a:sym typeface="Arial"/>
            </a:endParaRPr>
          </a:p>
          <a:p>
            <a:pPr indent="0" lvl="0" marL="0" rtl="0" algn="l">
              <a:spcBef>
                <a:spcPts val="60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Although an application is balanced, due to external factors load imbalance can occur in a parallel computing system.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In this report, we aim to improve the CPU scheduling process by carrying out </a:t>
            </a:r>
            <a:r>
              <a:rPr b="1" lang="en" sz="1400">
                <a:solidFill>
                  <a:srgbClr val="000000"/>
                </a:solidFill>
                <a:latin typeface="Arial"/>
                <a:ea typeface="Arial"/>
                <a:cs typeface="Arial"/>
                <a:sym typeface="Arial"/>
              </a:rPr>
              <a:t>Task Packing </a:t>
            </a:r>
            <a:r>
              <a:rPr lang="en" sz="1400">
                <a:solidFill>
                  <a:srgbClr val="000000"/>
                </a:solidFill>
                <a:latin typeface="Arial"/>
                <a:ea typeface="Arial"/>
                <a:cs typeface="Arial"/>
                <a:sym typeface="Arial"/>
              </a:rPr>
              <a:t>using</a:t>
            </a:r>
            <a:r>
              <a:rPr b="1" lang="en" sz="1400">
                <a:solidFill>
                  <a:srgbClr val="000000"/>
                </a:solidFill>
                <a:latin typeface="Arial"/>
                <a:ea typeface="Arial"/>
                <a:cs typeface="Arial"/>
                <a:sym typeface="Arial"/>
              </a:rPr>
              <a:t> dynamic programming</a:t>
            </a:r>
            <a:r>
              <a:rPr lang="en" sz="1400">
                <a:solidFill>
                  <a:srgbClr val="000000"/>
                </a:solidFill>
                <a:latin typeface="Arial"/>
                <a:ea typeface="Arial"/>
                <a:cs typeface="Arial"/>
                <a:sym typeface="Arial"/>
              </a:rPr>
              <a:t> approach. This is a NP hard problem and thus we have devised an exponential time solution using dynamic programming.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Our main aim is to reduce the number of CPUs used for scheduling of the processes keeping execution time same.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The aim is to reduce the idle cycles for the CPUs such that they can be put to some other use.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OBJECTIVE</a:t>
            </a:r>
            <a:endParaRPr b="1">
              <a:latin typeface="Arial"/>
              <a:ea typeface="Arial"/>
              <a:cs typeface="Arial"/>
              <a:sym typeface="Arial"/>
            </a:endParaRPr>
          </a:p>
        </p:txBody>
      </p:sp>
      <p:sp>
        <p:nvSpPr>
          <p:cNvPr id="104" name="Google Shape;104;p16"/>
          <p:cNvSpPr txBox="1"/>
          <p:nvPr>
            <p:ph idx="1" type="body"/>
          </p:nvPr>
        </p:nvSpPr>
        <p:spPr>
          <a:xfrm>
            <a:off x="244425" y="1135125"/>
            <a:ext cx="49392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We aim to reduce the load imbalance in parallel systems. Multiple tasks arrive and are allocated to the CPUs  refer Fig.1, among these tasks are different requirements of CPU time, so after the usage of completion smaller tasks are required to wait for the slowest task to reach synchronization point to move ahead and allocate the CPUs to next batch of tasks.</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In this case, Task 0 is the slowest task, so other tasks are required to wait in idle mode. Our job proposes that by packing tasks 1 and 3 together, we can free a CPU which does not increase the time too, since the tasks are scheduled to wait till the next synchronization point. We use the Subset Sum algorithm to carry out the task packing to maximize CPU utilization. </a:t>
            </a:r>
            <a:endParaRPr sz="1200">
              <a:solidFill>
                <a:srgbClr val="000000"/>
              </a:solidFill>
              <a:latin typeface="Arial"/>
              <a:ea typeface="Arial"/>
              <a:cs typeface="Arial"/>
              <a:sym typeface="Arial"/>
            </a:endParaRPr>
          </a:p>
        </p:txBody>
      </p:sp>
      <p:pic>
        <p:nvPicPr>
          <p:cNvPr id="105" name="Google Shape;105;p16"/>
          <p:cNvPicPr preferRelativeResize="0"/>
          <p:nvPr/>
        </p:nvPicPr>
        <p:blipFill>
          <a:blip r:embed="rId3">
            <a:alphaModFix/>
          </a:blip>
          <a:stretch>
            <a:fillRect/>
          </a:stretch>
        </p:blipFill>
        <p:spPr>
          <a:xfrm>
            <a:off x="5183625" y="1017800"/>
            <a:ext cx="3655575" cy="28620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 to the problem</a:t>
            </a:r>
            <a:endParaRPr b="1"/>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Load imbalance is the uneven distribution of work across resources. Load imbalance can impact scalability</a:t>
            </a:r>
            <a:r>
              <a:rPr lang="en" sz="1300">
                <a:solidFill>
                  <a:srgbClr val="2E2E2E"/>
                </a:solidFill>
                <a:latin typeface="Arial"/>
                <a:ea typeface="Arial"/>
                <a:cs typeface="Arial"/>
                <a:sym typeface="Arial"/>
              </a:rPr>
              <a:t>.</a:t>
            </a:r>
            <a:endParaRPr sz="1300">
              <a:solidFill>
                <a:srgbClr val="4A86E8"/>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It is a source of efficiency loss in parallel computing systems. Load imbalance results in loss of resources due to wasting of CPU cycles in idle state of processes, also it reduces the performance capability of an application by inefficient use of the High Performance Computing (HPC) system.</a:t>
            </a:r>
            <a:endParaRPr sz="1300">
              <a:solidFill>
                <a:srgbClr val="4A86E8"/>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With the ever-growing energy requirements of the High Performance Computing systems, it is now crucial to save the wasted resources to the farthest level possible.</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Due to the complexity of the problem and the variety of data / scenarios it is presented, load imbalance does not have any standard solution.</a:t>
            </a:r>
            <a:endParaRPr sz="1300">
              <a:solidFill>
                <a:srgbClr val="000000"/>
              </a:solidFill>
              <a:latin typeface="Arial"/>
              <a:ea typeface="Arial"/>
              <a:cs typeface="Arial"/>
              <a:sym typeface="Arial"/>
            </a:endParaRPr>
          </a:p>
          <a:p>
            <a:pPr indent="0" lvl="0" marL="0" rtl="0" algn="l">
              <a:spcBef>
                <a:spcPts val="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endParaRPr b="1"/>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latin typeface="Arial"/>
                <a:ea typeface="Arial"/>
                <a:cs typeface="Arial"/>
                <a:sym typeface="Arial"/>
              </a:rPr>
              <a:t>Given the number of processes and the time requirements of each process (excluding the synchronization time). A subset sum algorithm is used along with bitmask in the approach to schedule the processes and output the minimum number of CPUs used and the indexes of the processes on each CPU.</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We use a scheduling strategy to reallocate tasks in CPUs in such a way that</a:t>
            </a:r>
            <a:r>
              <a:rPr b="1" lang="en" sz="1300">
                <a:solidFill>
                  <a:srgbClr val="000000"/>
                </a:solidFill>
                <a:latin typeface="Arial"/>
                <a:ea typeface="Arial"/>
                <a:cs typeface="Arial"/>
                <a:sym typeface="Arial"/>
              </a:rPr>
              <a:t> n tasks</a:t>
            </a:r>
            <a:r>
              <a:rPr lang="en" sz="1300">
                <a:solidFill>
                  <a:srgbClr val="000000"/>
                </a:solidFill>
                <a:latin typeface="Arial"/>
                <a:ea typeface="Arial"/>
                <a:cs typeface="Arial"/>
                <a:sym typeface="Arial"/>
              </a:rPr>
              <a:t>, each one with time duration</a:t>
            </a:r>
            <a:r>
              <a:rPr b="1" lang="en" sz="1300">
                <a:solidFill>
                  <a:srgbClr val="000000"/>
                </a:solidFill>
                <a:latin typeface="Arial"/>
                <a:ea typeface="Arial"/>
                <a:cs typeface="Arial"/>
                <a:sym typeface="Arial"/>
              </a:rPr>
              <a:t> t</a:t>
            </a:r>
            <a:r>
              <a:rPr b="1" baseline="-25000" lang="en" sz="1300">
                <a:solidFill>
                  <a:srgbClr val="000000"/>
                </a:solidFill>
                <a:latin typeface="Arial"/>
                <a:ea typeface="Arial"/>
                <a:cs typeface="Arial"/>
                <a:sym typeface="Arial"/>
              </a:rPr>
              <a:t>i</a:t>
            </a:r>
            <a:r>
              <a:rPr lang="en" sz="1300">
                <a:solidFill>
                  <a:srgbClr val="000000"/>
                </a:solidFill>
                <a:latin typeface="Arial"/>
                <a:ea typeface="Arial"/>
                <a:cs typeface="Arial"/>
                <a:sym typeface="Arial"/>
              </a:rPr>
              <a:t> and being </a:t>
            </a:r>
            <a:r>
              <a:rPr b="1" lang="en" sz="1300">
                <a:solidFill>
                  <a:srgbClr val="000000"/>
                </a:solidFill>
                <a:latin typeface="Arial"/>
                <a:ea typeface="Arial"/>
                <a:cs typeface="Arial"/>
                <a:sym typeface="Arial"/>
              </a:rPr>
              <a:t>t</a:t>
            </a:r>
            <a:r>
              <a:rPr b="1" baseline="-25000" lang="en" sz="1300">
                <a:solidFill>
                  <a:srgbClr val="000000"/>
                </a:solidFill>
                <a:latin typeface="Arial"/>
                <a:ea typeface="Arial"/>
                <a:cs typeface="Arial"/>
                <a:sym typeface="Arial"/>
              </a:rPr>
              <a:t>max</a:t>
            </a:r>
            <a:r>
              <a:rPr lang="en" sz="1300">
                <a:solidFill>
                  <a:srgbClr val="000000"/>
                </a:solidFill>
                <a:latin typeface="Arial"/>
                <a:ea typeface="Arial"/>
                <a:cs typeface="Arial"/>
                <a:sym typeface="Arial"/>
              </a:rPr>
              <a:t> the largest task duration, can be bounded to a CPU if they satisfy the condition: ∑ t</a:t>
            </a:r>
            <a:r>
              <a:rPr baseline="-25000" lang="en" sz="1300">
                <a:solidFill>
                  <a:srgbClr val="000000"/>
                </a:solidFill>
                <a:latin typeface="Arial"/>
                <a:ea typeface="Arial"/>
                <a:cs typeface="Arial"/>
                <a:sym typeface="Arial"/>
              </a:rPr>
              <a:t>i</a:t>
            </a:r>
            <a:r>
              <a:rPr lang="en" sz="1300">
                <a:solidFill>
                  <a:srgbClr val="000000"/>
                </a:solidFill>
                <a:latin typeface="Arial"/>
                <a:ea typeface="Arial"/>
                <a:cs typeface="Arial"/>
                <a:sym typeface="Arial"/>
              </a:rPr>
              <a:t> ≤ t</a:t>
            </a:r>
            <a:r>
              <a:rPr baseline="-25000" lang="en" sz="1300">
                <a:solidFill>
                  <a:srgbClr val="000000"/>
                </a:solidFill>
                <a:latin typeface="Arial"/>
                <a:ea typeface="Arial"/>
                <a:cs typeface="Arial"/>
                <a:sym typeface="Arial"/>
              </a:rPr>
              <a:t>max</a:t>
            </a:r>
            <a:r>
              <a:rPr lang="en" sz="1300">
                <a:solidFill>
                  <a:srgbClr val="000000"/>
                </a:solidFill>
                <a:latin typeface="Arial"/>
                <a:ea typeface="Arial"/>
                <a:cs typeface="Arial"/>
                <a:sym typeface="Arial"/>
              </a:rPr>
              <a:t> (for i=0 to n) . </a:t>
            </a:r>
            <a:endParaRPr sz="1300">
              <a:solidFill>
                <a:srgbClr val="4A86E8"/>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After getting a sequence of processes/ jobs to be executed, we can allot CPUs to the processes using a simple greedy approach according to the sum of their time durations </a:t>
            </a:r>
            <a:r>
              <a:rPr b="1" lang="en" sz="1300">
                <a:solidFill>
                  <a:srgbClr val="000000"/>
                </a:solidFill>
                <a:latin typeface="Arial"/>
                <a:ea typeface="Arial"/>
                <a:cs typeface="Arial"/>
                <a:sym typeface="Arial"/>
              </a:rPr>
              <a:t>t</a:t>
            </a:r>
            <a:r>
              <a:rPr b="1" baseline="-25000" lang="en" sz="1300">
                <a:solidFill>
                  <a:srgbClr val="000000"/>
                </a:solidFill>
                <a:latin typeface="Arial"/>
                <a:ea typeface="Arial"/>
                <a:cs typeface="Arial"/>
                <a:sym typeface="Arial"/>
              </a:rPr>
              <a:t>i</a:t>
            </a:r>
            <a:r>
              <a:rPr b="1" lang="en" sz="1300">
                <a:solidFill>
                  <a:srgbClr val="000000"/>
                </a:solidFill>
                <a:latin typeface="Arial"/>
                <a:ea typeface="Arial"/>
                <a:cs typeface="Arial"/>
                <a:sym typeface="Arial"/>
              </a:rPr>
              <a:t> </a:t>
            </a:r>
            <a:r>
              <a:rPr lang="en" sz="1300">
                <a:solidFill>
                  <a:srgbClr val="000000"/>
                </a:solidFill>
                <a:latin typeface="Arial"/>
                <a:ea typeface="Arial"/>
                <a:cs typeface="Arial"/>
                <a:sym typeface="Arial"/>
              </a:rPr>
              <a:t>such that,</a:t>
            </a:r>
            <a:endParaRPr sz="1300">
              <a:solidFill>
                <a:srgbClr val="000000"/>
              </a:solidFill>
              <a:latin typeface="Arial"/>
              <a:ea typeface="Arial"/>
              <a:cs typeface="Arial"/>
              <a:sym typeface="Arial"/>
            </a:endParaRPr>
          </a:p>
          <a:p>
            <a:pPr indent="0" lvl="0" marL="0" rtl="0" algn="l">
              <a:spcBef>
                <a:spcPts val="0"/>
              </a:spcBef>
              <a:spcAft>
                <a:spcPts val="0"/>
              </a:spcAft>
              <a:buNone/>
            </a:pPr>
            <a:r>
              <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let, the number of processes on any CPU = k</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each process has a time duration, let it be t</a:t>
            </a:r>
            <a:r>
              <a:rPr baseline="-25000" lang="en" sz="1300">
                <a:solidFill>
                  <a:srgbClr val="000000"/>
                </a:solidFill>
                <a:latin typeface="Arial"/>
                <a:ea typeface="Arial"/>
                <a:cs typeface="Arial"/>
                <a:sym typeface="Arial"/>
              </a:rPr>
              <a:t>i</a:t>
            </a:r>
            <a:r>
              <a:rPr lang="en" sz="1300">
                <a:solidFill>
                  <a:srgbClr val="000000"/>
                </a:solidFill>
                <a:latin typeface="Arial"/>
                <a:ea typeface="Arial"/>
                <a:cs typeface="Arial"/>
                <a:sym typeface="Arial"/>
              </a:rPr>
              <a:t> for i=1 to k (processes are indexed from 1)</a:t>
            </a:r>
            <a:endParaRPr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we have max time duration = t</a:t>
            </a:r>
            <a:r>
              <a:rPr baseline="-25000" lang="en" sz="1300">
                <a:solidFill>
                  <a:srgbClr val="000000"/>
                </a:solidFill>
                <a:latin typeface="Arial"/>
                <a:ea typeface="Arial"/>
                <a:cs typeface="Arial"/>
                <a:sym typeface="Arial"/>
              </a:rPr>
              <a:t>max</a:t>
            </a:r>
            <a:endParaRPr baseline="-25000" sz="13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0000"/>
                </a:solidFill>
                <a:latin typeface="Arial"/>
                <a:ea typeface="Arial"/>
                <a:cs typeface="Arial"/>
                <a:sym typeface="Arial"/>
              </a:rPr>
              <a:t>      so, sum of time duration of processes on the CPU will be less than or equal to t</a:t>
            </a:r>
            <a:r>
              <a:rPr baseline="-25000" lang="en" sz="1300">
                <a:solidFill>
                  <a:srgbClr val="000000"/>
                </a:solidFill>
                <a:latin typeface="Arial"/>
                <a:ea typeface="Arial"/>
                <a:cs typeface="Arial"/>
                <a:sym typeface="Arial"/>
              </a:rPr>
              <a:t>max</a:t>
            </a:r>
            <a:r>
              <a:rPr lang="en" sz="1300">
                <a:solidFill>
                  <a:srgbClr val="000000"/>
                </a:solidFill>
                <a:latin typeface="Arial"/>
                <a:ea typeface="Arial"/>
                <a:cs typeface="Arial"/>
                <a:sym typeface="Arial"/>
              </a:rPr>
              <a:t>.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Implementation</a:t>
            </a:r>
            <a:endParaRPr b="1"/>
          </a:p>
        </p:txBody>
      </p:sp>
      <p:sp>
        <p:nvSpPr>
          <p:cNvPr id="123" name="Google Shape;123;p19"/>
          <p:cNvSpPr txBox="1"/>
          <p:nvPr>
            <p:ph idx="1" type="body"/>
          </p:nvPr>
        </p:nvSpPr>
        <p:spPr>
          <a:xfrm>
            <a:off x="4883700" y="979650"/>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Algorithm for Dynamic Programming:</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The array </a:t>
            </a:r>
            <a:r>
              <a:rPr lang="en" sz="1100">
                <a:solidFill>
                  <a:srgbClr val="FF00FF"/>
                </a:solidFill>
                <a:latin typeface="Arial"/>
                <a:ea typeface="Arial"/>
                <a:cs typeface="Arial"/>
                <a:sym typeface="Arial"/>
              </a:rPr>
              <a:t>dp</a:t>
            </a:r>
            <a:r>
              <a:rPr lang="en" sz="1100">
                <a:solidFill>
                  <a:srgbClr val="000000"/>
                </a:solidFill>
                <a:latin typeface="Arial"/>
                <a:ea typeface="Arial"/>
                <a:cs typeface="Arial"/>
                <a:sym typeface="Arial"/>
              </a:rPr>
              <a:t> stores pairs in which </a:t>
            </a:r>
            <a:r>
              <a:rPr lang="en" sz="1100">
                <a:solidFill>
                  <a:srgbClr val="FF00FF"/>
                </a:solidFill>
                <a:latin typeface="Arial"/>
                <a:ea typeface="Arial"/>
                <a:cs typeface="Arial"/>
                <a:sym typeface="Arial"/>
              </a:rPr>
              <a:t>dp[i] = {x,y}</a:t>
            </a:r>
            <a:r>
              <a:rPr lang="en" sz="1100">
                <a:solidFill>
                  <a:srgbClr val="000000"/>
                </a:solidFill>
                <a:latin typeface="Arial"/>
                <a:ea typeface="Arial"/>
                <a:cs typeface="Arial"/>
                <a:sym typeface="Arial"/>
              </a:rPr>
              <a:t> stores: x number of CPUs are used till first i processes and they have y time left to complete.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Now we start filling the dp in a bottom-up manner. Here the set bits in binary representation of i gives the CPUs which are alloted some process.</a:t>
            </a:r>
            <a:r>
              <a:rPr lang="en" sz="1100">
                <a:solidFill>
                  <a:srgbClr val="F1C232"/>
                </a:solidFill>
                <a:latin typeface="Arial"/>
                <a:ea typeface="Arial"/>
                <a:cs typeface="Arial"/>
                <a:sym typeface="Arial"/>
              </a:rPr>
              <a:t> </a:t>
            </a:r>
            <a:endParaRPr sz="1100">
              <a:solidFill>
                <a:srgbClr val="F1C232"/>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We simultaneously store the indexes of the process with their previous process through the helper array i.e.</a:t>
            </a:r>
            <a:r>
              <a:rPr lang="en" sz="1100">
                <a:solidFill>
                  <a:srgbClr val="8E7CC3"/>
                </a:solidFill>
                <a:latin typeface="Arial"/>
                <a:ea typeface="Arial"/>
                <a:cs typeface="Arial"/>
                <a:sym typeface="Arial"/>
              </a:rPr>
              <a:t> </a:t>
            </a:r>
            <a:r>
              <a:rPr lang="en" sz="1100">
                <a:solidFill>
                  <a:srgbClr val="FF00FF"/>
                </a:solidFill>
                <a:latin typeface="Arial"/>
                <a:ea typeface="Arial"/>
                <a:cs typeface="Arial"/>
                <a:sym typeface="Arial"/>
              </a:rPr>
              <a:t>parent</a:t>
            </a:r>
            <a:r>
              <a:rPr lang="en" sz="1100">
                <a:solidFill>
                  <a:srgbClr val="8E7CC3"/>
                </a:solidFill>
                <a:latin typeface="Arial"/>
                <a:ea typeface="Arial"/>
                <a:cs typeface="Arial"/>
                <a:sym typeface="Arial"/>
              </a:rPr>
              <a:t> </a:t>
            </a:r>
            <a:r>
              <a:rPr lang="en" sz="1100">
                <a:solidFill>
                  <a:srgbClr val="000000"/>
                </a:solidFill>
                <a:latin typeface="Arial"/>
                <a:ea typeface="Arial"/>
                <a:cs typeface="Arial"/>
                <a:sym typeface="Arial"/>
              </a:rPr>
              <a:t>array. This parent array gives the sequence in which the processes are carried out. </a:t>
            </a:r>
            <a:endParaRPr sz="1100">
              <a:latin typeface="Arial"/>
              <a:ea typeface="Arial"/>
              <a:cs typeface="Arial"/>
              <a:sym typeface="Arial"/>
            </a:endParaRPr>
          </a:p>
        </p:txBody>
      </p:sp>
      <p:sp>
        <p:nvSpPr>
          <p:cNvPr id="124" name="Google Shape;124;p19"/>
          <p:cNvSpPr txBox="1"/>
          <p:nvPr/>
        </p:nvSpPr>
        <p:spPr>
          <a:xfrm>
            <a:off x="311700" y="979650"/>
            <a:ext cx="4502400" cy="318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Algorithm for scheduling</a:t>
            </a:r>
            <a:r>
              <a:rPr lang="en" sz="1100"/>
              <a:t>:  </a:t>
            </a:r>
            <a:endParaRPr sz="1100"/>
          </a:p>
          <a:p>
            <a:pPr indent="0" lvl="0" marL="0" rtl="0" algn="l">
              <a:lnSpc>
                <a:spcPct val="115000"/>
              </a:lnSpc>
              <a:spcBef>
                <a:spcPts val="0"/>
              </a:spcBef>
              <a:spcAft>
                <a:spcPts val="0"/>
              </a:spcAft>
              <a:buNone/>
            </a:pPr>
            <a:r>
              <a:rPr lang="en" sz="1100"/>
              <a:t>Sort the processes according to their iteration times in ascending order. </a:t>
            </a:r>
            <a:endParaRPr sz="1100"/>
          </a:p>
          <a:p>
            <a:pPr indent="0" lvl="0" marL="0" rtl="0" algn="l">
              <a:lnSpc>
                <a:spcPct val="115000"/>
              </a:lnSpc>
              <a:spcBef>
                <a:spcPts val="0"/>
              </a:spcBef>
              <a:spcAft>
                <a:spcPts val="0"/>
              </a:spcAft>
              <a:buNone/>
            </a:pPr>
            <a:r>
              <a:rPr lang="en" sz="1100"/>
              <a:t>Store the time taken by maximum time taking process as </a:t>
            </a:r>
            <a:r>
              <a:rPr lang="en" sz="1100">
                <a:solidFill>
                  <a:srgbClr val="FF00FF"/>
                </a:solidFill>
              </a:rPr>
              <a:t>max_sized_proc</a:t>
            </a:r>
            <a:r>
              <a:rPr lang="en" sz="1100"/>
              <a:t>. This will be the upper bound of the sum of times of process in our subset. This will also be the upper limit on the total time of processes on a single CPU. </a:t>
            </a:r>
            <a:endParaRPr sz="1100"/>
          </a:p>
          <a:p>
            <a:pPr indent="0" lvl="0" marL="0" rtl="0" algn="l">
              <a:lnSpc>
                <a:spcPct val="115000"/>
              </a:lnSpc>
              <a:spcBef>
                <a:spcPts val="0"/>
              </a:spcBef>
              <a:spcAft>
                <a:spcPts val="0"/>
              </a:spcAft>
              <a:buNone/>
            </a:pPr>
            <a:r>
              <a:rPr lang="en" sz="1100"/>
              <a:t>The Dynamic Programming algorithm is implemented by function </a:t>
            </a:r>
            <a:r>
              <a:rPr lang="en" sz="1100">
                <a:solidFill>
                  <a:srgbClr val="FF00FF"/>
                </a:solidFill>
              </a:rPr>
              <a:t>subsetSum</a:t>
            </a:r>
            <a:r>
              <a:rPr lang="en" sz="1100">
                <a:solidFill>
                  <a:srgbClr val="B4A7D6"/>
                </a:solidFill>
              </a:rPr>
              <a:t> </a:t>
            </a:r>
            <a:r>
              <a:rPr lang="en" sz="1100"/>
              <a:t>which is explained in section 3.1.2.</a:t>
            </a:r>
            <a:endParaRPr sz="1100"/>
          </a:p>
          <a:p>
            <a:pPr indent="0" lvl="0" marL="0" rtl="0" algn="l">
              <a:lnSpc>
                <a:spcPct val="115000"/>
              </a:lnSpc>
              <a:spcBef>
                <a:spcPts val="0"/>
              </a:spcBef>
              <a:spcAft>
                <a:spcPts val="0"/>
              </a:spcAft>
              <a:buNone/>
            </a:pPr>
            <a:r>
              <a:rPr lang="en" sz="1100"/>
              <a:t>After step 3 we will have a sequence of processes which need to be carried out through a </a:t>
            </a:r>
            <a:r>
              <a:rPr lang="en" sz="1100">
                <a:solidFill>
                  <a:srgbClr val="FF00FF"/>
                </a:solidFill>
              </a:rPr>
              <a:t>parent</a:t>
            </a:r>
            <a:r>
              <a:rPr lang="en" sz="1100"/>
              <a:t> array (this is a helper array to store sequence of processes). We store it in a vector named arr. </a:t>
            </a:r>
            <a:endParaRPr sz="1100"/>
          </a:p>
          <a:p>
            <a:pPr indent="0" lvl="0" marL="0" rtl="0" algn="l">
              <a:lnSpc>
                <a:spcPct val="115000"/>
              </a:lnSpc>
              <a:spcBef>
                <a:spcPts val="0"/>
              </a:spcBef>
              <a:spcAft>
                <a:spcPts val="0"/>
              </a:spcAft>
              <a:buNone/>
            </a:pPr>
            <a:r>
              <a:rPr lang="en" sz="1100"/>
              <a:t>Now, we have our maximum limit previously stored in step 2.</a:t>
            </a:r>
            <a:endParaRPr sz="1100"/>
          </a:p>
          <a:p>
            <a:pPr indent="0" lvl="0" marL="0" rtl="0" algn="l">
              <a:lnSpc>
                <a:spcPct val="115000"/>
              </a:lnSpc>
              <a:spcBef>
                <a:spcPts val="0"/>
              </a:spcBef>
              <a:spcAft>
                <a:spcPts val="0"/>
              </a:spcAft>
              <a:buNone/>
            </a:pPr>
            <a:r>
              <a:rPr lang="en" sz="1100"/>
              <a:t>Now, we will just use the maximum limit and assign processes to CPUs greedily such that no CPU is left idle if it can still accommodate some process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 and Evaluations</a:t>
            </a:r>
            <a:endParaRPr b="1"/>
          </a:p>
        </p:txBody>
      </p:sp>
      <p:sp>
        <p:nvSpPr>
          <p:cNvPr id="130" name="Google Shape;130;p20"/>
          <p:cNvSpPr txBox="1"/>
          <p:nvPr>
            <p:ph idx="1" type="body"/>
          </p:nvPr>
        </p:nvSpPr>
        <p:spPr>
          <a:xfrm>
            <a:off x="4539600" y="973250"/>
            <a:ext cx="4604400" cy="33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We plotted the time taken to schedule the processes against the number of processes and the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graph obtained is shown in </a:t>
            </a:r>
            <a:r>
              <a:rPr lang="en" sz="1400">
                <a:solidFill>
                  <a:srgbClr val="F1C232"/>
                </a:solidFill>
                <a:latin typeface="Arial"/>
                <a:ea typeface="Arial"/>
                <a:cs typeface="Arial"/>
                <a:sym typeface="Arial"/>
              </a:rPr>
              <a:t>Fig</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This shows that as the number of processes to be scheduled increases, the program takes more time to allot CPUs.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But this algorithm is quite fast when the number of processes is around 30. </a:t>
            </a:r>
            <a:endParaRPr sz="1400">
              <a:solidFill>
                <a:srgbClr val="000000"/>
              </a:solidFill>
              <a:latin typeface="Arial"/>
              <a:ea typeface="Arial"/>
              <a:cs typeface="Arial"/>
              <a:sym typeface="Arial"/>
            </a:endParaRPr>
          </a:p>
        </p:txBody>
      </p:sp>
      <p:pic>
        <p:nvPicPr>
          <p:cNvPr id="131" name="Google Shape;131;p20"/>
          <p:cNvPicPr preferRelativeResize="0"/>
          <p:nvPr/>
        </p:nvPicPr>
        <p:blipFill>
          <a:blip r:embed="rId3">
            <a:alphaModFix/>
          </a:blip>
          <a:stretch>
            <a:fillRect/>
          </a:stretch>
        </p:blipFill>
        <p:spPr>
          <a:xfrm>
            <a:off x="0" y="1250700"/>
            <a:ext cx="4447800" cy="328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CONCLUSIONS AND DISCUSSIONS</a:t>
            </a:r>
            <a:endParaRPr b="1">
              <a:latin typeface="Arial"/>
              <a:ea typeface="Arial"/>
              <a:cs typeface="Arial"/>
              <a:sym typeface="Arial"/>
            </a:endParaRPr>
          </a:p>
        </p:txBody>
      </p:sp>
      <p:sp>
        <p:nvSpPr>
          <p:cNvPr id="137" name="Google Shape;13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The current work aims to maximize CPU utilization by packing the given tasks over minimum possible CPUs by the calling of Subset Sum Algorithm to reduce the load imbalance in parallel computing systems.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The Subset Sum Algorithm in use here is NP-complete, so the solution occurs in polynomial time and isn’t the most efficient , as seen with results , it loses the value of CPU utilization due to increase in scheduling times as the number of tasks rise above 30.</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chemeClr val="dk1"/>
                </a:solidFill>
                <a:latin typeface="Arial"/>
                <a:ea typeface="Arial"/>
                <a:cs typeface="Arial"/>
                <a:sym typeface="Arial"/>
              </a:rPr>
              <a:t>Future work</a:t>
            </a:r>
            <a:r>
              <a:rPr lang="en" sz="1400">
                <a:solidFill>
                  <a:srgbClr val="000000"/>
                </a:solidFill>
                <a:latin typeface="Arial"/>
                <a:ea typeface="Arial"/>
                <a:cs typeface="Arial"/>
                <a:sym typeface="Arial"/>
              </a:rPr>
              <a:t> will be oriented towards finding the optimal solution keeping scheduling time in mind while not compromising the primary aim.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