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60" r:id="rId3"/>
    <p:sldId id="261" r:id="rId4"/>
    <p:sldId id="276" r:id="rId5"/>
    <p:sldId id="277" r:id="rId6"/>
    <p:sldId id="286" r:id="rId7"/>
    <p:sldId id="281" r:id="rId8"/>
    <p:sldId id="280" r:id="rId9"/>
    <p:sldId id="282" r:id="rId10"/>
    <p:sldId id="287" r:id="rId11"/>
    <p:sldId id="262" r:id="rId12"/>
    <p:sldId id="274" r:id="rId13"/>
    <p:sldId id="275" r:id="rId14"/>
    <p:sldId id="264" r:id="rId15"/>
    <p:sldId id="265" r:id="rId16"/>
    <p:sldId id="288"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97" d="100"/>
          <a:sy n="97" d="100"/>
        </p:scale>
        <p:origin x="77"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0820F-6720-41E1-8BD4-C67E2E941160}" type="datetimeFigureOut">
              <a:rPr lang="en-IN" smtClean="0"/>
              <a:t>20-01-2021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29F73-0D9F-4A43-AE49-1D4B8DCBCEA7}" type="slidenum">
              <a:rPr lang="en-IN" smtClean="0"/>
              <a:t>‹#›</a:t>
            </a:fld>
            <a:endParaRPr lang="en-IN"/>
          </a:p>
        </p:txBody>
      </p:sp>
    </p:spTree>
    <p:extLst>
      <p:ext uri="{BB962C8B-B14F-4D97-AF65-F5344CB8AC3E}">
        <p14:creationId xmlns:p14="http://schemas.microsoft.com/office/powerpoint/2010/main" val="334157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4188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D2E21EA-E6D0-43B8-9EF9-76063F261195}" type="datetimeFigureOut">
              <a:rPr lang="en-IN" smtClean="0"/>
              <a:t>20-01-2021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203168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2307207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81459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2038478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3168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3369404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1270147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350324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289379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E21EA-E6D0-43B8-9EF9-76063F261195}" type="datetimeFigureOut">
              <a:rPr lang="en-IN" smtClean="0"/>
              <a:t>20-01-2021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425230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E21EA-E6D0-43B8-9EF9-76063F261195}" type="datetimeFigureOut">
              <a:rPr lang="en-IN" smtClean="0"/>
              <a:t>20-01-2021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60394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E21EA-E6D0-43B8-9EF9-76063F261195}" type="datetimeFigureOut">
              <a:rPr lang="en-IN" smtClean="0"/>
              <a:t>20-01-2021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295837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E21EA-E6D0-43B8-9EF9-76063F261195}" type="datetimeFigureOut">
              <a:rPr lang="en-IN" smtClean="0"/>
              <a:t>20-01-2021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3161158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E21EA-E6D0-43B8-9EF9-76063F261195}" type="datetimeFigureOut">
              <a:rPr lang="en-IN" smtClean="0"/>
              <a:t>20-01-2021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44195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E21EA-E6D0-43B8-9EF9-76063F261195}" type="datetimeFigureOut">
              <a:rPr lang="en-IN" smtClean="0"/>
              <a:t>20-01-2021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135624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E21EA-E6D0-43B8-9EF9-76063F261195}" type="datetimeFigureOut">
              <a:rPr lang="en-IN" smtClean="0"/>
              <a:t>20-01-2021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C7B44-6855-4534-B07F-CB9D4EC03716}" type="slidenum">
              <a:rPr lang="en-IN" smtClean="0"/>
              <a:t>‹#›</a:t>
            </a:fld>
            <a:endParaRPr lang="en-IN"/>
          </a:p>
        </p:txBody>
      </p:sp>
    </p:spTree>
    <p:extLst>
      <p:ext uri="{BB962C8B-B14F-4D97-AF65-F5344CB8AC3E}">
        <p14:creationId xmlns:p14="http://schemas.microsoft.com/office/powerpoint/2010/main" val="157719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44000">
              <a:schemeClr val="tx2">
                <a:lumMod val="40000"/>
                <a:lumOff val="60000"/>
              </a:schemeClr>
            </a:gs>
          </a:gsLst>
          <a:lin ang="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D2E21EA-E6D0-43B8-9EF9-76063F261195}" type="datetimeFigureOut">
              <a:rPr lang="en-IN" smtClean="0"/>
              <a:t>20-01-2021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24C7B44-6855-4534-B07F-CB9D4EC03716}" type="slidenum">
              <a:rPr lang="en-IN" smtClean="0"/>
              <a:t>‹#›</a:t>
            </a:fld>
            <a:endParaRPr lang="en-IN"/>
          </a:p>
        </p:txBody>
      </p:sp>
    </p:spTree>
    <p:extLst>
      <p:ext uri="{BB962C8B-B14F-4D97-AF65-F5344CB8AC3E}">
        <p14:creationId xmlns:p14="http://schemas.microsoft.com/office/powerpoint/2010/main" val="27246205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03" y="1295401"/>
            <a:ext cx="12106395" cy="5102498"/>
          </a:xfrm>
        </p:spPr>
        <p:txBody>
          <a:bodyPr>
            <a:normAutofit fontScale="77500" lnSpcReduction="20000"/>
          </a:bodyPr>
          <a:lstStyle/>
          <a:p>
            <a:pPr>
              <a:buNone/>
            </a:pPr>
            <a:r>
              <a:rPr lang="en-US" b="1" dirty="0">
                <a:solidFill>
                  <a:srgbClr val="00B0F0"/>
                </a:solidFill>
              </a:rPr>
              <a:t>       </a:t>
            </a:r>
          </a:p>
          <a:p>
            <a:pPr algn="ctr">
              <a:buNone/>
            </a:pPr>
            <a:endParaRPr lang="en-US" b="1" u="sng" dirty="0">
              <a:solidFill>
                <a:schemeClr val="accent1">
                  <a:lumMod val="50000"/>
                </a:schemeClr>
              </a:solidFill>
              <a:latin typeface="Arial Black" panose="020B0A04020102020204" pitchFamily="34" charset="0"/>
            </a:endParaRPr>
          </a:p>
          <a:p>
            <a:pPr>
              <a:buNone/>
            </a:pPr>
            <a:r>
              <a:rPr lang="en-US" sz="2000" b="1" dirty="0">
                <a:solidFill>
                  <a:srgbClr val="FF0000"/>
                </a:solidFill>
              </a:rPr>
              <a:t>                                                </a:t>
            </a:r>
          </a:p>
          <a:p>
            <a:pPr>
              <a:buNone/>
            </a:pPr>
            <a:r>
              <a:rPr lang="en-US" sz="3500" b="1" dirty="0">
                <a:solidFill>
                  <a:srgbClr val="FF0000"/>
                </a:solidFill>
              </a:rPr>
              <a:t>                            </a:t>
            </a:r>
            <a:r>
              <a:rPr lang="en-US" sz="3500" b="1" u="sng" dirty="0">
                <a:solidFill>
                  <a:schemeClr val="accent1">
                    <a:lumMod val="50000"/>
                  </a:schemeClr>
                </a:solidFill>
                <a:latin typeface="Arial Black" panose="020B0A04020102020204" pitchFamily="34" charset="0"/>
              </a:rPr>
              <a:t>EXPLORATORY DATA ANALYSIS</a:t>
            </a:r>
          </a:p>
          <a:p>
            <a:pPr>
              <a:buNone/>
            </a:pPr>
            <a:endParaRPr lang="en-US" sz="2000" b="1" dirty="0">
              <a:solidFill>
                <a:schemeClr val="tx2"/>
              </a:solidFill>
            </a:endParaRPr>
          </a:p>
          <a:p>
            <a:pPr>
              <a:buNone/>
            </a:pPr>
            <a:endParaRPr lang="en-US" b="1" dirty="0">
              <a:solidFill>
                <a:srgbClr val="FF0000"/>
              </a:solidFill>
            </a:endParaRPr>
          </a:p>
          <a:p>
            <a:pPr>
              <a:buNone/>
            </a:pPr>
            <a:r>
              <a:rPr lang="en-US" b="1" dirty="0">
                <a:solidFill>
                  <a:srgbClr val="FF0000"/>
                </a:solidFill>
              </a:rPr>
              <a:t>                                                                  </a:t>
            </a:r>
          </a:p>
          <a:p>
            <a:pPr>
              <a:buNone/>
            </a:pPr>
            <a:endParaRPr lang="en-US" b="1" dirty="0">
              <a:solidFill>
                <a:srgbClr val="FF0000"/>
              </a:solidFill>
            </a:endParaRPr>
          </a:p>
          <a:p>
            <a:pPr>
              <a:buNone/>
            </a:pPr>
            <a:r>
              <a:rPr lang="en-US" sz="1800" b="1" dirty="0"/>
              <a:t>                                                                                              </a:t>
            </a:r>
          </a:p>
          <a:p>
            <a:pPr>
              <a:buNone/>
            </a:pPr>
            <a:r>
              <a:rPr lang="en-US" sz="1800" b="1" dirty="0"/>
              <a:t> </a:t>
            </a:r>
          </a:p>
          <a:p>
            <a:pPr>
              <a:buNone/>
            </a:pPr>
            <a:r>
              <a:rPr lang="en-US" sz="1800" b="1" dirty="0"/>
              <a:t>       (STUDENT PROFILE)                                                                                                                                               (COURSE MANAGER)</a:t>
            </a:r>
          </a:p>
          <a:p>
            <a:pPr>
              <a:buNone/>
            </a:pPr>
            <a:r>
              <a:rPr lang="en-US" sz="1800" b="1" dirty="0"/>
              <a:t>NAME </a:t>
            </a:r>
            <a:r>
              <a:rPr lang="en-US" sz="1800" dirty="0"/>
              <a:t>:</a:t>
            </a:r>
            <a:r>
              <a:rPr lang="en-US" sz="1800" b="1" dirty="0">
                <a:solidFill>
                  <a:srgbClr val="FF0000"/>
                </a:solidFill>
              </a:rPr>
              <a:t>K.RAMA VENKATA RAMI REDDY                                                                                                                       Mr. A.RAGHU RAM</a:t>
            </a:r>
          </a:p>
          <a:p>
            <a:pPr>
              <a:buNone/>
            </a:pPr>
            <a:r>
              <a:rPr lang="en-US" sz="1800" b="1" dirty="0"/>
              <a:t>BATCH.NO</a:t>
            </a:r>
            <a:r>
              <a:rPr lang="en-US" sz="1800" b="1" dirty="0">
                <a:solidFill>
                  <a:srgbClr val="FF0000"/>
                </a:solidFill>
              </a:rPr>
              <a:t> </a:t>
            </a:r>
            <a:r>
              <a:rPr lang="en-US" sz="1800" b="1" dirty="0"/>
              <a:t>: 77                                                                                                                                                               (COURSE INSTRUCTOR)    </a:t>
            </a:r>
          </a:p>
          <a:p>
            <a:pPr>
              <a:buNone/>
            </a:pPr>
            <a:r>
              <a:rPr lang="en-US" sz="1800" b="1" dirty="0"/>
              <a:t>Ph.no: </a:t>
            </a:r>
            <a:r>
              <a:rPr lang="en-US" sz="1800" b="1" dirty="0">
                <a:solidFill>
                  <a:srgbClr val="FF0000"/>
                </a:solidFill>
              </a:rPr>
              <a:t>9959209995                                                                                                                                                            Mr. KANAV BANSAL</a:t>
            </a:r>
          </a:p>
          <a:p>
            <a:pPr>
              <a:buNone/>
            </a:pPr>
            <a:r>
              <a:rPr lang="en-US" sz="1800" b="1" dirty="0"/>
              <a:t>E-MAIL:</a:t>
            </a:r>
            <a:r>
              <a:rPr lang="en-US" sz="1800" b="1" dirty="0">
                <a:solidFill>
                  <a:schemeClr val="tx2"/>
                </a:solidFill>
              </a:rPr>
              <a:t>kramireddy900@gmail.com                                                 </a:t>
            </a:r>
            <a:endParaRPr lang="en-US" sz="1600" b="1" dirty="0">
              <a:solidFill>
                <a:schemeClr val="tx2"/>
              </a:solidFill>
            </a:endParaRPr>
          </a:p>
        </p:txBody>
      </p:sp>
      <p:pic>
        <p:nvPicPr>
          <p:cNvPr id="5" name="Picture 4" descr="images.jpeg"/>
          <p:cNvPicPr>
            <a:picLocks noChangeAspect="1"/>
          </p:cNvPicPr>
          <p:nvPr/>
        </p:nvPicPr>
        <p:blipFill>
          <a:blip r:embed="rId2" cstate="print"/>
          <a:stretch>
            <a:fillRect/>
          </a:stretch>
        </p:blipFill>
        <p:spPr>
          <a:xfrm>
            <a:off x="10480399" y="111136"/>
            <a:ext cx="1625995" cy="1410531"/>
          </a:xfrm>
          <a:prstGeom prst="rect">
            <a:avLst/>
          </a:prstGeom>
        </p:spPr>
      </p:pic>
      <p:sp>
        <p:nvSpPr>
          <p:cNvPr id="7" name="TextBox 6"/>
          <p:cNvSpPr txBox="1"/>
          <p:nvPr/>
        </p:nvSpPr>
        <p:spPr>
          <a:xfrm>
            <a:off x="3489297" y="2891136"/>
            <a:ext cx="5426104" cy="646331"/>
          </a:xfrm>
          <a:prstGeom prst="rect">
            <a:avLst/>
          </a:prstGeom>
          <a:noFill/>
        </p:spPr>
        <p:txBody>
          <a:bodyPr wrap="square" rtlCol="0">
            <a:spAutoFit/>
          </a:bodyPr>
          <a:lstStyle/>
          <a:p>
            <a:r>
              <a:rPr lang="en-US" b="1" dirty="0">
                <a:solidFill>
                  <a:srgbClr val="FF0000"/>
                </a:solidFill>
              </a:rPr>
              <a:t>COMPANY(website)  : </a:t>
            </a:r>
            <a:r>
              <a:rPr lang="en-US" sz="3600" b="1" dirty="0">
                <a:solidFill>
                  <a:schemeClr val="accent1">
                    <a:lumMod val="50000"/>
                  </a:schemeClr>
                </a:solidFill>
              </a:rPr>
              <a:t>Booking.com</a:t>
            </a:r>
          </a:p>
        </p:txBody>
      </p:sp>
      <p:cxnSp>
        <p:nvCxnSpPr>
          <p:cNvPr id="18" name="Straight Connector 17"/>
          <p:cNvCxnSpPr>
            <a:cxnSpLocks/>
          </p:cNvCxnSpPr>
          <p:nvPr/>
        </p:nvCxnSpPr>
        <p:spPr>
          <a:xfrm flipV="1">
            <a:off x="85601" y="4481383"/>
            <a:ext cx="1200687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1371599" y="6400800"/>
            <a:ext cx="91440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85601" y="4484284"/>
            <a:ext cx="0" cy="1913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p:cNvCxnSpPr>
          <p:nvPr/>
        </p:nvCxnSpPr>
        <p:spPr>
          <a:xfrm>
            <a:off x="12092476" y="4487184"/>
            <a:ext cx="13916" cy="1913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0" y="1688327"/>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4963816-8999-4C74-AB1D-80159FA42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76" y="-7738"/>
            <a:ext cx="10133944" cy="1526509"/>
          </a:xfrm>
          <a:prstGeom prst="rect">
            <a:avLst/>
          </a:prstGeom>
        </p:spPr>
      </p:pic>
      <p:sp>
        <p:nvSpPr>
          <p:cNvPr id="27" name="Rectangle 26">
            <a:extLst>
              <a:ext uri="{FF2B5EF4-FFF2-40B4-BE49-F238E27FC236}">
                <a16:creationId xmlns:a16="http://schemas.microsoft.com/office/drawing/2014/main" id="{5E200243-1DB5-420A-9106-230F3D9EF3D0}"/>
              </a:ext>
            </a:extLst>
          </p:cNvPr>
          <p:cNvSpPr/>
          <p:nvPr/>
        </p:nvSpPr>
        <p:spPr>
          <a:xfrm>
            <a:off x="-1" y="6400800"/>
            <a:ext cx="12191999" cy="457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8A819906-E297-459C-9EB0-729B75BD2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697" y="6481462"/>
            <a:ext cx="2857500" cy="3452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sp>
        <p:nvSpPr>
          <p:cNvPr id="4" name="TextBox 3">
            <a:extLst>
              <a:ext uri="{FF2B5EF4-FFF2-40B4-BE49-F238E27FC236}">
                <a16:creationId xmlns:a16="http://schemas.microsoft.com/office/drawing/2014/main" id="{D270BD97-4DAF-4631-AB1A-A25331C06254}"/>
              </a:ext>
            </a:extLst>
          </p:cNvPr>
          <p:cNvSpPr txBox="1"/>
          <p:nvPr/>
        </p:nvSpPr>
        <p:spPr>
          <a:xfrm>
            <a:off x="409903" y="331076"/>
            <a:ext cx="184731" cy="4247317"/>
          </a:xfrm>
          <a:prstGeom prst="rect">
            <a:avLst/>
          </a:prstGeom>
          <a:noFill/>
        </p:spPr>
        <p:txBody>
          <a:bodyPr wrap="non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9" name="TextBox 8">
            <a:extLst>
              <a:ext uri="{FF2B5EF4-FFF2-40B4-BE49-F238E27FC236}">
                <a16:creationId xmlns:a16="http://schemas.microsoft.com/office/drawing/2014/main" id="{9F4A718E-C62B-4DD1-9789-58CDBA6D3650}"/>
              </a:ext>
            </a:extLst>
          </p:cNvPr>
          <p:cNvSpPr txBox="1"/>
          <p:nvPr/>
        </p:nvSpPr>
        <p:spPr>
          <a:xfrm>
            <a:off x="306467" y="5880593"/>
            <a:ext cx="10879167" cy="276999"/>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a:t>
            </a:r>
            <a:r>
              <a:rPr lang="en-US" sz="1200" b="1" dirty="0">
                <a:solidFill>
                  <a:srgbClr val="FF0000"/>
                </a:solidFill>
                <a:latin typeface="Arial Black" panose="020B0A04020102020204" pitchFamily="34" charset="0"/>
              </a:rPr>
              <a:t>-&gt;</a:t>
            </a:r>
            <a:r>
              <a:rPr lang="en-US" sz="1200" b="1" dirty="0">
                <a:solidFill>
                  <a:schemeClr val="bg1"/>
                </a:solidFill>
                <a:latin typeface="Arial Black" panose="020B0A04020102020204" pitchFamily="34" charset="0"/>
              </a:rPr>
              <a:t>From the figure </a:t>
            </a:r>
            <a:r>
              <a:rPr lang="en-US" sz="1200" b="1" dirty="0" err="1">
                <a:solidFill>
                  <a:schemeClr val="bg1"/>
                </a:solidFill>
                <a:latin typeface="Arial Black" panose="020B0A04020102020204" pitchFamily="34" charset="0"/>
              </a:rPr>
              <a:t>above,we</a:t>
            </a:r>
            <a:r>
              <a:rPr lang="en-US" sz="1200" b="1" dirty="0">
                <a:solidFill>
                  <a:schemeClr val="bg1"/>
                </a:solidFill>
                <a:latin typeface="Arial Black" panose="020B0A04020102020204" pitchFamily="34" charset="0"/>
              </a:rPr>
              <a:t> can observe that the distribution is 1.004(</a:t>
            </a:r>
            <a:r>
              <a:rPr lang="en-US" sz="1200" b="1" dirty="0" err="1">
                <a:solidFill>
                  <a:schemeClr val="bg1"/>
                </a:solidFill>
                <a:latin typeface="Arial Black" panose="020B0A04020102020204" pitchFamily="34" charset="0"/>
              </a:rPr>
              <a:t>kde</a:t>
            </a:r>
            <a:r>
              <a:rPr lang="en-US" sz="1200" b="1" dirty="0">
                <a:solidFill>
                  <a:schemeClr val="bg1"/>
                </a:solidFill>
                <a:latin typeface="Arial Black" panose="020B0A04020102020204" pitchFamily="34" charset="0"/>
              </a:rPr>
              <a:t>) with median '21'.</a:t>
            </a:r>
            <a:endParaRPr lang="en-IN" sz="1200" b="1"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82DA33C3-DE28-42CC-A095-15DA569DF9AA}"/>
              </a:ext>
            </a:extLst>
          </p:cNvPr>
          <p:cNvSpPr txBox="1"/>
          <p:nvPr/>
        </p:nvSpPr>
        <p:spPr>
          <a:xfrm>
            <a:off x="165652" y="156552"/>
            <a:ext cx="10879167" cy="461665"/>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Visualizing the ‘</a:t>
            </a:r>
            <a:r>
              <a:rPr lang="en-US" sz="1200" b="1" u="sng" dirty="0" err="1">
                <a:solidFill>
                  <a:srgbClr val="FF0000"/>
                </a:solidFill>
                <a:latin typeface="Arial Black" panose="020B0A04020102020204" pitchFamily="34" charset="0"/>
              </a:rPr>
              <a:t>TotalReview</a:t>
            </a:r>
            <a:r>
              <a:rPr lang="en-US" sz="1200" b="1" u="sng" dirty="0">
                <a:solidFill>
                  <a:srgbClr val="FF0000"/>
                </a:solidFill>
                <a:latin typeface="Arial Black" panose="020B0A04020102020204" pitchFamily="34" charset="0"/>
              </a:rPr>
              <a:t>' variable</a:t>
            </a:r>
          </a:p>
          <a:p>
            <a:endParaRPr lang="en-IN" sz="1200" b="1" dirty="0">
              <a:solidFill>
                <a:schemeClr val="bg1"/>
              </a:solidFill>
              <a:latin typeface="Arial Black" panose="020B0A04020102020204" pitchFamily="34" charset="0"/>
            </a:endParaRPr>
          </a:p>
        </p:txBody>
      </p:sp>
      <p:pic>
        <p:nvPicPr>
          <p:cNvPr id="3" name="Picture 2">
            <a:extLst>
              <a:ext uri="{FF2B5EF4-FFF2-40B4-BE49-F238E27FC236}">
                <a16:creationId xmlns:a16="http://schemas.microsoft.com/office/drawing/2014/main" id="{59CDE19E-EDDB-483B-BC26-1767D6CF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885" y="700408"/>
            <a:ext cx="9363075" cy="5000625"/>
          </a:xfrm>
          <a:prstGeom prst="rect">
            <a:avLst/>
          </a:prstGeom>
        </p:spPr>
      </p:pic>
    </p:spTree>
    <p:extLst>
      <p:ext uri="{BB962C8B-B14F-4D97-AF65-F5344CB8AC3E}">
        <p14:creationId xmlns:p14="http://schemas.microsoft.com/office/powerpoint/2010/main" val="386514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895937" y="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DEBFDD4F-1514-4309-9C37-E96783DE3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397151" cy="6086983"/>
          </a:xfrm>
          <a:prstGeom prst="rect">
            <a:avLst/>
          </a:prstGeom>
        </p:spPr>
      </p:pic>
      <p:pic>
        <p:nvPicPr>
          <p:cNvPr id="10" name="Picture 9">
            <a:extLst>
              <a:ext uri="{FF2B5EF4-FFF2-40B4-BE49-F238E27FC236}">
                <a16:creationId xmlns:a16="http://schemas.microsoft.com/office/drawing/2014/main" id="{391C7F8F-68DD-4D45-8328-13BF9E188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5571" y="0"/>
            <a:ext cx="1176794" cy="457200"/>
          </a:xfrm>
          <a:prstGeom prst="rect">
            <a:avLst/>
          </a:prstGeom>
        </p:spPr>
      </p:pic>
      <p:sp>
        <p:nvSpPr>
          <p:cNvPr id="11" name="TextBox 10">
            <a:extLst>
              <a:ext uri="{FF2B5EF4-FFF2-40B4-BE49-F238E27FC236}">
                <a16:creationId xmlns:a16="http://schemas.microsoft.com/office/drawing/2014/main" id="{15C069BC-3787-4466-9242-8EEE2B1CA4DB}"/>
              </a:ext>
            </a:extLst>
          </p:cNvPr>
          <p:cNvSpPr txBox="1"/>
          <p:nvPr/>
        </p:nvSpPr>
        <p:spPr>
          <a:xfrm>
            <a:off x="330115" y="6289276"/>
            <a:ext cx="10879167" cy="461665"/>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a:t>
            </a:r>
            <a:r>
              <a:rPr lang="en-US" sz="1200" b="1" dirty="0">
                <a:solidFill>
                  <a:srgbClr val="FF0000"/>
                </a:solidFill>
                <a:latin typeface="Arial Black" panose="020B0A04020102020204" pitchFamily="34" charset="0"/>
              </a:rPr>
              <a:t>-</a:t>
            </a:r>
            <a:r>
              <a:rPr lang="en-US" sz="1200" b="1" dirty="0">
                <a:solidFill>
                  <a:schemeClr val="bg1"/>
                </a:solidFill>
                <a:latin typeface="Arial Black" panose="020B0A04020102020204" pitchFamily="34" charset="0"/>
              </a:rPr>
              <a:t>The four locations that holds high review rate on an average are-</a:t>
            </a:r>
            <a:r>
              <a:rPr lang="en-US" sz="1200" b="1" dirty="0">
                <a:solidFill>
                  <a:srgbClr val="FF0000"/>
                </a:solidFill>
                <a:latin typeface="Arial Black" panose="020B0A04020102020204" pitchFamily="34" charset="0"/>
              </a:rPr>
              <a:t>Palolem</a:t>
            </a:r>
            <a:r>
              <a:rPr lang="en-US" sz="1200" b="1" dirty="0">
                <a:solidFill>
                  <a:schemeClr val="bg1"/>
                </a:solidFill>
                <a:latin typeface="Arial Black" panose="020B0A04020102020204" pitchFamily="34" charset="0"/>
              </a:rPr>
              <a:t>-8.7(7.14,8.15,9.3,9.8),</a:t>
            </a:r>
            <a:r>
              <a:rPr lang="en-US" sz="1200" b="1" dirty="0">
                <a:solidFill>
                  <a:srgbClr val="FF0000"/>
                </a:solidFill>
                <a:latin typeface="Arial Black" panose="020B0A04020102020204" pitchFamily="34" charset="0"/>
              </a:rPr>
              <a:t>Anjuna</a:t>
            </a:r>
            <a:r>
              <a:rPr lang="en-US" sz="1200" b="1" dirty="0">
                <a:solidFill>
                  <a:schemeClr val="bg1"/>
                </a:solidFill>
                <a:latin typeface="Arial Black" panose="020B0A04020102020204" pitchFamily="34" charset="0"/>
              </a:rPr>
              <a:t>-8.2(7.8,8.825,9.6),</a:t>
            </a:r>
            <a:r>
              <a:rPr lang="en-US" sz="1200" b="1" dirty="0">
                <a:solidFill>
                  <a:srgbClr val="FF0000"/>
                </a:solidFill>
                <a:latin typeface="Arial Black" panose="020B0A04020102020204" pitchFamily="34" charset="0"/>
              </a:rPr>
              <a:t>Vagator</a:t>
            </a:r>
            <a:r>
              <a:rPr lang="en-US" sz="1200" b="1" dirty="0">
                <a:solidFill>
                  <a:schemeClr val="bg1"/>
                </a:solidFill>
                <a:latin typeface="Arial Black" panose="020B0A04020102020204" pitchFamily="34" charset="0"/>
              </a:rPr>
              <a:t>-8.15(6.9,7.1,8.9,9.1),</a:t>
            </a:r>
            <a:r>
              <a:rPr lang="en-US" sz="1200" b="1" dirty="0">
                <a:solidFill>
                  <a:srgbClr val="FF0000"/>
                </a:solidFill>
                <a:latin typeface="Arial Black" panose="020B0A04020102020204" pitchFamily="34" charset="0"/>
              </a:rPr>
              <a:t>Patnem</a:t>
            </a:r>
            <a:r>
              <a:rPr lang="en-US" sz="1200" b="1" dirty="0">
                <a:solidFill>
                  <a:schemeClr val="bg1"/>
                </a:solidFill>
                <a:latin typeface="Arial Black" panose="020B0A04020102020204" pitchFamily="34" charset="0"/>
              </a:rPr>
              <a:t>-8.15(7.8,7.9,8.5,8.8).</a:t>
            </a:r>
            <a:endParaRPr lang="en-IN" sz="12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57770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895937" y="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5C069BC-3787-4466-9242-8EEE2B1CA4DB}"/>
              </a:ext>
            </a:extLst>
          </p:cNvPr>
          <p:cNvSpPr txBox="1"/>
          <p:nvPr/>
        </p:nvSpPr>
        <p:spPr>
          <a:xfrm>
            <a:off x="330115" y="6115856"/>
            <a:ext cx="10879167" cy="646331"/>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a:t>
            </a:r>
            <a:r>
              <a:rPr lang="en-US" sz="1200" b="1" dirty="0">
                <a:solidFill>
                  <a:schemeClr val="bg1"/>
                </a:solidFill>
                <a:latin typeface="Arial Black" panose="020B0A04020102020204" pitchFamily="34" charset="0"/>
              </a:rPr>
              <a:t> The hotels in </a:t>
            </a:r>
            <a:r>
              <a:rPr lang="en-US" sz="1200" b="1" dirty="0" err="1">
                <a:solidFill>
                  <a:srgbClr val="FF0000"/>
                </a:solidFill>
                <a:latin typeface="Arial Black" panose="020B0A04020102020204" pitchFamily="34" charset="0"/>
              </a:rPr>
              <a:t>Madgaon</a:t>
            </a:r>
            <a:r>
              <a:rPr lang="en-US" sz="1200" b="1" dirty="0">
                <a:solidFill>
                  <a:schemeClr val="bg1"/>
                </a:solidFill>
                <a:latin typeface="Arial Black" panose="020B0A04020102020204" pitchFamily="34" charset="0"/>
              </a:rPr>
              <a:t> (4k,5k,</a:t>
            </a:r>
            <a:r>
              <a:rPr lang="en-US" sz="1200" b="1" dirty="0">
                <a:solidFill>
                  <a:srgbClr val="FF0000"/>
                </a:solidFill>
                <a:latin typeface="Arial Black" panose="020B0A04020102020204" pitchFamily="34" charset="0"/>
              </a:rPr>
              <a:t>6k</a:t>
            </a:r>
            <a:r>
              <a:rPr lang="en-US" sz="1200" b="1" dirty="0">
                <a:solidFill>
                  <a:schemeClr val="bg1"/>
                </a:solidFill>
                <a:latin typeface="Arial Black" panose="020B0A04020102020204" pitchFamily="34" charset="0"/>
              </a:rPr>
              <a:t>,9k,33k), </a:t>
            </a:r>
            <a:r>
              <a:rPr lang="en-US" sz="1200" b="1" dirty="0" err="1">
                <a:solidFill>
                  <a:srgbClr val="FF0000"/>
                </a:solidFill>
                <a:latin typeface="Arial Black" panose="020B0A04020102020204" pitchFamily="34" charset="0"/>
              </a:rPr>
              <a:t>Salcete</a:t>
            </a:r>
            <a:r>
              <a:rPr lang="en-US" sz="1200" b="1" dirty="0">
                <a:solidFill>
                  <a:schemeClr val="bg1"/>
                </a:solidFill>
                <a:latin typeface="Arial Black" panose="020B0A04020102020204" pitchFamily="34" charset="0"/>
              </a:rPr>
              <a:t> (5k,</a:t>
            </a:r>
            <a:r>
              <a:rPr lang="en-US" sz="1200" b="1" dirty="0">
                <a:solidFill>
                  <a:srgbClr val="FF0000"/>
                </a:solidFill>
                <a:latin typeface="Arial Black" panose="020B0A04020102020204" pitchFamily="34" charset="0"/>
              </a:rPr>
              <a:t>7k</a:t>
            </a:r>
            <a:r>
              <a:rPr lang="en-US" sz="1200" b="1" dirty="0">
                <a:solidFill>
                  <a:schemeClr val="bg1"/>
                </a:solidFill>
                <a:latin typeface="Arial Black" panose="020B0A04020102020204" pitchFamily="34" charset="0"/>
              </a:rPr>
              <a:t>,9k),  </a:t>
            </a:r>
            <a:r>
              <a:rPr lang="en-US" sz="1200" b="1" dirty="0" err="1">
                <a:solidFill>
                  <a:srgbClr val="FF0000"/>
                </a:solidFill>
                <a:latin typeface="Arial Black" panose="020B0A04020102020204" pitchFamily="34" charset="0"/>
              </a:rPr>
              <a:t>Vagator</a:t>
            </a:r>
            <a:r>
              <a:rPr lang="en-US" sz="1200" b="1" dirty="0">
                <a:solidFill>
                  <a:schemeClr val="bg1"/>
                </a:solidFill>
                <a:latin typeface="Arial Black" panose="020B0A04020102020204" pitchFamily="34" charset="0"/>
              </a:rPr>
              <a:t>  (4k,6k,</a:t>
            </a:r>
            <a:r>
              <a:rPr lang="en-US" sz="1200" b="1" dirty="0">
                <a:solidFill>
                  <a:srgbClr val="FF0000"/>
                </a:solidFill>
                <a:latin typeface="Arial Black" panose="020B0A04020102020204" pitchFamily="34" charset="0"/>
              </a:rPr>
              <a:t>8k</a:t>
            </a:r>
            <a:r>
              <a:rPr lang="en-US" sz="1200" b="1" dirty="0">
                <a:solidFill>
                  <a:schemeClr val="bg1"/>
                </a:solidFill>
                <a:latin typeface="Arial Black" panose="020B0A04020102020204" pitchFamily="34" charset="0"/>
              </a:rPr>
              <a:t>,12k,19k,40k),</a:t>
            </a:r>
            <a:r>
              <a:rPr lang="en-US" sz="1200" b="1" dirty="0" err="1">
                <a:solidFill>
                  <a:srgbClr val="FF0000"/>
                </a:solidFill>
                <a:latin typeface="Arial Black" panose="020B0A04020102020204" pitchFamily="34" charset="0"/>
              </a:rPr>
              <a:t>Palolem</a:t>
            </a:r>
            <a:r>
              <a:rPr lang="en-US" sz="1200" b="1" dirty="0">
                <a:solidFill>
                  <a:schemeClr val="bg1"/>
                </a:solidFill>
                <a:latin typeface="Arial Black" panose="020B0A04020102020204" pitchFamily="34" charset="0"/>
              </a:rPr>
              <a:t> (3k,5k,</a:t>
            </a:r>
            <a:r>
              <a:rPr lang="en-US" sz="1200" b="1" dirty="0">
                <a:solidFill>
                  <a:srgbClr val="FF0000"/>
                </a:solidFill>
                <a:latin typeface="Arial Black" panose="020B0A04020102020204" pitchFamily="34" charset="0"/>
              </a:rPr>
              <a:t>8k</a:t>
            </a:r>
            <a:r>
              <a:rPr lang="en-US" sz="1200" b="1" dirty="0">
                <a:solidFill>
                  <a:schemeClr val="bg1"/>
                </a:solidFill>
                <a:latin typeface="Arial Black" panose="020B0A04020102020204" pitchFamily="34" charset="0"/>
              </a:rPr>
              <a:t>,10k,12k,31k) beaches have the least median value which allows us to conclude that hotels here are relatively cheapest to stay for.</a:t>
            </a:r>
            <a:endParaRPr lang="en-IN" sz="1200" b="1" dirty="0">
              <a:solidFill>
                <a:srgbClr val="FF0000"/>
              </a:solidFill>
              <a:latin typeface="Arial Black" panose="020B0A04020102020204" pitchFamily="34" charset="0"/>
            </a:endParaRPr>
          </a:p>
        </p:txBody>
      </p:sp>
      <p:pic>
        <p:nvPicPr>
          <p:cNvPr id="3" name="Picture 2">
            <a:extLst>
              <a:ext uri="{FF2B5EF4-FFF2-40B4-BE49-F238E27FC236}">
                <a16:creationId xmlns:a16="http://schemas.microsoft.com/office/drawing/2014/main" id="{8D59AEB5-1ED0-432E-84F2-076FA01F8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1209283" cy="6069724"/>
          </a:xfrm>
          <a:prstGeom prst="rect">
            <a:avLst/>
          </a:prstGeom>
        </p:spPr>
      </p:pic>
      <p:pic>
        <p:nvPicPr>
          <p:cNvPr id="8" name="Picture 7">
            <a:extLst>
              <a:ext uri="{FF2B5EF4-FFF2-40B4-BE49-F238E27FC236}">
                <a16:creationId xmlns:a16="http://schemas.microsoft.com/office/drawing/2014/main" id="{8730A9BA-BA43-45C1-81BF-5D21B6D81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5571" y="0"/>
            <a:ext cx="1176794" cy="457200"/>
          </a:xfrm>
          <a:prstGeom prst="rect">
            <a:avLst/>
          </a:prstGeom>
        </p:spPr>
      </p:pic>
    </p:spTree>
    <p:extLst>
      <p:ext uri="{BB962C8B-B14F-4D97-AF65-F5344CB8AC3E}">
        <p14:creationId xmlns:p14="http://schemas.microsoft.com/office/powerpoint/2010/main" val="407972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895937" y="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580D30B-C488-46F8-9921-DC9AD95EE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125999" cy="5606120"/>
          </a:xfrm>
          <a:prstGeom prst="rect">
            <a:avLst/>
          </a:prstGeom>
        </p:spPr>
      </p:pic>
      <p:sp>
        <p:nvSpPr>
          <p:cNvPr id="8" name="TextBox 7">
            <a:extLst>
              <a:ext uri="{FF2B5EF4-FFF2-40B4-BE49-F238E27FC236}">
                <a16:creationId xmlns:a16="http://schemas.microsoft.com/office/drawing/2014/main" id="{45BF91D9-F5C0-4F4E-A98F-9E0C0BDE7995}"/>
              </a:ext>
            </a:extLst>
          </p:cNvPr>
          <p:cNvSpPr txBox="1"/>
          <p:nvPr/>
        </p:nvSpPr>
        <p:spPr>
          <a:xfrm>
            <a:off x="244549" y="5910903"/>
            <a:ext cx="11299419" cy="461665"/>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a:t>
            </a:r>
            <a:r>
              <a:rPr lang="en-US" sz="1200" b="1" dirty="0">
                <a:solidFill>
                  <a:schemeClr val="bg1"/>
                </a:solidFill>
                <a:latin typeface="Arial Black" panose="020B0A04020102020204" pitchFamily="34" charset="0"/>
              </a:rPr>
              <a:t> The number of rooms available based on location are as follows- Calangute-99,Baga-74,Candolim-53,Morjim-47,</a:t>
            </a:r>
          </a:p>
          <a:p>
            <a:r>
              <a:rPr lang="en-US" sz="1200" b="1" dirty="0">
                <a:solidFill>
                  <a:srgbClr val="FF0000"/>
                </a:solidFill>
                <a:latin typeface="Arial Black" panose="020B0A04020102020204" pitchFamily="34" charset="0"/>
              </a:rPr>
              <a:t>                          Vagator</a:t>
            </a:r>
            <a:r>
              <a:rPr lang="en-US" sz="1200" b="1" dirty="0">
                <a:solidFill>
                  <a:schemeClr val="bg1"/>
                </a:solidFill>
                <a:latin typeface="Arial Black" panose="020B0A04020102020204" pitchFamily="34" charset="0"/>
              </a:rPr>
              <a:t>-44,Arambol-42,</a:t>
            </a:r>
            <a:r>
              <a:rPr lang="en-US" sz="1200" b="1" dirty="0">
                <a:solidFill>
                  <a:srgbClr val="FF0000"/>
                </a:solidFill>
                <a:latin typeface="Arial Black" panose="020B0A04020102020204" pitchFamily="34" charset="0"/>
              </a:rPr>
              <a:t>Anjuna</a:t>
            </a:r>
            <a:r>
              <a:rPr lang="en-US" sz="1200" b="1" dirty="0">
                <a:solidFill>
                  <a:schemeClr val="bg1"/>
                </a:solidFill>
                <a:latin typeface="Arial Black" panose="020B0A04020102020204" pitchFamily="34" charset="0"/>
              </a:rPr>
              <a:t>-37,</a:t>
            </a:r>
            <a:r>
              <a:rPr lang="en-US" sz="1200" b="1" dirty="0">
                <a:solidFill>
                  <a:srgbClr val="FF0000"/>
                </a:solidFill>
                <a:latin typeface="Arial Black" panose="020B0A04020102020204" pitchFamily="34" charset="0"/>
              </a:rPr>
              <a:t>Palolem</a:t>
            </a:r>
            <a:r>
              <a:rPr lang="en-US" sz="1200" b="1" dirty="0">
                <a:solidFill>
                  <a:schemeClr val="bg1"/>
                </a:solidFill>
                <a:latin typeface="Arial Black" panose="020B0A04020102020204" pitchFamily="34" charset="0"/>
              </a:rPr>
              <a:t>-27,etc...</a:t>
            </a:r>
            <a:endParaRPr lang="en-IN" sz="1200" b="1" dirty="0">
              <a:solidFill>
                <a:srgbClr val="FF0000"/>
              </a:solidFill>
              <a:latin typeface="Arial Black" panose="020B0A04020102020204" pitchFamily="34" charset="0"/>
            </a:endParaRPr>
          </a:p>
        </p:txBody>
      </p:sp>
      <p:pic>
        <p:nvPicPr>
          <p:cNvPr id="9" name="Picture 8">
            <a:extLst>
              <a:ext uri="{FF2B5EF4-FFF2-40B4-BE49-F238E27FC236}">
                <a16:creationId xmlns:a16="http://schemas.microsoft.com/office/drawing/2014/main" id="{B99D67FB-FCE7-40BD-95FF-E879A5DF4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5571" y="0"/>
            <a:ext cx="1176794" cy="457200"/>
          </a:xfrm>
          <a:prstGeom prst="rect">
            <a:avLst/>
          </a:prstGeom>
        </p:spPr>
      </p:pic>
    </p:spTree>
    <p:extLst>
      <p:ext uri="{BB962C8B-B14F-4D97-AF65-F5344CB8AC3E}">
        <p14:creationId xmlns:p14="http://schemas.microsoft.com/office/powerpoint/2010/main" val="208531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895937" y="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5571" y="0"/>
            <a:ext cx="1176794" cy="457200"/>
          </a:xfrm>
          <a:prstGeom prst="rect">
            <a:avLst/>
          </a:prstGeom>
        </p:spPr>
      </p:pic>
      <p:pic>
        <p:nvPicPr>
          <p:cNvPr id="5" name="Picture 4">
            <a:extLst>
              <a:ext uri="{FF2B5EF4-FFF2-40B4-BE49-F238E27FC236}">
                <a16:creationId xmlns:a16="http://schemas.microsoft.com/office/drawing/2014/main" id="{82E50043-E701-48A1-9A62-F739B220F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895937" cy="5746531"/>
          </a:xfrm>
          <a:prstGeom prst="rect">
            <a:avLst/>
          </a:prstGeom>
        </p:spPr>
      </p:pic>
      <p:sp>
        <p:nvSpPr>
          <p:cNvPr id="8" name="TextBox 7">
            <a:extLst>
              <a:ext uri="{FF2B5EF4-FFF2-40B4-BE49-F238E27FC236}">
                <a16:creationId xmlns:a16="http://schemas.microsoft.com/office/drawing/2014/main" id="{6DD92380-2967-45B0-A8E3-21A819E35A9B}"/>
              </a:ext>
            </a:extLst>
          </p:cNvPr>
          <p:cNvSpPr txBox="1"/>
          <p:nvPr/>
        </p:nvSpPr>
        <p:spPr>
          <a:xfrm>
            <a:off x="244549" y="5989731"/>
            <a:ext cx="10980499" cy="276999"/>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 </a:t>
            </a:r>
            <a:r>
              <a:rPr lang="en-US" sz="1200" b="1" dirty="0">
                <a:solidFill>
                  <a:schemeClr val="bg1"/>
                </a:solidFill>
                <a:latin typeface="Arial Black" panose="020B0A04020102020204" pitchFamily="34" charset="0"/>
              </a:rPr>
              <a:t>The hotels in </a:t>
            </a:r>
            <a:r>
              <a:rPr lang="en-US" sz="1200" b="1" dirty="0" err="1">
                <a:solidFill>
                  <a:srgbClr val="FF0000"/>
                </a:solidFill>
                <a:latin typeface="Arial Black" panose="020B0A04020102020204" pitchFamily="34" charset="0"/>
              </a:rPr>
              <a:t>Madgaon</a:t>
            </a:r>
            <a:r>
              <a:rPr lang="en-US" sz="1200" b="1" dirty="0">
                <a:solidFill>
                  <a:schemeClr val="bg1"/>
                </a:solidFill>
                <a:latin typeface="Arial Black" panose="020B0A04020102020204" pitchFamily="34" charset="0"/>
              </a:rPr>
              <a:t>(4660),</a:t>
            </a:r>
            <a:r>
              <a:rPr lang="en-US" sz="1200" b="1" dirty="0" err="1">
                <a:solidFill>
                  <a:srgbClr val="FF0000"/>
                </a:solidFill>
                <a:latin typeface="Arial Black" panose="020B0A04020102020204" pitchFamily="34" charset="0"/>
              </a:rPr>
              <a:t>Salcete</a:t>
            </a:r>
            <a:r>
              <a:rPr lang="en-US" sz="1200" b="1" dirty="0">
                <a:solidFill>
                  <a:schemeClr val="bg1"/>
                </a:solidFill>
                <a:latin typeface="Arial Black" panose="020B0A04020102020204" pitchFamily="34" charset="0"/>
              </a:rPr>
              <a:t>(7550),</a:t>
            </a:r>
            <a:r>
              <a:rPr lang="en-US" sz="1200" b="1" dirty="0" err="1">
                <a:solidFill>
                  <a:srgbClr val="FF0000"/>
                </a:solidFill>
                <a:latin typeface="Arial Black" panose="020B0A04020102020204" pitchFamily="34" charset="0"/>
              </a:rPr>
              <a:t>Vagator</a:t>
            </a:r>
            <a:r>
              <a:rPr lang="en-US" sz="1200" b="1" dirty="0">
                <a:solidFill>
                  <a:schemeClr val="bg1"/>
                </a:solidFill>
                <a:latin typeface="Arial Black" panose="020B0A04020102020204" pitchFamily="34" charset="0"/>
              </a:rPr>
              <a:t>(14.515),</a:t>
            </a:r>
            <a:r>
              <a:rPr lang="en-US" sz="1200" b="1" dirty="0">
                <a:solidFill>
                  <a:srgbClr val="FF0000"/>
                </a:solidFill>
                <a:latin typeface="Arial Black" panose="020B0A04020102020204" pitchFamily="34" charset="0"/>
              </a:rPr>
              <a:t>Palolem</a:t>
            </a:r>
            <a:r>
              <a:rPr lang="en-US" sz="1200" b="1" dirty="0">
                <a:solidFill>
                  <a:schemeClr val="bg1"/>
                </a:solidFill>
                <a:latin typeface="Arial Black" panose="020B0A04020102020204" pitchFamily="34" charset="0"/>
              </a:rPr>
              <a:t>(8960).</a:t>
            </a:r>
            <a:endParaRPr lang="en-IN" sz="12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64638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895937" y="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5571" y="0"/>
            <a:ext cx="1176794" cy="457200"/>
          </a:xfrm>
          <a:prstGeom prst="rect">
            <a:avLst/>
          </a:prstGeom>
        </p:spPr>
      </p:pic>
      <p:pic>
        <p:nvPicPr>
          <p:cNvPr id="5" name="Picture 4">
            <a:extLst>
              <a:ext uri="{FF2B5EF4-FFF2-40B4-BE49-F238E27FC236}">
                <a16:creationId xmlns:a16="http://schemas.microsoft.com/office/drawing/2014/main" id="{7DBAD4C1-CEDE-4AF9-9B1D-AC7EE9CEB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895937" cy="5644055"/>
          </a:xfrm>
          <a:prstGeom prst="rect">
            <a:avLst/>
          </a:prstGeom>
        </p:spPr>
      </p:pic>
      <p:sp>
        <p:nvSpPr>
          <p:cNvPr id="8" name="TextBox 7">
            <a:extLst>
              <a:ext uri="{FF2B5EF4-FFF2-40B4-BE49-F238E27FC236}">
                <a16:creationId xmlns:a16="http://schemas.microsoft.com/office/drawing/2014/main" id="{8C723913-8063-4732-94B2-5720336F8F7C}"/>
              </a:ext>
            </a:extLst>
          </p:cNvPr>
          <p:cNvSpPr txBox="1"/>
          <p:nvPr/>
        </p:nvSpPr>
        <p:spPr>
          <a:xfrm>
            <a:off x="283963" y="5895138"/>
            <a:ext cx="10980499" cy="461665"/>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a:t>
            </a:r>
            <a:r>
              <a:rPr lang="en-US" sz="1200" b="1" dirty="0">
                <a:solidFill>
                  <a:srgbClr val="FF0000"/>
                </a:solidFill>
                <a:latin typeface="Arial Black" panose="020B0A04020102020204" pitchFamily="34" charset="0"/>
              </a:rPr>
              <a:t>-</a:t>
            </a:r>
            <a:r>
              <a:rPr lang="en-US" sz="1200" b="1" dirty="0">
                <a:solidFill>
                  <a:schemeClr val="bg1"/>
                </a:solidFill>
                <a:latin typeface="Arial Black" panose="020B0A04020102020204" pitchFamily="34" charset="0"/>
              </a:rPr>
              <a:t>First Class(&gt;100000 rupees),Business Class(50000-100000 rupees),Economy Class(&lt;=50000 rupees).</a:t>
            </a:r>
          </a:p>
          <a:p>
            <a:r>
              <a:rPr lang="en-US" sz="1200" b="1" dirty="0">
                <a:solidFill>
                  <a:schemeClr val="bg1"/>
                </a:solidFill>
                <a:latin typeface="Arial Black" panose="020B0A04020102020204" pitchFamily="34" charset="0"/>
              </a:rPr>
              <a:t>                     Out of total 269 hotels. Economy Class-260,First Class-1,Business Class-8.</a:t>
            </a:r>
            <a:endParaRPr lang="en-IN" sz="12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69106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895937" y="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5571" y="0"/>
            <a:ext cx="1176794" cy="457200"/>
          </a:xfrm>
          <a:prstGeom prst="rect">
            <a:avLst/>
          </a:prstGeom>
        </p:spPr>
      </p:pic>
      <p:pic>
        <p:nvPicPr>
          <p:cNvPr id="3" name="Picture 2">
            <a:extLst>
              <a:ext uri="{FF2B5EF4-FFF2-40B4-BE49-F238E27FC236}">
                <a16:creationId xmlns:a16="http://schemas.microsoft.com/office/drawing/2014/main" id="{103A19D4-DDB6-43F3-8563-76FF76709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30" y="1147895"/>
            <a:ext cx="5191327" cy="3725661"/>
          </a:xfrm>
          <a:prstGeom prst="rect">
            <a:avLst/>
          </a:prstGeom>
        </p:spPr>
      </p:pic>
      <p:pic>
        <p:nvPicPr>
          <p:cNvPr id="9" name="Picture 8">
            <a:extLst>
              <a:ext uri="{FF2B5EF4-FFF2-40B4-BE49-F238E27FC236}">
                <a16:creationId xmlns:a16="http://schemas.microsoft.com/office/drawing/2014/main" id="{E05369C6-4C8A-4FAA-B1DD-6A528CCA9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564" y="1147895"/>
            <a:ext cx="5653797" cy="3725661"/>
          </a:xfrm>
          <a:prstGeom prst="rect">
            <a:avLst/>
          </a:prstGeom>
        </p:spPr>
      </p:pic>
      <p:sp>
        <p:nvSpPr>
          <p:cNvPr id="10" name="TextBox 9">
            <a:extLst>
              <a:ext uri="{FF2B5EF4-FFF2-40B4-BE49-F238E27FC236}">
                <a16:creationId xmlns:a16="http://schemas.microsoft.com/office/drawing/2014/main" id="{A3892387-1262-47E5-B32F-47D7CAC745F1}"/>
              </a:ext>
            </a:extLst>
          </p:cNvPr>
          <p:cNvSpPr txBox="1"/>
          <p:nvPr/>
        </p:nvSpPr>
        <p:spPr>
          <a:xfrm>
            <a:off x="139430" y="571715"/>
            <a:ext cx="10980499" cy="646331"/>
          </a:xfrm>
          <a:prstGeom prst="rect">
            <a:avLst/>
          </a:prstGeom>
          <a:noFill/>
        </p:spPr>
        <p:txBody>
          <a:bodyPr wrap="square" rtlCol="0">
            <a:spAutoFit/>
          </a:bodyPr>
          <a:lstStyle/>
          <a:p>
            <a:r>
              <a:rPr lang="en-US" sz="2400" b="1" u="sng" dirty="0">
                <a:solidFill>
                  <a:srgbClr val="FF0000"/>
                </a:solidFill>
                <a:latin typeface="Arial Black" panose="020B0A04020102020204" pitchFamily="34" charset="0"/>
              </a:rPr>
              <a:t>Conclusion</a:t>
            </a:r>
          </a:p>
          <a:p>
            <a:endParaRPr lang="en-US" sz="1200" b="1" dirty="0">
              <a:solidFill>
                <a:schemeClr val="bg1"/>
              </a:solidFill>
              <a:latin typeface="Arial Black" panose="020B0A04020102020204" pitchFamily="34" charset="0"/>
            </a:endParaRPr>
          </a:p>
        </p:txBody>
      </p:sp>
      <p:sp>
        <p:nvSpPr>
          <p:cNvPr id="11" name="TextBox 10">
            <a:extLst>
              <a:ext uri="{FF2B5EF4-FFF2-40B4-BE49-F238E27FC236}">
                <a16:creationId xmlns:a16="http://schemas.microsoft.com/office/drawing/2014/main" id="{8D79B447-C828-47EA-BF29-C8B4DBE5E282}"/>
              </a:ext>
            </a:extLst>
          </p:cNvPr>
          <p:cNvSpPr txBox="1"/>
          <p:nvPr/>
        </p:nvSpPr>
        <p:spPr>
          <a:xfrm>
            <a:off x="6642115" y="4976992"/>
            <a:ext cx="10980499" cy="276999"/>
          </a:xfrm>
          <a:prstGeom prst="rect">
            <a:avLst/>
          </a:prstGeom>
          <a:noFill/>
        </p:spPr>
        <p:txBody>
          <a:bodyPr wrap="square" rtlCol="0">
            <a:spAutoFit/>
          </a:bodyPr>
          <a:lstStyle/>
          <a:p>
            <a:r>
              <a:rPr lang="en-US" sz="1200" b="1" dirty="0" err="1">
                <a:solidFill>
                  <a:schemeClr val="bg1"/>
                </a:solidFill>
                <a:latin typeface="Arial Black" panose="020B0A04020102020204" pitchFamily="34" charset="0"/>
              </a:rPr>
              <a:t>Valagate</a:t>
            </a:r>
            <a:endParaRPr lang="en-US" sz="1200" b="1" dirty="0">
              <a:solidFill>
                <a:schemeClr val="bg1"/>
              </a:solidFill>
              <a:latin typeface="Arial Black" panose="020B0A04020102020204" pitchFamily="34" charset="0"/>
            </a:endParaRPr>
          </a:p>
        </p:txBody>
      </p:sp>
      <p:sp>
        <p:nvSpPr>
          <p:cNvPr id="12" name="TextBox 11">
            <a:extLst>
              <a:ext uri="{FF2B5EF4-FFF2-40B4-BE49-F238E27FC236}">
                <a16:creationId xmlns:a16="http://schemas.microsoft.com/office/drawing/2014/main" id="{1E81E7BF-AB9D-41A2-8047-5DBDFBC66546}"/>
              </a:ext>
            </a:extLst>
          </p:cNvPr>
          <p:cNvSpPr txBox="1"/>
          <p:nvPr/>
        </p:nvSpPr>
        <p:spPr>
          <a:xfrm>
            <a:off x="237314" y="4925274"/>
            <a:ext cx="10980499" cy="276999"/>
          </a:xfrm>
          <a:prstGeom prst="rect">
            <a:avLst/>
          </a:prstGeom>
          <a:noFill/>
        </p:spPr>
        <p:txBody>
          <a:bodyPr wrap="square" rtlCol="0">
            <a:spAutoFit/>
          </a:bodyPr>
          <a:lstStyle/>
          <a:p>
            <a:r>
              <a:rPr lang="en-IN" sz="1200" b="1" dirty="0" err="1">
                <a:solidFill>
                  <a:schemeClr val="bg1"/>
                </a:solidFill>
                <a:latin typeface="Arial Black" panose="020B0A04020102020204" pitchFamily="34" charset="0"/>
              </a:rPr>
              <a:t>Palolem</a:t>
            </a:r>
            <a:endParaRPr lang="en-IN" sz="12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70002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23144-F91F-4C53-8644-48C00D312E0F}"/>
              </a:ext>
            </a:extLst>
          </p:cNvPr>
          <p:cNvSpPr/>
          <p:nvPr/>
        </p:nvSpPr>
        <p:spPr>
          <a:xfrm>
            <a:off x="-1" y="6400800"/>
            <a:ext cx="12191999" cy="457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BDD8F09-3BCD-4532-8651-18F891483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114" y="6456786"/>
            <a:ext cx="2857500" cy="345227"/>
          </a:xfrm>
          <a:prstGeom prst="rect">
            <a:avLst/>
          </a:prstGeom>
        </p:spPr>
      </p:pic>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pic>
        <p:nvPicPr>
          <p:cNvPr id="9" name="Picture 8" descr="time-difference-how-tomorrows-companies-will-outpace-todays-42-638.jpg">
            <a:extLst>
              <a:ext uri="{FF2B5EF4-FFF2-40B4-BE49-F238E27FC236}">
                <a16:creationId xmlns:a16="http://schemas.microsoft.com/office/drawing/2014/main" id="{0B78A3E0-3D2A-463E-A386-8C39733918A1}"/>
              </a:ext>
            </a:extLst>
          </p:cNvPr>
          <p:cNvPicPr>
            <a:picLocks noChangeAspect="1"/>
          </p:cNvPicPr>
          <p:nvPr/>
        </p:nvPicPr>
        <p:blipFill>
          <a:blip r:embed="rId4" cstate="print"/>
          <a:stretch>
            <a:fillRect/>
          </a:stretch>
        </p:blipFill>
        <p:spPr>
          <a:xfrm>
            <a:off x="-1" y="36109"/>
            <a:ext cx="12191998" cy="6821891"/>
          </a:xfrm>
          <a:prstGeom prst="rect">
            <a:avLst/>
          </a:prstGeom>
        </p:spPr>
      </p:pic>
      <p:sp>
        <p:nvSpPr>
          <p:cNvPr id="10" name="Rectangle 9">
            <a:extLst>
              <a:ext uri="{FF2B5EF4-FFF2-40B4-BE49-F238E27FC236}">
                <a16:creationId xmlns:a16="http://schemas.microsoft.com/office/drawing/2014/main" id="{3C127EB3-DE20-4543-919B-2D7374C8515B}"/>
              </a:ext>
            </a:extLst>
          </p:cNvPr>
          <p:cNvSpPr/>
          <p:nvPr/>
        </p:nvSpPr>
        <p:spPr>
          <a:xfrm>
            <a:off x="1" y="5947576"/>
            <a:ext cx="12191999" cy="87431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CF3D363-35BE-435A-A6E5-7D99F308B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114" y="6243719"/>
            <a:ext cx="2857500" cy="345227"/>
          </a:xfrm>
          <a:prstGeom prst="rect">
            <a:avLst/>
          </a:prstGeom>
        </p:spPr>
      </p:pic>
      <p:pic>
        <p:nvPicPr>
          <p:cNvPr id="12" name="Picture 11">
            <a:extLst>
              <a:ext uri="{FF2B5EF4-FFF2-40B4-BE49-F238E27FC236}">
                <a16:creationId xmlns:a16="http://schemas.microsoft.com/office/drawing/2014/main" id="{3A6120E3-B100-4870-A231-8B9B0A070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7785" y="150091"/>
            <a:ext cx="1176794" cy="457200"/>
          </a:xfrm>
          <a:prstGeom prst="rect">
            <a:avLst/>
          </a:prstGeom>
        </p:spPr>
      </p:pic>
    </p:spTree>
    <p:extLst>
      <p:ext uri="{BB962C8B-B14F-4D97-AF65-F5344CB8AC3E}">
        <p14:creationId xmlns:p14="http://schemas.microsoft.com/office/powerpoint/2010/main" val="383847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23144-F91F-4C53-8644-48C00D312E0F}"/>
              </a:ext>
            </a:extLst>
          </p:cNvPr>
          <p:cNvSpPr/>
          <p:nvPr/>
        </p:nvSpPr>
        <p:spPr>
          <a:xfrm>
            <a:off x="-1" y="6400800"/>
            <a:ext cx="12191999" cy="457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BDD8F09-3BCD-4532-8651-18F891483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114" y="6456786"/>
            <a:ext cx="2857500" cy="345227"/>
          </a:xfrm>
          <a:prstGeom prst="rect">
            <a:avLst/>
          </a:prstGeom>
        </p:spPr>
      </p:pic>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sp>
        <p:nvSpPr>
          <p:cNvPr id="8" name="TextBox 7">
            <a:extLst>
              <a:ext uri="{FF2B5EF4-FFF2-40B4-BE49-F238E27FC236}">
                <a16:creationId xmlns:a16="http://schemas.microsoft.com/office/drawing/2014/main" id="{D407AD52-5E3D-4A84-99BC-8C08979C3356}"/>
              </a:ext>
            </a:extLst>
          </p:cNvPr>
          <p:cNvSpPr txBox="1"/>
          <p:nvPr/>
        </p:nvSpPr>
        <p:spPr>
          <a:xfrm>
            <a:off x="186066" y="270477"/>
            <a:ext cx="6914195" cy="6186309"/>
          </a:xfrm>
          <a:prstGeom prst="rect">
            <a:avLst/>
          </a:prstGeom>
          <a:noFill/>
        </p:spPr>
        <p:txBody>
          <a:bodyPr wrap="square" rtlCol="0">
            <a:spAutoFit/>
          </a:bodyPr>
          <a:lstStyle/>
          <a:p>
            <a:r>
              <a:rPr lang="en-IN" u="sng" dirty="0">
                <a:solidFill>
                  <a:srgbClr val="333333"/>
                </a:solidFill>
                <a:latin typeface="BlinkMacSystemFont"/>
              </a:rPr>
              <a:t>About Tourism in INDIA</a:t>
            </a:r>
          </a:p>
          <a:p>
            <a:pPr marL="285750" indent="-285750">
              <a:buFont typeface="Arial" panose="020B0604020202020204" pitchFamily="34" charset="0"/>
              <a:buChar char="•"/>
            </a:pPr>
            <a:r>
              <a:rPr lang="en-US" sz="1800" i="0" dirty="0">
                <a:solidFill>
                  <a:srgbClr val="202124"/>
                </a:solidFill>
                <a:effectLst/>
                <a:latin typeface="arial" panose="020B0604020202020204" pitchFamily="34" charset="0"/>
              </a:rPr>
              <a:t>The Indian travel and tourism sector contributed nearly $194 billion, around 6.8% of GDP, during calendar year 2019. Out of 185 economies, India stood 10th in terms of the size of travel and tourism spend in 2019.</a:t>
            </a:r>
          </a:p>
          <a:p>
            <a:pPr marL="285750" indent="-285750">
              <a:buFont typeface="Arial" panose="020B0604020202020204" pitchFamily="34" charset="0"/>
              <a:buChar char="•"/>
            </a:pPr>
            <a:r>
              <a:rPr lang="en-US" sz="1800" b="0" i="0" dirty="0">
                <a:solidFill>
                  <a:srgbClr val="202124"/>
                </a:solidFill>
                <a:effectLst/>
                <a:latin typeface="arial" panose="020B0604020202020204" pitchFamily="34" charset="0"/>
              </a:rPr>
              <a:t>In 2019, the domestic </a:t>
            </a:r>
            <a:r>
              <a:rPr lang="en-US" sz="1800" b="1" i="0" dirty="0">
                <a:solidFill>
                  <a:srgbClr val="202124"/>
                </a:solidFill>
                <a:effectLst/>
                <a:latin typeface="arial" panose="020B0604020202020204" pitchFamily="34" charset="0"/>
              </a:rPr>
              <a:t>tourists</a:t>
            </a:r>
            <a:r>
              <a:rPr lang="en-US" sz="1800" b="0" i="0" dirty="0">
                <a:solidFill>
                  <a:srgbClr val="202124"/>
                </a:solidFill>
                <a:effectLst/>
                <a:latin typeface="arial" panose="020B0604020202020204" pitchFamily="34" charset="0"/>
              </a:rPr>
              <a:t> arriving to the state of </a:t>
            </a:r>
            <a:r>
              <a:rPr lang="en-US" sz="1800" b="1" i="0" dirty="0">
                <a:solidFill>
                  <a:srgbClr val="202124"/>
                </a:solidFill>
                <a:effectLst/>
                <a:latin typeface="arial" panose="020B0604020202020204" pitchFamily="34" charset="0"/>
              </a:rPr>
              <a:t>Goa</a:t>
            </a:r>
            <a:r>
              <a:rPr lang="en-US" sz="1800" b="0" i="0" dirty="0">
                <a:solidFill>
                  <a:srgbClr val="202124"/>
                </a:solidFill>
                <a:effectLst/>
                <a:latin typeface="arial" panose="020B0604020202020204" pitchFamily="34" charset="0"/>
              </a:rPr>
              <a:t> accounted for approximately 7.1 million, while the foreign </a:t>
            </a:r>
            <a:r>
              <a:rPr lang="en-US" sz="1800" b="1" i="0" dirty="0">
                <a:solidFill>
                  <a:srgbClr val="202124"/>
                </a:solidFill>
                <a:effectLst/>
                <a:latin typeface="arial" panose="020B0604020202020204" pitchFamily="34" charset="0"/>
              </a:rPr>
              <a:t>tourist</a:t>
            </a:r>
            <a:r>
              <a:rPr lang="en-US" sz="1800" b="0" i="0" dirty="0">
                <a:solidFill>
                  <a:srgbClr val="202124"/>
                </a:solidFill>
                <a:effectLst/>
                <a:latin typeface="arial" panose="020B0604020202020204" pitchFamily="34" charset="0"/>
              </a:rPr>
              <a:t> arrivals accounted for over 0.9 million</a:t>
            </a:r>
            <a:r>
              <a:rPr lang="en-US" sz="1800" b="0" dirty="0">
                <a:solidFill>
                  <a:srgbClr val="202124"/>
                </a:solidFill>
                <a:latin typeface="arial" panose="020B0604020202020204" pitchFamily="34" charset="0"/>
              </a:rPr>
              <a:t>.</a:t>
            </a:r>
            <a:br>
              <a:rPr lang="en-IN" i="0" u="sng" dirty="0">
                <a:solidFill>
                  <a:srgbClr val="333333"/>
                </a:solidFill>
                <a:effectLst/>
                <a:latin typeface="BlinkMacSystemFont"/>
              </a:rPr>
            </a:br>
            <a:endParaRPr lang="en-US" i="0" u="sng" dirty="0">
              <a:solidFill>
                <a:srgbClr val="333333"/>
              </a:solidFill>
              <a:effectLst/>
              <a:latin typeface="BlinkMacSystemFont"/>
            </a:endParaRPr>
          </a:p>
          <a:p>
            <a:pPr algn="l"/>
            <a:r>
              <a:rPr lang="en-US" i="0" u="sng" dirty="0">
                <a:solidFill>
                  <a:srgbClr val="333333"/>
                </a:solidFill>
                <a:effectLst/>
                <a:latin typeface="BlinkMacSystemFont"/>
              </a:rPr>
              <a:t>About Booking.com</a:t>
            </a:r>
          </a:p>
          <a:p>
            <a:pPr marL="285750" indent="-285750" algn="l">
              <a:buFont typeface="Arial" panose="020B0604020202020204" pitchFamily="34" charset="0"/>
              <a:buChar char="•"/>
            </a:pPr>
            <a:r>
              <a:rPr lang="en-US" b="0" i="0" dirty="0">
                <a:solidFill>
                  <a:srgbClr val="333333"/>
                </a:solidFill>
                <a:effectLst/>
                <a:latin typeface="BlinkMacSystemFont"/>
              </a:rPr>
              <a:t>Founded in 1996 in Amsterdam, Booking.com has grown from a small Dutch startup to one of the world’s leading digital travel companies. </a:t>
            </a:r>
          </a:p>
          <a:p>
            <a:pPr marL="285750" indent="-285750" algn="l">
              <a:buFont typeface="Arial" panose="020B0604020202020204" pitchFamily="34" charset="0"/>
              <a:buChar char="•"/>
            </a:pPr>
            <a:r>
              <a:rPr lang="en-US" b="0" i="0" dirty="0">
                <a:solidFill>
                  <a:srgbClr val="333333"/>
                </a:solidFill>
                <a:effectLst/>
                <a:latin typeface="BlinkMacSystemFont"/>
              </a:rPr>
              <a:t>Part of Booking Holdings Inc. (NASDAQ: BKNG), Booking.com’s mission is to </a:t>
            </a:r>
            <a:r>
              <a:rPr lang="en-US" b="1" i="0" dirty="0">
                <a:solidFill>
                  <a:srgbClr val="333333"/>
                </a:solidFill>
                <a:effectLst/>
                <a:latin typeface="BlinkMacSystemFont"/>
              </a:rPr>
              <a:t>make it easier for everyone to experience the world</a:t>
            </a:r>
            <a:r>
              <a:rPr lang="en-US" b="0" i="0" dirty="0">
                <a:solidFill>
                  <a:srgbClr val="333333"/>
                </a:solidFill>
                <a:effectLst/>
                <a:latin typeface="BlinkMacSystemFont"/>
              </a:rPr>
              <a:t>.</a:t>
            </a:r>
          </a:p>
          <a:p>
            <a:pPr marL="285750" indent="-285750" algn="l">
              <a:buFont typeface="Arial" panose="020B0604020202020204" pitchFamily="34" charset="0"/>
              <a:buChar char="•"/>
            </a:pPr>
            <a:r>
              <a:rPr lang="en-US" b="0" i="0" dirty="0">
                <a:solidFill>
                  <a:srgbClr val="333333"/>
                </a:solidFill>
                <a:effectLst/>
                <a:latin typeface="BlinkMacSystemFont"/>
              </a:rPr>
              <a:t>Booking.com enables properties all over the world to reach a global audience and grow their businesses.</a:t>
            </a:r>
          </a:p>
          <a:p>
            <a:pPr marL="285750" indent="-285750" algn="l">
              <a:buFont typeface="Arial" panose="020B0604020202020204" pitchFamily="34" charset="0"/>
              <a:buChar char="•"/>
            </a:pPr>
            <a:r>
              <a:rPr lang="en-US" b="0" i="0" dirty="0">
                <a:solidFill>
                  <a:srgbClr val="333333"/>
                </a:solidFill>
                <a:effectLst/>
                <a:latin typeface="BlinkMacSystemFont"/>
              </a:rPr>
              <a:t>Booking.com is available in 43 languages and offers more than 28 million total reported accommodation listings, including over 6.2 million listings alone of homes, apartments and other unique places to stay.</a:t>
            </a:r>
          </a:p>
          <a:p>
            <a:pPr marL="285750" indent="-285750" algn="l">
              <a:buFont typeface="Arial" panose="020B0604020202020204" pitchFamily="34" charset="0"/>
              <a:buChar char="•"/>
            </a:pPr>
            <a:r>
              <a:rPr lang="en-US" dirty="0">
                <a:solidFill>
                  <a:srgbClr val="333333"/>
                </a:solidFill>
                <a:latin typeface="BlinkMacSystemFont"/>
              </a:rPr>
              <a:t>CEO-</a:t>
            </a:r>
            <a:r>
              <a:rPr lang="en-IN" b="1" i="0" dirty="0">
                <a:solidFill>
                  <a:srgbClr val="333333"/>
                </a:solidFill>
                <a:effectLst/>
                <a:latin typeface="BlinkMacSystemFont"/>
              </a:rPr>
              <a:t>Glenn</a:t>
            </a:r>
            <a:r>
              <a:rPr lang="en-IN" b="0" i="0" dirty="0">
                <a:solidFill>
                  <a:srgbClr val="333333"/>
                </a:solidFill>
                <a:effectLst/>
                <a:latin typeface="BlinkMacSystemFont"/>
              </a:rPr>
              <a:t> </a:t>
            </a:r>
            <a:r>
              <a:rPr lang="en-IN" b="1" i="0" dirty="0">
                <a:solidFill>
                  <a:srgbClr val="333333"/>
                </a:solidFill>
                <a:effectLst/>
                <a:latin typeface="BlinkMacSystemFont"/>
              </a:rPr>
              <a:t>Fogel</a:t>
            </a:r>
          </a:p>
          <a:p>
            <a:endParaRPr lang="en-IN" dirty="0"/>
          </a:p>
        </p:txBody>
      </p:sp>
      <p:pic>
        <p:nvPicPr>
          <p:cNvPr id="9" name="Picture 8">
            <a:extLst>
              <a:ext uri="{FF2B5EF4-FFF2-40B4-BE49-F238E27FC236}">
                <a16:creationId xmlns:a16="http://schemas.microsoft.com/office/drawing/2014/main" id="{A9F42597-3337-4A87-8DA8-1D08C57760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8" y="614892"/>
            <a:ext cx="4876800" cy="2181225"/>
          </a:xfrm>
          <a:prstGeom prst="rect">
            <a:avLst/>
          </a:prstGeom>
        </p:spPr>
      </p:pic>
      <p:pic>
        <p:nvPicPr>
          <p:cNvPr id="10" name="Picture 9">
            <a:extLst>
              <a:ext uri="{FF2B5EF4-FFF2-40B4-BE49-F238E27FC236}">
                <a16:creationId xmlns:a16="http://schemas.microsoft.com/office/drawing/2014/main" id="{A5FC41BB-281A-4B43-AAB5-AD8D92FA34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5614" y="2796117"/>
            <a:ext cx="4856384" cy="3604683"/>
          </a:xfrm>
          <a:prstGeom prst="rect">
            <a:avLst/>
          </a:prstGeom>
        </p:spPr>
      </p:pic>
    </p:spTree>
    <p:extLst>
      <p:ext uri="{BB962C8B-B14F-4D97-AF65-F5344CB8AC3E}">
        <p14:creationId xmlns:p14="http://schemas.microsoft.com/office/powerpoint/2010/main" val="52917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23144-F91F-4C53-8644-48C00D312E0F}"/>
              </a:ext>
            </a:extLst>
          </p:cNvPr>
          <p:cNvSpPr/>
          <p:nvPr/>
        </p:nvSpPr>
        <p:spPr>
          <a:xfrm>
            <a:off x="-1" y="6400800"/>
            <a:ext cx="12191999" cy="457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BDD8F09-3BCD-4532-8651-18F891483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114" y="6456786"/>
            <a:ext cx="2857500" cy="345227"/>
          </a:xfrm>
          <a:prstGeom prst="rect">
            <a:avLst/>
          </a:prstGeom>
        </p:spPr>
      </p:pic>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sp>
        <p:nvSpPr>
          <p:cNvPr id="4" name="TextBox 3">
            <a:extLst>
              <a:ext uri="{FF2B5EF4-FFF2-40B4-BE49-F238E27FC236}">
                <a16:creationId xmlns:a16="http://schemas.microsoft.com/office/drawing/2014/main" id="{D270BD97-4DAF-4631-AB1A-A25331C06254}"/>
              </a:ext>
            </a:extLst>
          </p:cNvPr>
          <p:cNvSpPr txBox="1"/>
          <p:nvPr/>
        </p:nvSpPr>
        <p:spPr>
          <a:xfrm>
            <a:off x="409903" y="331076"/>
            <a:ext cx="184731" cy="4247317"/>
          </a:xfrm>
          <a:prstGeom prst="rect">
            <a:avLst/>
          </a:prstGeom>
          <a:noFill/>
        </p:spPr>
        <p:txBody>
          <a:bodyPr wrap="non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9" name="Rectangle 8">
            <a:extLst>
              <a:ext uri="{FF2B5EF4-FFF2-40B4-BE49-F238E27FC236}">
                <a16:creationId xmlns:a16="http://schemas.microsoft.com/office/drawing/2014/main" id="{A2485412-7141-422A-A5E6-F23E792C4804}"/>
              </a:ext>
            </a:extLst>
          </p:cNvPr>
          <p:cNvSpPr/>
          <p:nvPr/>
        </p:nvSpPr>
        <p:spPr>
          <a:xfrm>
            <a:off x="409903" y="55987"/>
            <a:ext cx="10050518" cy="60452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C6CA828A-34E1-4FBE-A891-6DC1AF5F69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822" y="435029"/>
            <a:ext cx="2466975" cy="1857375"/>
          </a:xfrm>
          <a:prstGeom prst="rect">
            <a:avLst/>
          </a:prstGeom>
        </p:spPr>
      </p:pic>
      <p:sp>
        <p:nvSpPr>
          <p:cNvPr id="12" name="TextBox 11">
            <a:extLst>
              <a:ext uri="{FF2B5EF4-FFF2-40B4-BE49-F238E27FC236}">
                <a16:creationId xmlns:a16="http://schemas.microsoft.com/office/drawing/2014/main" id="{F6CC3C2E-624D-4666-B0FB-737E3E1FBDA9}"/>
              </a:ext>
            </a:extLst>
          </p:cNvPr>
          <p:cNvSpPr txBox="1"/>
          <p:nvPr/>
        </p:nvSpPr>
        <p:spPr>
          <a:xfrm>
            <a:off x="502268" y="321700"/>
            <a:ext cx="2466975" cy="338554"/>
          </a:xfrm>
          <a:prstGeom prst="rect">
            <a:avLst/>
          </a:prstGeom>
          <a:noFill/>
        </p:spPr>
        <p:txBody>
          <a:bodyPr wrap="square" rtlCol="0">
            <a:spAutoFit/>
          </a:bodyPr>
          <a:lstStyle/>
          <a:p>
            <a:r>
              <a:rPr lang="en-US" sz="1600" b="1" u="sng" dirty="0">
                <a:solidFill>
                  <a:srgbClr val="FF0000"/>
                </a:solidFill>
                <a:latin typeface="Arial Black" panose="020B0A04020102020204" pitchFamily="34" charset="0"/>
              </a:rPr>
              <a:t>Problem Statement-</a:t>
            </a:r>
            <a:endParaRPr lang="en-IN" sz="1600" b="1" dirty="0">
              <a:solidFill>
                <a:srgbClr val="FF0000"/>
              </a:solidFill>
              <a:latin typeface="Arial Black" panose="020B0A04020102020204" pitchFamily="34" charset="0"/>
            </a:endParaRPr>
          </a:p>
        </p:txBody>
      </p:sp>
      <p:pic>
        <p:nvPicPr>
          <p:cNvPr id="14" name="Picture 13">
            <a:extLst>
              <a:ext uri="{FF2B5EF4-FFF2-40B4-BE49-F238E27FC236}">
                <a16:creationId xmlns:a16="http://schemas.microsoft.com/office/drawing/2014/main" id="{27110578-5A0B-488D-A6D0-485A93E886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6404" y="1564369"/>
            <a:ext cx="1079773" cy="1292783"/>
          </a:xfrm>
          <a:prstGeom prst="rect">
            <a:avLst/>
          </a:prstGeom>
        </p:spPr>
      </p:pic>
      <p:sp>
        <p:nvSpPr>
          <p:cNvPr id="16" name="Arc 15">
            <a:extLst>
              <a:ext uri="{FF2B5EF4-FFF2-40B4-BE49-F238E27FC236}">
                <a16:creationId xmlns:a16="http://schemas.microsoft.com/office/drawing/2014/main" id="{A2D2D7C6-8780-40A7-A2F5-95FED69A42A9}"/>
              </a:ext>
            </a:extLst>
          </p:cNvPr>
          <p:cNvSpPr/>
          <p:nvPr/>
        </p:nvSpPr>
        <p:spPr>
          <a:xfrm>
            <a:off x="5510049" y="1048407"/>
            <a:ext cx="1064172" cy="1057007"/>
          </a:xfrm>
          <a:prstGeom prst="arc">
            <a:avLst>
              <a:gd name="adj1" fmla="val 13688181"/>
              <a:gd name="adj2" fmla="val 0"/>
            </a:avLst>
          </a:prstGeom>
          <a:solidFill>
            <a:schemeClr val="accent4">
              <a:lumMod val="20000"/>
              <a:lumOff val="8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a:extLst>
              <a:ext uri="{FF2B5EF4-FFF2-40B4-BE49-F238E27FC236}">
                <a16:creationId xmlns:a16="http://schemas.microsoft.com/office/drawing/2014/main" id="{AA8F53B1-18AF-4393-8457-056DE6024600}"/>
              </a:ext>
            </a:extLst>
          </p:cNvPr>
          <p:cNvSpPr txBox="1"/>
          <p:nvPr/>
        </p:nvSpPr>
        <p:spPr>
          <a:xfrm>
            <a:off x="7066290" y="2801622"/>
            <a:ext cx="638984" cy="276999"/>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2020</a:t>
            </a:r>
          </a:p>
        </p:txBody>
      </p:sp>
      <p:pic>
        <p:nvPicPr>
          <p:cNvPr id="20" name="Picture 19">
            <a:extLst>
              <a:ext uri="{FF2B5EF4-FFF2-40B4-BE49-F238E27FC236}">
                <a16:creationId xmlns:a16="http://schemas.microsoft.com/office/drawing/2014/main" id="{3955283B-6D8A-4037-AB55-17DB7BDAAC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7814" y="4154841"/>
            <a:ext cx="1044615" cy="1292784"/>
          </a:xfrm>
          <a:prstGeom prst="rect">
            <a:avLst/>
          </a:prstGeom>
        </p:spPr>
      </p:pic>
      <p:sp>
        <p:nvSpPr>
          <p:cNvPr id="21" name="Arc 20">
            <a:extLst>
              <a:ext uri="{FF2B5EF4-FFF2-40B4-BE49-F238E27FC236}">
                <a16:creationId xmlns:a16="http://schemas.microsoft.com/office/drawing/2014/main" id="{81A37A94-2292-43E4-86FB-DCA57D776DB8}"/>
              </a:ext>
            </a:extLst>
          </p:cNvPr>
          <p:cNvSpPr/>
          <p:nvPr/>
        </p:nvSpPr>
        <p:spPr>
          <a:xfrm rot="17298461">
            <a:off x="4055528" y="1226600"/>
            <a:ext cx="1171961" cy="1584667"/>
          </a:xfrm>
          <a:prstGeom prst="arc">
            <a:avLst>
              <a:gd name="adj1" fmla="val 13688181"/>
              <a:gd name="adj2" fmla="val 0"/>
            </a:avLst>
          </a:prstGeom>
          <a:solidFill>
            <a:schemeClr val="accent4">
              <a:lumMod val="20000"/>
              <a:lumOff val="8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23" name="Picture 22">
            <a:extLst>
              <a:ext uri="{FF2B5EF4-FFF2-40B4-BE49-F238E27FC236}">
                <a16:creationId xmlns:a16="http://schemas.microsoft.com/office/drawing/2014/main" id="{48C39C75-C237-4EFC-8A05-2F8D7E4348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8068" y="2105414"/>
            <a:ext cx="1822315" cy="1608822"/>
          </a:xfrm>
          <a:prstGeom prst="rect">
            <a:avLst/>
          </a:prstGeom>
        </p:spPr>
      </p:pic>
      <p:sp>
        <p:nvSpPr>
          <p:cNvPr id="24" name="Arc 23">
            <a:extLst>
              <a:ext uri="{FF2B5EF4-FFF2-40B4-BE49-F238E27FC236}">
                <a16:creationId xmlns:a16="http://schemas.microsoft.com/office/drawing/2014/main" id="{8F537CB3-27F2-4E2C-AB9F-F9E5BA97CA04}"/>
              </a:ext>
            </a:extLst>
          </p:cNvPr>
          <p:cNvSpPr/>
          <p:nvPr/>
        </p:nvSpPr>
        <p:spPr>
          <a:xfrm rot="13465259">
            <a:off x="4421933" y="3180809"/>
            <a:ext cx="1171961" cy="1584667"/>
          </a:xfrm>
          <a:prstGeom prst="arc">
            <a:avLst>
              <a:gd name="adj1" fmla="val 13688181"/>
              <a:gd name="adj2" fmla="val 0"/>
            </a:avLst>
          </a:prstGeom>
          <a:solidFill>
            <a:schemeClr val="accent4">
              <a:lumMod val="20000"/>
              <a:lumOff val="8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87436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sp>
        <p:nvSpPr>
          <p:cNvPr id="4" name="TextBox 3">
            <a:extLst>
              <a:ext uri="{FF2B5EF4-FFF2-40B4-BE49-F238E27FC236}">
                <a16:creationId xmlns:a16="http://schemas.microsoft.com/office/drawing/2014/main" id="{D270BD97-4DAF-4631-AB1A-A25331C06254}"/>
              </a:ext>
            </a:extLst>
          </p:cNvPr>
          <p:cNvSpPr txBox="1"/>
          <p:nvPr/>
        </p:nvSpPr>
        <p:spPr>
          <a:xfrm>
            <a:off x="409903" y="331076"/>
            <a:ext cx="184731" cy="4247317"/>
          </a:xfrm>
          <a:prstGeom prst="rect">
            <a:avLst/>
          </a:prstGeom>
          <a:noFill/>
        </p:spPr>
        <p:txBody>
          <a:bodyPr wrap="non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F64B4A75-BD0B-4690-BE20-EFFCC0D1D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 y="55987"/>
            <a:ext cx="5924293" cy="3499137"/>
          </a:xfrm>
          <a:prstGeom prst="rect">
            <a:avLst/>
          </a:prstGeom>
        </p:spPr>
      </p:pic>
      <p:sp>
        <p:nvSpPr>
          <p:cNvPr id="11" name="Rectangle: Rounded Corners 10">
            <a:extLst>
              <a:ext uri="{FF2B5EF4-FFF2-40B4-BE49-F238E27FC236}">
                <a16:creationId xmlns:a16="http://schemas.microsoft.com/office/drawing/2014/main" id="{F13680E6-8436-4E82-9310-D54919209664}"/>
              </a:ext>
            </a:extLst>
          </p:cNvPr>
          <p:cNvSpPr/>
          <p:nvPr/>
        </p:nvSpPr>
        <p:spPr>
          <a:xfrm>
            <a:off x="106017" y="3752193"/>
            <a:ext cx="11681170" cy="285355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df = pd.DataFrame.from_dict(a, orient='index')</a:t>
            </a:r>
          </a:p>
          <a:p>
            <a:pPr algn="ctr"/>
            <a:r>
              <a:rPr lang="en-IN"/>
              <a:t>df = df.transpose()</a:t>
            </a:r>
            <a:endParaRPr lang="en-IN" dirty="0"/>
          </a:p>
        </p:txBody>
      </p:sp>
      <p:sp>
        <p:nvSpPr>
          <p:cNvPr id="12" name="TextBox 11">
            <a:extLst>
              <a:ext uri="{FF2B5EF4-FFF2-40B4-BE49-F238E27FC236}">
                <a16:creationId xmlns:a16="http://schemas.microsoft.com/office/drawing/2014/main" id="{416BCCC1-D122-492D-9E08-6E04CA9482AF}"/>
              </a:ext>
            </a:extLst>
          </p:cNvPr>
          <p:cNvSpPr txBox="1"/>
          <p:nvPr/>
        </p:nvSpPr>
        <p:spPr>
          <a:xfrm>
            <a:off x="474183" y="3830213"/>
            <a:ext cx="2593980" cy="369332"/>
          </a:xfrm>
          <a:prstGeom prst="rect">
            <a:avLst/>
          </a:prstGeom>
          <a:solidFill>
            <a:schemeClr val="tx1"/>
          </a:solidFill>
        </p:spPr>
        <p:txBody>
          <a:bodyPr wrap="none" rtlCol="0">
            <a:spAutoFit/>
          </a:bodyPr>
          <a:lstStyle/>
          <a:p>
            <a:r>
              <a:rPr lang="en-IN" u="sng" dirty="0">
                <a:solidFill>
                  <a:srgbClr val="FF0000"/>
                </a:solidFill>
              </a:rPr>
              <a:t>Technical Challenges</a:t>
            </a:r>
          </a:p>
        </p:txBody>
      </p:sp>
      <p:pic>
        <p:nvPicPr>
          <p:cNvPr id="16" name="Picture 15">
            <a:extLst>
              <a:ext uri="{FF2B5EF4-FFF2-40B4-BE49-F238E27FC236}">
                <a16:creationId xmlns:a16="http://schemas.microsoft.com/office/drawing/2014/main" id="{C01A8B78-84DC-4C21-B9E6-2D665849E6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34" y="4277565"/>
            <a:ext cx="10515600" cy="939207"/>
          </a:xfrm>
          <a:prstGeom prst="rect">
            <a:avLst/>
          </a:prstGeom>
        </p:spPr>
      </p:pic>
      <p:sp>
        <p:nvSpPr>
          <p:cNvPr id="17" name="TextBox 16">
            <a:extLst>
              <a:ext uri="{FF2B5EF4-FFF2-40B4-BE49-F238E27FC236}">
                <a16:creationId xmlns:a16="http://schemas.microsoft.com/office/drawing/2014/main" id="{72065B4B-CC9A-48C7-BE66-6B40AEC91BAE}"/>
              </a:ext>
            </a:extLst>
          </p:cNvPr>
          <p:cNvSpPr txBox="1"/>
          <p:nvPr/>
        </p:nvSpPr>
        <p:spPr>
          <a:xfrm>
            <a:off x="502268" y="5405212"/>
            <a:ext cx="10705175" cy="1077218"/>
          </a:xfrm>
          <a:prstGeom prst="rect">
            <a:avLst/>
          </a:prstGeom>
          <a:solidFill>
            <a:schemeClr val="tx1"/>
          </a:solidFill>
        </p:spPr>
        <p:txBody>
          <a:bodyPr wrap="none" rtlCol="0">
            <a:spAutoFit/>
          </a:bodyPr>
          <a:lstStyle/>
          <a:p>
            <a:r>
              <a:rPr lang="en-US" sz="1600" u="sng" dirty="0">
                <a:solidFill>
                  <a:schemeClr val="bg1"/>
                </a:solidFill>
              </a:rPr>
              <a:t>Iterates over a big list of .mp3 links to get the metadata tags and save it to an Excel file. Results in this error.</a:t>
            </a:r>
          </a:p>
          <a:p>
            <a:r>
              <a:rPr lang="en-US" sz="1600" u="sng" dirty="0">
                <a:solidFill>
                  <a:schemeClr val="bg1"/>
                </a:solidFill>
              </a:rPr>
              <a:t>Hence we use the following code</a:t>
            </a:r>
          </a:p>
          <a:p>
            <a:r>
              <a:rPr lang="en-IN" sz="1600" dirty="0">
                <a:solidFill>
                  <a:srgbClr val="FF0000"/>
                </a:solidFill>
              </a:rPr>
              <a:t>                                   df = </a:t>
            </a:r>
            <a:r>
              <a:rPr lang="en-IN" sz="1600" dirty="0" err="1">
                <a:solidFill>
                  <a:srgbClr val="FF0000"/>
                </a:solidFill>
              </a:rPr>
              <a:t>pd.DataFrame.from_dict</a:t>
            </a:r>
            <a:r>
              <a:rPr lang="en-IN" sz="1600" dirty="0">
                <a:solidFill>
                  <a:srgbClr val="FF0000"/>
                </a:solidFill>
              </a:rPr>
              <a:t>(a, orient='index’)</a:t>
            </a:r>
          </a:p>
          <a:p>
            <a:r>
              <a:rPr lang="en-IN" sz="1600" dirty="0">
                <a:solidFill>
                  <a:srgbClr val="FF0000"/>
                </a:solidFill>
              </a:rPr>
              <a:t>                                   df = </a:t>
            </a:r>
            <a:r>
              <a:rPr lang="en-IN" sz="1600" dirty="0" err="1">
                <a:solidFill>
                  <a:srgbClr val="FF0000"/>
                </a:solidFill>
              </a:rPr>
              <a:t>df.transpose</a:t>
            </a:r>
            <a:r>
              <a:rPr lang="en-IN" sz="1600" dirty="0">
                <a:solidFill>
                  <a:srgbClr val="FF0000"/>
                </a:solidFill>
              </a:rPr>
              <a:t>()</a:t>
            </a:r>
          </a:p>
        </p:txBody>
      </p:sp>
      <p:sp>
        <p:nvSpPr>
          <p:cNvPr id="20" name="TextBox 19">
            <a:extLst>
              <a:ext uri="{FF2B5EF4-FFF2-40B4-BE49-F238E27FC236}">
                <a16:creationId xmlns:a16="http://schemas.microsoft.com/office/drawing/2014/main" id="{2980B4EB-6962-4D70-AF25-6362D186BEF3}"/>
              </a:ext>
            </a:extLst>
          </p:cNvPr>
          <p:cNvSpPr txBox="1"/>
          <p:nvPr/>
        </p:nvSpPr>
        <p:spPr>
          <a:xfrm>
            <a:off x="258982" y="4389751"/>
            <a:ext cx="291662" cy="338554"/>
          </a:xfrm>
          <a:prstGeom prst="rect">
            <a:avLst/>
          </a:prstGeom>
          <a:solidFill>
            <a:schemeClr val="tx1"/>
          </a:solidFill>
        </p:spPr>
        <p:txBody>
          <a:bodyPr wrap="square" rtlCol="0">
            <a:spAutoFit/>
          </a:bodyPr>
          <a:lstStyle/>
          <a:p>
            <a:r>
              <a:rPr lang="en-IN" sz="1600" dirty="0">
                <a:solidFill>
                  <a:srgbClr val="FF0000"/>
                </a:solidFill>
              </a:rPr>
              <a:t>1</a:t>
            </a:r>
          </a:p>
        </p:txBody>
      </p:sp>
      <p:sp>
        <p:nvSpPr>
          <p:cNvPr id="21" name="TextBox 20">
            <a:extLst>
              <a:ext uri="{FF2B5EF4-FFF2-40B4-BE49-F238E27FC236}">
                <a16:creationId xmlns:a16="http://schemas.microsoft.com/office/drawing/2014/main" id="{2D15B7E1-523D-4781-B8A3-7B589BB4A865}"/>
              </a:ext>
            </a:extLst>
          </p:cNvPr>
          <p:cNvSpPr txBox="1"/>
          <p:nvPr/>
        </p:nvSpPr>
        <p:spPr>
          <a:xfrm>
            <a:off x="218609" y="5405212"/>
            <a:ext cx="291662" cy="338554"/>
          </a:xfrm>
          <a:prstGeom prst="rect">
            <a:avLst/>
          </a:prstGeom>
          <a:solidFill>
            <a:schemeClr val="tx1"/>
          </a:solidFill>
        </p:spPr>
        <p:txBody>
          <a:bodyPr wrap="square" rtlCol="0">
            <a:spAutoFit/>
          </a:bodyPr>
          <a:lstStyle/>
          <a:p>
            <a:r>
              <a:rPr lang="en-IN" sz="1600" dirty="0">
                <a:solidFill>
                  <a:srgbClr val="FF0000"/>
                </a:solidFill>
              </a:rPr>
              <a:t>2</a:t>
            </a:r>
          </a:p>
        </p:txBody>
      </p:sp>
      <p:pic>
        <p:nvPicPr>
          <p:cNvPr id="23" name="Picture 22">
            <a:extLst>
              <a:ext uri="{FF2B5EF4-FFF2-40B4-BE49-F238E27FC236}">
                <a16:creationId xmlns:a16="http://schemas.microsoft.com/office/drawing/2014/main" id="{41D89144-A199-432C-AB3C-09FBE8A377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4372" y="655453"/>
            <a:ext cx="4813738" cy="2908300"/>
          </a:xfrm>
          <a:prstGeom prst="rect">
            <a:avLst/>
          </a:prstGeom>
        </p:spPr>
      </p:pic>
    </p:spTree>
    <p:extLst>
      <p:ext uri="{BB962C8B-B14F-4D97-AF65-F5344CB8AC3E}">
        <p14:creationId xmlns:p14="http://schemas.microsoft.com/office/powerpoint/2010/main" val="107627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023144-F91F-4C53-8644-48C00D312E0F}"/>
              </a:ext>
            </a:extLst>
          </p:cNvPr>
          <p:cNvSpPr/>
          <p:nvPr/>
        </p:nvSpPr>
        <p:spPr>
          <a:xfrm>
            <a:off x="-1" y="6400800"/>
            <a:ext cx="12191999" cy="4572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BDD8F09-3BCD-4532-8651-18F891483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114" y="6456786"/>
            <a:ext cx="2857500" cy="345227"/>
          </a:xfrm>
          <a:prstGeom prst="rect">
            <a:avLst/>
          </a:prstGeom>
        </p:spPr>
      </p:pic>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sp>
        <p:nvSpPr>
          <p:cNvPr id="4" name="TextBox 3">
            <a:extLst>
              <a:ext uri="{FF2B5EF4-FFF2-40B4-BE49-F238E27FC236}">
                <a16:creationId xmlns:a16="http://schemas.microsoft.com/office/drawing/2014/main" id="{D270BD97-4DAF-4631-AB1A-A25331C06254}"/>
              </a:ext>
            </a:extLst>
          </p:cNvPr>
          <p:cNvSpPr txBox="1"/>
          <p:nvPr/>
        </p:nvSpPr>
        <p:spPr>
          <a:xfrm>
            <a:off x="409903" y="331076"/>
            <a:ext cx="184731" cy="4247317"/>
          </a:xfrm>
          <a:prstGeom prst="rect">
            <a:avLst/>
          </a:prstGeom>
          <a:noFill/>
        </p:spPr>
        <p:txBody>
          <a:bodyPr wrap="non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C1A05687-B15B-4AAC-A909-1565CA0D2A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17" y="93100"/>
            <a:ext cx="10683902" cy="6142162"/>
          </a:xfrm>
          <a:prstGeom prst="rect">
            <a:avLst/>
          </a:prstGeom>
        </p:spPr>
      </p:pic>
    </p:spTree>
    <p:extLst>
      <p:ext uri="{BB962C8B-B14F-4D97-AF65-F5344CB8AC3E}">
        <p14:creationId xmlns:p14="http://schemas.microsoft.com/office/powerpoint/2010/main" val="177026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sp>
        <p:nvSpPr>
          <p:cNvPr id="4" name="TextBox 3">
            <a:extLst>
              <a:ext uri="{FF2B5EF4-FFF2-40B4-BE49-F238E27FC236}">
                <a16:creationId xmlns:a16="http://schemas.microsoft.com/office/drawing/2014/main" id="{D270BD97-4DAF-4631-AB1A-A25331C06254}"/>
              </a:ext>
            </a:extLst>
          </p:cNvPr>
          <p:cNvSpPr txBox="1"/>
          <p:nvPr/>
        </p:nvSpPr>
        <p:spPr>
          <a:xfrm>
            <a:off x="409903" y="331076"/>
            <a:ext cx="184731" cy="4247317"/>
          </a:xfrm>
          <a:prstGeom prst="rect">
            <a:avLst/>
          </a:prstGeom>
          <a:noFill/>
        </p:spPr>
        <p:txBody>
          <a:bodyPr wrap="non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9" name="TextBox 8">
            <a:extLst>
              <a:ext uri="{FF2B5EF4-FFF2-40B4-BE49-F238E27FC236}">
                <a16:creationId xmlns:a16="http://schemas.microsoft.com/office/drawing/2014/main" id="{87A5C0F4-FACF-4560-BECA-0E0C8E3E62A8}"/>
              </a:ext>
            </a:extLst>
          </p:cNvPr>
          <p:cNvSpPr txBox="1"/>
          <p:nvPr/>
        </p:nvSpPr>
        <p:spPr>
          <a:xfrm>
            <a:off x="306467" y="5880593"/>
            <a:ext cx="10879167" cy="461665"/>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a:t>
            </a:r>
            <a:r>
              <a:rPr lang="en-US" sz="1200" b="1" dirty="0">
                <a:solidFill>
                  <a:srgbClr val="FF0000"/>
                </a:solidFill>
                <a:latin typeface="Arial Black" panose="020B0A04020102020204" pitchFamily="34" charset="0"/>
              </a:rPr>
              <a:t>-&gt;</a:t>
            </a:r>
            <a:r>
              <a:rPr lang="en-US" sz="1200" b="1" dirty="0">
                <a:solidFill>
                  <a:schemeClr val="bg1"/>
                </a:solidFill>
                <a:latin typeface="Arial Black" panose="020B0A04020102020204" pitchFamily="34" charset="0"/>
              </a:rPr>
              <a:t>From the figure </a:t>
            </a:r>
            <a:r>
              <a:rPr lang="en-US" sz="1200" b="1" dirty="0" err="1">
                <a:solidFill>
                  <a:schemeClr val="bg1"/>
                </a:solidFill>
                <a:latin typeface="Arial Black" panose="020B0A04020102020204" pitchFamily="34" charset="0"/>
              </a:rPr>
              <a:t>above,we</a:t>
            </a:r>
            <a:r>
              <a:rPr lang="en-US" sz="1200" b="1" dirty="0">
                <a:solidFill>
                  <a:schemeClr val="bg1"/>
                </a:solidFill>
                <a:latin typeface="Arial Black" panose="020B0A04020102020204" pitchFamily="34" charset="0"/>
              </a:rPr>
              <a:t> can observe that 19.3 % of the hotels are located on 'Calangute' beach. Next comes the '</a:t>
            </a:r>
            <a:r>
              <a:rPr lang="en-US" sz="1200" b="1" dirty="0" err="1">
                <a:solidFill>
                  <a:schemeClr val="bg1"/>
                </a:solidFill>
                <a:latin typeface="Arial Black" panose="020B0A04020102020204" pitchFamily="34" charset="0"/>
              </a:rPr>
              <a:t>Baga</a:t>
            </a:r>
            <a:r>
              <a:rPr lang="en-US" sz="1200" b="1" dirty="0">
                <a:solidFill>
                  <a:schemeClr val="bg1"/>
                </a:solidFill>
                <a:latin typeface="Arial Black" panose="020B0A04020102020204" pitchFamily="34" charset="0"/>
              </a:rPr>
              <a:t>' beach holding 10.4 % of the hotels.</a:t>
            </a:r>
            <a:endParaRPr lang="en-IN" sz="1200" b="1" dirty="0">
              <a:solidFill>
                <a:schemeClr val="bg1"/>
              </a:solidFill>
              <a:latin typeface="Arial Black" panose="020B0A04020102020204" pitchFamily="34" charset="0"/>
            </a:endParaRPr>
          </a:p>
        </p:txBody>
      </p:sp>
      <p:pic>
        <p:nvPicPr>
          <p:cNvPr id="3" name="Picture 2">
            <a:extLst>
              <a:ext uri="{FF2B5EF4-FFF2-40B4-BE49-F238E27FC236}">
                <a16:creationId xmlns:a16="http://schemas.microsoft.com/office/drawing/2014/main" id="{92421505-A4E8-4249-B1ED-D416D9F87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 y="93100"/>
            <a:ext cx="10683902" cy="5487893"/>
          </a:xfrm>
          <a:prstGeom prst="rect">
            <a:avLst/>
          </a:prstGeom>
        </p:spPr>
      </p:pic>
    </p:spTree>
    <p:extLst>
      <p:ext uri="{BB962C8B-B14F-4D97-AF65-F5344CB8AC3E}">
        <p14:creationId xmlns:p14="http://schemas.microsoft.com/office/powerpoint/2010/main" val="65962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sp>
        <p:nvSpPr>
          <p:cNvPr id="4" name="TextBox 3">
            <a:extLst>
              <a:ext uri="{FF2B5EF4-FFF2-40B4-BE49-F238E27FC236}">
                <a16:creationId xmlns:a16="http://schemas.microsoft.com/office/drawing/2014/main" id="{D270BD97-4DAF-4631-AB1A-A25331C06254}"/>
              </a:ext>
            </a:extLst>
          </p:cNvPr>
          <p:cNvSpPr txBox="1"/>
          <p:nvPr/>
        </p:nvSpPr>
        <p:spPr>
          <a:xfrm>
            <a:off x="409903" y="331076"/>
            <a:ext cx="184731" cy="4247317"/>
          </a:xfrm>
          <a:prstGeom prst="rect">
            <a:avLst/>
          </a:prstGeom>
          <a:noFill/>
        </p:spPr>
        <p:txBody>
          <a:bodyPr wrap="non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8" name="TextBox 7">
            <a:extLst>
              <a:ext uri="{FF2B5EF4-FFF2-40B4-BE49-F238E27FC236}">
                <a16:creationId xmlns:a16="http://schemas.microsoft.com/office/drawing/2014/main" id="{04D1D400-B0C1-499D-A348-66B6D6DC4178}"/>
              </a:ext>
            </a:extLst>
          </p:cNvPr>
          <p:cNvSpPr txBox="1"/>
          <p:nvPr/>
        </p:nvSpPr>
        <p:spPr>
          <a:xfrm>
            <a:off x="282819" y="5935773"/>
            <a:ext cx="10879167" cy="461665"/>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a:t>
            </a:r>
            <a:r>
              <a:rPr lang="en-US" sz="1200" b="1" dirty="0">
                <a:solidFill>
                  <a:srgbClr val="FF0000"/>
                </a:solidFill>
                <a:latin typeface="Arial Black" panose="020B0A04020102020204" pitchFamily="34" charset="0"/>
              </a:rPr>
              <a:t>-&gt;</a:t>
            </a:r>
            <a:r>
              <a:rPr lang="en-US" sz="1200" b="1" dirty="0">
                <a:solidFill>
                  <a:schemeClr val="bg1"/>
                </a:solidFill>
                <a:latin typeface="Arial Black" panose="020B0A04020102020204" pitchFamily="34" charset="0"/>
              </a:rPr>
              <a:t>From the figure </a:t>
            </a:r>
            <a:r>
              <a:rPr lang="en-US" sz="1200" b="1" dirty="0" err="1">
                <a:solidFill>
                  <a:schemeClr val="bg1"/>
                </a:solidFill>
                <a:latin typeface="Arial Black" panose="020B0A04020102020204" pitchFamily="34" charset="0"/>
              </a:rPr>
              <a:t>above,we</a:t>
            </a:r>
            <a:r>
              <a:rPr lang="en-US" sz="1200" b="1" dirty="0">
                <a:solidFill>
                  <a:schemeClr val="bg1"/>
                </a:solidFill>
                <a:latin typeface="Arial Black" panose="020B0A04020102020204" pitchFamily="34" charset="0"/>
              </a:rPr>
              <a:t> can observe that the proportion of hotels providing 'FREE Cancellation' on hotel bookings are least compared to one that are charging some charges.</a:t>
            </a:r>
            <a:endParaRPr lang="en-IN" sz="1200" b="1" dirty="0">
              <a:solidFill>
                <a:schemeClr val="bg1"/>
              </a:solidFill>
              <a:latin typeface="Arial Black" panose="020B0A04020102020204" pitchFamily="34" charset="0"/>
            </a:endParaRPr>
          </a:p>
        </p:txBody>
      </p:sp>
      <p:pic>
        <p:nvPicPr>
          <p:cNvPr id="9" name="Picture 8">
            <a:extLst>
              <a:ext uri="{FF2B5EF4-FFF2-40B4-BE49-F238E27FC236}">
                <a16:creationId xmlns:a16="http://schemas.microsoft.com/office/drawing/2014/main" id="{0CA64917-84F9-452A-BBFB-69C499643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968" y="637010"/>
            <a:ext cx="7844127" cy="4959748"/>
          </a:xfrm>
          <a:prstGeom prst="rect">
            <a:avLst/>
          </a:prstGeom>
        </p:spPr>
      </p:pic>
      <p:sp>
        <p:nvSpPr>
          <p:cNvPr id="10" name="TextBox 9">
            <a:extLst>
              <a:ext uri="{FF2B5EF4-FFF2-40B4-BE49-F238E27FC236}">
                <a16:creationId xmlns:a16="http://schemas.microsoft.com/office/drawing/2014/main" id="{E53F7E31-A541-4EB2-8DC2-76CF7F3F44D1}"/>
              </a:ext>
            </a:extLst>
          </p:cNvPr>
          <p:cNvSpPr txBox="1"/>
          <p:nvPr/>
        </p:nvSpPr>
        <p:spPr>
          <a:xfrm>
            <a:off x="165652" y="229729"/>
            <a:ext cx="10879167" cy="276999"/>
          </a:xfrm>
          <a:prstGeom prst="rect">
            <a:avLst/>
          </a:prstGeom>
          <a:noFill/>
        </p:spPr>
        <p:txBody>
          <a:bodyPr wrap="square" rtlCol="0">
            <a:spAutoFit/>
          </a:bodyPr>
          <a:lstStyle/>
          <a:p>
            <a:r>
              <a:rPr lang="en-IN" sz="1200" b="1" dirty="0">
                <a:solidFill>
                  <a:srgbClr val="FF0000"/>
                </a:solidFill>
                <a:latin typeface="Arial Black" panose="020B0A04020102020204" pitchFamily="34" charset="0"/>
              </a:rPr>
              <a:t>Visualizing the '</a:t>
            </a:r>
            <a:r>
              <a:rPr lang="en-IN" sz="1200" b="1" dirty="0" err="1">
                <a:solidFill>
                  <a:srgbClr val="FF0000"/>
                </a:solidFill>
                <a:latin typeface="Arial Black" panose="020B0A04020102020204" pitchFamily="34" charset="0"/>
              </a:rPr>
              <a:t>CancellationPolicy</a:t>
            </a:r>
            <a:r>
              <a:rPr lang="en-IN" sz="1200" b="1" dirty="0">
                <a:solidFill>
                  <a:srgbClr val="FF0000"/>
                </a:solidFill>
                <a:latin typeface="Arial Black" panose="020B0A04020102020204" pitchFamily="34" charset="0"/>
              </a:rPr>
              <a:t>' variable</a:t>
            </a:r>
          </a:p>
        </p:txBody>
      </p:sp>
    </p:spTree>
    <p:extLst>
      <p:ext uri="{BB962C8B-B14F-4D97-AF65-F5344CB8AC3E}">
        <p14:creationId xmlns:p14="http://schemas.microsoft.com/office/powerpoint/2010/main" val="242791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sp>
        <p:nvSpPr>
          <p:cNvPr id="4" name="TextBox 3">
            <a:extLst>
              <a:ext uri="{FF2B5EF4-FFF2-40B4-BE49-F238E27FC236}">
                <a16:creationId xmlns:a16="http://schemas.microsoft.com/office/drawing/2014/main" id="{D270BD97-4DAF-4631-AB1A-A25331C06254}"/>
              </a:ext>
            </a:extLst>
          </p:cNvPr>
          <p:cNvSpPr txBox="1"/>
          <p:nvPr/>
        </p:nvSpPr>
        <p:spPr>
          <a:xfrm>
            <a:off x="409903" y="331076"/>
            <a:ext cx="184731" cy="4247317"/>
          </a:xfrm>
          <a:prstGeom prst="rect">
            <a:avLst/>
          </a:prstGeom>
          <a:noFill/>
        </p:spPr>
        <p:txBody>
          <a:bodyPr wrap="non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E5684853-C6A8-4AB1-A743-C323DDF98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52" y="93100"/>
            <a:ext cx="9363075" cy="5448464"/>
          </a:xfrm>
          <a:prstGeom prst="rect">
            <a:avLst/>
          </a:prstGeom>
        </p:spPr>
      </p:pic>
      <p:sp>
        <p:nvSpPr>
          <p:cNvPr id="9" name="TextBox 8">
            <a:extLst>
              <a:ext uri="{FF2B5EF4-FFF2-40B4-BE49-F238E27FC236}">
                <a16:creationId xmlns:a16="http://schemas.microsoft.com/office/drawing/2014/main" id="{87A5C0F4-FACF-4560-BECA-0E0C8E3E62A8}"/>
              </a:ext>
            </a:extLst>
          </p:cNvPr>
          <p:cNvSpPr txBox="1"/>
          <p:nvPr/>
        </p:nvSpPr>
        <p:spPr>
          <a:xfrm>
            <a:off x="306467" y="5880593"/>
            <a:ext cx="10879167" cy="646331"/>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a:t>
            </a:r>
            <a:r>
              <a:rPr lang="en-US" sz="1200" b="1" dirty="0">
                <a:solidFill>
                  <a:srgbClr val="FF0000"/>
                </a:solidFill>
                <a:latin typeface="Arial Black" panose="020B0A04020102020204" pitchFamily="34" charset="0"/>
              </a:rPr>
              <a:t>-&gt;</a:t>
            </a:r>
            <a:r>
              <a:rPr lang="en-US" sz="1200" b="1" dirty="0">
                <a:solidFill>
                  <a:schemeClr val="bg1"/>
                </a:solidFill>
                <a:latin typeface="Arial Black" panose="020B0A04020102020204" pitchFamily="34" charset="0"/>
              </a:rPr>
              <a:t>From the figure </a:t>
            </a:r>
            <a:r>
              <a:rPr lang="en-US" sz="1200" b="1" dirty="0" err="1">
                <a:solidFill>
                  <a:schemeClr val="bg1"/>
                </a:solidFill>
                <a:latin typeface="Arial Black" panose="020B0A04020102020204" pitchFamily="34" charset="0"/>
              </a:rPr>
              <a:t>above,we</a:t>
            </a:r>
            <a:r>
              <a:rPr lang="en-US" sz="1200" b="1" dirty="0">
                <a:solidFill>
                  <a:schemeClr val="bg1"/>
                </a:solidFill>
                <a:latin typeface="Arial Black" panose="020B0A04020102020204" pitchFamily="34" charset="0"/>
              </a:rPr>
              <a:t> can observe that the median of the price is '12k'. And the minimum price is '3k', 25 % of the hotels have price of  '8k', 75 % of the hotels have price of '17k',the maximum price is '31k'. And the 'Price' holds some </a:t>
            </a:r>
            <a:r>
              <a:rPr lang="en-US" sz="1200" b="1" dirty="0" err="1">
                <a:solidFill>
                  <a:schemeClr val="bg1"/>
                </a:solidFill>
                <a:latin typeface="Arial Black" panose="020B0A04020102020204" pitchFamily="34" charset="0"/>
              </a:rPr>
              <a:t>outliers,they</a:t>
            </a:r>
            <a:r>
              <a:rPr lang="en-US" sz="1200" b="1" dirty="0">
                <a:solidFill>
                  <a:schemeClr val="bg1"/>
                </a:solidFill>
                <a:latin typeface="Arial Black" panose="020B0A04020102020204" pitchFamily="34" charset="0"/>
              </a:rPr>
              <a:t> holds prices of range '33k-319k'. </a:t>
            </a:r>
            <a:endParaRPr lang="en-IN" sz="1200" b="1"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99364FE1-6616-451A-AA36-40804CF6ADAD}"/>
              </a:ext>
            </a:extLst>
          </p:cNvPr>
          <p:cNvSpPr txBox="1"/>
          <p:nvPr/>
        </p:nvSpPr>
        <p:spPr>
          <a:xfrm>
            <a:off x="238150" y="242998"/>
            <a:ext cx="10879167" cy="461665"/>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Visualizing the 'Price' variable</a:t>
            </a:r>
          </a:p>
          <a:p>
            <a:endParaRPr lang="en-IN" sz="12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91750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AE5764-AF6D-4B55-BA99-CA4DDE19BE3E}"/>
              </a:ext>
            </a:extLst>
          </p:cNvPr>
          <p:cNvSpPr/>
          <p:nvPr/>
        </p:nvSpPr>
        <p:spPr>
          <a:xfrm>
            <a:off x="10789920" y="93100"/>
            <a:ext cx="1296063" cy="457200"/>
          </a:xfrm>
          <a:prstGeom prst="rect">
            <a:avLst/>
          </a:prstGeom>
          <a:solidFill>
            <a:schemeClr val="tx1"/>
          </a:solidFill>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757C0F7-100C-410A-9D39-D8B445A84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554" y="93100"/>
            <a:ext cx="1176794" cy="457200"/>
          </a:xfrm>
          <a:prstGeom prst="rect">
            <a:avLst/>
          </a:prstGeom>
        </p:spPr>
      </p:pic>
      <p:sp>
        <p:nvSpPr>
          <p:cNvPr id="4" name="TextBox 3">
            <a:extLst>
              <a:ext uri="{FF2B5EF4-FFF2-40B4-BE49-F238E27FC236}">
                <a16:creationId xmlns:a16="http://schemas.microsoft.com/office/drawing/2014/main" id="{D270BD97-4DAF-4631-AB1A-A25331C06254}"/>
              </a:ext>
            </a:extLst>
          </p:cNvPr>
          <p:cNvSpPr txBox="1"/>
          <p:nvPr/>
        </p:nvSpPr>
        <p:spPr>
          <a:xfrm>
            <a:off x="409903" y="331076"/>
            <a:ext cx="184731" cy="4247317"/>
          </a:xfrm>
          <a:prstGeom prst="rect">
            <a:avLst/>
          </a:prstGeom>
          <a:noFill/>
        </p:spPr>
        <p:txBody>
          <a:bodyPr wrap="non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ECD50E68-27B3-4656-8D8E-BF70DE5BB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24" y="433551"/>
            <a:ext cx="8167529" cy="5289331"/>
          </a:xfrm>
          <a:prstGeom prst="rect">
            <a:avLst/>
          </a:prstGeom>
        </p:spPr>
      </p:pic>
      <p:sp>
        <p:nvSpPr>
          <p:cNvPr id="9" name="TextBox 8">
            <a:extLst>
              <a:ext uri="{FF2B5EF4-FFF2-40B4-BE49-F238E27FC236}">
                <a16:creationId xmlns:a16="http://schemas.microsoft.com/office/drawing/2014/main" id="{9F4A718E-C62B-4DD1-9789-58CDBA6D3650}"/>
              </a:ext>
            </a:extLst>
          </p:cNvPr>
          <p:cNvSpPr txBox="1"/>
          <p:nvPr/>
        </p:nvSpPr>
        <p:spPr>
          <a:xfrm>
            <a:off x="306467" y="5880593"/>
            <a:ext cx="10879167" cy="276999"/>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Observation</a:t>
            </a:r>
            <a:r>
              <a:rPr lang="en-US" sz="1200" b="1" dirty="0">
                <a:solidFill>
                  <a:srgbClr val="FF0000"/>
                </a:solidFill>
                <a:latin typeface="Arial Black" panose="020B0A04020102020204" pitchFamily="34" charset="0"/>
              </a:rPr>
              <a:t>-&gt;</a:t>
            </a:r>
            <a:r>
              <a:rPr lang="en-US" sz="1200" b="1" dirty="0">
                <a:solidFill>
                  <a:schemeClr val="bg1"/>
                </a:solidFill>
                <a:latin typeface="Arial Black" panose="020B0A04020102020204" pitchFamily="34" charset="0"/>
              </a:rPr>
              <a:t>From the above figure we observe that there is high scatteredness at the '</a:t>
            </a:r>
            <a:r>
              <a:rPr lang="en-US" sz="1200" b="1" dirty="0" err="1">
                <a:solidFill>
                  <a:schemeClr val="bg1"/>
                </a:solidFill>
                <a:latin typeface="Arial Black" panose="020B0A04020102020204" pitchFamily="34" charset="0"/>
              </a:rPr>
              <a:t>ReviewRate</a:t>
            </a:r>
            <a:r>
              <a:rPr lang="en-US" sz="1200" b="1" dirty="0">
                <a:solidFill>
                  <a:schemeClr val="bg1"/>
                </a:solidFill>
                <a:latin typeface="Arial Black" panose="020B0A04020102020204" pitchFamily="34" charset="0"/>
              </a:rPr>
              <a:t>' 7.9 to 8.0</a:t>
            </a:r>
            <a:endParaRPr lang="en-IN" sz="1200" b="1"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82DA33C3-DE28-42CC-A095-15DA569DF9AA}"/>
              </a:ext>
            </a:extLst>
          </p:cNvPr>
          <p:cNvSpPr txBox="1"/>
          <p:nvPr/>
        </p:nvSpPr>
        <p:spPr>
          <a:xfrm>
            <a:off x="165652" y="156552"/>
            <a:ext cx="10879167" cy="461665"/>
          </a:xfrm>
          <a:prstGeom prst="rect">
            <a:avLst/>
          </a:prstGeom>
          <a:noFill/>
        </p:spPr>
        <p:txBody>
          <a:bodyPr wrap="square" rtlCol="0">
            <a:spAutoFit/>
          </a:bodyPr>
          <a:lstStyle/>
          <a:p>
            <a:r>
              <a:rPr lang="en-US" sz="1200" b="1" u="sng" dirty="0">
                <a:solidFill>
                  <a:srgbClr val="FF0000"/>
                </a:solidFill>
                <a:latin typeface="Arial Black" panose="020B0A04020102020204" pitchFamily="34" charset="0"/>
              </a:rPr>
              <a:t>Visualizing the '</a:t>
            </a:r>
            <a:r>
              <a:rPr lang="en-US" sz="1200" b="1" u="sng" dirty="0" err="1">
                <a:solidFill>
                  <a:srgbClr val="FF0000"/>
                </a:solidFill>
                <a:latin typeface="Arial Black" panose="020B0A04020102020204" pitchFamily="34" charset="0"/>
              </a:rPr>
              <a:t>ReviewRate</a:t>
            </a:r>
            <a:r>
              <a:rPr lang="en-US" sz="1200" b="1" u="sng" dirty="0">
                <a:solidFill>
                  <a:srgbClr val="FF0000"/>
                </a:solidFill>
                <a:latin typeface="Arial Black" panose="020B0A04020102020204" pitchFamily="34" charset="0"/>
              </a:rPr>
              <a:t>' variable</a:t>
            </a:r>
          </a:p>
          <a:p>
            <a:endParaRPr lang="en-IN" sz="12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18836147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723</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Arial Black</vt:lpstr>
      <vt:lpstr>BlinkMacSystemFont</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reddy</dc:creator>
  <cp:lastModifiedBy>ram reddy</cp:lastModifiedBy>
  <cp:revision>42</cp:revision>
  <dcterms:created xsi:type="dcterms:W3CDTF">2020-12-28T14:15:27Z</dcterms:created>
  <dcterms:modified xsi:type="dcterms:W3CDTF">2021-01-20T02:38:38Z</dcterms:modified>
</cp:coreProperties>
</file>