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4" r:id="rId12"/>
    <p:sldId id="269" r:id="rId13"/>
    <p:sldId id="265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26" y="-21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ENOVO\AppData\Roaming\Microsoft\Excel\employee_data%20(Autosaved)%20(version%201).xlsb" TargetMode="External" 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ENOVO\AppData\Roaming\Microsoft\Excel\employee_data%20(Autosaved)%20(version%201).xlsb" TargetMode="External" 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ENOVO\AppData\Roaming\Microsoft\Excel\employee_data%20(Autosaved)%20(version%201).xlsb" TargetMode="External" 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ENOVO\AppData\Roaming\Microsoft\Excel\employee_data%20(Autosaved)%20(version%201).xlsb" TargetMode="Externa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44"/>
    </mc:Choice>
    <mc:Fallback>
      <c:style val="44"/>
    </mc:Fallback>
  </mc:AlternateContent>
  <c:pivotSource>
    <c:name>[employee_data (Autosaved) (version 1).xlsb]Sheet2!PivotTable1</c:name>
    <c:fmtId val="5"/>
  </c:pivotSource>
  <c:chart>
    <c:title>
      <c:tx>
        <c:rich>
          <a:bodyPr/>
          <a:lstStyle/>
          <a:p>
            <a:pPr>
              <a:defRPr/>
            </a:pPr>
            <a:r>
              <a:rPr lang="en-US" dirty="0"/>
              <a:t>Count of Employee</a:t>
            </a:r>
            <a:r>
              <a:rPr lang="en-US" baseline="0" dirty="0"/>
              <a:t> Type of Job</a:t>
            </a:r>
            <a:endParaRPr lang="en-US" dirty="0"/>
          </a:p>
        </c:rich>
      </c:tx>
      <c:overlay val="0"/>
    </c:title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</c:pivotFmt>
      <c:pivotFmt>
        <c:idx val="4"/>
      </c:pivotFmt>
      <c:pivotFmt>
        <c:idx val="5"/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</c:pivotFmts>
    <c:view3D>
      <c:rotX val="15"/>
      <c:rotY val="20"/>
      <c:rAngAx val="0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bar"/>
        <c:grouping val="percentStacked"/>
        <c:varyColors val="0"/>
        <c:ser>
          <c:idx val="0"/>
          <c:order val="0"/>
          <c:tx>
            <c:strRef>
              <c:f>Sheet2!$B$3:$B$4</c:f>
              <c:strCache>
                <c:ptCount val="1"/>
                <c:pt idx="0">
                  <c:v>Contract</c:v>
                </c:pt>
              </c:strCache>
            </c:strRef>
          </c:tx>
          <c:invertIfNegative val="0"/>
          <c:cat>
            <c:strRef>
              <c:f>Sheet2!$A$5:$A$10</c:f>
              <c:strCache>
                <c:ptCount val="5"/>
                <c:pt idx="0">
                  <c:v>Active</c:v>
                </c:pt>
                <c:pt idx="1">
                  <c:v>Future Start</c:v>
                </c:pt>
                <c:pt idx="2">
                  <c:v>Leave of Absence</c:v>
                </c:pt>
                <c:pt idx="3">
                  <c:v>Terminated for Cause</c:v>
                </c:pt>
                <c:pt idx="4">
                  <c:v>Voluntarily Terminated</c:v>
                </c:pt>
              </c:strCache>
            </c:strRef>
          </c:cat>
          <c:val>
            <c:numRef>
              <c:f>Sheet2!$B$5:$B$10</c:f>
              <c:numCache>
                <c:formatCode>General</c:formatCode>
                <c:ptCount val="5"/>
                <c:pt idx="0">
                  <c:v>335</c:v>
                </c:pt>
                <c:pt idx="1">
                  <c:v>31</c:v>
                </c:pt>
                <c:pt idx="2">
                  <c:v>26</c:v>
                </c:pt>
                <c:pt idx="3">
                  <c:v>17</c:v>
                </c:pt>
                <c:pt idx="4">
                  <c:v>105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3B1-854B-B290-858F542161A4}"/>
            </c:ext>
          </c:extLst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Full-Time</c:v>
                </c:pt>
              </c:strCache>
            </c:strRef>
          </c:tx>
          <c:invertIfNegative val="0"/>
          <c:cat>
            <c:strRef>
              <c:f>Sheet2!$A$5:$A$10</c:f>
              <c:strCache>
                <c:ptCount val="5"/>
                <c:pt idx="0">
                  <c:v>Active</c:v>
                </c:pt>
                <c:pt idx="1">
                  <c:v>Future Start</c:v>
                </c:pt>
                <c:pt idx="2">
                  <c:v>Leave of Absence</c:v>
                </c:pt>
                <c:pt idx="3">
                  <c:v>Terminated for Cause</c:v>
                </c:pt>
                <c:pt idx="4">
                  <c:v>Voluntarily Terminated</c:v>
                </c:pt>
              </c:strCache>
            </c:strRef>
          </c:cat>
          <c:val>
            <c:numRef>
              <c:f>Sheet2!$C$5:$C$10</c:f>
              <c:numCache>
                <c:formatCode>General</c:formatCode>
                <c:ptCount val="5"/>
                <c:pt idx="0">
                  <c:v>346</c:v>
                </c:pt>
                <c:pt idx="1">
                  <c:v>16</c:v>
                </c:pt>
                <c:pt idx="2">
                  <c:v>25</c:v>
                </c:pt>
                <c:pt idx="3">
                  <c:v>27</c:v>
                </c:pt>
                <c:pt idx="4">
                  <c:v>120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3B1-854B-B290-858F542161A4}"/>
            </c:ext>
          </c:extLst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Part-Time</c:v>
                </c:pt>
              </c:strCache>
            </c:strRef>
          </c:tx>
          <c:invertIfNegative val="0"/>
          <c:cat>
            <c:strRef>
              <c:f>Sheet2!$A$5:$A$10</c:f>
              <c:strCache>
                <c:ptCount val="5"/>
                <c:pt idx="0">
                  <c:v>Active</c:v>
                </c:pt>
                <c:pt idx="1">
                  <c:v>Future Start</c:v>
                </c:pt>
                <c:pt idx="2">
                  <c:v>Leave of Absence</c:v>
                </c:pt>
                <c:pt idx="3">
                  <c:v>Terminated for Cause</c:v>
                </c:pt>
                <c:pt idx="4">
                  <c:v>Voluntarily Terminated</c:v>
                </c:pt>
              </c:strCache>
            </c:strRef>
          </c:cat>
          <c:val>
            <c:numRef>
              <c:f>Sheet2!$D$5:$D$10</c:f>
              <c:numCache>
                <c:formatCode>General</c:formatCode>
                <c:ptCount val="5"/>
                <c:pt idx="0">
                  <c:v>310</c:v>
                </c:pt>
                <c:pt idx="1">
                  <c:v>22</c:v>
                </c:pt>
                <c:pt idx="2">
                  <c:v>35</c:v>
                </c:pt>
                <c:pt idx="3">
                  <c:v>22</c:v>
                </c:pt>
                <c:pt idx="4">
                  <c:v>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3B1-854B-B290-858F542161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shape val="cylinder"/>
        <c:axId val="80515456"/>
        <c:axId val="80516992"/>
        <c:axId val="0"/>
      </c:bar3DChart>
      <c:catAx>
        <c:axId val="80515456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txPr>
          <a:bodyPr/>
          <a:lstStyle/>
          <a:p>
            <a:pPr>
              <a:defRPr sz="1200" b="1" i="1"/>
            </a:pPr>
            <a:endParaRPr lang="en-US"/>
          </a:p>
        </c:txPr>
        <c:crossAx val="80516992"/>
        <c:crosses val="autoZero"/>
        <c:auto val="1"/>
        <c:lblAlgn val="ctr"/>
        <c:lblOffset val="100"/>
        <c:noMultiLvlLbl val="0"/>
      </c:catAx>
      <c:valAx>
        <c:axId val="80516992"/>
        <c:scaling>
          <c:orientation val="minMax"/>
        </c:scaling>
        <c:delete val="0"/>
        <c:axPos val="b"/>
        <c:majorGridlines/>
        <c:numFmt formatCode="0%" sourceLinked="1"/>
        <c:majorTickMark val="none"/>
        <c:minorTickMark val="none"/>
        <c:tickLblPos val="nextTo"/>
        <c:crossAx val="80515456"/>
        <c:crosses val="autoZero"/>
        <c:crossBetween val="between"/>
      </c:valAx>
    </c:plotArea>
    <c:legend>
      <c:legendPos val="b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43"/>
    </mc:Choice>
    <mc:Fallback>
      <c:style val="43"/>
    </mc:Fallback>
  </mc:AlternateContent>
  <c:pivotSource>
    <c:name>[employee_data (Autosaved) (version 1).xlsb]Sheet5!PivotTable1</c:name>
    <c:fmtId val="2"/>
  </c:pivotSource>
  <c:chart>
    <c:title>
      <c:tx>
        <c:rich>
          <a:bodyPr/>
          <a:lstStyle/>
          <a:p>
            <a:pPr>
              <a:defRPr/>
            </a:pPr>
            <a:r>
              <a:rPr lang="en-US" dirty="0"/>
              <a:t>Count of Employee Pay</a:t>
            </a:r>
            <a:r>
              <a:rPr lang="en-US" baseline="0" dirty="0"/>
              <a:t> Zone</a:t>
            </a:r>
            <a:endParaRPr lang="en-US" dirty="0"/>
          </a:p>
        </c:rich>
      </c:tx>
      <c:overlay val="0"/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6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7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8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9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0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1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2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3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4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5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6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7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8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9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0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1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2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3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4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5"/>
        <c:marker>
          <c:symbol val="none"/>
        </c:marker>
      </c:pivotFmt>
      <c:pivotFmt>
        <c:idx val="26"/>
        <c:marker>
          <c:symbol val="none"/>
        </c:marker>
      </c:pivotFmt>
      <c:pivotFmt>
        <c:idx val="27"/>
        <c:marker>
          <c:symbol val="none"/>
        </c:marker>
      </c:pivotFmt>
      <c:pivotFmt>
        <c:idx val="28"/>
        <c:marker>
          <c:symbol val="none"/>
        </c:marker>
      </c:pivotFmt>
      <c:pivotFmt>
        <c:idx val="29"/>
        <c:marker>
          <c:symbol val="none"/>
        </c:marker>
      </c:pivotFmt>
      <c:pivotFmt>
        <c:idx val="30"/>
        <c:marker>
          <c:symbol val="none"/>
        </c:marker>
      </c:pivotFmt>
      <c:pivotFmt>
        <c:idx val="31"/>
        <c:marker>
          <c:symbol val="none"/>
        </c:marker>
      </c:pivotFmt>
      <c:pivotFmt>
        <c:idx val="32"/>
        <c:marker>
          <c:symbol val="none"/>
        </c:marker>
      </c:pivotFmt>
      <c:pivotFmt>
        <c:idx val="33"/>
        <c:marker>
          <c:symbol val="none"/>
        </c:marker>
      </c:pivotFmt>
      <c:pivotFmt>
        <c:idx val="34"/>
        <c:marker>
          <c:symbol val="none"/>
        </c:marker>
      </c:pivotFmt>
      <c:pivotFmt>
        <c:idx val="35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6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7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8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9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0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1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2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3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4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5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6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7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8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9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50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51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52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53"/>
        <c:marker>
          <c:symbol val="none"/>
        </c:marker>
      </c:pivotFmt>
      <c:pivotFmt>
        <c:idx val="54"/>
        <c:marker>
          <c:symbol val="none"/>
        </c:marker>
      </c:pivotFmt>
      <c:pivotFmt>
        <c:idx val="55"/>
        <c:marker>
          <c:symbol val="none"/>
        </c:marker>
      </c:pivotFmt>
      <c:pivotFmt>
        <c:idx val="56"/>
        <c:marker>
          <c:symbol val="none"/>
        </c:marker>
      </c:pivotFmt>
      <c:pivotFmt>
        <c:idx val="57"/>
        <c:marker>
          <c:symbol val="none"/>
        </c:marker>
      </c:pivotFmt>
      <c:pivotFmt>
        <c:idx val="58"/>
        <c:marker>
          <c:symbol val="none"/>
        </c:marker>
      </c:pivotFmt>
    </c:pivotFmts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percentStacked"/>
        <c:varyColors val="0"/>
        <c:ser>
          <c:idx val="0"/>
          <c:order val="0"/>
          <c:tx>
            <c:strRef>
              <c:f>Sheet5!$B$3:$B$4</c:f>
              <c:strCache>
                <c:ptCount val="1"/>
                <c:pt idx="0">
                  <c:v>Contract</c:v>
                </c:pt>
              </c:strCache>
            </c:strRef>
          </c:tx>
          <c:invertIfNegative val="0"/>
          <c:cat>
            <c:strRef>
              <c:f>Sheet5!$A$5:$A$8</c:f>
              <c:strCache>
                <c:ptCount val="3"/>
                <c:pt idx="0">
                  <c:v>Zone A</c:v>
                </c:pt>
                <c:pt idx="1">
                  <c:v>Zone B</c:v>
                </c:pt>
                <c:pt idx="2">
                  <c:v>Zone C</c:v>
                </c:pt>
              </c:strCache>
            </c:strRef>
          </c:cat>
          <c:val>
            <c:numRef>
              <c:f>Sheet5!$B$5:$B$8</c:f>
              <c:numCache>
                <c:formatCode>General</c:formatCode>
                <c:ptCount val="3"/>
                <c:pt idx="0">
                  <c:v>170</c:v>
                </c:pt>
                <c:pt idx="1">
                  <c:v>183</c:v>
                </c:pt>
                <c:pt idx="2">
                  <c:v>161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6DA-EC4C-B272-58B05F48C33A}"/>
            </c:ext>
          </c:extLst>
        </c:ser>
        <c:ser>
          <c:idx val="1"/>
          <c:order val="1"/>
          <c:tx>
            <c:strRef>
              <c:f>Sheet5!$C$3:$C$4</c:f>
              <c:strCache>
                <c:ptCount val="1"/>
                <c:pt idx="0">
                  <c:v>Full-Time</c:v>
                </c:pt>
              </c:strCache>
            </c:strRef>
          </c:tx>
          <c:invertIfNegative val="0"/>
          <c:cat>
            <c:strRef>
              <c:f>Sheet5!$A$5:$A$8</c:f>
              <c:strCache>
                <c:ptCount val="3"/>
                <c:pt idx="0">
                  <c:v>Zone A</c:v>
                </c:pt>
                <c:pt idx="1">
                  <c:v>Zone B</c:v>
                </c:pt>
                <c:pt idx="2">
                  <c:v>Zone C</c:v>
                </c:pt>
              </c:strCache>
            </c:strRef>
          </c:cat>
          <c:val>
            <c:numRef>
              <c:f>Sheet5!$C$5:$C$8</c:f>
              <c:numCache>
                <c:formatCode>General</c:formatCode>
                <c:ptCount val="3"/>
                <c:pt idx="0">
                  <c:v>198</c:v>
                </c:pt>
                <c:pt idx="1">
                  <c:v>166</c:v>
                </c:pt>
                <c:pt idx="2">
                  <c:v>170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6DA-EC4C-B272-58B05F48C33A}"/>
            </c:ext>
          </c:extLst>
        </c:ser>
        <c:ser>
          <c:idx val="2"/>
          <c:order val="2"/>
          <c:tx>
            <c:strRef>
              <c:f>Sheet5!$D$3:$D$4</c:f>
              <c:strCache>
                <c:ptCount val="1"/>
                <c:pt idx="0">
                  <c:v>Part-Time</c:v>
                </c:pt>
              </c:strCache>
            </c:strRef>
          </c:tx>
          <c:invertIfNegative val="0"/>
          <c:cat>
            <c:strRef>
              <c:f>Sheet5!$A$5:$A$8</c:f>
              <c:strCache>
                <c:ptCount val="3"/>
                <c:pt idx="0">
                  <c:v>Zone A</c:v>
                </c:pt>
                <c:pt idx="1">
                  <c:v>Zone B</c:v>
                </c:pt>
                <c:pt idx="2">
                  <c:v>Zone C</c:v>
                </c:pt>
              </c:strCache>
            </c:strRef>
          </c:cat>
          <c:val>
            <c:numRef>
              <c:f>Sheet5!$D$5:$D$8</c:f>
              <c:numCache>
                <c:formatCode>General</c:formatCode>
                <c:ptCount val="3"/>
                <c:pt idx="0">
                  <c:v>168</c:v>
                </c:pt>
                <c:pt idx="1">
                  <c:v>170</c:v>
                </c:pt>
                <c:pt idx="2">
                  <c:v>147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6DA-EC4C-B272-58B05F48C3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5"/>
        <c:gapDepth val="55"/>
        <c:shape val="box"/>
        <c:axId val="80943744"/>
        <c:axId val="80949632"/>
        <c:axId val="0"/>
      </c:bar3DChart>
      <c:catAx>
        <c:axId val="8094374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80949632"/>
        <c:crosses val="autoZero"/>
        <c:auto val="1"/>
        <c:lblAlgn val="ctr"/>
        <c:lblOffset val="100"/>
        <c:noMultiLvlLbl val="0"/>
      </c:catAx>
      <c:valAx>
        <c:axId val="80949632"/>
        <c:scaling>
          <c:orientation val="minMax"/>
        </c:scaling>
        <c:delete val="0"/>
        <c:axPos val="l"/>
        <c:majorGridlines/>
        <c:numFmt formatCode="0%" sourceLinked="1"/>
        <c:majorTickMark val="none"/>
        <c:minorTickMark val="none"/>
        <c:tickLblPos val="nextTo"/>
        <c:crossAx val="80943744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(Autosaved) (version 1).xlsb]Sheet6!PivotTable2</c:name>
    <c:fmtId val="2"/>
  </c:pivotSource>
  <c:chart>
    <c:title>
      <c:tx>
        <c:rich>
          <a:bodyPr/>
          <a:lstStyle/>
          <a:p>
            <a:pPr>
              <a:defRPr/>
            </a:pPr>
            <a:r>
              <a:rPr lang="en-US"/>
              <a:t>Count of Employee Business Unit</a:t>
            </a:r>
          </a:p>
        </c:rich>
      </c:tx>
      <c:overlay val="0"/>
    </c:title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</c:pivotFmts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percentStacked"/>
        <c:varyColors val="0"/>
        <c:ser>
          <c:idx val="0"/>
          <c:order val="0"/>
          <c:tx>
            <c:strRef>
              <c:f>Sheet6!$B$3:$B$4</c:f>
              <c:strCache>
                <c:ptCount val="1"/>
                <c:pt idx="0">
                  <c:v>HIGH</c:v>
                </c:pt>
              </c:strCache>
            </c:strRef>
          </c:tx>
          <c:invertIfNegative val="0"/>
          <c:cat>
            <c:strRef>
              <c:f>Sheet6!$A$5:$A$15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Sheet6!$B$5:$B$15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545-C74C-9F8B-70792DCAE9B4}"/>
            </c:ext>
          </c:extLst>
        </c:ser>
        <c:ser>
          <c:idx val="1"/>
          <c:order val="1"/>
          <c:tx>
            <c:strRef>
              <c:f>Sheet6!$C$3:$C$4</c:f>
              <c:strCache>
                <c:ptCount val="1"/>
                <c:pt idx="0">
                  <c:v>LOW</c:v>
                </c:pt>
              </c:strCache>
            </c:strRef>
          </c:tx>
          <c:invertIfNegative val="0"/>
          <c:cat>
            <c:strRef>
              <c:f>Sheet6!$A$5:$A$15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Sheet6!$C$5:$C$15</c:f>
              <c:numCache>
                <c:formatCode>General</c:formatCode>
                <c:ptCount val="10"/>
                <c:pt idx="0">
                  <c:v>23</c:v>
                </c:pt>
                <c:pt idx="1">
                  <c:v>33</c:v>
                </c:pt>
                <c:pt idx="2">
                  <c:v>29</c:v>
                </c:pt>
                <c:pt idx="3">
                  <c:v>25</c:v>
                </c:pt>
                <c:pt idx="4">
                  <c:v>28</c:v>
                </c:pt>
                <c:pt idx="5">
                  <c:v>21</c:v>
                </c:pt>
                <c:pt idx="6">
                  <c:v>29</c:v>
                </c:pt>
                <c:pt idx="7">
                  <c:v>25</c:v>
                </c:pt>
                <c:pt idx="8">
                  <c:v>31</c:v>
                </c:pt>
                <c:pt idx="9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545-C74C-9F8B-70792DCAE9B4}"/>
            </c:ext>
          </c:extLst>
        </c:ser>
        <c:ser>
          <c:idx val="2"/>
          <c:order val="2"/>
          <c:tx>
            <c:strRef>
              <c:f>Sheet6!$D$3:$D$4</c:f>
              <c:strCache>
                <c:ptCount val="1"/>
                <c:pt idx="0">
                  <c:v>MEDIUM</c:v>
                </c:pt>
              </c:strCache>
            </c:strRef>
          </c:tx>
          <c:invertIfNegative val="0"/>
          <c:cat>
            <c:strRef>
              <c:f>Sheet6!$A$5:$A$15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Sheet6!$D$5:$D$15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545-C74C-9F8B-70792DCAE9B4}"/>
            </c:ext>
          </c:extLst>
        </c:ser>
        <c:ser>
          <c:idx val="3"/>
          <c:order val="3"/>
          <c:tx>
            <c:strRef>
              <c:f>Sheet6!$E$3:$E$4</c:f>
              <c:strCache>
                <c:ptCount val="1"/>
                <c:pt idx="0">
                  <c:v>VERY HIGH</c:v>
                </c:pt>
              </c:strCache>
            </c:strRef>
          </c:tx>
          <c:invertIfNegative val="0"/>
          <c:cat>
            <c:strRef>
              <c:f>Sheet6!$A$5:$A$15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Sheet6!$E$5:$E$15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545-C74C-9F8B-70792DCAE9B4}"/>
            </c:ext>
          </c:extLst>
        </c:ser>
        <c:ser>
          <c:idx val="4"/>
          <c:order val="4"/>
          <c:tx>
            <c:strRef>
              <c:f>Sheet6!$F$3:$F$4</c:f>
              <c:strCache>
                <c:ptCount val="1"/>
                <c:pt idx="0">
                  <c:v>VERY LOW</c:v>
                </c:pt>
              </c:strCache>
            </c:strRef>
          </c:tx>
          <c:invertIfNegative val="0"/>
          <c:cat>
            <c:strRef>
              <c:f>Sheet6!$A$5:$A$15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Sheet6!$F$5:$F$15</c:f>
              <c:numCache>
                <c:formatCode>General</c:formatCode>
                <c:ptCount val="10"/>
                <c:pt idx="0">
                  <c:v>11</c:v>
                </c:pt>
                <c:pt idx="1">
                  <c:v>14</c:v>
                </c:pt>
                <c:pt idx="2">
                  <c:v>12</c:v>
                </c:pt>
                <c:pt idx="3">
                  <c:v>14</c:v>
                </c:pt>
                <c:pt idx="4">
                  <c:v>13</c:v>
                </c:pt>
                <c:pt idx="5">
                  <c:v>12</c:v>
                </c:pt>
                <c:pt idx="6">
                  <c:v>12</c:v>
                </c:pt>
                <c:pt idx="7">
                  <c:v>18</c:v>
                </c:pt>
                <c:pt idx="8">
                  <c:v>14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545-C74C-9F8B-70792DCAE9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5"/>
        <c:gapDepth val="55"/>
        <c:shape val="box"/>
        <c:axId val="106448000"/>
        <c:axId val="106449536"/>
        <c:axId val="0"/>
      </c:bar3DChart>
      <c:catAx>
        <c:axId val="10644800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106449536"/>
        <c:crosses val="autoZero"/>
        <c:auto val="1"/>
        <c:lblAlgn val="ctr"/>
        <c:lblOffset val="100"/>
        <c:noMultiLvlLbl val="0"/>
      </c:catAx>
      <c:valAx>
        <c:axId val="106449536"/>
        <c:scaling>
          <c:orientation val="minMax"/>
        </c:scaling>
        <c:delete val="0"/>
        <c:axPos val="l"/>
        <c:majorGridlines/>
        <c:numFmt formatCode="0%" sourceLinked="1"/>
        <c:majorTickMark val="none"/>
        <c:minorTickMark val="none"/>
        <c:tickLblPos val="nextTo"/>
        <c:crossAx val="106448000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spPr>
    <a:solidFill>
      <a:schemeClr val="bg1"/>
    </a:solidFill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42"/>
    </mc:Choice>
    <mc:Fallback>
      <c:style val="42"/>
    </mc:Fallback>
  </mc:AlternateContent>
  <c:pivotSource>
    <c:name>[employee_data (Autosaved) (version 1).xlsb]Sheet7!PivotTable3</c:name>
    <c:fmtId val="2"/>
  </c:pivotSource>
  <c:chart>
    <c:title>
      <c:tx>
        <c:rich>
          <a:bodyPr/>
          <a:lstStyle/>
          <a:p>
            <a:pPr>
              <a:defRPr/>
            </a:pPr>
            <a:r>
              <a:rPr lang="en-US" dirty="0"/>
              <a:t>Count of Employee Department</a:t>
            </a:r>
            <a:r>
              <a:rPr lang="en-US" baseline="0" dirty="0"/>
              <a:t> Type</a:t>
            </a:r>
            <a:endParaRPr lang="en-US" dirty="0"/>
          </a:p>
        </c:rich>
      </c:tx>
      <c:overlay val="0"/>
    </c:title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</c:pivotFmts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percentStacked"/>
        <c:varyColors val="0"/>
        <c:ser>
          <c:idx val="0"/>
          <c:order val="0"/>
          <c:tx>
            <c:strRef>
              <c:f>Sheet7!$B$3:$B$4</c:f>
              <c:strCache>
                <c:ptCount val="1"/>
                <c:pt idx="0">
                  <c:v>HIGH</c:v>
                </c:pt>
              </c:strCache>
            </c:strRef>
          </c:tx>
          <c:invertIfNegative val="0"/>
          <c:cat>
            <c:strRef>
              <c:f>Sheet7!$A$5:$A$11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Sheet7!$B$5:$B$11</c:f>
              <c:numCache>
                <c:formatCode>General</c:formatCode>
                <c:ptCount val="6"/>
                <c:pt idx="0">
                  <c:v>1</c:v>
                </c:pt>
                <c:pt idx="2">
                  <c:v>27</c:v>
                </c:pt>
                <c:pt idx="3">
                  <c:v>147</c:v>
                </c:pt>
                <c:pt idx="4">
                  <c:v>38</c:v>
                </c:pt>
                <c:pt idx="5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6A7-5E4A-AB68-4EAB2786CF5B}"/>
            </c:ext>
          </c:extLst>
        </c:ser>
        <c:ser>
          <c:idx val="1"/>
          <c:order val="1"/>
          <c:tx>
            <c:strRef>
              <c:f>Sheet7!$C$3:$C$4</c:f>
              <c:strCache>
                <c:ptCount val="1"/>
                <c:pt idx="0">
                  <c:v>LOW</c:v>
                </c:pt>
              </c:strCache>
            </c:strRef>
          </c:tx>
          <c:invertIfNegative val="0"/>
          <c:cat>
            <c:strRef>
              <c:f>Sheet7!$A$5:$A$11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Sheet7!$C$5:$C$11</c:f>
              <c:numCache>
                <c:formatCode>General</c:formatCode>
                <c:ptCount val="6"/>
                <c:pt idx="0">
                  <c:v>1</c:v>
                </c:pt>
                <c:pt idx="1">
                  <c:v>3</c:v>
                </c:pt>
                <c:pt idx="2">
                  <c:v>22</c:v>
                </c:pt>
                <c:pt idx="3">
                  <c:v>178</c:v>
                </c:pt>
                <c:pt idx="4">
                  <c:v>58</c:v>
                </c:pt>
                <c:pt idx="5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6A7-5E4A-AB68-4EAB2786CF5B}"/>
            </c:ext>
          </c:extLst>
        </c:ser>
        <c:ser>
          <c:idx val="2"/>
          <c:order val="2"/>
          <c:tx>
            <c:strRef>
              <c:f>Sheet7!$D$3:$D$4</c:f>
              <c:strCache>
                <c:ptCount val="1"/>
                <c:pt idx="0">
                  <c:v>MEDIUM</c:v>
                </c:pt>
              </c:strCache>
            </c:strRef>
          </c:tx>
          <c:invertIfNegative val="0"/>
          <c:cat>
            <c:strRef>
              <c:f>Sheet7!$A$5:$A$11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Sheet7!$D$5:$D$11</c:f>
              <c:numCache>
                <c:formatCode>General</c:formatCode>
                <c:ptCount val="6"/>
                <c:pt idx="0">
                  <c:v>45</c:v>
                </c:pt>
                <c:pt idx="1">
                  <c:v>16</c:v>
                </c:pt>
                <c:pt idx="2">
                  <c:v>149</c:v>
                </c:pt>
                <c:pt idx="3">
                  <c:v>493</c:v>
                </c:pt>
                <c:pt idx="4">
                  <c:v>25</c:v>
                </c:pt>
                <c:pt idx="5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6A7-5E4A-AB68-4EAB2786CF5B}"/>
            </c:ext>
          </c:extLst>
        </c:ser>
        <c:ser>
          <c:idx val="3"/>
          <c:order val="3"/>
          <c:tx>
            <c:strRef>
              <c:f>Sheet7!$E$3:$E$4</c:f>
              <c:strCache>
                <c:ptCount val="1"/>
                <c:pt idx="0">
                  <c:v>VERY HIGH</c:v>
                </c:pt>
              </c:strCache>
            </c:strRef>
          </c:tx>
          <c:invertIfNegative val="0"/>
          <c:cat>
            <c:strRef>
              <c:f>Sheet7!$A$5:$A$11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Sheet7!$E$5:$E$11</c:f>
              <c:numCache>
                <c:formatCode>General</c:formatCode>
                <c:ptCount val="6"/>
                <c:pt idx="2">
                  <c:v>11</c:v>
                </c:pt>
                <c:pt idx="3">
                  <c:v>104</c:v>
                </c:pt>
                <c:pt idx="4">
                  <c:v>21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6A7-5E4A-AB68-4EAB2786CF5B}"/>
            </c:ext>
          </c:extLst>
        </c:ser>
        <c:ser>
          <c:idx val="4"/>
          <c:order val="4"/>
          <c:tx>
            <c:strRef>
              <c:f>Sheet7!$F$3:$F$4</c:f>
              <c:strCache>
                <c:ptCount val="1"/>
                <c:pt idx="0">
                  <c:v>VERY LOW</c:v>
                </c:pt>
              </c:strCache>
            </c:strRef>
          </c:tx>
          <c:invertIfNegative val="0"/>
          <c:cat>
            <c:strRef>
              <c:f>Sheet7!$A$5:$A$11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Sheet7!$F$5:$F$11</c:f>
              <c:numCache>
                <c:formatCode>General</c:formatCode>
                <c:ptCount val="6"/>
                <c:pt idx="0">
                  <c:v>1</c:v>
                </c:pt>
                <c:pt idx="2">
                  <c:v>15</c:v>
                </c:pt>
                <c:pt idx="3">
                  <c:v>92</c:v>
                </c:pt>
                <c:pt idx="4">
                  <c:v>22</c:v>
                </c:pt>
                <c:pt idx="5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6A7-5E4A-AB68-4EAB2786CF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5"/>
        <c:gapDepth val="55"/>
        <c:shape val="cylinder"/>
        <c:axId val="106484864"/>
        <c:axId val="106486400"/>
        <c:axId val="0"/>
      </c:bar3DChart>
      <c:catAx>
        <c:axId val="10648486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106486400"/>
        <c:crosses val="autoZero"/>
        <c:auto val="1"/>
        <c:lblAlgn val="ctr"/>
        <c:lblOffset val="100"/>
        <c:noMultiLvlLbl val="0"/>
      </c:catAx>
      <c:valAx>
        <c:axId val="106486400"/>
        <c:scaling>
          <c:orientation val="minMax"/>
        </c:scaling>
        <c:delete val="0"/>
        <c:axPos val="l"/>
        <c:majorGridlines/>
        <c:numFmt formatCode="0%" sourceLinked="1"/>
        <c:majorTickMark val="none"/>
        <c:minorTickMark val="none"/>
        <c:tickLblPos val="nextTo"/>
        <c:crossAx val="10648486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7622923673029518"/>
          <c:y val="0.41512128184707836"/>
          <c:w val="0.11329044563630936"/>
          <c:h val="0.3316438003115923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pPr/>
              <a:t>9/1/2024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38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pPr/>
              <a:t>9/1/2024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154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pPr/>
              <a:t>9/1/2024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0407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pPr/>
              <a:t>9/1/2024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94574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pPr/>
              <a:t>9/1/2024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440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pPr/>
              <a:t>9/1/2024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3642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pPr/>
              <a:t>9/1/2024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2124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pPr/>
              <a:t>9/1/2024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3022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pPr/>
              <a:t>9/1/2024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42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pPr/>
              <a:t>9/1/2024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53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pPr/>
              <a:t>9/1/2024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642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pPr/>
              <a:t>9/1/2024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490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pPr/>
              <a:t>9/1/2024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540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pPr/>
              <a:t>9/1/2024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474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pPr/>
              <a:t>9/1/2024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831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pPr/>
              <a:t>9/1/2024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282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pPr/>
              <a:t>9/1/2024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204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1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pPr/>
              <a:t>9/1/2024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9983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4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A5C1E-232F-5A46-2509-98008F86F3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6712" y="2786058"/>
            <a:ext cx="8144134" cy="1373070"/>
          </a:xfrm>
        </p:spPr>
        <p:txBody>
          <a:bodyPr>
            <a:noAutofit/>
          </a:bodyPr>
          <a:lstStyle/>
          <a:p>
            <a:pPr algn="ctr"/>
            <a:r>
              <a:rPr lang="en-IN" dirty="0"/>
              <a:t>Employees Data Analysis with Excel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0E22BA-58A4-BDBC-A88A-608922D052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321" y="4394039"/>
            <a:ext cx="9231631" cy="2463961"/>
          </a:xfrm>
        </p:spPr>
        <p:txBody>
          <a:bodyPr>
            <a:noAutofit/>
          </a:bodyPr>
          <a:lstStyle/>
          <a:p>
            <a:pPr algn="ctr"/>
            <a:r>
              <a:rPr lang="en-IN" sz="2400" b="1" dirty="0"/>
              <a:t>Student Name : YOGARAJU K </a:t>
            </a:r>
          </a:p>
          <a:p>
            <a:pPr algn="ctr"/>
            <a:r>
              <a:rPr lang="en-IN" sz="2400" b="1" dirty="0"/>
              <a:t>Register No : User ID : autunm110312201296</a:t>
            </a:r>
          </a:p>
          <a:p>
            <a:pPr algn="ctr"/>
            <a:r>
              <a:rPr lang="en-IN" sz="2400" b="1" dirty="0"/>
              <a:t>9CEEE6E20F3A9E1BA4A4AA2B06B091D8 </a:t>
            </a:r>
          </a:p>
          <a:p>
            <a:pPr algn="ctr"/>
            <a:r>
              <a:rPr lang="en-IN" sz="2400" b="1" dirty="0"/>
              <a:t>Department : III B. COM ( GENERAL) </a:t>
            </a:r>
          </a:p>
          <a:p>
            <a:pPr algn="ctr"/>
            <a:r>
              <a:rPr lang="en-IN" sz="2400" b="1" dirty="0"/>
              <a:t>College : DRBCCC Hindu College</a:t>
            </a:r>
          </a:p>
          <a:p>
            <a:pPr algn="ctr"/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23738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 err="1"/>
              <a:t>Modelling</a:t>
            </a:r>
            <a:r>
              <a:rPr lang="en-US" sz="5400" b="1" dirty="0"/>
              <a:t>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8084" y="2214554"/>
            <a:ext cx="10781150" cy="3721635"/>
          </a:xfrm>
        </p:spPr>
        <p:txBody>
          <a:bodyPr>
            <a:noAutofit/>
          </a:bodyPr>
          <a:lstStyle/>
          <a:p>
            <a:r>
              <a:rPr lang="en-US" dirty="0"/>
              <a:t>To uncover insights, we employed a multi-variable analysis approach, examining the relationships between Employee Job Type, Pay Zone, Business Unit, and Department Type.</a:t>
            </a:r>
          </a:p>
          <a:p>
            <a:r>
              <a:rPr lang="en-US" dirty="0"/>
              <a:t>Our modelling approach involved a comprehensive examination of employee attributes, including Job Type, Job Zone, Business Unit, and Department Type, to identify key trends and correlations.</a:t>
            </a:r>
            <a:endParaRPr lang="en-IN" dirty="0"/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6BE5126-5D23-CE42-84C3-EDB41E3DC92C}"/>
              </a:ext>
            </a:extLst>
          </p:cNvPr>
          <p:cNvSpPr txBox="1">
            <a:spLocks/>
          </p:cNvSpPr>
          <p:nvPr/>
        </p:nvSpPr>
        <p:spPr>
          <a:xfrm>
            <a:off x="238083" y="4455759"/>
            <a:ext cx="10781149" cy="37216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Using a combination of statistical and machine learning techniques, we analyzed the interactions between Employee Job Type, Pay Zone, Business Unit, and Department Type to inform our findings.</a:t>
            </a:r>
          </a:p>
          <a:p>
            <a:r>
              <a:rPr lang="en-US" dirty="0"/>
              <a:t>To gain a deeper understanding of our approach, exploring the connections between Employee Job Type, Pay Zone, Business Unit, and Department Type.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647" y="753228"/>
            <a:ext cx="10127536" cy="1104136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/>
              <a:t>Results of Employee Type of Job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</p:nvPr>
        </p:nvGraphicFramePr>
        <p:xfrm>
          <a:off x="2238348" y="2428868"/>
          <a:ext cx="7500990" cy="40005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/>
              <a:t>Results of Employee Pay Zone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738414" y="2285992"/>
          <a:ext cx="6556392" cy="42354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of Employee Business Unit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881158" y="2357430"/>
          <a:ext cx="7413648" cy="40211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5400" dirty="0"/>
              <a:t>Results of Employee Department Type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024034" y="2214554"/>
          <a:ext cx="7270772" cy="43069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69480" y="2505456"/>
            <a:ext cx="9053039" cy="3599316"/>
          </a:xfrm>
        </p:spPr>
        <p:txBody>
          <a:bodyPr>
            <a:noAutofit/>
          </a:bodyPr>
          <a:lstStyle/>
          <a:p>
            <a:r>
              <a:rPr lang="en-US" dirty="0"/>
              <a:t>Our analysis provides key insights into employee attributes, enabling informed decision-making.</a:t>
            </a:r>
          </a:p>
          <a:p>
            <a:r>
              <a:rPr lang="en-US" dirty="0"/>
              <a:t>Data-driven insights into Employee Job Types, Pay Zones, Business Units, and department types inform </a:t>
            </a:r>
            <a:r>
              <a:rPr lang="en-IN" dirty="0"/>
              <a:t>HR, initiatives and business decisions.
This analysis empowers data-informed decisions and optimized workforce planning.
</a:t>
            </a:r>
            <a:r>
              <a:rPr lang="en-IN"/>
              <a:t>Key </a:t>
            </a:r>
            <a:r>
              <a:rPr lang="en-IN" dirty="0"/>
              <a:t>trends and correlations identified, driving business growth and optimization.
Insights gained, informing future workforce planning and strategy.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A22A6-D15F-3E86-F1CD-C3DA0BCEF0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/>
          <a:lstStyle/>
          <a:p>
            <a:pPr algn="ctr">
              <a:lnSpc>
                <a:spcPct val="100000"/>
              </a:lnSpc>
            </a:pPr>
            <a:r>
              <a:rPr lang="en-US" b="1" dirty="0"/>
              <a:t>Project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863AB-CBC0-B9D1-A631-11A4674116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9588" y="4572008"/>
            <a:ext cx="7786742" cy="1117687"/>
          </a:xfrm>
        </p:spPr>
        <p:txBody>
          <a:bodyPr numCol="1">
            <a:noAutofit/>
          </a:bodyPr>
          <a:lstStyle/>
          <a:p>
            <a:pPr algn="ctr">
              <a:buNone/>
            </a:pPr>
            <a:r>
              <a:rPr lang="en-US" sz="2400" b="1" i="1" dirty="0"/>
              <a:t>Employee Business Unit Analysis</a:t>
            </a:r>
          </a:p>
          <a:p>
            <a:pPr algn="ctr">
              <a:buNone/>
            </a:pPr>
            <a:r>
              <a:rPr lang="en-US" sz="2400" b="1" i="1" dirty="0"/>
              <a:t>Employee Department Type Analysis </a:t>
            </a:r>
          </a:p>
          <a:p>
            <a:pPr algn="ctr">
              <a:buNone/>
            </a:pPr>
            <a:r>
              <a:rPr lang="en-IN" sz="2400" b="1" i="1" dirty="0"/>
              <a:t>Employee Pay Zone Analysis</a:t>
            </a:r>
          </a:p>
          <a:p>
            <a:pPr algn="ctr">
              <a:buNone/>
            </a:pPr>
            <a:r>
              <a:rPr lang="en-IN" sz="2400" b="1" i="1" dirty="0"/>
              <a:t>Employee Type of Job</a:t>
            </a:r>
            <a:r>
              <a:rPr lang="en-US" sz="2400" b="1" i="1" dirty="0"/>
              <a:t> Analysis</a:t>
            </a:r>
          </a:p>
        </p:txBody>
      </p:sp>
    </p:spTree>
    <p:extLst>
      <p:ext uri="{BB962C8B-B14F-4D97-AF65-F5344CB8AC3E}">
        <p14:creationId xmlns:p14="http://schemas.microsoft.com/office/powerpoint/2010/main" val="581794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40826-1054-F336-9D04-998343922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FA0A9-887C-FE9A-7AB9-3EBA4D43FD9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Problem Statement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Project Overview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End Users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Our Solution and Proposition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Dataset Description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Modelling</a:t>
            </a:r>
            <a:r>
              <a:rPr lang="en-US" dirty="0"/>
              <a:t> Approach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Results and Discussion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Conclusion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2067063-1011-B415-9100-589CCD742BC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45212" y="2336801"/>
            <a:ext cx="5213351" cy="3767972"/>
          </a:xfrm>
        </p:spPr>
      </p:pic>
    </p:spTree>
    <p:extLst>
      <p:ext uri="{BB962C8B-B14F-4D97-AF65-F5344CB8AC3E}">
        <p14:creationId xmlns:p14="http://schemas.microsoft.com/office/powerpoint/2010/main" val="843228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05397" y="2729779"/>
            <a:ext cx="8106493" cy="3599316"/>
          </a:xfrm>
        </p:spPr>
        <p:txBody>
          <a:bodyPr>
            <a:noAutofit/>
          </a:bodyPr>
          <a:lstStyle/>
          <a:p>
            <a:r>
              <a:rPr lang="en-IN" dirty="0"/>
              <a:t>The problem statement is analysing employee job type, pay zone, business unit and department to optimize allocation and productivity.</a:t>
            </a:r>
          </a:p>
          <a:p>
            <a:endParaRPr lang="en-IN" dirty="0"/>
          </a:p>
          <a:p>
            <a:r>
              <a:rPr lang="en-IN" dirty="0"/>
              <a:t>Optimizing </a:t>
            </a:r>
            <a:r>
              <a:rPr lang="en-IN" dirty="0" err="1"/>
              <a:t>worforce</a:t>
            </a:r>
            <a:r>
              <a:rPr lang="en-IN" dirty="0"/>
              <a:t> allocation through data analysis.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5400" b="1" dirty="0"/>
              <a:t>Project Overview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71606" y="2625320"/>
            <a:ext cx="9048788" cy="4000528"/>
          </a:xfrm>
        </p:spPr>
        <p:txBody>
          <a:bodyPr>
            <a:noAutofit/>
          </a:bodyPr>
          <a:lstStyle/>
          <a:p>
            <a:r>
              <a:rPr lang="en-IN" dirty="0"/>
              <a:t>Analyzing employee job types, pay zones, business units, and department types to identify trends, optimize workforce allocation, and inform strategic talent management decisions.</a:t>
            </a:r>
          </a:p>
          <a:p>
            <a:endParaRPr lang="en-IN" dirty="0"/>
          </a:p>
          <a:p>
            <a:r>
              <a:rPr lang="en-IN" dirty="0" err="1"/>
              <a:t>Examinig</a:t>
            </a:r>
            <a:r>
              <a:rPr lang="en-IN" dirty="0"/>
              <a:t> key employee attributes to uncover insights, enhance workforce alignment, and drive data-informed decisions that support business objectives.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5400" b="1" dirty="0"/>
              <a:t>Who are the End Users?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9522" y="2214554"/>
            <a:ext cx="5929354" cy="4643446"/>
          </a:xfrm>
        </p:spPr>
        <p:txBody>
          <a:bodyPr>
            <a:noAutofit/>
          </a:bodyPr>
          <a:lstStyle/>
          <a:p>
            <a:r>
              <a:rPr lang="en-IN" sz="2800" dirty="0"/>
              <a:t>Key Statement :</a:t>
            </a:r>
          </a:p>
          <a:p>
            <a:pPr lvl="1">
              <a:buNone/>
            </a:pPr>
            <a:r>
              <a:rPr lang="en-IN" sz="2400" dirty="0"/>
              <a:t>   HR Managers, Talent Acquisition Teams, Business Unit Leaders, and Department Heads who will utilize insights for informed decision-making.</a:t>
            </a:r>
          </a:p>
          <a:p>
            <a:r>
              <a:rPr lang="en-IN" sz="2800" dirty="0"/>
              <a:t>End Users : </a:t>
            </a:r>
          </a:p>
          <a:p>
            <a:pPr lvl="1">
              <a:buNone/>
            </a:pPr>
            <a:r>
              <a:rPr lang="en-IN" sz="2400" dirty="0"/>
              <a:t>   HR professionals, business leaders, and department managers seeking to optimize workforce planning talent management, and organizational design.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0792F920-D1B5-164B-A1D3-43C42D51134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24563" y="2766974"/>
            <a:ext cx="5573541" cy="3126620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/>
              <a:t>Who are the End Users?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2"/>
            <a:ext cx="5415680" cy="3735334"/>
          </a:xfrm>
        </p:spPr>
        <p:txBody>
          <a:bodyPr/>
          <a:lstStyle/>
          <a:p>
            <a:r>
              <a:rPr lang="en-IN" sz="2800" dirty="0"/>
              <a:t>Target Audience : </a:t>
            </a:r>
          </a:p>
          <a:p>
            <a:pPr lvl="1">
              <a:buNone/>
            </a:pPr>
            <a:r>
              <a:rPr lang="en-IN" sz="2400" dirty="0"/>
              <a:t>   Internal stakeholders requiring data-driven insights to enhance employee utilization, talent development, and business performance</a:t>
            </a:r>
          </a:p>
          <a:p>
            <a:endParaRPr lang="en-US" sz="2800" dirty="0"/>
          </a:p>
          <a:p>
            <a:pPr>
              <a:buNone/>
            </a:pPr>
            <a:endParaRPr lang="en-US" dirty="0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9A42BC00-D807-F473-7C9F-465C021CAEE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5999" y="2766974"/>
            <a:ext cx="5287013" cy="2965885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Our Solution and Proposition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2"/>
            <a:ext cx="6272936" cy="4306838"/>
          </a:xfrm>
        </p:spPr>
        <p:txBody>
          <a:bodyPr>
            <a:noAutofit/>
          </a:bodyPr>
          <a:lstStyle/>
          <a:p>
            <a:r>
              <a:rPr lang="en-US" i="1" dirty="0">
                <a:latin typeface="Arial" pitchFamily="34" charset="0"/>
                <a:cs typeface="Arial" pitchFamily="34" charset="0"/>
              </a:rPr>
              <a:t>Unlocking workforce potential through data analysis and actionable insights empowering HR and business leaders to make informed decisions and drive business growth.</a:t>
            </a:r>
          </a:p>
          <a:p>
            <a:endParaRPr lang="en-US" i="1" dirty="0">
              <a:latin typeface="Arial" pitchFamily="34" charset="0"/>
              <a:cs typeface="Arial" pitchFamily="34" charset="0"/>
            </a:endParaRPr>
          </a:p>
          <a:p>
            <a:r>
              <a:rPr lang="en-US" i="1" dirty="0">
                <a:latin typeface="Arial" pitchFamily="34" charset="0"/>
                <a:cs typeface="Arial" pitchFamily="34" charset="0"/>
              </a:rPr>
              <a:t>Transforming workforce data into strategic insights , enabling organizations to optimize talent management , improve employee utilization ,and achieve business excellence   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FB44E8EA-5552-AD1C-1FDF-4EB22A389A4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81813" y="2516942"/>
            <a:ext cx="4700587" cy="3368754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/>
              <a:t>Dataset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9522" y="2214554"/>
            <a:ext cx="5629994" cy="4306838"/>
          </a:xfrm>
        </p:spPr>
        <p:txBody>
          <a:bodyPr>
            <a:noAutofit/>
          </a:bodyPr>
          <a:lstStyle/>
          <a:p>
            <a:r>
              <a:rPr lang="en-US" dirty="0"/>
              <a:t>Our data provides a comprehensive view of employee attributes, including Job Type, Business unit, and Department type, enabling analysis of workforce trends, distribution, and insights.</a:t>
            </a:r>
          </a:p>
          <a:p>
            <a:endParaRPr lang="en-US" dirty="0"/>
          </a:p>
          <a:p>
            <a:r>
              <a:rPr lang="en-US" dirty="0"/>
              <a:t>This dataset captures key employee information across four dimensions: Job Type, Pay Zone, Business Unit, and Department Type, supporting informed decision-making and workforce planning.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C14D648A-8BF3-F6D3-0C59-807721D75F2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52486" y="2915918"/>
            <a:ext cx="4621212" cy="2904109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04033917[[fn=Berlin]]_novariants" id="{309C13C0-3BE0-4E8F-8916-1D5516B3B5DD}" vid="{18E1BE87-7240-45DF-8788-3CAEB7F17A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549</Words>
  <Application>Microsoft Office PowerPoint</Application>
  <PresentationFormat>Widescreen</PresentationFormat>
  <Paragraphs>61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Berlin</vt:lpstr>
      <vt:lpstr>Employees Data Analysis with Excel</vt:lpstr>
      <vt:lpstr>Project Title</vt:lpstr>
      <vt:lpstr>Agenda</vt:lpstr>
      <vt:lpstr>Problem Statement</vt:lpstr>
      <vt:lpstr>Project Overview</vt:lpstr>
      <vt:lpstr>Who are the End Users?</vt:lpstr>
      <vt:lpstr>Who are the End Users?</vt:lpstr>
      <vt:lpstr>Our Solution and Proposition</vt:lpstr>
      <vt:lpstr>Dataset Description</vt:lpstr>
      <vt:lpstr>Modelling Approach</vt:lpstr>
      <vt:lpstr>Results of Employee Type of Job</vt:lpstr>
      <vt:lpstr>Results of Employee Pay Zone</vt:lpstr>
      <vt:lpstr>Results of Employee Business Unit</vt:lpstr>
      <vt:lpstr>Results of Employee Department Type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Employees data analysing with Excel</dc:title>
  <dc:creator>YOGARAJU K</dc:creator>
  <cp:lastModifiedBy>YOGARAJU K</cp:lastModifiedBy>
  <cp:revision>31</cp:revision>
  <dcterms:created xsi:type="dcterms:W3CDTF">2024-08-30T07:37:20Z</dcterms:created>
  <dcterms:modified xsi:type="dcterms:W3CDTF">2024-09-01T10:22:33Z</dcterms:modified>
</cp:coreProperties>
</file>