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6571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43600" y="3817800"/>
            <a:ext cx="6571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43600" y="381780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810680" y="381780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65520" y="201564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887440" y="201564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43600" y="381780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65520" y="381780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5887440" y="381780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43600" y="2015640"/>
            <a:ext cx="6571080" cy="345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657108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43600" y="804600"/>
            <a:ext cx="6571080" cy="4863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43600" y="381780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43600" y="2015640"/>
            <a:ext cx="6571080" cy="3450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810680" y="381780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43600" y="3817800"/>
            <a:ext cx="6571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6571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43600" y="3817800"/>
            <a:ext cx="6571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43600" y="381780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810680" y="381780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665520" y="201564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887440" y="201564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43600" y="381780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665520" y="381780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5887440" y="3817800"/>
            <a:ext cx="21157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657108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43600" y="804600"/>
            <a:ext cx="6571080" cy="4863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43600" y="381780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345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810680" y="381780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4360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10680" y="2015640"/>
            <a:ext cx="320652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43600" y="3817800"/>
            <a:ext cx="6571080" cy="164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015640"/>
            <a:ext cx="9143640" cy="407916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1" descr=""/>
          <p:cNvPicPr/>
          <p:nvPr/>
        </p:nvPicPr>
        <p:blipFill>
          <a:blip r:embed="rId2"/>
          <a:srcRect l="12501" t="1545" r="12501" b="-1545"/>
          <a:stretch/>
        </p:blipFill>
        <p:spPr>
          <a:xfrm>
            <a:off x="0" y="6095160"/>
            <a:ext cx="9143640" cy="77436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00920"/>
            <a:ext cx="914400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2396160" y="802440"/>
            <a:ext cx="56181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5646600" y="330480"/>
            <a:ext cx="23680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03C271-C60D-4DC5-AAD6-6894228C8B8D}" type="datetime">
              <a:rPr b="0" lang="en-IN" sz="1000" spc="-1" strike="noStrike">
                <a:solidFill>
                  <a:srgbClr val="8b8b8b"/>
                </a:solidFill>
                <a:latin typeface="Gill Sans MT"/>
              </a:rPr>
              <a:t>10/02/25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396160" y="329400"/>
            <a:ext cx="308592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1434600" y="798840"/>
            <a:ext cx="801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7D782C88-87F5-4FC2-A69D-4E4EEEF8B0AF}" type="slidenum">
              <a:rPr b="0" lang="en-IN" sz="2800" spc="-1" strike="noStrike">
                <a:solidFill>
                  <a:srgbClr val="b71e42"/>
                </a:solidFill>
                <a:latin typeface="Gill Sans MT"/>
              </a:rPr>
              <a:t>&lt;number&gt;</a:t>
            </a:fld>
            <a:endParaRPr b="0" lang="en-IN" sz="2800" spc="-1" strike="noStrike">
              <a:latin typeface="Times New Roman"/>
            </a:endParaRPr>
          </a:p>
        </p:txBody>
      </p:sp>
      <p:sp>
        <p:nvSpPr>
          <p:cNvPr id="7" name="Line 7"/>
          <p:cNvSpPr/>
          <p:nvPr/>
        </p:nvSpPr>
        <p:spPr>
          <a:xfrm>
            <a:off x="2396160" y="3528360"/>
            <a:ext cx="561852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2015640"/>
            <a:ext cx="9143640" cy="4079160"/>
          </a:xfrm>
          <a:prstGeom prst="rect">
            <a:avLst/>
          </a:prstGeom>
          <a:gradFill rotWithShape="0">
            <a:gsLst>
              <a:gs pos="0">
                <a:srgbClr val="dfdbd5"/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11" descr=""/>
          <p:cNvPicPr/>
          <p:nvPr/>
        </p:nvPicPr>
        <p:blipFill>
          <a:blip r:embed="rId2"/>
          <a:srcRect l="12501" t="1545" r="12501" b="-1545"/>
          <a:stretch/>
        </p:blipFill>
        <p:spPr>
          <a:xfrm>
            <a:off x="0" y="6095160"/>
            <a:ext cx="9143640" cy="774360"/>
          </a:xfrm>
          <a:prstGeom prst="rect">
            <a:avLst/>
          </a:prstGeom>
          <a:ln>
            <a:noFill/>
          </a:ln>
        </p:spPr>
      </p:pic>
      <p:sp>
        <p:nvSpPr>
          <p:cNvPr id="47" name="Line 2"/>
          <p:cNvSpPr/>
          <p:nvPr/>
        </p:nvSpPr>
        <p:spPr>
          <a:xfrm>
            <a:off x="0" y="6100920"/>
            <a:ext cx="9144000" cy="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443600" y="804600"/>
            <a:ext cx="657108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443600" y="2015640"/>
            <a:ext cx="657108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5646600" y="330480"/>
            <a:ext cx="23680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1BE1A3-5605-4F45-8C98-5557FF696CE0}" type="datetime">
              <a:rPr b="0" lang="en-IN" sz="1000" spc="-1" strike="noStrike">
                <a:solidFill>
                  <a:srgbClr val="8b8b8b"/>
                </a:solidFill>
                <a:latin typeface="Gill Sans MT"/>
              </a:rPr>
              <a:t>10/02/25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443600" y="329400"/>
            <a:ext cx="40338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487800" y="798840"/>
            <a:ext cx="79524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3F8812F1-FCB9-43DC-BFBA-27D91C946639}" type="slidenum">
              <a:rPr b="0" lang="en-IN" sz="2800" spc="-1" strike="noStrike">
                <a:solidFill>
                  <a:srgbClr val="b71e42"/>
                </a:solidFill>
                <a:latin typeface="Gill Sans MT"/>
              </a:rPr>
              <a:t>1</a:t>
            </a:fld>
            <a:endParaRPr b="0" lang="en-IN" sz="2800" spc="-1" strike="noStrike">
              <a:latin typeface="Times New Roman"/>
            </a:endParaRPr>
          </a:p>
        </p:txBody>
      </p:sp>
      <p:sp>
        <p:nvSpPr>
          <p:cNvPr id="53" name="Line 8"/>
          <p:cNvSpPr/>
          <p:nvPr/>
        </p:nvSpPr>
        <p:spPr>
          <a:xfrm>
            <a:off x="1443240" y="1846800"/>
            <a:ext cx="6571440" cy="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12456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latin typeface="Gill Sans MT"/>
              </a:rPr>
              <a:t>Real vs. Fake News Analysis</a:t>
            </a:r>
            <a:endParaRPr b="0" lang="en-US" sz="5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82680" y="2722320"/>
            <a:ext cx="6400440" cy="256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68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Semantic Analysis Project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Presented by [GROUP - 1]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IN" sz="1600" spc="-1" strike="noStrike">
              <a:latin typeface="Arial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"/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KUNJA RAHUL DEEP</a:t>
            </a:r>
            <a:endParaRPr b="0" lang="en-IN" sz="1600" spc="-1" strike="noStrike">
              <a:latin typeface="Arial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"/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MUHAMED YASIN</a:t>
            </a:r>
            <a:endParaRPr b="0" lang="en-IN" sz="1600" spc="-1" strike="noStrike">
              <a:latin typeface="Arial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"/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S PREETHAM</a:t>
            </a:r>
            <a:endParaRPr b="0" lang="en-IN" sz="1600" spc="-1" strike="noStrike">
              <a:latin typeface="Arial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"/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JOSHI KUNAL ASHOKBHAI</a:t>
            </a:r>
            <a:endParaRPr b="0" lang="en-IN" sz="1600" spc="-1" strike="noStrike">
              <a:latin typeface="Arial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Wingdings" charset="2"/>
              <a:buChar char=""/>
            </a:pPr>
            <a:r>
              <a:rPr b="0" lang="en-IN" sz="1600" spc="-1" strike="noStrike" cap="all">
                <a:solidFill>
                  <a:srgbClr val="000000"/>
                </a:solidFill>
                <a:latin typeface="Gill Sans MT"/>
              </a:rPr>
              <a:t>BANGARI SHANMUKH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9" name="Content Placeholder 8" descr=""/>
          <p:cNvPicPr/>
          <p:nvPr/>
        </p:nvPicPr>
        <p:blipFill>
          <a:blip r:embed="rId1"/>
          <a:stretch/>
        </p:blipFill>
        <p:spPr>
          <a:xfrm>
            <a:off x="457200" y="501480"/>
            <a:ext cx="8229240" cy="596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1" name="Content Placeholder 4" descr=""/>
          <p:cNvPicPr/>
          <p:nvPr/>
        </p:nvPicPr>
        <p:blipFill>
          <a:blip r:embed="rId1"/>
          <a:stretch/>
        </p:blipFill>
        <p:spPr>
          <a:xfrm>
            <a:off x="457200" y="943920"/>
            <a:ext cx="8229240" cy="544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3" name="Content Placeholder 4" descr=""/>
          <p:cNvPicPr/>
          <p:nvPr/>
        </p:nvPicPr>
        <p:blipFill>
          <a:blip r:embed="rId1"/>
          <a:stretch/>
        </p:blipFill>
        <p:spPr>
          <a:xfrm>
            <a:off x="457200" y="678600"/>
            <a:ext cx="8229240" cy="57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5" name="Content Placeholder 4" descr=""/>
          <p:cNvPicPr/>
          <p:nvPr/>
        </p:nvPicPr>
        <p:blipFill>
          <a:blip r:embed="rId1"/>
          <a:stretch/>
        </p:blipFill>
        <p:spPr>
          <a:xfrm>
            <a:off x="457200" y="550440"/>
            <a:ext cx="8229240" cy="57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Model Performance Metrics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Best Model: XgBoost (Accuracy: 99.2%)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Precision &amp; Recall values for Fake vs Real News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Hyperparameter tuning for better efficiency.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19" name="Content Placeholder 8" descr=""/>
          <p:cNvPicPr/>
          <p:nvPr/>
        </p:nvPicPr>
        <p:blipFill>
          <a:blip r:embed="rId1"/>
          <a:stretch/>
        </p:blipFill>
        <p:spPr>
          <a:xfrm>
            <a:off x="457200" y="875160"/>
            <a:ext cx="8229240" cy="494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21" name="Content Placeholder 4" descr=""/>
          <p:cNvPicPr/>
          <p:nvPr/>
        </p:nvPicPr>
        <p:blipFill>
          <a:blip r:embed="rId1"/>
          <a:stretch/>
        </p:blipFill>
        <p:spPr>
          <a:xfrm>
            <a:off x="457200" y="835920"/>
            <a:ext cx="8229240" cy="500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User Interface - Web Deployment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📌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Developed using Flask/Streamlit.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📌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Users can enter a news article &amp; get predictions.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📌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Displays prediction confidence &amp; explanation.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Conclusion &amp; Future Enhancements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Successfully classified Real vs Fake News.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Future scope: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🔹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Advanced Deep Learning (Transformers, BERT)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🔹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Real-time scraping &amp; detection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   🔹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Multi-language support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Introduction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🔹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Fake news detection is crucial in today's digital world.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🔹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This project classifies news articles as real or fake using machine learning.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🔹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Dataset: 40,000 articles (20,000 real, 20,000 fake).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Business Objective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🎯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Accurately classify fake and real news articles.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🎯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Use Natural Language Processing (NLP) and Machine Learning.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🎯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Deploy a user-friendly web interface for easy classification.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Dataset Details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📌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40,000 articles (20,000 real, 20,000 fake)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📌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Text-based dataset requiring preprocessing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📌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Techniques used: Tokenization, Stopword Removal, Vectorization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9" name="Content Placeholder 4" descr=""/>
          <p:cNvPicPr/>
          <p:nvPr/>
        </p:nvPicPr>
        <p:blipFill>
          <a:blip r:embed="rId1"/>
          <a:stretch/>
        </p:blipFill>
        <p:spPr>
          <a:xfrm>
            <a:off x="457200" y="757080"/>
            <a:ext cx="8229240" cy="5045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Methodology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🛠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Steps followed: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Data Cleaning &amp; Preprocessing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Feature Engineering (TF-IDF, Word Embeddings)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Sentiment Analysis &amp; N-gram Analysis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Model Training &amp; Evaluation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Deployment using Flask/Streamlit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Confusion Matrix - Model Performance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✅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Visual representation of model predictions vs actual labels.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✅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Helps measure True Positives, False Positives, etc.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✅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Accuracy, Precision, and Recall scores analyzed.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Word Cloud - Real vs Fake News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✅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Real news: Common words include ‘verified’, ‘confirmed’, ‘official’.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✅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Fake news: Words like ‘hoax’, ‘misleading’, ‘clickbait’ appear frequently.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✅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Provides insight into distinguishing words.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43600" y="804600"/>
            <a:ext cx="6571080" cy="1049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Sentiment Analysis &amp; N-gram Trends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43600" y="2015640"/>
            <a:ext cx="6571080" cy="3450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📊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Sentiment Distribution: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Positive News: 30%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Neutral News: 50%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Negative News: 20%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📊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Common N-grams: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✔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'Breaking News', 'According to reports', 'Fake Report'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Application>Neat_Office/6.2.8.2$Windows_x86 LibreOffice_project/</Application>
  <Words>385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Rahul teja</dc:creator>
  <dc:description>generated using python-pptx</dc:description>
  <dc:language>en-IN</dc:language>
  <cp:lastModifiedBy/>
  <dcterms:modified xsi:type="dcterms:W3CDTF">2025-02-10T18:12:28Z</dcterms:modified>
  <cp:revision>7</cp:revision>
  <dc:subject/>
  <dc:title>Real vs. Fake News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