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QJDtqQA4BU2XUjLo/0uv9Tpcf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6280190" y="2011204"/>
            <a:ext cx="7556421" cy="212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Telecom Customer Insights: Unveiling Usage Patterns and Churn Drivers</a:t>
            </a:r>
            <a:endParaRPr b="0" i="0" sz="4450" u="none" cap="none" strike="noStrike"/>
          </a:p>
        </p:txBody>
      </p:sp>
      <p:sp>
        <p:nvSpPr>
          <p:cNvPr id="58" name="Google Shape;58;p1"/>
          <p:cNvSpPr/>
          <p:nvPr/>
        </p:nvSpPr>
        <p:spPr>
          <a:xfrm>
            <a:off x="6280190" y="4477703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This presentation delves into an analysis of telecom customer data, revealing key insights into usage patterns, churn drivers, and opportunities for targeted marketing and retention strategies.</a:t>
            </a:r>
            <a:endParaRPr b="0" i="0" sz="1750" u="none" cap="none" strike="noStrike"/>
          </a:p>
        </p:txBody>
      </p:sp>
      <p:sp>
        <p:nvSpPr>
          <p:cNvPr id="59" name="Google Shape;59;p1"/>
          <p:cNvSpPr/>
          <p:nvPr/>
        </p:nvSpPr>
        <p:spPr>
          <a:xfrm>
            <a:off x="6280190" y="5838468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6801375" y="5906550"/>
            <a:ext cx="2699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oboto"/>
              <a:buNone/>
            </a:pPr>
            <a:r>
              <a:rPr b="1" i="0" lang="en-US" sz="22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b="1" lang="en-US" sz="22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Kunja Rahul Deep</a:t>
            </a:r>
            <a:endParaRPr b="0" i="0" sz="2200" u="none" cap="none" strike="noStrike"/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338" y="5906550"/>
            <a:ext cx="4286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793790" y="972145"/>
            <a:ext cx="806922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Key Takeaways and Next Steps</a:t>
            </a:r>
            <a:endParaRPr b="0" i="0" sz="4450" u="none" cap="none" strike="noStrike"/>
          </a:p>
        </p:txBody>
      </p:sp>
      <p:pic>
        <p:nvPicPr>
          <p:cNvPr descr="preencoded.png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348" y="2134553"/>
            <a:ext cx="2152055" cy="166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/>
          <p:nvPr/>
        </p:nvSpPr>
        <p:spPr>
          <a:xfrm>
            <a:off x="3993713" y="2959179"/>
            <a:ext cx="121325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0" i="0" sz="2200" u="none" cap="none" strike="noStrike"/>
          </a:p>
        </p:txBody>
      </p:sp>
      <p:sp>
        <p:nvSpPr>
          <p:cNvPr id="162" name="Google Shape;162;p10"/>
          <p:cNvSpPr/>
          <p:nvPr/>
        </p:nvSpPr>
        <p:spPr>
          <a:xfrm>
            <a:off x="5357217" y="2792254"/>
            <a:ext cx="452520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Understanding Customer Behavior</a:t>
            </a:r>
            <a:endParaRPr b="0" i="0" sz="2200" u="none" cap="none" strike="noStrike"/>
          </a:p>
        </p:txBody>
      </p:sp>
      <p:sp>
        <p:nvSpPr>
          <p:cNvPr id="163" name="Google Shape;163;p10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fmla="val 625116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4" name="Google Shape;16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2381" y="3861078"/>
            <a:ext cx="4304109" cy="166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/>
          <p:nvPr/>
        </p:nvSpPr>
        <p:spPr>
          <a:xfrm>
            <a:off x="3980498" y="4469249"/>
            <a:ext cx="147637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0" i="0" sz="2200" u="none" cap="none" strike="noStrike"/>
          </a:p>
        </p:txBody>
      </p:sp>
      <p:sp>
        <p:nvSpPr>
          <p:cNvPr id="166" name="Google Shape;166;p10"/>
          <p:cNvSpPr/>
          <p:nvPr/>
        </p:nvSpPr>
        <p:spPr>
          <a:xfrm>
            <a:off x="6433304" y="4087892"/>
            <a:ext cx="323016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Identifying Churn Drivers</a:t>
            </a:r>
            <a:endParaRPr b="0" i="0" sz="2200" u="none" cap="none" strike="noStrike"/>
          </a:p>
        </p:txBody>
      </p:sp>
      <p:sp>
        <p:nvSpPr>
          <p:cNvPr id="167" name="Google Shape;167;p10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Customer service calls and total charges show a moderate correlation with churn.</a:t>
            </a:r>
            <a:endParaRPr b="0" i="0" sz="1750" u="none" cap="none" strike="noStrike"/>
          </a:p>
        </p:txBody>
      </p:sp>
      <p:sp>
        <p:nvSpPr>
          <p:cNvPr id="168" name="Google Shape;168;p10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fmla="val 625116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9" name="Google Shape;16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294" y="5587603"/>
            <a:ext cx="6456164" cy="166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/>
          <p:nvPr/>
        </p:nvSpPr>
        <p:spPr>
          <a:xfrm>
            <a:off x="3978593" y="6195774"/>
            <a:ext cx="151328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0" i="0" sz="2200" u="none" cap="none" strike="noStrike"/>
          </a:p>
        </p:txBody>
      </p:sp>
      <p:sp>
        <p:nvSpPr>
          <p:cNvPr id="171" name="Google Shape;171;p10"/>
          <p:cNvSpPr/>
          <p:nvPr/>
        </p:nvSpPr>
        <p:spPr>
          <a:xfrm>
            <a:off x="7509272" y="5814417"/>
            <a:ext cx="413813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Targeted Marketing &amp; Retention</a:t>
            </a:r>
            <a:endParaRPr b="0" i="0" sz="2200" u="none" cap="none" strike="noStrike"/>
          </a:p>
        </p:txBody>
      </p:sp>
      <p:sp>
        <p:nvSpPr>
          <p:cNvPr id="172" name="Google Shape;172;p10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Develop personalized plans for high-usage customers and address customer service issues proactively.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793790" y="844391"/>
            <a:ext cx="130428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Account Length: Understanding Customer Longevity</a:t>
            </a:r>
            <a:endParaRPr b="0" i="0" sz="4450" u="none" cap="none" strike="noStrike"/>
          </a:p>
        </p:txBody>
      </p:sp>
      <p:sp>
        <p:nvSpPr>
          <p:cNvPr id="68" name="Google Shape;68;p2"/>
          <p:cNvSpPr/>
          <p:nvPr/>
        </p:nvSpPr>
        <p:spPr>
          <a:xfrm>
            <a:off x="793790" y="2828925"/>
            <a:ext cx="324516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Average Account Length</a:t>
            </a:r>
            <a:endParaRPr b="0" i="0" sz="2200" u="none" cap="none" strike="noStrike"/>
          </a:p>
        </p:txBody>
      </p:sp>
      <p:sp>
        <p:nvSpPr>
          <p:cNvPr id="69" name="Google Shape;69;p2"/>
          <p:cNvSpPr/>
          <p:nvPr/>
        </p:nvSpPr>
        <p:spPr>
          <a:xfrm>
            <a:off x="793790" y="3410069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The average account length is ~100 days, with a wide standard deviation (~40 days).</a:t>
            </a:r>
            <a:endParaRPr b="0" i="0" sz="1750" u="none" cap="none" strike="noStrike"/>
          </a:p>
        </p:txBody>
      </p:sp>
      <p:sp>
        <p:nvSpPr>
          <p:cNvPr id="70" name="Google Shape;70;p2"/>
          <p:cNvSpPr/>
          <p:nvPr/>
        </p:nvSpPr>
        <p:spPr>
          <a:xfrm>
            <a:off x="793790" y="4339947"/>
            <a:ext cx="6244709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Some accounts are very short-lived (minimum = 1 day), suggesting early dropoffs or recent sign-ups. Accounts with lengths exceeding 200 days (max = 243) may indicate loyal customers.</a:t>
            </a:r>
            <a:endParaRPr b="0" i="0" sz="1750" u="none" cap="none" strike="noStrike"/>
          </a:p>
        </p:txBody>
      </p:sp>
      <p:pic>
        <p:nvPicPr>
          <p:cNvPr descr="preencoded.png"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9521" y="2857262"/>
            <a:ext cx="6244709" cy="427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6280190" y="1106805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Voice Messages: Assessing Usage Habits</a:t>
            </a:r>
            <a:endParaRPr b="0" i="0" sz="4450" u="none" cap="none" strike="noStrike"/>
          </a:p>
        </p:txBody>
      </p:sp>
      <p:sp>
        <p:nvSpPr>
          <p:cNvPr id="79" name="Google Shape;79;p3"/>
          <p:cNvSpPr/>
          <p:nvPr/>
        </p:nvSpPr>
        <p:spPr>
          <a:xfrm>
            <a:off x="6280190" y="3119676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6462474" y="3204686"/>
            <a:ext cx="145613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650"/>
              <a:buFont typeface="Raleway"/>
              <a:buNone/>
            </a:pPr>
            <a:r>
              <a:rPr b="0" i="0" lang="en-US" sz="26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0" i="0" sz="2650" u="none" cap="none" strike="noStrike"/>
          </a:p>
        </p:txBody>
      </p:sp>
      <p:sp>
        <p:nvSpPr>
          <p:cNvPr id="81" name="Google Shape;81;p3"/>
          <p:cNvSpPr/>
          <p:nvPr/>
        </p:nvSpPr>
        <p:spPr>
          <a:xfrm>
            <a:off x="7017306" y="311967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Limited Usage</a:t>
            </a:r>
            <a:endParaRPr b="0" i="0" sz="2200" u="none" cap="none" strike="noStrike"/>
          </a:p>
        </p:txBody>
      </p:sp>
      <p:sp>
        <p:nvSpPr>
          <p:cNvPr id="82" name="Google Shape;82;p3"/>
          <p:cNvSpPr/>
          <p:nvPr/>
        </p:nvSpPr>
        <p:spPr>
          <a:xfrm>
            <a:off x="7017306" y="3610094"/>
            <a:ext cx="2927747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50% of users (median) did not use the voice message service (voice.messages = 0).</a:t>
            </a:r>
            <a:endParaRPr b="0" i="0" sz="1750" u="none" cap="none" strike="noStrike"/>
          </a:p>
        </p:txBody>
      </p:sp>
      <p:sp>
        <p:nvSpPr>
          <p:cNvPr id="83" name="Google Shape;83;p3"/>
          <p:cNvSpPr/>
          <p:nvPr/>
        </p:nvSpPr>
        <p:spPr>
          <a:xfrm>
            <a:off x="10171867" y="3119676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10338316" y="3204686"/>
            <a:ext cx="177284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650"/>
              <a:buFont typeface="Raleway"/>
              <a:buNone/>
            </a:pPr>
            <a:r>
              <a:rPr b="0" i="0" lang="en-US" sz="26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0" i="0" sz="2650" u="none" cap="none" strike="noStrike"/>
          </a:p>
        </p:txBody>
      </p:sp>
      <p:sp>
        <p:nvSpPr>
          <p:cNvPr id="85" name="Google Shape;85;p3"/>
          <p:cNvSpPr/>
          <p:nvPr/>
        </p:nvSpPr>
        <p:spPr>
          <a:xfrm>
            <a:off x="10908983" y="311967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Heavy Users Exist</a:t>
            </a:r>
            <a:endParaRPr b="0" i="0" sz="2200" u="none" cap="none" strike="noStrike"/>
          </a:p>
        </p:txBody>
      </p:sp>
      <p:sp>
        <p:nvSpPr>
          <p:cNvPr id="86" name="Google Shape;86;p3"/>
          <p:cNvSpPr/>
          <p:nvPr/>
        </p:nvSpPr>
        <p:spPr>
          <a:xfrm>
            <a:off x="10908983" y="3610094"/>
            <a:ext cx="2927747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However, the mean is ~7.75 messages, indicating a skewed distribution with some heavy users (max = 52).</a:t>
            </a:r>
            <a:endParaRPr b="0" i="0" sz="1750" u="none" cap="none" strike="noStrike"/>
          </a:p>
        </p:txBody>
      </p:sp>
      <p:sp>
        <p:nvSpPr>
          <p:cNvPr id="87" name="Google Shape;87;p3"/>
          <p:cNvSpPr/>
          <p:nvPr/>
        </p:nvSpPr>
        <p:spPr>
          <a:xfrm>
            <a:off x="6280190" y="5906572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44496" y="5991582"/>
            <a:ext cx="181689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650"/>
              <a:buFont typeface="Raleway"/>
              <a:buNone/>
            </a:pPr>
            <a:r>
              <a:rPr b="0" i="0" lang="en-US" sz="265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0" i="0" sz="2650" u="none" cap="none" strike="noStrike"/>
          </a:p>
        </p:txBody>
      </p:sp>
      <p:sp>
        <p:nvSpPr>
          <p:cNvPr id="89" name="Google Shape;89;p3"/>
          <p:cNvSpPr/>
          <p:nvPr/>
        </p:nvSpPr>
        <p:spPr>
          <a:xfrm>
            <a:off x="7017306" y="590657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Sparing Usage</a:t>
            </a:r>
            <a:endParaRPr b="0" i="0" sz="2200" u="none" cap="none" strike="noStrike"/>
          </a:p>
        </p:txBody>
      </p:sp>
      <p:sp>
        <p:nvSpPr>
          <p:cNvPr id="90" name="Google Shape;90;p3"/>
          <p:cNvSpPr/>
          <p:nvPr/>
        </p:nvSpPr>
        <p:spPr>
          <a:xfrm>
            <a:off x="7017306" y="6396990"/>
            <a:ext cx="681930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The interquartile range (0 to 17) reveals that the majority of users use voice messages sparingly.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>
            <a:off x="793790" y="1902023"/>
            <a:ext cx="130428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International Usage: Exploring Global Connectivity</a:t>
            </a:r>
            <a:endParaRPr b="0" i="0" sz="4450" u="none" cap="none" strike="noStrike"/>
          </a:p>
        </p:txBody>
      </p:sp>
      <p:sp>
        <p:nvSpPr>
          <p:cNvPr id="97" name="Google Shape;97;p4"/>
          <p:cNvSpPr/>
          <p:nvPr/>
        </p:nvSpPr>
        <p:spPr>
          <a:xfrm>
            <a:off x="793790" y="3886557"/>
            <a:ext cx="388024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Moderate International Usage</a:t>
            </a:r>
            <a:endParaRPr b="0" i="0" sz="2200" u="none" cap="none" strike="noStrike"/>
          </a:p>
        </p:txBody>
      </p:sp>
      <p:sp>
        <p:nvSpPr>
          <p:cNvPr id="98" name="Google Shape;98;p4"/>
          <p:cNvSpPr/>
          <p:nvPr/>
        </p:nvSpPr>
        <p:spPr>
          <a:xfrm>
            <a:off x="793790" y="4467701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On average, customers use 10.26 minutes for international calls, with ~4 calls per customer.</a:t>
            </a:r>
            <a:endParaRPr b="0" i="0" sz="1750" u="none" cap="none" strike="noStrike"/>
          </a:p>
        </p:txBody>
      </p:sp>
      <p:sp>
        <p:nvSpPr>
          <p:cNvPr id="99" name="Google Shape;99;p4"/>
          <p:cNvSpPr/>
          <p:nvPr/>
        </p:nvSpPr>
        <p:spPr>
          <a:xfrm>
            <a:off x="7599521" y="388655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Affordable Rates</a:t>
            </a:r>
            <a:endParaRPr b="0" i="0" sz="2200" u="none" cap="none" strike="noStrike"/>
          </a:p>
        </p:txBody>
      </p:sp>
      <p:sp>
        <p:nvSpPr>
          <p:cNvPr id="100" name="Google Shape;100;p4"/>
          <p:cNvSpPr/>
          <p:nvPr/>
        </p:nvSpPr>
        <p:spPr>
          <a:xfrm>
            <a:off x="7599521" y="4467701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Charges are low (~2.77), suggesting affordable international rates.</a:t>
            </a:r>
            <a:endParaRPr b="0" i="0" sz="1750" u="none" cap="none" strike="noStrike"/>
          </a:p>
        </p:txBody>
      </p:sp>
      <p:sp>
        <p:nvSpPr>
          <p:cNvPr id="101" name="Google Shape;101;p4"/>
          <p:cNvSpPr/>
          <p:nvPr/>
        </p:nvSpPr>
        <p:spPr>
          <a:xfrm>
            <a:off x="7599521" y="5397579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Outliers exist with a maximum of 20 calls and 20 minutes, indicating potential high-value international users.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793790" y="2256473"/>
            <a:ext cx="1052202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Daytime Call Usage: The Peak of Activity</a:t>
            </a:r>
            <a:endParaRPr b="0" i="0" sz="4450" u="none" cap="none" strike="noStrike"/>
          </a:p>
        </p:txBody>
      </p:sp>
      <p:sp>
        <p:nvSpPr>
          <p:cNvPr id="108" name="Google Shape;108;p5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Dominant Usage</a:t>
            </a:r>
            <a:endParaRPr b="0" i="0" sz="2200" u="none" cap="none" strike="noStrike"/>
          </a:p>
        </p:txBody>
      </p:sp>
      <p:sp>
        <p:nvSpPr>
          <p:cNvPr id="109" name="Google Shape;109;p5"/>
          <p:cNvSpPr/>
          <p:nvPr/>
        </p:nvSpPr>
        <p:spPr>
          <a:xfrm>
            <a:off x="793790" y="4113371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Daytime call minutes (mean = 180.29) and charges (mean = 30.65) dominate usage patterns, showing it as the primary time of activity.</a:t>
            </a:r>
            <a:endParaRPr b="0" i="0" sz="1750" u="none" cap="none" strike="noStrike"/>
          </a:p>
        </p:txBody>
      </p:sp>
      <p:sp>
        <p:nvSpPr>
          <p:cNvPr id="110" name="Google Shape;110;p5"/>
          <p:cNvSpPr/>
          <p:nvPr/>
        </p:nvSpPr>
        <p:spPr>
          <a:xfrm>
            <a:off x="7599521" y="353222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Varied Habits</a:t>
            </a:r>
            <a:endParaRPr b="0" i="0" sz="2200" u="none" cap="none" strike="noStrike"/>
          </a:p>
        </p:txBody>
      </p:sp>
      <p:sp>
        <p:nvSpPr>
          <p:cNvPr id="111" name="Google Shape;111;p5"/>
          <p:cNvSpPr/>
          <p:nvPr/>
        </p:nvSpPr>
        <p:spPr>
          <a:xfrm>
            <a:off x="7599521" y="4113371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High variability (std = 53.89 mins) suggests distinct usage habits among customers.</a:t>
            </a:r>
            <a:endParaRPr b="0" i="0" sz="1750" u="none" cap="none" strike="noStrike"/>
          </a:p>
        </p:txBody>
      </p:sp>
      <p:sp>
        <p:nvSpPr>
          <p:cNvPr id="112" name="Google Shape;112;p5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Some users have no daytime calls (min = 0), possibly using other services or time slots.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/>
          <p:nvPr/>
        </p:nvSpPr>
        <p:spPr>
          <a:xfrm>
            <a:off x="793790" y="2721412"/>
            <a:ext cx="1065752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Evening Call Trends: Shifting Preferences</a:t>
            </a:r>
            <a:endParaRPr b="0" i="0" sz="4450" u="none" cap="none" strike="noStrike"/>
          </a:p>
        </p:txBody>
      </p:sp>
      <p:sp>
        <p:nvSpPr>
          <p:cNvPr id="119" name="Google Shape;119;p6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Increased Usage</a:t>
            </a:r>
            <a:endParaRPr b="0" i="0" sz="2200" u="none" cap="none" strike="noStrike"/>
          </a:p>
        </p:txBody>
      </p:sp>
      <p:sp>
        <p:nvSpPr>
          <p:cNvPr id="120" name="Google Shape;120;p6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Evening call minutes (mean = 200.58) are slightly higher than daytime calls, despite similar charges (mean = 17.05).</a:t>
            </a:r>
            <a:endParaRPr b="0" i="0" sz="1750" u="none" cap="none" strike="noStrike"/>
          </a:p>
        </p:txBody>
      </p:sp>
      <p:sp>
        <p:nvSpPr>
          <p:cNvPr id="121" name="Google Shape;121;p6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Evening Activity</a:t>
            </a:r>
            <a:endParaRPr b="0" i="0" sz="2200" u="none" cap="none" strike="noStrike"/>
          </a:p>
        </p:txBody>
      </p:sp>
      <p:sp>
        <p:nvSpPr>
          <p:cNvPr id="122" name="Google Shape;122;p6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Outliers include users with nearly double the average minutes (max = 363.7), showing some preference for evening activity.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793790" y="1902023"/>
            <a:ext cx="130428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Nighttime Usage: Leveraging Cost-Effective Rates</a:t>
            </a:r>
            <a:endParaRPr b="0" i="0" sz="4450" u="none" cap="none" strike="noStrike"/>
          </a:p>
        </p:txBody>
      </p:sp>
      <p:sp>
        <p:nvSpPr>
          <p:cNvPr id="129" name="Google Shape;129;p7"/>
          <p:cNvSpPr/>
          <p:nvPr/>
        </p:nvSpPr>
        <p:spPr>
          <a:xfrm>
            <a:off x="793790" y="3886557"/>
            <a:ext cx="307633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Comparable to Evening</a:t>
            </a:r>
            <a:endParaRPr b="0" i="0" sz="2200" u="none" cap="none" strike="noStrike"/>
          </a:p>
        </p:txBody>
      </p:sp>
      <p:sp>
        <p:nvSpPr>
          <p:cNvPr id="130" name="Google Shape;130;p7"/>
          <p:cNvSpPr/>
          <p:nvPr/>
        </p:nvSpPr>
        <p:spPr>
          <a:xfrm>
            <a:off x="793790" y="4467701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Nighttime call minutes (mean = 200.39) are comparable to evening usage, but the charge (mean = 9.02) is significantly lower.</a:t>
            </a:r>
            <a:endParaRPr b="0" i="0" sz="1750" u="none" cap="none" strike="noStrike"/>
          </a:p>
        </p:txBody>
      </p:sp>
      <p:sp>
        <p:nvSpPr>
          <p:cNvPr id="131" name="Google Shape;131;p7"/>
          <p:cNvSpPr/>
          <p:nvPr/>
        </p:nvSpPr>
        <p:spPr>
          <a:xfrm>
            <a:off x="7599521" y="3886557"/>
            <a:ext cx="2891790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Cost-Conscious Users</a:t>
            </a:r>
            <a:endParaRPr b="0" i="0" sz="2200" u="none" cap="none" strike="noStrike"/>
          </a:p>
        </p:txBody>
      </p:sp>
      <p:sp>
        <p:nvSpPr>
          <p:cNvPr id="132" name="Google Shape;132;p7"/>
          <p:cNvSpPr/>
          <p:nvPr/>
        </p:nvSpPr>
        <p:spPr>
          <a:xfrm>
            <a:off x="7599521" y="4467701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The data indicates cheaper nighttime rates, making it an attractive option for users.</a:t>
            </a:r>
            <a:endParaRPr b="0" i="0" sz="1750" u="none" cap="none" strike="noStrike"/>
          </a:p>
        </p:txBody>
      </p:sp>
      <p:sp>
        <p:nvSpPr>
          <p:cNvPr id="133" name="Google Shape;133;p7"/>
          <p:cNvSpPr/>
          <p:nvPr/>
        </p:nvSpPr>
        <p:spPr>
          <a:xfrm>
            <a:off x="7599521" y="5397579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Outliers show heavy nighttime activity, possibly driven by cost-conscious users or specific needs.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Customer Service Calls: Understanding Support Needs</a:t>
            </a:r>
            <a:endParaRPr b="0" i="0" sz="4450" u="none" cap="none" strike="noStrike"/>
          </a:p>
        </p:txBody>
      </p:sp>
      <p:sp>
        <p:nvSpPr>
          <p:cNvPr id="140" name="Google Shape;140;p8"/>
          <p:cNvSpPr/>
          <p:nvPr/>
        </p:nvSpPr>
        <p:spPr>
          <a:xfrm>
            <a:off x="793790" y="435149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Limited Support</a:t>
            </a:r>
            <a:endParaRPr b="0" i="0" sz="2200" u="none" cap="none" strike="noStrike"/>
          </a:p>
        </p:txBody>
      </p:sp>
      <p:sp>
        <p:nvSpPr>
          <p:cNvPr id="141" name="Google Shape;141;p8"/>
          <p:cNvSpPr/>
          <p:nvPr/>
        </p:nvSpPr>
        <p:spPr>
          <a:xfrm>
            <a:off x="793790" y="4932640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Most users make 1 or fewer customer service calls (median = 1, mean = 1.57).</a:t>
            </a:r>
            <a:endParaRPr b="0" i="0" sz="1750" u="none" cap="none" strike="noStrike"/>
          </a:p>
        </p:txBody>
      </p:sp>
      <p:sp>
        <p:nvSpPr>
          <p:cNvPr id="142" name="Google Shape;142;p8"/>
          <p:cNvSpPr/>
          <p:nvPr/>
        </p:nvSpPr>
        <p:spPr>
          <a:xfrm>
            <a:off x="7599521" y="435149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High Dependency</a:t>
            </a:r>
            <a:endParaRPr b="0" i="0" sz="2200" u="none" cap="none" strike="noStrike"/>
          </a:p>
        </p:txBody>
      </p:sp>
      <p:sp>
        <p:nvSpPr>
          <p:cNvPr id="143" name="Google Shape;143;p8"/>
          <p:cNvSpPr/>
          <p:nvPr/>
        </p:nvSpPr>
        <p:spPr>
          <a:xfrm>
            <a:off x="7599521" y="4932640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A few users are highly dependent on customer service (max = 9), potentially signaling dissatisfaction or technical issues.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793790" y="2721412"/>
            <a:ext cx="1042951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Total Charges: Reflecting Diverse Usage</a:t>
            </a:r>
            <a:endParaRPr b="0" i="0" sz="4450" u="none" cap="none" strike="noStrike"/>
          </a:p>
        </p:txBody>
      </p:sp>
      <p:sp>
        <p:nvSpPr>
          <p:cNvPr id="150" name="Google Shape;150;p9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Wide Range</a:t>
            </a:r>
            <a:endParaRPr b="0" i="0" sz="2200" u="none" cap="none" strike="noStrike"/>
          </a:p>
        </p:txBody>
      </p:sp>
      <p:sp>
        <p:nvSpPr>
          <p:cNvPr id="151" name="Google Shape;151;p9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Total charges range from 22.93 to 96.15, with a mean of ~59.50.</a:t>
            </a:r>
            <a:endParaRPr b="0" i="0" sz="1750" u="none" cap="none" strike="noStrike"/>
          </a:p>
        </p:txBody>
      </p:sp>
      <p:sp>
        <p:nvSpPr>
          <p:cNvPr id="152" name="Google Shape;152;p9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b="0" i="0" lang="en-US" sz="22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Diverse User Base</a:t>
            </a:r>
            <a:endParaRPr b="0" i="0" sz="2200" u="none" cap="none" strike="noStrike"/>
          </a:p>
        </p:txBody>
      </p:sp>
      <p:sp>
        <p:nvSpPr>
          <p:cNvPr id="153" name="Google Shape;153;p9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This wide range suggests a diverse user base, from low-usage budget users to high-usage premium users.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2024-11-24T17:33:02Z</dcterms:created>
  <dc:creator>PptxGenJS</dc:creator>
</cp:coreProperties>
</file>