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F5CF1F-4E29-47FE-820D-9FA4CDD87E5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306426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5CF1F-4E29-47FE-820D-9FA4CDD87E5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216716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5CF1F-4E29-47FE-820D-9FA4CDD87E5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162184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5CF1F-4E29-47FE-820D-9FA4CDD87E5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393631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F5CF1F-4E29-47FE-820D-9FA4CDD87E5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65398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5CF1F-4E29-47FE-820D-9FA4CDD87E5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241459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5CF1F-4E29-47FE-820D-9FA4CDD87E5B}"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308019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5CF1F-4E29-47FE-820D-9FA4CDD87E5B}"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357987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CF1F-4E29-47FE-820D-9FA4CDD87E5B}"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8454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F5CF1F-4E29-47FE-820D-9FA4CDD87E5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313758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F5CF1F-4E29-47FE-820D-9FA4CDD87E5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A659E-86C2-4A02-B7B7-C574C667F44B}" type="slidenum">
              <a:rPr lang="en-US" smtClean="0"/>
              <a:t>‹#›</a:t>
            </a:fld>
            <a:endParaRPr lang="en-US"/>
          </a:p>
        </p:txBody>
      </p:sp>
    </p:spTree>
    <p:extLst>
      <p:ext uri="{BB962C8B-B14F-4D97-AF65-F5344CB8AC3E}">
        <p14:creationId xmlns:p14="http://schemas.microsoft.com/office/powerpoint/2010/main" val="323004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5CF1F-4E29-47FE-820D-9FA4CDD87E5B}" type="datetimeFigureOut">
              <a:rPr lang="en-US" smtClean="0"/>
              <a:t>10/9/2018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A659E-86C2-4A02-B7B7-C574C667F44B}" type="slidenum">
              <a:rPr lang="en-US" smtClean="0"/>
              <a:t>‹#›</a:t>
            </a:fld>
            <a:endParaRPr lang="en-US"/>
          </a:p>
        </p:txBody>
      </p:sp>
    </p:spTree>
    <p:extLst>
      <p:ext uri="{BB962C8B-B14F-4D97-AF65-F5344CB8AC3E}">
        <p14:creationId xmlns:p14="http://schemas.microsoft.com/office/powerpoint/2010/main" val="405966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4494" y="119799"/>
            <a:ext cx="11383537" cy="671938"/>
          </a:xfrm>
        </p:spPr>
        <p:txBody>
          <a:bodyPr>
            <a:normAutofit fontScale="90000"/>
          </a:bodyPr>
          <a:lstStyle/>
          <a:p>
            <a:pPr algn="ctr"/>
            <a:r>
              <a:rPr lang="en-US" b="1" cap="all" dirty="0" smtClean="0">
                <a:solidFill>
                  <a:srgbClr val="FF0000"/>
                </a:solidFill>
              </a:rPr>
              <a:t/>
            </a:r>
            <a:br>
              <a:rPr lang="en-US" b="1" cap="all" dirty="0" smtClean="0">
                <a:solidFill>
                  <a:srgbClr val="FF0000"/>
                </a:solidFill>
              </a:rPr>
            </a:br>
            <a:r>
              <a:rPr lang="en-US" b="1" cap="all" dirty="0" smtClean="0">
                <a:solidFill>
                  <a:srgbClr val="FF0000"/>
                </a:solidFill>
              </a:rPr>
              <a:t>MOVE </a:t>
            </a:r>
            <a:r>
              <a:rPr lang="en-US" b="1" cap="all" dirty="0">
                <a:solidFill>
                  <a:srgbClr val="FF0000"/>
                </a:solidFill>
              </a:rPr>
              <a:t>FROM SCAN TO SEEK</a:t>
            </a:r>
            <a:br>
              <a:rPr lang="en-US" b="1" cap="all" dirty="0">
                <a:solidFill>
                  <a:srgbClr val="FF0000"/>
                </a:solidFill>
              </a:rPr>
            </a:br>
            <a:endParaRPr lang="en-US" b="1" dirty="0">
              <a:solidFill>
                <a:srgbClr val="FF0000"/>
              </a:solidFill>
            </a:endParaRPr>
          </a:p>
        </p:txBody>
      </p:sp>
      <p:sp>
        <p:nvSpPr>
          <p:cNvPr id="6" name="Content Placeholder 5"/>
          <p:cNvSpPr>
            <a:spLocks noGrp="1"/>
          </p:cNvSpPr>
          <p:nvPr>
            <p:ph idx="1"/>
          </p:nvPr>
        </p:nvSpPr>
        <p:spPr>
          <a:xfrm>
            <a:off x="0" y="891994"/>
            <a:ext cx="11976409" cy="5061841"/>
          </a:xfrm>
        </p:spPr>
        <p:txBody>
          <a:bodyPr>
            <a:normAutofit/>
          </a:bodyPr>
          <a:lstStyle/>
          <a:p>
            <a:pPr algn="just">
              <a:lnSpc>
                <a:spcPct val="150000"/>
              </a:lnSpc>
            </a:pPr>
            <a:r>
              <a:rPr lang="en-US" sz="1800" dirty="0" smtClean="0"/>
              <a:t>The </a:t>
            </a:r>
            <a:r>
              <a:rPr lang="en-US" sz="1800" dirty="0"/>
              <a:t>thumb rule to target while optimizing SQL Queries “</a:t>
            </a:r>
            <a:r>
              <a:rPr lang="en-US" sz="1800" b="1" dirty="0"/>
              <a:t>Scans are bad, Seeks are good</a:t>
            </a:r>
            <a:r>
              <a:rPr lang="en-US" sz="1800" dirty="0" smtClean="0"/>
              <a:t>“.</a:t>
            </a:r>
          </a:p>
          <a:p>
            <a:pPr algn="just">
              <a:lnSpc>
                <a:spcPct val="150000"/>
              </a:lnSpc>
            </a:pPr>
            <a:r>
              <a:rPr lang="en-US" sz="1800" b="1" dirty="0"/>
              <a:t>Scan</a:t>
            </a:r>
            <a:r>
              <a:rPr lang="en-US" sz="1800" dirty="0"/>
              <a:t> indicates reading the whole of the index/table looking for matches – the time this takes is proportional to the size of the index</a:t>
            </a:r>
            <a:r>
              <a:rPr lang="en-US" sz="1800" dirty="0" smtClean="0"/>
              <a:t>.</a:t>
            </a:r>
          </a:p>
          <a:p>
            <a:pPr algn="just">
              <a:lnSpc>
                <a:spcPct val="150000"/>
              </a:lnSpc>
            </a:pPr>
            <a:r>
              <a:rPr lang="en-US" sz="1800" b="1" dirty="0"/>
              <a:t>Seek</a:t>
            </a:r>
            <a:r>
              <a:rPr lang="en-US" sz="1800" dirty="0"/>
              <a:t>, on the other hand, indicates b-tree structure of the index to seek directly to matching records – time taken is only proportional to the number of matching records</a:t>
            </a:r>
            <a:r>
              <a:rPr lang="en-US" sz="1800" dirty="0" smtClean="0"/>
              <a:t>.</a:t>
            </a:r>
          </a:p>
          <a:p>
            <a:pPr algn="just">
              <a:lnSpc>
                <a:spcPct val="150000"/>
              </a:lnSpc>
            </a:pPr>
            <a:r>
              <a:rPr lang="en-US" sz="1800" dirty="0"/>
              <a:t>In general an index seek is preferable to an index scan (when the number of matching records is proportionally much lower than the total number of records), as the time taken to perform an index seek is constant regardless of the total number of records in </a:t>
            </a:r>
            <a:r>
              <a:rPr lang="en-US" sz="1800" dirty="0" smtClean="0"/>
              <a:t>our </a:t>
            </a:r>
            <a:r>
              <a:rPr lang="en-US" sz="1800" dirty="0"/>
              <a:t>table. However, in certain situations, an index scan can be faster than an index seek (</a:t>
            </a:r>
            <a:r>
              <a:rPr lang="en-US" sz="1800" dirty="0" smtClean="0"/>
              <a:t>sometimes </a:t>
            </a:r>
            <a:r>
              <a:rPr lang="en-US" sz="1800" b="1" dirty="0" smtClean="0"/>
              <a:t>significantly</a:t>
            </a:r>
            <a:r>
              <a:rPr lang="en-US" sz="1800" b="1" dirty="0"/>
              <a:t> </a:t>
            </a:r>
            <a:r>
              <a:rPr lang="en-US" sz="1800" dirty="0"/>
              <a:t>faster) – usually when the table is very small, or when a large percentage of the records match the predicate.</a:t>
            </a:r>
          </a:p>
          <a:p>
            <a:pPr algn="just">
              <a:lnSpc>
                <a:spcPct val="150000"/>
              </a:lnSpc>
            </a:pPr>
            <a:endParaRPr lang="en-US" sz="1800" dirty="0"/>
          </a:p>
        </p:txBody>
      </p:sp>
      <p:pic>
        <p:nvPicPr>
          <p:cNvPr id="7" name="Picture 6"/>
          <p:cNvPicPr>
            <a:picLocks noChangeAspect="1"/>
          </p:cNvPicPr>
          <p:nvPr/>
        </p:nvPicPr>
        <p:blipFill>
          <a:blip r:embed="rId2"/>
          <a:stretch>
            <a:fillRect/>
          </a:stretch>
        </p:blipFill>
        <p:spPr>
          <a:xfrm>
            <a:off x="2819658" y="5172501"/>
            <a:ext cx="7448550" cy="1562669"/>
          </a:xfrm>
          <a:prstGeom prst="rect">
            <a:avLst/>
          </a:prstGeom>
        </p:spPr>
      </p:pic>
    </p:spTree>
    <p:extLst>
      <p:ext uri="{BB962C8B-B14F-4D97-AF65-F5344CB8AC3E}">
        <p14:creationId xmlns:p14="http://schemas.microsoft.com/office/powerpoint/2010/main" val="17566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8059" y="2386362"/>
            <a:ext cx="11976409" cy="4360126"/>
          </a:xfrm>
        </p:spPr>
        <p:txBody>
          <a:bodyPr>
            <a:normAutofit/>
          </a:bodyPr>
          <a:lstStyle/>
          <a:p>
            <a:pPr algn="just">
              <a:lnSpc>
                <a:spcPct val="150000"/>
              </a:lnSpc>
            </a:pPr>
            <a:r>
              <a:rPr lang="en-US" sz="1900" b="1" dirty="0" smtClean="0"/>
              <a:t>Table </a:t>
            </a:r>
            <a:r>
              <a:rPr lang="en-US" sz="1900" b="1" dirty="0"/>
              <a:t>Scans:</a:t>
            </a:r>
            <a:r>
              <a:rPr lang="en-US" sz="1900" dirty="0"/>
              <a:t> With no indexes defined/available at all that are relevant to your query the planner is forced to use a table scan meaning that every row is looked at. This can result in every page relating to the table’s data being read from disk (</a:t>
            </a:r>
            <a:r>
              <a:rPr lang="en-US" sz="1900" i="1" dirty="0"/>
              <a:t>worst case scenario</a:t>
            </a:r>
            <a:r>
              <a:rPr lang="en-US" sz="1900" dirty="0"/>
              <a:t>). However, for some queries, table scan is used even when a useful index is present – this is usually because the data in the table is so small that it is more hassle to traverse the indexes.</a:t>
            </a:r>
          </a:p>
          <a:p>
            <a:pPr algn="just">
              <a:lnSpc>
                <a:spcPct val="150000"/>
              </a:lnSpc>
            </a:pPr>
            <a:r>
              <a:rPr lang="en-US" sz="1900" b="1" dirty="0"/>
              <a:t>Index Scans:</a:t>
            </a:r>
            <a:r>
              <a:rPr lang="en-US" sz="1900" dirty="0"/>
              <a:t> Reads the entire index—all the rows in the index order and occurs when an index exists that is only partially </a:t>
            </a:r>
            <a:r>
              <a:rPr lang="en-US" sz="1900" dirty="0" smtClean="0"/>
              <a:t>helpful. The </a:t>
            </a:r>
            <a:r>
              <a:rPr lang="en-US" sz="1900" dirty="0"/>
              <a:t>index might only be partially helpful if there is relatively low selectivity in the distribution of the data. Index scan means the DB reads the data in an Index directly, when it finds what it wants in the Index , it uses the record addresses in the index to go to the table and read only what it requires</a:t>
            </a:r>
            <a:r>
              <a:rPr lang="en-US" sz="1900" dirty="0" smtClean="0"/>
              <a:t>. There’s </a:t>
            </a:r>
            <a:r>
              <a:rPr lang="en-US" sz="1900" dirty="0"/>
              <a:t>a performance advantage to an index scan because an index tends to be much narrower than the full table column</a:t>
            </a:r>
            <a:r>
              <a:rPr lang="en-US" sz="1900" dirty="0" smtClean="0"/>
              <a:t>.</a:t>
            </a:r>
            <a:endParaRPr lang="en-US" sz="1900" dirty="0"/>
          </a:p>
        </p:txBody>
      </p:sp>
      <p:pic>
        <p:nvPicPr>
          <p:cNvPr id="1026" name="Picture 2" descr="DB-Optimization"/>
          <p:cNvPicPr>
            <a:picLocks noChangeAspect="1" noChangeArrowheads="1"/>
          </p:cNvPicPr>
          <p:nvPr/>
        </p:nvPicPr>
        <p:blipFill rotWithShape="1">
          <a:blip r:embed="rId2">
            <a:extLst>
              <a:ext uri="{28A0092B-C50C-407E-A947-70E740481C1C}">
                <a14:useLocalDpi xmlns:a14="http://schemas.microsoft.com/office/drawing/2010/main" val="0"/>
              </a:ext>
            </a:extLst>
          </a:blip>
          <a:srcRect t="24546" r="390" b="1497"/>
          <a:stretch/>
        </p:blipFill>
        <p:spPr bwMode="auto">
          <a:xfrm>
            <a:off x="1338147" y="167268"/>
            <a:ext cx="9300117" cy="214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5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29" y="322707"/>
            <a:ext cx="11799849" cy="6255514"/>
          </a:xfrm>
        </p:spPr>
        <p:txBody>
          <a:bodyPr>
            <a:normAutofit fontScale="70000" lnSpcReduction="20000"/>
          </a:bodyPr>
          <a:lstStyle/>
          <a:p>
            <a:pPr algn="just">
              <a:lnSpc>
                <a:spcPct val="150000"/>
              </a:lnSpc>
            </a:pPr>
            <a:r>
              <a:rPr lang="en-US" b="1" dirty="0"/>
              <a:t>Clustered Index </a:t>
            </a:r>
            <a:r>
              <a:rPr lang="en-US" b="1" dirty="0" smtClean="0"/>
              <a:t>Scan	:</a:t>
            </a:r>
            <a:r>
              <a:rPr lang="en-US" dirty="0"/>
              <a:t> In a table without a clustered index (a heap table), data pages are not linked together – so traversing pages requires a lookup into the Index Allocation Map. A clustered table, however, has it’s data pages linked in a doubly linked list – making sequential scans a bit faster. Of course, in exchange, you have the overhead of dealing with keeping the data pages in order on INSERTs, UPDATEs, and DELETEs. A heap table, however, requires a second write to the Index Allocation Map.</a:t>
            </a:r>
          </a:p>
          <a:p>
            <a:pPr algn="just">
              <a:lnSpc>
                <a:spcPct val="150000"/>
              </a:lnSpc>
            </a:pPr>
            <a:r>
              <a:rPr lang="en-US" b="1" dirty="0" smtClean="0"/>
              <a:t>Index Seeks		</a:t>
            </a:r>
            <a:r>
              <a:rPr lang="en-US" dirty="0" smtClean="0"/>
              <a:t>: traverses a B-tree and walks through leaf nodes seeking only the matching or qualifying rows based on the filter criteria.  Only relevant index pages need to be read instead of every page in the index (or table).</a:t>
            </a:r>
          </a:p>
          <a:p>
            <a:pPr algn="just">
              <a:lnSpc>
                <a:spcPct val="150000"/>
              </a:lnSpc>
            </a:pPr>
            <a:r>
              <a:rPr lang="en-US" b="1" dirty="0" smtClean="0"/>
              <a:t>Clustered Indexes	</a:t>
            </a:r>
            <a:r>
              <a:rPr lang="en-US" dirty="0" smtClean="0"/>
              <a:t>: With a clustered index the table data is stored in the leaf nodes of that index instead of being in a separate heap structure. This means that there will never need to be any extra row lookups after finding rows using that index no matter what columns are needed [unless you have off-page data like TEXT columns or VARCHAR(MAX) columns containing large object (LOB) data types]. You can have only one clustered index for this reason, so chose the one  carefully in order to get maximum gain.</a:t>
            </a:r>
            <a:endParaRPr lang="en-US" dirty="0"/>
          </a:p>
        </p:txBody>
      </p:sp>
    </p:spTree>
    <p:extLst>
      <p:ext uri="{BB962C8B-B14F-4D97-AF65-F5344CB8AC3E}">
        <p14:creationId xmlns:p14="http://schemas.microsoft.com/office/powerpoint/2010/main" val="316247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973"/>
          </a:xfrm>
        </p:spPr>
        <p:txBody>
          <a:bodyPr>
            <a:normAutofit fontScale="90000"/>
          </a:bodyPr>
          <a:lstStyle/>
          <a:p>
            <a:pPr algn="ctr"/>
            <a:r>
              <a:rPr lang="en-US" b="1" dirty="0" smtClean="0">
                <a:solidFill>
                  <a:srgbClr val="FF0000"/>
                </a:solidFill>
              </a:rPr>
              <a:t>B- Tree</a:t>
            </a:r>
            <a:endParaRPr lang="en-US" b="1" dirty="0">
              <a:solidFill>
                <a:srgbClr val="FF0000"/>
              </a:solidFill>
            </a:endParaRPr>
          </a:p>
        </p:txBody>
      </p:sp>
      <p:sp>
        <p:nvSpPr>
          <p:cNvPr id="3" name="Content Placeholder 2"/>
          <p:cNvSpPr>
            <a:spLocks noGrp="1"/>
          </p:cNvSpPr>
          <p:nvPr>
            <p:ph idx="1"/>
          </p:nvPr>
        </p:nvSpPr>
        <p:spPr>
          <a:xfrm>
            <a:off x="256479" y="892098"/>
            <a:ext cx="11753384" cy="5876692"/>
          </a:xfrm>
        </p:spPr>
        <p:txBody>
          <a:bodyPr>
            <a:normAutofit/>
          </a:bodyPr>
          <a:lstStyle/>
          <a:p>
            <a:pPr algn="just">
              <a:lnSpc>
                <a:spcPct val="150000"/>
              </a:lnSpc>
            </a:pPr>
            <a:r>
              <a:rPr lang="en-US" sz="1800" dirty="0"/>
              <a:t>B-Tree index is the index structure which was designed after the A-Tree index. </a:t>
            </a:r>
            <a:endParaRPr lang="en-US" sz="1800" dirty="0" smtClean="0"/>
          </a:p>
          <a:p>
            <a:pPr algn="just">
              <a:lnSpc>
                <a:spcPct val="150000"/>
              </a:lnSpc>
            </a:pPr>
            <a:r>
              <a:rPr lang="en-US" sz="1800" dirty="0" smtClean="0"/>
              <a:t>Another </a:t>
            </a:r>
            <a:r>
              <a:rPr lang="en-US" sz="1800" dirty="0"/>
              <a:t>common misconception is that it stands for Binary-Tree. As logical as those may seem, they are false. The ‘B’ in B-Tree does not actually have any specific meaning. </a:t>
            </a:r>
            <a:r>
              <a:rPr lang="en-US" sz="1800" dirty="0" smtClean="0"/>
              <a:t>(Check </a:t>
            </a:r>
            <a:r>
              <a:rPr lang="en-US" sz="1800" dirty="0"/>
              <a:t>out Ed </a:t>
            </a:r>
            <a:r>
              <a:rPr lang="en-US" sz="1800" dirty="0" err="1"/>
              <a:t>McCreight’s</a:t>
            </a:r>
            <a:r>
              <a:rPr lang="en-US" sz="1800" dirty="0"/>
              <a:t> </a:t>
            </a:r>
            <a:r>
              <a:rPr lang="en-US" sz="1800" dirty="0" smtClean="0"/>
              <a:t>explanation). </a:t>
            </a:r>
            <a:r>
              <a:rPr lang="en-US" sz="1800" dirty="0"/>
              <a:t>where he admits that the name discussion was never settled</a:t>
            </a:r>
            <a:r>
              <a:rPr lang="en-US" sz="1800" dirty="0" smtClean="0"/>
              <a:t>.</a:t>
            </a:r>
          </a:p>
          <a:p>
            <a:pPr algn="just">
              <a:lnSpc>
                <a:spcPct val="150000"/>
              </a:lnSpc>
            </a:pPr>
            <a:r>
              <a:rPr lang="en-US" sz="1800" dirty="0"/>
              <a:t>In its most basic form, the B-Tree index is a hierarchy of data </a:t>
            </a:r>
            <a:r>
              <a:rPr lang="en-US" sz="1800" dirty="0" smtClean="0"/>
              <a:t>pages. </a:t>
            </a:r>
            <a:r>
              <a:rPr lang="en-US" sz="1800" dirty="0"/>
              <a:t>The lowest level is called the leaf level, the highest level is the index root, and all levels in between are the intermediate levels. </a:t>
            </a:r>
            <a:endParaRPr lang="en-US" sz="1800" dirty="0" smtClean="0"/>
          </a:p>
          <a:p>
            <a:pPr algn="just">
              <a:lnSpc>
                <a:spcPct val="150000"/>
              </a:lnSpc>
            </a:pPr>
            <a:endParaRPr lang="en-US" sz="1800" dirty="0"/>
          </a:p>
        </p:txBody>
      </p:sp>
      <p:pic>
        <p:nvPicPr>
          <p:cNvPr id="1026" name="Picture 2" descr="https://www.sqlhammer.com/wp-content/uploads/2016/03/Btree-Structure-Bas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471" y="3625540"/>
            <a:ext cx="43434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82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973"/>
          </a:xfrm>
        </p:spPr>
        <p:txBody>
          <a:bodyPr>
            <a:normAutofit fontScale="90000"/>
          </a:bodyPr>
          <a:lstStyle/>
          <a:p>
            <a:pPr algn="ctr"/>
            <a:r>
              <a:rPr lang="en-US" b="1" dirty="0" smtClean="0">
                <a:solidFill>
                  <a:srgbClr val="FF0000"/>
                </a:solidFill>
              </a:rPr>
              <a:t>B- Tree</a:t>
            </a:r>
            <a:endParaRPr lang="en-US" b="1" dirty="0">
              <a:solidFill>
                <a:srgbClr val="FF0000"/>
              </a:solidFill>
            </a:endParaRPr>
          </a:p>
        </p:txBody>
      </p:sp>
      <p:sp>
        <p:nvSpPr>
          <p:cNvPr id="3" name="Content Placeholder 2"/>
          <p:cNvSpPr>
            <a:spLocks noGrp="1"/>
          </p:cNvSpPr>
          <p:nvPr>
            <p:ph idx="1"/>
          </p:nvPr>
        </p:nvSpPr>
        <p:spPr>
          <a:xfrm>
            <a:off x="626327" y="903250"/>
            <a:ext cx="10939346" cy="5876692"/>
          </a:xfrm>
        </p:spPr>
        <p:txBody>
          <a:bodyPr>
            <a:normAutofit/>
          </a:bodyPr>
          <a:lstStyle/>
          <a:p>
            <a:pPr algn="just">
              <a:lnSpc>
                <a:spcPct val="150000"/>
              </a:lnSpc>
            </a:pPr>
            <a:r>
              <a:rPr lang="en-US" sz="1800" dirty="0"/>
              <a:t>SQL Server uses a B</a:t>
            </a:r>
            <a:r>
              <a:rPr lang="en-US" sz="1800" baseline="30000" dirty="0"/>
              <a:t>+</a:t>
            </a:r>
            <a:r>
              <a:rPr lang="en-US" sz="1800" dirty="0"/>
              <a:t>-Tree index not the traditional B-Tree index. There are two major differences</a:t>
            </a:r>
            <a:r>
              <a:rPr lang="en-US" sz="1800" dirty="0" smtClean="0"/>
              <a:t>.</a:t>
            </a:r>
          </a:p>
          <a:p>
            <a:pPr algn="just" fontAlgn="base">
              <a:lnSpc>
                <a:spcPct val="150000"/>
              </a:lnSpc>
            </a:pPr>
            <a:r>
              <a:rPr lang="en-US" sz="1800" dirty="0"/>
              <a:t>In a B</a:t>
            </a:r>
            <a:r>
              <a:rPr lang="en-US" sz="1800" baseline="30000" dirty="0"/>
              <a:t>+</a:t>
            </a:r>
            <a:r>
              <a:rPr lang="en-US" sz="1800" dirty="0"/>
              <a:t>-Tree index, all of the data is in the leaf level pages. Only key values and pointers exist in the root and intermediate levels.</a:t>
            </a:r>
          </a:p>
          <a:p>
            <a:pPr algn="just" fontAlgn="base">
              <a:lnSpc>
                <a:spcPct val="150000"/>
              </a:lnSpc>
            </a:pPr>
            <a:r>
              <a:rPr lang="en-US" sz="1800" dirty="0"/>
              <a:t>In a B</a:t>
            </a:r>
            <a:r>
              <a:rPr lang="en-US" sz="1800" baseline="30000" dirty="0"/>
              <a:t>+</a:t>
            </a:r>
            <a:r>
              <a:rPr lang="en-US" sz="1800" dirty="0"/>
              <a:t>-Tree index, there are pointers which point to the next and last page in the level.</a:t>
            </a:r>
          </a:p>
          <a:p>
            <a:pPr algn="just">
              <a:lnSpc>
                <a:spcPct val="150000"/>
              </a:lnSpc>
            </a:pPr>
            <a:endParaRPr lang="en-US" sz="1800" dirty="0"/>
          </a:p>
        </p:txBody>
      </p:sp>
      <p:pic>
        <p:nvPicPr>
          <p:cNvPr id="2050" name="Picture 2" descr="https://www.sqlhammer.com/wp-content/uploads/2016/03/Btree-Structure-Read-a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74" y="3212945"/>
            <a:ext cx="43434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7990" y="2819932"/>
            <a:ext cx="7559984" cy="3831818"/>
          </a:xfrm>
          <a:prstGeom prst="rect">
            <a:avLst/>
          </a:prstGeom>
        </p:spPr>
        <p:txBody>
          <a:bodyPr wrap="square">
            <a:spAutoFit/>
          </a:bodyPr>
          <a:lstStyle/>
          <a:p>
            <a:pPr algn="just" fontAlgn="base">
              <a:lnSpc>
                <a:spcPct val="150000"/>
              </a:lnSpc>
            </a:pPr>
            <a:r>
              <a:rPr lang="en-US" dirty="0"/>
              <a:t>With each page pointing to the page ahead and behind you can do range scans without having to travel up and down the index levels. </a:t>
            </a:r>
            <a:endParaRPr lang="en-US" dirty="0" smtClean="0"/>
          </a:p>
          <a:p>
            <a:pPr algn="just" fontAlgn="base">
              <a:lnSpc>
                <a:spcPct val="150000"/>
              </a:lnSpc>
            </a:pPr>
            <a:r>
              <a:rPr lang="en-US" dirty="0" smtClean="0"/>
              <a:t>Take </a:t>
            </a:r>
            <a:r>
              <a:rPr lang="en-US" dirty="0"/>
              <a:t>this scenario</a:t>
            </a:r>
            <a:r>
              <a:rPr lang="en-US" dirty="0" smtClean="0"/>
              <a:t>… You </a:t>
            </a:r>
            <a:r>
              <a:rPr lang="en-US" dirty="0"/>
              <a:t>query an index with the predicate, WHERE id &gt;= 8 AND id &lt; 25. Once the engine has searched down to the leaf page for the key value of 8, an assumption can be made that the index is sorted. Therefore, with the next page pointers, the engine can simply move through the leaf level until it reaches the last key value which is less than 25. Without these pointers, the engine would have to travel up and down the index levels for each page which would be far less efficient.</a:t>
            </a:r>
            <a:endParaRPr lang="en-US" b="0" i="0" dirty="0">
              <a:effectLst/>
            </a:endParaRPr>
          </a:p>
        </p:txBody>
      </p:sp>
    </p:spTree>
    <p:extLst>
      <p:ext uri="{BB962C8B-B14F-4D97-AF65-F5344CB8AC3E}">
        <p14:creationId xmlns:p14="http://schemas.microsoft.com/office/powerpoint/2010/main" val="266462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329</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MOVE FROM SCAN TO SEEK </vt:lpstr>
      <vt:lpstr>PowerPoint Presentation</vt:lpstr>
      <vt:lpstr>PowerPoint Presentation</vt:lpstr>
      <vt:lpstr>B- Tree</vt:lpstr>
      <vt:lpstr>B-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MOVE FROM SCAN TO SEEK </dc:title>
  <dc:creator>Srinivasa Rao Jagarlamudi</dc:creator>
  <cp:lastModifiedBy>Srinivasa Rao Jagarlamudi</cp:lastModifiedBy>
  <cp:revision>4</cp:revision>
  <dcterms:created xsi:type="dcterms:W3CDTF">2018-10-09T06:30:06Z</dcterms:created>
  <dcterms:modified xsi:type="dcterms:W3CDTF">2018-10-09T15:15:07Z</dcterms:modified>
</cp:coreProperties>
</file>