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84E5F-10A8-4BFB-BFD2-5C7A90928B4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186133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84E5F-10A8-4BFB-BFD2-5C7A90928B4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416649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84E5F-10A8-4BFB-BFD2-5C7A90928B4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625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84E5F-10A8-4BFB-BFD2-5C7A90928B4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372127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84E5F-10A8-4BFB-BFD2-5C7A90928B4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33275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784E5F-10A8-4BFB-BFD2-5C7A90928B48}"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93256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84E5F-10A8-4BFB-BFD2-5C7A90928B48}"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354563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784E5F-10A8-4BFB-BFD2-5C7A90928B48}" type="datetimeFigureOut">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153223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4E5F-10A8-4BFB-BFD2-5C7A90928B48}" type="datetimeFigureOut">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228012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84E5F-10A8-4BFB-BFD2-5C7A90928B48}"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213828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84E5F-10A8-4BFB-BFD2-5C7A90928B48}"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6706E-26C0-4F11-8E0E-7C1DCC70C911}" type="slidenum">
              <a:rPr lang="en-US" smtClean="0"/>
              <a:t>‹#›</a:t>
            </a:fld>
            <a:endParaRPr lang="en-US"/>
          </a:p>
        </p:txBody>
      </p:sp>
    </p:spTree>
    <p:extLst>
      <p:ext uri="{BB962C8B-B14F-4D97-AF65-F5344CB8AC3E}">
        <p14:creationId xmlns:p14="http://schemas.microsoft.com/office/powerpoint/2010/main" val="362961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84E5F-10A8-4BFB-BFD2-5C7A90928B48}" type="datetimeFigureOut">
              <a:rPr lang="en-US" smtClean="0"/>
              <a:t>10/26/2018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6706E-26C0-4F11-8E0E-7C1DCC70C911}" type="slidenum">
              <a:rPr lang="en-US" smtClean="0"/>
              <a:t>‹#›</a:t>
            </a:fld>
            <a:endParaRPr lang="en-US"/>
          </a:p>
        </p:txBody>
      </p:sp>
    </p:spTree>
    <p:extLst>
      <p:ext uri="{BB962C8B-B14F-4D97-AF65-F5344CB8AC3E}">
        <p14:creationId xmlns:p14="http://schemas.microsoft.com/office/powerpoint/2010/main" val="388608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42100"/>
            <a:ext cx="10515600" cy="660787"/>
          </a:xfrm>
        </p:spPr>
        <p:txBody>
          <a:bodyPr>
            <a:normAutofit fontScale="90000"/>
          </a:bodyPr>
          <a:lstStyle/>
          <a:p>
            <a:pPr algn="ctr"/>
            <a:r>
              <a:rPr lang="en-US" b="1" dirty="0" smtClean="0">
                <a:solidFill>
                  <a:schemeClr val="accent4"/>
                </a:solidFill>
              </a:rPr>
              <a:t>SQL Merge Statement</a:t>
            </a:r>
            <a:endParaRPr lang="en-US" b="1" dirty="0">
              <a:solidFill>
                <a:schemeClr val="accent4"/>
              </a:solidFill>
            </a:endParaRPr>
          </a:p>
        </p:txBody>
      </p:sp>
      <p:sp>
        <p:nvSpPr>
          <p:cNvPr id="5" name="Rectangle 4"/>
          <p:cNvSpPr/>
          <p:nvPr/>
        </p:nvSpPr>
        <p:spPr>
          <a:xfrm>
            <a:off x="189572" y="1346136"/>
            <a:ext cx="5787483" cy="4801314"/>
          </a:xfrm>
          <a:prstGeom prst="rect">
            <a:avLst/>
          </a:prstGeom>
        </p:spPr>
        <p:txBody>
          <a:bodyPr wrap="square">
            <a:spAutoFit/>
          </a:bodyPr>
          <a:lstStyle/>
          <a:p>
            <a:pPr algn="just"/>
            <a:r>
              <a:rPr lang="en-US" b="0" i="0" dirty="0" smtClean="0">
                <a:solidFill>
                  <a:schemeClr val="bg1"/>
                </a:solidFill>
                <a:effectLst/>
              </a:rPr>
              <a:t>Suppose, we have two table called source and target tables, and you need to update the target table based on the values matched from the source table. There are three cases:</a:t>
            </a:r>
          </a:p>
          <a:p>
            <a:pPr algn="just">
              <a:buFont typeface="+mj-lt"/>
              <a:buAutoNum type="arabicPeriod"/>
            </a:pPr>
            <a:r>
              <a:rPr lang="en-US" b="0" i="0" dirty="0" smtClean="0">
                <a:solidFill>
                  <a:schemeClr val="bg1"/>
                </a:solidFill>
                <a:effectLst/>
              </a:rPr>
              <a:t>The source table has some rows that do not exist in the target table. In this case, you need to insert rows that are in the source table into the target table.</a:t>
            </a:r>
          </a:p>
          <a:p>
            <a:pPr algn="just">
              <a:buFont typeface="+mj-lt"/>
              <a:buAutoNum type="arabicPeriod"/>
            </a:pPr>
            <a:endParaRPr lang="en-US" b="0" i="0" dirty="0" smtClean="0">
              <a:solidFill>
                <a:schemeClr val="bg1"/>
              </a:solidFill>
              <a:effectLst/>
            </a:endParaRPr>
          </a:p>
          <a:p>
            <a:pPr algn="just">
              <a:buFont typeface="+mj-lt"/>
              <a:buAutoNum type="arabicPeriod"/>
            </a:pPr>
            <a:r>
              <a:rPr lang="en-US" b="0" i="0" dirty="0" smtClean="0">
                <a:solidFill>
                  <a:schemeClr val="bg1"/>
                </a:solidFill>
                <a:effectLst/>
              </a:rPr>
              <a:t>The target table has some rows that do not exist in the source table. In this case, you need to delete rows from the target table.</a:t>
            </a:r>
          </a:p>
          <a:p>
            <a:pPr algn="just">
              <a:buFont typeface="+mj-lt"/>
              <a:buAutoNum type="arabicPeriod"/>
            </a:pPr>
            <a:endParaRPr lang="en-US" b="0" i="0" dirty="0" smtClean="0">
              <a:solidFill>
                <a:schemeClr val="bg1"/>
              </a:solidFill>
              <a:effectLst/>
            </a:endParaRPr>
          </a:p>
          <a:p>
            <a:pPr algn="just">
              <a:buFont typeface="+mj-lt"/>
              <a:buAutoNum type="arabicPeriod"/>
            </a:pPr>
            <a:r>
              <a:rPr lang="en-US" b="0" i="0" dirty="0" smtClean="0">
                <a:solidFill>
                  <a:schemeClr val="bg1"/>
                </a:solidFill>
                <a:effectLst/>
              </a:rPr>
              <a:t>The source table has some rows with the same keys as the rows in the target table. However, these rows have different values in the non-key columns. In this case, you need to update the rows in the target table with the values coming from the source table.</a:t>
            </a:r>
            <a:endParaRPr lang="en-US" b="0" i="0" dirty="0">
              <a:solidFill>
                <a:schemeClr val="bg1"/>
              </a:solidFill>
              <a:effectLst/>
            </a:endParaRPr>
          </a:p>
        </p:txBody>
      </p:sp>
      <p:pic>
        <p:nvPicPr>
          <p:cNvPr id="1028" name="Picture 4" descr="SQL Server MERGE"/>
          <p:cNvPicPr>
            <a:picLocks noChangeAspect="1" noChangeArrowheads="1"/>
          </p:cNvPicPr>
          <p:nvPr/>
        </p:nvPicPr>
        <p:blipFill rotWithShape="1">
          <a:blip r:embed="rId2">
            <a:extLst>
              <a:ext uri="{28A0092B-C50C-407E-A947-70E740481C1C}">
                <a14:useLocalDpi xmlns:a14="http://schemas.microsoft.com/office/drawing/2010/main" val="0"/>
              </a:ext>
            </a:extLst>
          </a:blip>
          <a:srcRect l="1252" t="2156" r="1217"/>
          <a:stretch/>
        </p:blipFill>
        <p:spPr bwMode="auto">
          <a:xfrm>
            <a:off x="5977055" y="1784195"/>
            <a:ext cx="6122020" cy="351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16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595" y="512956"/>
            <a:ext cx="11496907" cy="6099717"/>
          </a:xfrm>
        </p:spPr>
        <p:txBody>
          <a:bodyPr>
            <a:normAutofit fontScale="55000" lnSpcReduction="20000"/>
          </a:bodyPr>
          <a:lstStyle/>
          <a:p>
            <a:pPr marL="0" indent="0" algn="just" fontAlgn="base">
              <a:lnSpc>
                <a:spcPct val="170000"/>
              </a:lnSpc>
              <a:buNone/>
            </a:pPr>
            <a:r>
              <a:rPr lang="en-US" dirty="0" smtClean="0">
                <a:solidFill>
                  <a:schemeClr val="bg1"/>
                </a:solidFill>
              </a:rPr>
              <a:t>A </a:t>
            </a:r>
            <a:r>
              <a:rPr lang="en-US" dirty="0">
                <a:solidFill>
                  <a:schemeClr val="bg1"/>
                </a:solidFill>
              </a:rPr>
              <a:t>merge condition results in one of three states:  </a:t>
            </a:r>
            <a:endParaRPr lang="en-US" dirty="0" smtClean="0">
              <a:solidFill>
                <a:schemeClr val="bg1"/>
              </a:solidFill>
            </a:endParaRPr>
          </a:p>
          <a:p>
            <a:pPr marL="0" indent="0" algn="just" fontAlgn="base">
              <a:lnSpc>
                <a:spcPct val="170000"/>
              </a:lnSpc>
              <a:buNone/>
            </a:pPr>
            <a:r>
              <a:rPr lang="en-US" b="1" dirty="0" smtClean="0">
                <a:solidFill>
                  <a:schemeClr val="bg1"/>
                </a:solidFill>
              </a:rPr>
              <a:t>1) MATCHED</a:t>
            </a:r>
            <a:r>
              <a:rPr lang="en-US" dirty="0">
                <a:solidFill>
                  <a:schemeClr val="bg1"/>
                </a:solidFill>
              </a:rPr>
              <a:t>, </a:t>
            </a:r>
            <a:endParaRPr lang="en-US" dirty="0" smtClean="0">
              <a:solidFill>
                <a:schemeClr val="bg1"/>
              </a:solidFill>
            </a:endParaRPr>
          </a:p>
          <a:p>
            <a:pPr marL="0" indent="0" algn="just" fontAlgn="base">
              <a:lnSpc>
                <a:spcPct val="170000"/>
              </a:lnSpc>
              <a:buNone/>
            </a:pPr>
            <a:r>
              <a:rPr lang="en-US" b="1" dirty="0" smtClean="0">
                <a:solidFill>
                  <a:schemeClr val="bg1"/>
                </a:solidFill>
              </a:rPr>
              <a:t>2) NOT MATCHED</a:t>
            </a:r>
            <a:endParaRPr lang="en-US" dirty="0" smtClean="0">
              <a:solidFill>
                <a:schemeClr val="bg1"/>
              </a:solidFill>
            </a:endParaRPr>
          </a:p>
          <a:p>
            <a:pPr marL="0" indent="0" algn="just" fontAlgn="base">
              <a:lnSpc>
                <a:spcPct val="170000"/>
              </a:lnSpc>
              <a:buNone/>
            </a:pPr>
            <a:r>
              <a:rPr lang="en-US" b="1" dirty="0" smtClean="0">
                <a:solidFill>
                  <a:schemeClr val="bg1"/>
                </a:solidFill>
              </a:rPr>
              <a:t>3) NOT </a:t>
            </a:r>
            <a:r>
              <a:rPr lang="en-US" b="1" dirty="0">
                <a:solidFill>
                  <a:schemeClr val="bg1"/>
                </a:solidFill>
              </a:rPr>
              <a:t>MATCHED BY SOURCE</a:t>
            </a:r>
            <a:r>
              <a:rPr lang="en-US" dirty="0">
                <a:solidFill>
                  <a:schemeClr val="bg1"/>
                </a:solidFill>
              </a:rPr>
              <a:t>.</a:t>
            </a:r>
          </a:p>
          <a:p>
            <a:pPr marL="0" indent="0" algn="just" fontAlgn="base">
              <a:lnSpc>
                <a:spcPct val="170000"/>
              </a:lnSpc>
              <a:buNone/>
            </a:pPr>
            <a:r>
              <a:rPr lang="en-US" dirty="0">
                <a:solidFill>
                  <a:schemeClr val="bg1"/>
                </a:solidFill>
              </a:rPr>
              <a:t>Let’s go over what the various conditions mean</a:t>
            </a:r>
            <a:r>
              <a:rPr lang="en-US" dirty="0" smtClean="0">
                <a:solidFill>
                  <a:schemeClr val="bg1"/>
                </a:solidFill>
              </a:rPr>
              <a:t>:</a:t>
            </a:r>
          </a:p>
          <a:p>
            <a:pPr marL="0" indent="0" algn="just" fontAlgn="base">
              <a:lnSpc>
                <a:spcPct val="170000"/>
              </a:lnSpc>
              <a:buNone/>
            </a:pPr>
            <a:endParaRPr lang="en-US" dirty="0">
              <a:solidFill>
                <a:schemeClr val="bg1"/>
              </a:solidFill>
            </a:endParaRPr>
          </a:p>
          <a:p>
            <a:pPr marL="0" indent="0" algn="just" fontAlgn="base">
              <a:lnSpc>
                <a:spcPct val="170000"/>
              </a:lnSpc>
              <a:buNone/>
            </a:pPr>
            <a:r>
              <a:rPr lang="en-US" b="1" dirty="0">
                <a:solidFill>
                  <a:schemeClr val="bg1"/>
                </a:solidFill>
              </a:rPr>
              <a:t>MATCHED</a:t>
            </a:r>
            <a:r>
              <a:rPr lang="en-US" dirty="0">
                <a:solidFill>
                  <a:schemeClr val="bg1"/>
                </a:solidFill>
              </a:rPr>
              <a:t> – </a:t>
            </a:r>
            <a:r>
              <a:rPr lang="en-US" dirty="0" smtClean="0">
                <a:solidFill>
                  <a:schemeClr val="bg1"/>
                </a:solidFill>
              </a:rPr>
              <a:t>These </a:t>
            </a:r>
            <a:r>
              <a:rPr lang="en-US" dirty="0">
                <a:solidFill>
                  <a:schemeClr val="bg1"/>
                </a:solidFill>
              </a:rPr>
              <a:t>are rows satisfying the match condition.  They are common to both the source and target tables.  In our diagram, they are shown as green.  When you use this condition in a merger statement you; most like being updating the target row columns with </a:t>
            </a:r>
            <a:r>
              <a:rPr lang="en-US" dirty="0" smtClean="0">
                <a:solidFill>
                  <a:schemeClr val="bg1"/>
                </a:solidFill>
              </a:rPr>
              <a:t>source Table </a:t>
            </a:r>
            <a:r>
              <a:rPr lang="en-US" dirty="0">
                <a:solidFill>
                  <a:schemeClr val="bg1"/>
                </a:solidFill>
              </a:rPr>
              <a:t>column values.</a:t>
            </a:r>
          </a:p>
          <a:p>
            <a:pPr marL="0" indent="0" algn="just" fontAlgn="base">
              <a:lnSpc>
                <a:spcPct val="170000"/>
              </a:lnSpc>
              <a:buNone/>
            </a:pPr>
            <a:r>
              <a:rPr lang="en-US" b="1" dirty="0">
                <a:solidFill>
                  <a:schemeClr val="bg1"/>
                </a:solidFill>
              </a:rPr>
              <a:t>NOT MATCHED</a:t>
            </a:r>
            <a:r>
              <a:rPr lang="en-US" dirty="0">
                <a:solidFill>
                  <a:schemeClr val="bg1"/>
                </a:solidFill>
              </a:rPr>
              <a:t> – This is also known as </a:t>
            </a:r>
            <a:r>
              <a:rPr lang="en-US" b="1" dirty="0">
                <a:solidFill>
                  <a:schemeClr val="bg1"/>
                </a:solidFill>
              </a:rPr>
              <a:t>NOT MATCHED BY TARGET</a:t>
            </a:r>
            <a:r>
              <a:rPr lang="en-US" dirty="0">
                <a:solidFill>
                  <a:schemeClr val="bg1"/>
                </a:solidFill>
              </a:rPr>
              <a:t>; these are rows from the source table that didn’t match any rows in the target table.  These rows are represented by the blue area above.  In most cases that can be used to infer that the source Rows should be added to the </a:t>
            </a:r>
            <a:r>
              <a:rPr lang="en-US" dirty="0" smtClean="0">
                <a:solidFill>
                  <a:schemeClr val="bg1"/>
                </a:solidFill>
              </a:rPr>
              <a:t>target Table</a:t>
            </a:r>
            <a:r>
              <a:rPr lang="en-US" dirty="0">
                <a:solidFill>
                  <a:schemeClr val="bg1"/>
                </a:solidFill>
              </a:rPr>
              <a:t>.</a:t>
            </a:r>
          </a:p>
          <a:p>
            <a:pPr marL="0" indent="0" algn="just" fontAlgn="base">
              <a:lnSpc>
                <a:spcPct val="170000"/>
              </a:lnSpc>
              <a:buNone/>
            </a:pPr>
            <a:r>
              <a:rPr lang="en-US" b="1" dirty="0">
                <a:solidFill>
                  <a:schemeClr val="bg1"/>
                </a:solidFill>
              </a:rPr>
              <a:t>NOT MATCHED BY SOURCE</a:t>
            </a:r>
            <a:r>
              <a:rPr lang="en-US" dirty="0">
                <a:solidFill>
                  <a:schemeClr val="bg1"/>
                </a:solidFill>
              </a:rPr>
              <a:t> – these are rows in the target table that were never match by a source record; these are the rows in the orange area.  If your aim is to completely synchronize the </a:t>
            </a:r>
            <a:r>
              <a:rPr lang="en-US" dirty="0" smtClean="0">
                <a:solidFill>
                  <a:schemeClr val="bg1"/>
                </a:solidFill>
              </a:rPr>
              <a:t>target Table </a:t>
            </a:r>
            <a:r>
              <a:rPr lang="en-US" dirty="0">
                <a:solidFill>
                  <a:schemeClr val="bg1"/>
                </a:solidFill>
              </a:rPr>
              <a:t>data with the source, then you’ll use this match condition to DELETE rows.</a:t>
            </a:r>
          </a:p>
          <a:p>
            <a:pPr marL="0" indent="0" algn="just">
              <a:lnSpc>
                <a:spcPct val="170000"/>
              </a:lnSpc>
              <a:buNone/>
            </a:pPr>
            <a:endParaRPr lang="en-US" dirty="0">
              <a:solidFill>
                <a:schemeClr val="bg1"/>
              </a:solidFill>
            </a:endParaRPr>
          </a:p>
        </p:txBody>
      </p:sp>
      <p:pic>
        <p:nvPicPr>
          <p:cNvPr id="6" name="Picture 2" descr="MERGE statement match condi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119" y="268279"/>
            <a:ext cx="4307521" cy="305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8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492513" y="1340211"/>
            <a:ext cx="5989310" cy="2908489"/>
          </a:xfrm>
          <a:prstGeom prst="rect">
            <a:avLst/>
          </a:prstGeom>
          <a:solidFill>
            <a:srgbClr val="002060"/>
          </a:solidFill>
          <a:ln>
            <a:noFill/>
          </a:ln>
          <a:effectLs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solidFill>
                <a:effectLst/>
                <a:latin typeface="+mn-lt"/>
              </a:rPr>
              <a:t>If we use the </a:t>
            </a:r>
            <a:r>
              <a:rPr kumimoji="0" lang="en-US" altLang="en-US" sz="1800" b="0" i="0" u="none" strike="noStrike" cap="none" normalizeH="0" baseline="0" dirty="0" smtClean="0">
                <a:ln>
                  <a:noFill/>
                </a:ln>
                <a:solidFill>
                  <a:schemeClr val="bg1"/>
                </a:solidFill>
                <a:effectLst/>
                <a:latin typeface="+mn-lt"/>
                <a:cs typeface="Courier New" panose="02070309020205020404" pitchFamily="49" charset="0"/>
              </a:rPr>
              <a:t>INSERT</a:t>
            </a:r>
            <a:r>
              <a:rPr kumimoji="0" lang="en-US" altLang="en-US" sz="1800" b="0" i="0" u="none" strike="noStrike" cap="none" normalizeH="0" baseline="0" dirty="0" smtClean="0">
                <a:ln>
                  <a:noFill/>
                </a:ln>
                <a:solidFill>
                  <a:schemeClr val="bg1"/>
                </a:solidFill>
                <a:effectLst/>
                <a:latin typeface="+mn-lt"/>
              </a:rPr>
              <a:t>, </a:t>
            </a:r>
            <a:r>
              <a:rPr kumimoji="0" lang="en-US" altLang="en-US" sz="1800" b="0" i="0" u="none" strike="noStrike" cap="none" normalizeH="0" baseline="0" dirty="0" smtClean="0">
                <a:ln>
                  <a:noFill/>
                </a:ln>
                <a:solidFill>
                  <a:schemeClr val="bg1"/>
                </a:solidFill>
                <a:effectLst/>
                <a:latin typeface="+mn-lt"/>
                <a:cs typeface="Courier New" panose="02070309020205020404" pitchFamily="49" charset="0"/>
              </a:rPr>
              <a:t>UPDATE</a:t>
            </a:r>
            <a:r>
              <a:rPr kumimoji="0" lang="en-US" altLang="en-US" sz="1800" b="0" i="0" u="none" strike="noStrike" cap="none" normalizeH="0" baseline="0" dirty="0" smtClean="0">
                <a:ln>
                  <a:noFill/>
                </a:ln>
                <a:solidFill>
                  <a:schemeClr val="bg1"/>
                </a:solidFill>
                <a:effectLst/>
                <a:latin typeface="+mn-lt"/>
              </a:rPr>
              <a:t>, and </a:t>
            </a:r>
            <a:r>
              <a:rPr kumimoji="0" lang="en-US" altLang="en-US" sz="1800" b="0" i="0" u="none" strike="noStrike" cap="none" normalizeH="0" baseline="0" dirty="0" smtClean="0">
                <a:ln>
                  <a:noFill/>
                </a:ln>
                <a:solidFill>
                  <a:schemeClr val="bg1"/>
                </a:solidFill>
                <a:effectLst/>
                <a:latin typeface="+mn-lt"/>
                <a:cs typeface="Courier New" panose="02070309020205020404" pitchFamily="49" charset="0"/>
              </a:rPr>
              <a:t>DELETE</a:t>
            </a:r>
            <a:r>
              <a:rPr kumimoji="0" lang="en-US" altLang="en-US" sz="1800" b="0" i="0" u="none" strike="noStrike" cap="none" normalizeH="0" baseline="0" dirty="0" smtClean="0">
                <a:ln>
                  <a:noFill/>
                </a:ln>
                <a:solidFill>
                  <a:schemeClr val="bg1"/>
                </a:solidFill>
                <a:effectLst/>
                <a:latin typeface="+mn-lt"/>
              </a:rPr>
              <a:t> statement individually, you have to construct three separate statement to update the data to the target table with the matching rows from the source table.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solidFill>
                <a:effectLst/>
                <a:latin typeface="+mn-lt"/>
              </a:rPr>
              <a:t>However, SQL Server provides the </a:t>
            </a:r>
            <a:r>
              <a:rPr kumimoji="0" lang="en-US" altLang="en-US" sz="1800" b="0" i="0" u="none" strike="noStrike" cap="none" normalizeH="0" baseline="0" dirty="0" smtClean="0">
                <a:ln>
                  <a:noFill/>
                </a:ln>
                <a:solidFill>
                  <a:schemeClr val="bg1"/>
                </a:solidFill>
                <a:effectLst/>
                <a:latin typeface="+mn-lt"/>
                <a:cs typeface="Courier New" panose="02070309020205020404" pitchFamily="49" charset="0"/>
              </a:rPr>
              <a:t>MERGE</a:t>
            </a:r>
            <a:r>
              <a:rPr kumimoji="0" lang="en-US" altLang="en-US" sz="1800" b="0" i="0" u="none" strike="noStrike" cap="none" normalizeH="0" baseline="0" dirty="0" smtClean="0">
                <a:ln>
                  <a:noFill/>
                </a:ln>
                <a:solidFill>
                  <a:schemeClr val="bg1"/>
                </a:solidFill>
                <a:effectLst/>
                <a:latin typeface="+mn-lt"/>
              </a:rPr>
              <a:t> statement to allows you to perform three actions at the same time. The following shows the syntax of the MERGE statement:</a:t>
            </a:r>
          </a:p>
        </p:txBody>
      </p:sp>
      <p:pic>
        <p:nvPicPr>
          <p:cNvPr id="9" name="Picture 8"/>
          <p:cNvPicPr>
            <a:picLocks noChangeAspect="1"/>
          </p:cNvPicPr>
          <p:nvPr/>
        </p:nvPicPr>
        <p:blipFill>
          <a:blip r:embed="rId2"/>
          <a:stretch>
            <a:fillRect/>
          </a:stretch>
        </p:blipFill>
        <p:spPr>
          <a:xfrm>
            <a:off x="6960103" y="1772929"/>
            <a:ext cx="3644706" cy="2043052"/>
          </a:xfrm>
          <a:prstGeom prst="rect">
            <a:avLst/>
          </a:prstGeom>
        </p:spPr>
      </p:pic>
    </p:spTree>
    <p:extLst>
      <p:ext uri="{BB962C8B-B14F-4D97-AF65-F5344CB8AC3E}">
        <p14:creationId xmlns:p14="http://schemas.microsoft.com/office/powerpoint/2010/main" val="277875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02582" y="162046"/>
            <a:ext cx="4959727" cy="65732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buFont typeface="Arial" panose="020B0604020202020204" pitchFamily="34" charset="0"/>
              <a:buNone/>
            </a:pPr>
            <a:r>
              <a:rPr lang="en-US" sz="1400" dirty="0" smtClean="0">
                <a:solidFill>
                  <a:schemeClr val="bg1"/>
                </a:solidFill>
              </a:rPr>
              <a:t>CREATE TABLE </a:t>
            </a:r>
            <a:r>
              <a:rPr lang="en-US" sz="1400" dirty="0" smtClean="0">
                <a:solidFill>
                  <a:schemeClr val="bg1"/>
                </a:solidFill>
              </a:rPr>
              <a:t>category ( </a:t>
            </a:r>
            <a:r>
              <a:rPr lang="en-US" sz="1400" dirty="0" smtClean="0">
                <a:solidFill>
                  <a:schemeClr val="bg1"/>
                </a:solidFill>
              </a:rPr>
              <a:t>    </a:t>
            </a:r>
            <a:r>
              <a:rPr lang="en-US" sz="1400" dirty="0" err="1" smtClean="0">
                <a:solidFill>
                  <a:schemeClr val="bg1"/>
                </a:solidFill>
              </a:rPr>
              <a:t>category_id</a:t>
            </a:r>
            <a:r>
              <a:rPr lang="en-US" sz="1400" dirty="0" smtClean="0">
                <a:solidFill>
                  <a:schemeClr val="bg1"/>
                </a:solidFill>
              </a:rPr>
              <a:t> INT PRIMARY KEY,</a:t>
            </a:r>
          </a:p>
          <a:p>
            <a:pPr marL="0" indent="0" latinLnBrk="1">
              <a:buFont typeface="Arial" panose="020B0604020202020204" pitchFamily="34" charset="0"/>
              <a:buNone/>
            </a:pPr>
            <a:r>
              <a:rPr lang="en-US" sz="1400" dirty="0" smtClean="0">
                <a:solidFill>
                  <a:schemeClr val="bg1"/>
                </a:solidFill>
              </a:rPr>
              <a:t>    </a:t>
            </a:r>
            <a:r>
              <a:rPr lang="en-US" sz="1400" dirty="0" err="1" smtClean="0">
                <a:solidFill>
                  <a:schemeClr val="bg1"/>
                </a:solidFill>
              </a:rPr>
              <a:t>category_name</a:t>
            </a:r>
            <a:r>
              <a:rPr lang="en-US" sz="1400" dirty="0" smtClean="0">
                <a:solidFill>
                  <a:schemeClr val="bg1"/>
                </a:solidFill>
              </a:rPr>
              <a:t> VARCHAR(255) NOT NULL,</a:t>
            </a:r>
          </a:p>
          <a:p>
            <a:pPr marL="0" indent="0" latinLnBrk="1">
              <a:buFont typeface="Arial" panose="020B0604020202020204" pitchFamily="34" charset="0"/>
              <a:buNone/>
            </a:pPr>
            <a:r>
              <a:rPr lang="en-US" sz="1400" dirty="0" smtClean="0">
                <a:solidFill>
                  <a:schemeClr val="bg1"/>
                </a:solidFill>
              </a:rPr>
              <a:t>    amount DECIMAL(10 , 2 )</a:t>
            </a:r>
          </a:p>
          <a:p>
            <a:pPr marL="0" indent="0" latinLnBrk="1">
              <a:buFont typeface="Arial" panose="020B0604020202020204" pitchFamily="34" charset="0"/>
              <a:buNone/>
            </a:pPr>
            <a:r>
              <a:rPr lang="en-US" sz="1400" dirty="0" smtClean="0">
                <a:solidFill>
                  <a:schemeClr val="bg1"/>
                </a:solidFill>
              </a:rPr>
              <a:t>);</a:t>
            </a:r>
          </a:p>
          <a:p>
            <a:pPr marL="0" indent="0" latinLnBrk="1">
              <a:buFont typeface="Arial" panose="020B0604020202020204" pitchFamily="34" charset="0"/>
              <a:buNone/>
            </a:pPr>
            <a:r>
              <a:rPr lang="en-US" sz="1400" dirty="0" smtClean="0">
                <a:solidFill>
                  <a:schemeClr val="bg1"/>
                </a:solidFill>
              </a:rPr>
              <a:t> INSERT INTO </a:t>
            </a:r>
            <a:r>
              <a:rPr lang="en-US" sz="1400" dirty="0" smtClean="0">
                <a:solidFill>
                  <a:schemeClr val="bg1"/>
                </a:solidFill>
              </a:rPr>
              <a:t>category(</a:t>
            </a:r>
            <a:r>
              <a:rPr lang="en-US" sz="1400" dirty="0" err="1" smtClean="0">
                <a:solidFill>
                  <a:schemeClr val="bg1"/>
                </a:solidFill>
              </a:rPr>
              <a:t>category_id</a:t>
            </a:r>
            <a:r>
              <a:rPr lang="en-US" sz="1400" dirty="0" smtClean="0">
                <a:solidFill>
                  <a:schemeClr val="bg1"/>
                </a:solidFill>
              </a:rPr>
              <a:t>, </a:t>
            </a:r>
            <a:r>
              <a:rPr lang="en-US" sz="1400" dirty="0" err="1" smtClean="0">
                <a:solidFill>
                  <a:schemeClr val="bg1"/>
                </a:solidFill>
              </a:rPr>
              <a:t>category_name</a:t>
            </a:r>
            <a:r>
              <a:rPr lang="en-US" sz="1400" dirty="0" smtClean="0">
                <a:solidFill>
                  <a:schemeClr val="bg1"/>
                </a:solidFill>
              </a:rPr>
              <a:t>, amount)</a:t>
            </a:r>
          </a:p>
          <a:p>
            <a:pPr marL="0" indent="0" latinLnBrk="1">
              <a:buFont typeface="Arial" panose="020B0604020202020204" pitchFamily="34" charset="0"/>
              <a:buNone/>
            </a:pPr>
            <a:r>
              <a:rPr lang="en-US" sz="1400" dirty="0" smtClean="0">
                <a:solidFill>
                  <a:schemeClr val="bg1"/>
                </a:solidFill>
              </a:rPr>
              <a:t>VALUES(1,'Children Bicycles',15000),</a:t>
            </a:r>
          </a:p>
          <a:p>
            <a:pPr marL="0" indent="0" latinLnBrk="1">
              <a:buFont typeface="Arial" panose="020B0604020202020204" pitchFamily="34" charset="0"/>
              <a:buNone/>
            </a:pPr>
            <a:r>
              <a:rPr lang="en-US" sz="1400" dirty="0" smtClean="0">
                <a:solidFill>
                  <a:schemeClr val="bg1"/>
                </a:solidFill>
              </a:rPr>
              <a:t>    (2,'Comfort Bicycles',25000),</a:t>
            </a:r>
          </a:p>
          <a:p>
            <a:pPr marL="0" indent="0" latinLnBrk="1">
              <a:buFont typeface="Arial" panose="020B0604020202020204" pitchFamily="34" charset="0"/>
              <a:buNone/>
            </a:pPr>
            <a:r>
              <a:rPr lang="en-US" sz="1400" dirty="0" smtClean="0">
                <a:solidFill>
                  <a:schemeClr val="bg1"/>
                </a:solidFill>
              </a:rPr>
              <a:t>    (3,'Cruisers Bicycles',13000),</a:t>
            </a:r>
          </a:p>
          <a:p>
            <a:pPr marL="0" indent="0" latinLnBrk="1">
              <a:buFont typeface="Arial" panose="020B0604020202020204" pitchFamily="34" charset="0"/>
              <a:buNone/>
            </a:pPr>
            <a:r>
              <a:rPr lang="en-US" sz="1400" dirty="0" smtClean="0">
                <a:solidFill>
                  <a:schemeClr val="bg1"/>
                </a:solidFill>
              </a:rPr>
              <a:t>    (4,'Cyclocross Bicycles',10000);</a:t>
            </a:r>
          </a:p>
          <a:p>
            <a:pPr marL="0" indent="0" latinLnBrk="1">
              <a:buFont typeface="Arial" panose="020B0604020202020204" pitchFamily="34" charset="0"/>
              <a:buNone/>
            </a:pPr>
            <a:r>
              <a:rPr lang="en-US" sz="1400" dirty="0" smtClean="0">
                <a:solidFill>
                  <a:schemeClr val="bg1"/>
                </a:solidFill>
              </a:rPr>
              <a:t> </a:t>
            </a:r>
          </a:p>
          <a:p>
            <a:pPr marL="0" indent="0" latinLnBrk="1">
              <a:buFont typeface="Arial" panose="020B0604020202020204" pitchFamily="34" charset="0"/>
              <a:buNone/>
            </a:pPr>
            <a:r>
              <a:rPr lang="en-US" sz="1400" dirty="0" smtClean="0">
                <a:solidFill>
                  <a:schemeClr val="bg1"/>
                </a:solidFill>
              </a:rPr>
              <a:t> CREATE TABLE </a:t>
            </a:r>
            <a:r>
              <a:rPr lang="en-US" sz="1400" dirty="0" err="1" smtClean="0">
                <a:solidFill>
                  <a:schemeClr val="bg1"/>
                </a:solidFill>
              </a:rPr>
              <a:t>category_staging</a:t>
            </a:r>
            <a:r>
              <a:rPr lang="en-US" sz="1400" dirty="0" smtClean="0">
                <a:solidFill>
                  <a:schemeClr val="bg1"/>
                </a:solidFill>
              </a:rPr>
              <a:t> ( </a:t>
            </a:r>
            <a:r>
              <a:rPr lang="en-US" sz="1400" dirty="0" err="1" smtClean="0">
                <a:solidFill>
                  <a:schemeClr val="bg1"/>
                </a:solidFill>
              </a:rPr>
              <a:t>category_id</a:t>
            </a:r>
            <a:r>
              <a:rPr lang="en-US" sz="1400" dirty="0" smtClean="0">
                <a:solidFill>
                  <a:schemeClr val="bg1"/>
                </a:solidFill>
              </a:rPr>
              <a:t> </a:t>
            </a:r>
            <a:r>
              <a:rPr lang="en-US" sz="1400" dirty="0" smtClean="0">
                <a:solidFill>
                  <a:schemeClr val="bg1"/>
                </a:solidFill>
              </a:rPr>
              <a:t>INT PRIMARY KEY,</a:t>
            </a:r>
          </a:p>
          <a:p>
            <a:pPr marL="0" indent="0" latinLnBrk="1">
              <a:buFont typeface="Arial" panose="020B0604020202020204" pitchFamily="34" charset="0"/>
              <a:buNone/>
            </a:pPr>
            <a:r>
              <a:rPr lang="en-US" sz="1400" dirty="0" smtClean="0">
                <a:solidFill>
                  <a:schemeClr val="bg1"/>
                </a:solidFill>
              </a:rPr>
              <a:t>    </a:t>
            </a:r>
            <a:r>
              <a:rPr lang="en-US" sz="1400" dirty="0" err="1" smtClean="0">
                <a:solidFill>
                  <a:schemeClr val="bg1"/>
                </a:solidFill>
              </a:rPr>
              <a:t>category_name</a:t>
            </a:r>
            <a:r>
              <a:rPr lang="en-US" sz="1400" dirty="0" smtClean="0">
                <a:solidFill>
                  <a:schemeClr val="bg1"/>
                </a:solidFill>
              </a:rPr>
              <a:t> VARCHAR(255) NOT NULL,</a:t>
            </a:r>
          </a:p>
          <a:p>
            <a:pPr marL="0" indent="0" latinLnBrk="1">
              <a:buFont typeface="Arial" panose="020B0604020202020204" pitchFamily="34" charset="0"/>
              <a:buNone/>
            </a:pPr>
            <a:r>
              <a:rPr lang="en-US" sz="1400" dirty="0" smtClean="0">
                <a:solidFill>
                  <a:schemeClr val="bg1"/>
                </a:solidFill>
              </a:rPr>
              <a:t>    amount DECIMAL(10 , 2 )</a:t>
            </a:r>
          </a:p>
          <a:p>
            <a:pPr marL="0" indent="0" latinLnBrk="1">
              <a:buFont typeface="Arial" panose="020B0604020202020204" pitchFamily="34" charset="0"/>
              <a:buNone/>
            </a:pPr>
            <a:r>
              <a:rPr lang="en-US" sz="1400" dirty="0" smtClean="0">
                <a:solidFill>
                  <a:schemeClr val="bg1"/>
                </a:solidFill>
              </a:rPr>
              <a:t>);</a:t>
            </a:r>
          </a:p>
          <a:p>
            <a:pPr marL="0" indent="0" latinLnBrk="1">
              <a:buFont typeface="Arial" panose="020B0604020202020204" pitchFamily="34" charset="0"/>
              <a:buNone/>
            </a:pPr>
            <a:r>
              <a:rPr lang="en-US" sz="1400" dirty="0" smtClean="0">
                <a:solidFill>
                  <a:schemeClr val="bg1"/>
                </a:solidFill>
              </a:rPr>
              <a:t>INSERT </a:t>
            </a:r>
            <a:r>
              <a:rPr lang="en-US" sz="1400" dirty="0" smtClean="0">
                <a:solidFill>
                  <a:schemeClr val="bg1"/>
                </a:solidFill>
              </a:rPr>
              <a:t>INTO </a:t>
            </a:r>
            <a:r>
              <a:rPr lang="en-US" sz="1400" dirty="0" err="1" smtClean="0">
                <a:solidFill>
                  <a:schemeClr val="bg1"/>
                </a:solidFill>
              </a:rPr>
              <a:t>category_staging</a:t>
            </a:r>
            <a:r>
              <a:rPr lang="en-US" sz="1400" dirty="0" smtClean="0">
                <a:solidFill>
                  <a:schemeClr val="bg1"/>
                </a:solidFill>
              </a:rPr>
              <a:t>(</a:t>
            </a:r>
            <a:r>
              <a:rPr lang="en-US" sz="1400" dirty="0" err="1" smtClean="0">
                <a:solidFill>
                  <a:schemeClr val="bg1"/>
                </a:solidFill>
              </a:rPr>
              <a:t>category_id</a:t>
            </a:r>
            <a:r>
              <a:rPr lang="en-US" sz="1400" dirty="0" smtClean="0">
                <a:solidFill>
                  <a:schemeClr val="bg1"/>
                </a:solidFill>
              </a:rPr>
              <a:t>, </a:t>
            </a:r>
            <a:r>
              <a:rPr lang="en-US" sz="1400" dirty="0" err="1" smtClean="0">
                <a:solidFill>
                  <a:schemeClr val="bg1"/>
                </a:solidFill>
              </a:rPr>
              <a:t>category_name</a:t>
            </a:r>
            <a:r>
              <a:rPr lang="en-US" sz="1400" dirty="0" smtClean="0">
                <a:solidFill>
                  <a:schemeClr val="bg1"/>
                </a:solidFill>
              </a:rPr>
              <a:t>, amount)</a:t>
            </a:r>
          </a:p>
          <a:p>
            <a:pPr marL="0" indent="0" latinLnBrk="1">
              <a:buFont typeface="Arial" panose="020B0604020202020204" pitchFamily="34" charset="0"/>
              <a:buNone/>
            </a:pPr>
            <a:r>
              <a:rPr lang="en-US" sz="1400" dirty="0" smtClean="0">
                <a:solidFill>
                  <a:schemeClr val="bg1"/>
                </a:solidFill>
              </a:rPr>
              <a:t>VALUES(1,'Children Bicycles',15000),</a:t>
            </a:r>
          </a:p>
          <a:p>
            <a:pPr marL="0" indent="0" latinLnBrk="1">
              <a:buFont typeface="Arial" panose="020B0604020202020204" pitchFamily="34" charset="0"/>
              <a:buNone/>
            </a:pPr>
            <a:r>
              <a:rPr lang="en-US" sz="1400" dirty="0" smtClean="0">
                <a:solidFill>
                  <a:schemeClr val="bg1"/>
                </a:solidFill>
              </a:rPr>
              <a:t>    (3,'Cruisers Bicycles',13000),</a:t>
            </a:r>
          </a:p>
          <a:p>
            <a:pPr marL="0" indent="0" latinLnBrk="1">
              <a:buFont typeface="Arial" panose="020B0604020202020204" pitchFamily="34" charset="0"/>
              <a:buNone/>
            </a:pPr>
            <a:r>
              <a:rPr lang="en-US" sz="1400" dirty="0" smtClean="0">
                <a:solidFill>
                  <a:schemeClr val="bg1"/>
                </a:solidFill>
              </a:rPr>
              <a:t>    (4,'Cyclocross Bicycles',20000),</a:t>
            </a:r>
          </a:p>
          <a:p>
            <a:pPr marL="0" indent="0" latinLnBrk="1">
              <a:buFont typeface="Arial" panose="020B0604020202020204" pitchFamily="34" charset="0"/>
              <a:buNone/>
            </a:pPr>
            <a:r>
              <a:rPr lang="en-US" sz="1400" dirty="0" smtClean="0">
                <a:solidFill>
                  <a:schemeClr val="bg1"/>
                </a:solidFill>
              </a:rPr>
              <a:t>    (5,'Electric Bikes',10000),</a:t>
            </a:r>
          </a:p>
          <a:p>
            <a:pPr marL="0" indent="0" latinLnBrk="1">
              <a:buFont typeface="Arial" panose="020B0604020202020204" pitchFamily="34" charset="0"/>
              <a:buNone/>
            </a:pPr>
            <a:r>
              <a:rPr lang="en-US" sz="1400" dirty="0" smtClean="0">
                <a:solidFill>
                  <a:schemeClr val="bg1"/>
                </a:solidFill>
              </a:rPr>
              <a:t>    (6,'Mountain Bikes',10000);</a:t>
            </a:r>
          </a:p>
          <a:p>
            <a:pPr marL="0" indent="0">
              <a:buFont typeface="Arial" panose="020B0604020202020204" pitchFamily="34" charset="0"/>
              <a:buNone/>
            </a:pPr>
            <a:endParaRPr lang="en-US" sz="1400" dirty="0">
              <a:solidFill>
                <a:schemeClr val="bg1"/>
              </a:solidFill>
            </a:endParaRPr>
          </a:p>
        </p:txBody>
      </p:sp>
      <p:pic>
        <p:nvPicPr>
          <p:cNvPr id="6" name="Picture 5"/>
          <p:cNvPicPr>
            <a:picLocks noChangeAspect="1"/>
          </p:cNvPicPr>
          <p:nvPr/>
        </p:nvPicPr>
        <p:blipFill rotWithShape="1">
          <a:blip r:embed="rId2"/>
          <a:srcRect l="1641" t="4504" b="6890"/>
          <a:stretch/>
        </p:blipFill>
        <p:spPr>
          <a:xfrm>
            <a:off x="4716965" y="3824867"/>
            <a:ext cx="7214839" cy="2910469"/>
          </a:xfrm>
          <a:prstGeom prst="rect">
            <a:avLst/>
          </a:prstGeom>
        </p:spPr>
      </p:pic>
      <p:sp>
        <p:nvSpPr>
          <p:cNvPr id="7" name="Content Placeholder 2"/>
          <p:cNvSpPr>
            <a:spLocks noGrp="1"/>
          </p:cNvSpPr>
          <p:nvPr>
            <p:ph idx="1"/>
          </p:nvPr>
        </p:nvSpPr>
        <p:spPr>
          <a:xfrm>
            <a:off x="6361421" y="162046"/>
            <a:ext cx="3925925" cy="3526960"/>
          </a:xfrm>
        </p:spPr>
        <p:txBody>
          <a:bodyPr>
            <a:noAutofit/>
          </a:bodyPr>
          <a:lstStyle/>
          <a:p>
            <a:pPr marL="0" indent="0" latinLnBrk="1">
              <a:buNone/>
            </a:pPr>
            <a:r>
              <a:rPr lang="en-US" sz="1200" dirty="0">
                <a:solidFill>
                  <a:schemeClr val="bg1"/>
                </a:solidFill>
              </a:rPr>
              <a:t>MERGE </a:t>
            </a:r>
            <a:r>
              <a:rPr lang="en-US" sz="1200" dirty="0" smtClean="0">
                <a:solidFill>
                  <a:schemeClr val="bg1"/>
                </a:solidFill>
              </a:rPr>
              <a:t>category </a:t>
            </a:r>
            <a:r>
              <a:rPr lang="en-US" sz="1200" dirty="0">
                <a:solidFill>
                  <a:schemeClr val="bg1"/>
                </a:solidFill>
              </a:rPr>
              <a:t>t </a:t>
            </a:r>
          </a:p>
          <a:p>
            <a:pPr marL="0" indent="0" latinLnBrk="1">
              <a:buNone/>
            </a:pPr>
            <a:r>
              <a:rPr lang="en-US" sz="1200" dirty="0">
                <a:solidFill>
                  <a:schemeClr val="bg1"/>
                </a:solidFill>
              </a:rPr>
              <a:t>    USING </a:t>
            </a:r>
            <a:r>
              <a:rPr lang="en-US" sz="1200" dirty="0" err="1" smtClean="0">
                <a:solidFill>
                  <a:schemeClr val="bg1"/>
                </a:solidFill>
              </a:rPr>
              <a:t>category_staging</a:t>
            </a:r>
            <a:r>
              <a:rPr lang="en-US" sz="1200" dirty="0" smtClean="0">
                <a:solidFill>
                  <a:schemeClr val="bg1"/>
                </a:solidFill>
              </a:rPr>
              <a:t> </a:t>
            </a:r>
            <a:r>
              <a:rPr lang="en-US" sz="1200" dirty="0">
                <a:solidFill>
                  <a:schemeClr val="bg1"/>
                </a:solidFill>
              </a:rPr>
              <a:t>s</a:t>
            </a:r>
          </a:p>
          <a:p>
            <a:pPr marL="0" indent="0" latinLnBrk="1">
              <a:buNone/>
            </a:pPr>
            <a:r>
              <a:rPr lang="en-US" sz="1200" dirty="0">
                <a:solidFill>
                  <a:schemeClr val="bg1"/>
                </a:solidFill>
              </a:rPr>
              <a:t>ON (</a:t>
            </a:r>
            <a:r>
              <a:rPr lang="en-US" sz="1200" dirty="0" err="1">
                <a:solidFill>
                  <a:schemeClr val="bg1"/>
                </a:solidFill>
              </a:rPr>
              <a:t>s.category_id</a:t>
            </a:r>
            <a:r>
              <a:rPr lang="en-US" sz="1200" dirty="0">
                <a:solidFill>
                  <a:schemeClr val="bg1"/>
                </a:solidFill>
              </a:rPr>
              <a:t> = </a:t>
            </a:r>
            <a:r>
              <a:rPr lang="en-US" sz="1200" dirty="0" err="1">
                <a:solidFill>
                  <a:schemeClr val="bg1"/>
                </a:solidFill>
              </a:rPr>
              <a:t>t.category_id</a:t>
            </a:r>
            <a:r>
              <a:rPr lang="en-US" sz="1200" dirty="0">
                <a:solidFill>
                  <a:schemeClr val="bg1"/>
                </a:solidFill>
              </a:rPr>
              <a:t>)</a:t>
            </a:r>
          </a:p>
          <a:p>
            <a:pPr marL="0" indent="0" latinLnBrk="1">
              <a:buNone/>
            </a:pPr>
            <a:r>
              <a:rPr lang="en-US" sz="1200" dirty="0">
                <a:solidFill>
                  <a:schemeClr val="bg1"/>
                </a:solidFill>
              </a:rPr>
              <a:t>WHEN MATCHED</a:t>
            </a:r>
          </a:p>
          <a:p>
            <a:pPr marL="0" indent="0" latinLnBrk="1">
              <a:buNone/>
            </a:pPr>
            <a:r>
              <a:rPr lang="en-US" sz="1200" dirty="0">
                <a:solidFill>
                  <a:schemeClr val="bg1"/>
                </a:solidFill>
              </a:rPr>
              <a:t>    THEN UPDATE SET </a:t>
            </a:r>
          </a:p>
          <a:p>
            <a:pPr marL="0" indent="0" latinLnBrk="1">
              <a:buNone/>
            </a:pPr>
            <a:r>
              <a:rPr lang="en-US" sz="1200" dirty="0">
                <a:solidFill>
                  <a:schemeClr val="bg1"/>
                </a:solidFill>
              </a:rPr>
              <a:t>        </a:t>
            </a:r>
            <a:r>
              <a:rPr lang="en-US" sz="1200" dirty="0" err="1">
                <a:solidFill>
                  <a:schemeClr val="bg1"/>
                </a:solidFill>
              </a:rPr>
              <a:t>t.category_name</a:t>
            </a:r>
            <a:r>
              <a:rPr lang="en-US" sz="1200" dirty="0">
                <a:solidFill>
                  <a:schemeClr val="bg1"/>
                </a:solidFill>
              </a:rPr>
              <a:t> = </a:t>
            </a:r>
            <a:r>
              <a:rPr lang="en-US" sz="1200" dirty="0" err="1">
                <a:solidFill>
                  <a:schemeClr val="bg1"/>
                </a:solidFill>
              </a:rPr>
              <a:t>s.category_name</a:t>
            </a:r>
            <a:r>
              <a:rPr lang="en-US" sz="1200" dirty="0">
                <a:solidFill>
                  <a:schemeClr val="bg1"/>
                </a:solidFill>
              </a:rPr>
              <a:t>,</a:t>
            </a:r>
          </a:p>
          <a:p>
            <a:pPr marL="0" indent="0" latinLnBrk="1">
              <a:buNone/>
            </a:pPr>
            <a:r>
              <a:rPr lang="en-US" sz="1200" dirty="0">
                <a:solidFill>
                  <a:schemeClr val="bg1"/>
                </a:solidFill>
              </a:rPr>
              <a:t>        </a:t>
            </a:r>
            <a:r>
              <a:rPr lang="en-US" sz="1200" dirty="0" err="1">
                <a:solidFill>
                  <a:schemeClr val="bg1"/>
                </a:solidFill>
              </a:rPr>
              <a:t>t.amount</a:t>
            </a:r>
            <a:r>
              <a:rPr lang="en-US" sz="1200" dirty="0">
                <a:solidFill>
                  <a:schemeClr val="bg1"/>
                </a:solidFill>
              </a:rPr>
              <a:t> = </a:t>
            </a:r>
            <a:r>
              <a:rPr lang="en-US" sz="1200" dirty="0" err="1">
                <a:solidFill>
                  <a:schemeClr val="bg1"/>
                </a:solidFill>
              </a:rPr>
              <a:t>s.amount</a:t>
            </a:r>
            <a:endParaRPr lang="en-US" sz="1200" dirty="0">
              <a:solidFill>
                <a:schemeClr val="bg1"/>
              </a:solidFill>
            </a:endParaRPr>
          </a:p>
          <a:p>
            <a:pPr marL="0" indent="0" latinLnBrk="1">
              <a:buNone/>
            </a:pPr>
            <a:r>
              <a:rPr lang="en-US" sz="1200" dirty="0">
                <a:solidFill>
                  <a:schemeClr val="bg1"/>
                </a:solidFill>
              </a:rPr>
              <a:t>WHEN NOT MATCHED BY TARGET </a:t>
            </a:r>
          </a:p>
          <a:p>
            <a:pPr marL="0" indent="0" latinLnBrk="1">
              <a:buNone/>
            </a:pPr>
            <a:r>
              <a:rPr lang="en-US" sz="1200" dirty="0">
                <a:solidFill>
                  <a:schemeClr val="bg1"/>
                </a:solidFill>
              </a:rPr>
              <a:t>    THEN INSERT (</a:t>
            </a:r>
            <a:r>
              <a:rPr lang="en-US" sz="1200" dirty="0" err="1">
                <a:solidFill>
                  <a:schemeClr val="bg1"/>
                </a:solidFill>
              </a:rPr>
              <a:t>category_id</a:t>
            </a:r>
            <a:r>
              <a:rPr lang="en-US" sz="1200" dirty="0">
                <a:solidFill>
                  <a:schemeClr val="bg1"/>
                </a:solidFill>
              </a:rPr>
              <a:t>, </a:t>
            </a:r>
            <a:r>
              <a:rPr lang="en-US" sz="1200" dirty="0" err="1">
                <a:solidFill>
                  <a:schemeClr val="bg1"/>
                </a:solidFill>
              </a:rPr>
              <a:t>category_name</a:t>
            </a:r>
            <a:r>
              <a:rPr lang="en-US" sz="1200" dirty="0">
                <a:solidFill>
                  <a:schemeClr val="bg1"/>
                </a:solidFill>
              </a:rPr>
              <a:t>, amount)</a:t>
            </a:r>
          </a:p>
          <a:p>
            <a:pPr marL="0" indent="0" latinLnBrk="1">
              <a:buNone/>
            </a:pPr>
            <a:r>
              <a:rPr lang="en-US" sz="1200" dirty="0">
                <a:solidFill>
                  <a:schemeClr val="bg1"/>
                </a:solidFill>
              </a:rPr>
              <a:t>         VALUES (</a:t>
            </a:r>
            <a:r>
              <a:rPr lang="en-US" sz="1200" dirty="0" err="1">
                <a:solidFill>
                  <a:schemeClr val="bg1"/>
                </a:solidFill>
              </a:rPr>
              <a:t>s.category_id</a:t>
            </a:r>
            <a:r>
              <a:rPr lang="en-US" sz="1200" dirty="0">
                <a:solidFill>
                  <a:schemeClr val="bg1"/>
                </a:solidFill>
              </a:rPr>
              <a:t>, </a:t>
            </a:r>
            <a:r>
              <a:rPr lang="en-US" sz="1200" dirty="0" err="1">
                <a:solidFill>
                  <a:schemeClr val="bg1"/>
                </a:solidFill>
              </a:rPr>
              <a:t>s.category_name</a:t>
            </a:r>
            <a:r>
              <a:rPr lang="en-US" sz="1200" dirty="0">
                <a:solidFill>
                  <a:schemeClr val="bg1"/>
                </a:solidFill>
              </a:rPr>
              <a:t>, </a:t>
            </a:r>
            <a:r>
              <a:rPr lang="en-US" sz="1200" dirty="0" err="1">
                <a:solidFill>
                  <a:schemeClr val="bg1"/>
                </a:solidFill>
              </a:rPr>
              <a:t>s.amount</a:t>
            </a:r>
            <a:r>
              <a:rPr lang="en-US" sz="1200" dirty="0">
                <a:solidFill>
                  <a:schemeClr val="bg1"/>
                </a:solidFill>
              </a:rPr>
              <a:t>)</a:t>
            </a:r>
          </a:p>
          <a:p>
            <a:pPr marL="0" indent="0" latinLnBrk="1">
              <a:buNone/>
            </a:pPr>
            <a:r>
              <a:rPr lang="en-US" sz="1200" dirty="0">
                <a:solidFill>
                  <a:schemeClr val="bg1"/>
                </a:solidFill>
              </a:rPr>
              <a:t>WHEN NOT MATCHED BY SOURCE </a:t>
            </a:r>
          </a:p>
          <a:p>
            <a:pPr marL="0" indent="0" latinLnBrk="1">
              <a:buNone/>
            </a:pPr>
            <a:r>
              <a:rPr lang="en-US" sz="1200" dirty="0">
                <a:solidFill>
                  <a:schemeClr val="bg1"/>
                </a:solidFill>
              </a:rPr>
              <a:t>    THEN DELETE;</a:t>
            </a:r>
          </a:p>
          <a:p>
            <a:pPr marL="0" indent="0">
              <a:buNone/>
            </a:pPr>
            <a:endParaRPr lang="en-US" sz="1200" dirty="0">
              <a:solidFill>
                <a:schemeClr val="bg1"/>
              </a:solidFill>
            </a:endParaRPr>
          </a:p>
        </p:txBody>
      </p:sp>
    </p:spTree>
    <p:extLst>
      <p:ext uri="{BB962C8B-B14F-4D97-AF65-F5344CB8AC3E}">
        <p14:creationId xmlns:p14="http://schemas.microsoft.com/office/powerpoint/2010/main" val="1319153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12594" y="582818"/>
            <a:ext cx="11474605" cy="5358518"/>
          </a:xfrm>
          <a:prstGeom prst="rect">
            <a:avLst/>
          </a:prstGeom>
          <a:solidFill>
            <a:srgbClr val="002060"/>
          </a:solidFill>
          <a:ln>
            <a:noFill/>
          </a:ln>
          <a:effectLs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solidFill>
                <a:effectLst/>
                <a:latin typeface="+mn-lt"/>
              </a:rPr>
              <a:t>In this example, we used the values in the </a:t>
            </a:r>
            <a:r>
              <a:rPr kumimoji="0" lang="en-US" altLang="en-US" sz="1800" b="0" i="0" u="none" strike="noStrike" cap="none" normalizeH="0" baseline="0" dirty="0" err="1" smtClean="0">
                <a:ln>
                  <a:noFill/>
                </a:ln>
                <a:solidFill>
                  <a:schemeClr val="bg1"/>
                </a:solidFill>
                <a:effectLst/>
                <a:latin typeface="+mn-lt"/>
                <a:cs typeface="Courier New" panose="02070309020205020404" pitchFamily="49" charset="0"/>
              </a:rPr>
              <a:t>category_id</a:t>
            </a:r>
            <a:r>
              <a:rPr kumimoji="0" lang="en-US" altLang="en-US" sz="1800" b="0" i="0" u="none" strike="noStrike" cap="none" normalizeH="0" baseline="0" dirty="0" smtClean="0">
                <a:ln>
                  <a:noFill/>
                </a:ln>
                <a:solidFill>
                  <a:schemeClr val="bg1"/>
                </a:solidFill>
                <a:effectLst/>
                <a:latin typeface="+mn-lt"/>
              </a:rPr>
              <a:t> columns in both tables as the merge condition.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bg1"/>
                </a:solidFill>
                <a:effectLst/>
                <a:latin typeface="+mn-lt"/>
              </a:rPr>
              <a:t>First, the rows with id 1, 3, 4 from the </a:t>
            </a:r>
            <a:r>
              <a:rPr kumimoji="0" lang="en-US" altLang="en-US" sz="1800" b="0" i="0" u="none" strike="noStrike" cap="none" normalizeH="0" baseline="0" dirty="0" err="1" smtClean="0">
                <a:ln>
                  <a:noFill/>
                </a:ln>
                <a:solidFill>
                  <a:schemeClr val="bg1"/>
                </a:solidFill>
                <a:effectLst/>
                <a:latin typeface="+mn-lt"/>
                <a:cs typeface="Courier New" panose="02070309020205020404" pitchFamily="49" charset="0"/>
              </a:rPr>
              <a:t>sales.category_staging</a:t>
            </a:r>
            <a:r>
              <a:rPr kumimoji="0" lang="en-US" altLang="en-US" sz="1800" b="0" i="0" u="none" strike="noStrike" cap="none" normalizeH="0" baseline="0" dirty="0" smtClean="0">
                <a:ln>
                  <a:noFill/>
                </a:ln>
                <a:solidFill>
                  <a:schemeClr val="bg1"/>
                </a:solidFill>
                <a:effectLst/>
                <a:latin typeface="+mn-lt"/>
              </a:rPr>
              <a:t> table matches with the rows from the target table, therefore, the </a:t>
            </a:r>
            <a:r>
              <a:rPr kumimoji="0" lang="en-US" altLang="en-US" sz="1800" b="0" i="0" u="none" strike="noStrike" cap="none" normalizeH="0" baseline="0" dirty="0" smtClean="0">
                <a:ln>
                  <a:noFill/>
                </a:ln>
                <a:solidFill>
                  <a:schemeClr val="bg1"/>
                </a:solidFill>
                <a:effectLst/>
                <a:latin typeface="+mn-lt"/>
                <a:cs typeface="Courier New" panose="02070309020205020404" pitchFamily="49" charset="0"/>
              </a:rPr>
              <a:t>MERGE</a:t>
            </a:r>
            <a:r>
              <a:rPr kumimoji="0" lang="en-US" altLang="en-US" sz="1800" b="0" i="0" u="none" strike="noStrike" cap="none" normalizeH="0" baseline="0" dirty="0" smtClean="0">
                <a:ln>
                  <a:noFill/>
                </a:ln>
                <a:solidFill>
                  <a:schemeClr val="bg1"/>
                </a:solidFill>
                <a:effectLst/>
                <a:latin typeface="+mn-lt"/>
              </a:rPr>
              <a:t> statement updates the values in category name and amount columns in the </a:t>
            </a:r>
            <a:r>
              <a:rPr kumimoji="0" lang="en-US" altLang="en-US" sz="1800" b="0" i="0" u="none" strike="noStrike" cap="none" normalizeH="0" baseline="0" dirty="0" err="1" smtClean="0">
                <a:ln>
                  <a:noFill/>
                </a:ln>
                <a:solidFill>
                  <a:schemeClr val="bg1"/>
                </a:solidFill>
                <a:effectLst/>
                <a:latin typeface="+mn-lt"/>
                <a:cs typeface="Courier New" panose="02070309020205020404" pitchFamily="49" charset="0"/>
              </a:rPr>
              <a:t>sales.category</a:t>
            </a:r>
            <a:r>
              <a:rPr kumimoji="0" lang="en-US" altLang="en-US" sz="1800" b="0" i="0" u="none" strike="noStrike" cap="none" normalizeH="0" baseline="0" dirty="0" smtClean="0">
                <a:ln>
                  <a:noFill/>
                </a:ln>
                <a:solidFill>
                  <a:schemeClr val="bg1"/>
                </a:solidFill>
                <a:effectLst/>
                <a:latin typeface="+mn-lt"/>
              </a:rPr>
              <a:t> table.</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smtClean="0">
              <a:ln>
                <a:noFill/>
              </a:ln>
              <a:solidFill>
                <a:schemeClr val="bg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bg1"/>
                </a:solidFill>
                <a:effectLst/>
                <a:latin typeface="+mn-lt"/>
              </a:rPr>
              <a:t>Second, the rows with id 5 and 6 from the </a:t>
            </a:r>
            <a:r>
              <a:rPr kumimoji="0" lang="en-US" altLang="en-US" sz="1800" b="0" i="0" u="none" strike="noStrike" cap="none" normalizeH="0" baseline="0" dirty="0" err="1" smtClean="0">
                <a:ln>
                  <a:noFill/>
                </a:ln>
                <a:solidFill>
                  <a:schemeClr val="bg1"/>
                </a:solidFill>
                <a:effectLst/>
                <a:latin typeface="+mn-lt"/>
                <a:cs typeface="Courier New" panose="02070309020205020404" pitchFamily="49" charset="0"/>
              </a:rPr>
              <a:t>sales.category_staging</a:t>
            </a:r>
            <a:r>
              <a:rPr kumimoji="0" lang="en-US" altLang="en-US" sz="1800" b="0" i="0" u="none" strike="noStrike" cap="none" normalizeH="0" baseline="0" dirty="0" smtClean="0">
                <a:ln>
                  <a:noFill/>
                </a:ln>
                <a:solidFill>
                  <a:schemeClr val="bg1"/>
                </a:solidFill>
                <a:effectLst/>
                <a:latin typeface="+mn-lt"/>
              </a:rPr>
              <a:t> table do not exist in the </a:t>
            </a:r>
            <a:r>
              <a:rPr kumimoji="0" lang="en-US" altLang="en-US" sz="1800" b="0" i="0" u="none" strike="noStrike" cap="none" normalizeH="0" baseline="0" dirty="0" err="1" smtClean="0">
                <a:ln>
                  <a:noFill/>
                </a:ln>
                <a:solidFill>
                  <a:schemeClr val="bg1"/>
                </a:solidFill>
                <a:effectLst/>
                <a:latin typeface="+mn-lt"/>
                <a:cs typeface="Courier New" panose="02070309020205020404" pitchFamily="49" charset="0"/>
              </a:rPr>
              <a:t>sales.category</a:t>
            </a:r>
            <a:r>
              <a:rPr kumimoji="0" lang="en-US" altLang="en-US" sz="1800" b="0" i="0" u="none" strike="noStrike" cap="none" normalizeH="0" baseline="0" dirty="0" smtClean="0">
                <a:ln>
                  <a:noFill/>
                </a:ln>
                <a:solidFill>
                  <a:schemeClr val="bg1"/>
                </a:solidFill>
                <a:effectLst/>
                <a:latin typeface="+mn-lt"/>
              </a:rPr>
              <a:t> table, so the </a:t>
            </a:r>
            <a:r>
              <a:rPr kumimoji="0" lang="en-US" altLang="en-US" sz="1800" b="0" i="0" u="none" strike="noStrike" cap="none" normalizeH="0" baseline="0" dirty="0" smtClean="0">
                <a:ln>
                  <a:noFill/>
                </a:ln>
                <a:solidFill>
                  <a:schemeClr val="bg1"/>
                </a:solidFill>
                <a:effectLst/>
                <a:latin typeface="+mn-lt"/>
                <a:cs typeface="Courier New" panose="02070309020205020404" pitchFamily="49" charset="0"/>
              </a:rPr>
              <a:t>MERGE</a:t>
            </a:r>
            <a:r>
              <a:rPr kumimoji="0" lang="en-US" altLang="en-US" sz="1800" b="0" i="0" u="none" strike="noStrike" cap="none" normalizeH="0" baseline="0" dirty="0" smtClean="0">
                <a:ln>
                  <a:noFill/>
                </a:ln>
                <a:solidFill>
                  <a:schemeClr val="bg1"/>
                </a:solidFill>
                <a:effectLst/>
                <a:latin typeface="+mn-lt"/>
              </a:rPr>
              <a:t> statement inserts these rows into the target table.</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smtClean="0">
              <a:ln>
                <a:noFill/>
              </a:ln>
              <a:solidFill>
                <a:schemeClr val="bg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bg1"/>
                </a:solidFill>
                <a:effectLst/>
                <a:latin typeface="+mn-lt"/>
              </a:rPr>
              <a:t>Third, the row with id 2 from the </a:t>
            </a:r>
            <a:r>
              <a:rPr kumimoji="0" lang="en-US" altLang="en-US" sz="1800" b="0" i="0" u="none" strike="noStrike" cap="none" normalizeH="0" baseline="0" dirty="0" err="1" smtClean="0">
                <a:ln>
                  <a:noFill/>
                </a:ln>
                <a:solidFill>
                  <a:schemeClr val="bg1"/>
                </a:solidFill>
                <a:effectLst/>
                <a:latin typeface="+mn-lt"/>
                <a:cs typeface="Courier New" panose="02070309020205020404" pitchFamily="49" charset="0"/>
              </a:rPr>
              <a:t>sales.category</a:t>
            </a:r>
            <a:r>
              <a:rPr kumimoji="0" lang="en-US" altLang="en-US" sz="1800" b="0" i="0" u="none" strike="noStrike" cap="none" normalizeH="0" baseline="0" dirty="0" smtClean="0">
                <a:ln>
                  <a:noFill/>
                </a:ln>
                <a:solidFill>
                  <a:schemeClr val="bg1"/>
                </a:solidFill>
                <a:effectLst/>
                <a:latin typeface="+mn-lt"/>
              </a:rPr>
              <a:t> table does not exist in the </a:t>
            </a:r>
            <a:r>
              <a:rPr kumimoji="0" lang="en-US" altLang="en-US" sz="1800" b="0" i="0" u="none" strike="noStrike" cap="none" normalizeH="0" baseline="0" dirty="0" err="1" smtClean="0">
                <a:ln>
                  <a:noFill/>
                </a:ln>
                <a:solidFill>
                  <a:schemeClr val="bg1"/>
                </a:solidFill>
                <a:effectLst/>
                <a:latin typeface="+mn-lt"/>
                <a:cs typeface="Courier New" panose="02070309020205020404" pitchFamily="49" charset="0"/>
              </a:rPr>
              <a:t>sales.sales_staging</a:t>
            </a:r>
            <a:r>
              <a:rPr kumimoji="0" lang="en-US" altLang="en-US" sz="1800" b="0" i="0" u="none" strike="noStrike" cap="none" normalizeH="0" baseline="0" dirty="0" err="1" smtClean="0">
                <a:ln>
                  <a:noFill/>
                </a:ln>
                <a:solidFill>
                  <a:schemeClr val="bg1"/>
                </a:solidFill>
                <a:effectLst/>
                <a:latin typeface="+mn-lt"/>
              </a:rPr>
              <a:t>table</a:t>
            </a:r>
            <a:r>
              <a:rPr kumimoji="0" lang="en-US" altLang="en-US" sz="1800" b="0" i="0" u="none" strike="noStrike" cap="none" normalizeH="0" baseline="0" dirty="0" smtClean="0">
                <a:ln>
                  <a:noFill/>
                </a:ln>
                <a:solidFill>
                  <a:schemeClr val="bg1"/>
                </a:solidFill>
                <a:effectLst/>
                <a:latin typeface="+mn-lt"/>
              </a:rPr>
              <a:t>, therefore, the </a:t>
            </a:r>
            <a:r>
              <a:rPr kumimoji="0" lang="en-US" altLang="en-US" sz="1800" b="0" i="0" u="none" strike="noStrike" cap="none" normalizeH="0" baseline="0" dirty="0" smtClean="0">
                <a:ln>
                  <a:noFill/>
                </a:ln>
                <a:solidFill>
                  <a:schemeClr val="bg1"/>
                </a:solidFill>
                <a:effectLst/>
                <a:latin typeface="+mn-lt"/>
                <a:cs typeface="Courier New" panose="02070309020205020404" pitchFamily="49" charset="0"/>
              </a:rPr>
              <a:t>MERGE</a:t>
            </a:r>
            <a:r>
              <a:rPr kumimoji="0" lang="en-US" altLang="en-US" sz="1800" b="0" i="0" u="none" strike="noStrike" cap="none" normalizeH="0" baseline="0" dirty="0" smtClean="0">
                <a:ln>
                  <a:noFill/>
                </a:ln>
                <a:solidFill>
                  <a:schemeClr val="bg1"/>
                </a:solidFill>
                <a:effectLst/>
                <a:latin typeface="+mn-lt"/>
              </a:rPr>
              <a:t> statement deletes this row.</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solidFill>
                <a:effectLst/>
                <a:latin typeface="+mn-lt"/>
              </a:rPr>
              <a:t>As the result of the merger, the data in the </a:t>
            </a:r>
            <a:r>
              <a:rPr kumimoji="0" lang="en-US" altLang="en-US" sz="1800" b="0" i="0" u="none" strike="noStrike" cap="none" normalizeH="0" baseline="0" dirty="0" err="1" smtClean="0">
                <a:ln>
                  <a:noFill/>
                </a:ln>
                <a:solidFill>
                  <a:schemeClr val="bg1"/>
                </a:solidFill>
                <a:effectLst/>
                <a:latin typeface="+mn-lt"/>
                <a:cs typeface="Courier New" panose="02070309020205020404" pitchFamily="49" charset="0"/>
              </a:rPr>
              <a:t>sales.category</a:t>
            </a:r>
            <a:r>
              <a:rPr kumimoji="0" lang="en-US" altLang="en-US" sz="1800" b="0" i="0" u="none" strike="noStrike" cap="none" normalizeH="0" baseline="0" dirty="0" smtClean="0">
                <a:ln>
                  <a:noFill/>
                </a:ln>
                <a:solidFill>
                  <a:schemeClr val="bg1"/>
                </a:solidFill>
                <a:effectLst/>
                <a:latin typeface="+mn-lt"/>
              </a:rPr>
              <a:t> table is fully synchronized with the data in the </a:t>
            </a:r>
            <a:r>
              <a:rPr kumimoji="0" lang="en-US" altLang="en-US" sz="1800" b="0" i="0" u="none" strike="noStrike" cap="none" normalizeH="0" baseline="0" dirty="0" err="1" smtClean="0">
                <a:ln>
                  <a:noFill/>
                </a:ln>
                <a:solidFill>
                  <a:schemeClr val="bg1"/>
                </a:solidFill>
                <a:effectLst/>
                <a:latin typeface="+mn-lt"/>
                <a:cs typeface="Courier New" panose="02070309020205020404" pitchFamily="49" charset="0"/>
              </a:rPr>
              <a:t>sales.category_staging</a:t>
            </a:r>
            <a:r>
              <a:rPr kumimoji="0" lang="en-US" altLang="en-US" sz="1800" b="0" i="0" u="none" strike="noStrike" cap="none" normalizeH="0" baseline="0" dirty="0" smtClean="0">
                <a:ln>
                  <a:noFill/>
                </a:ln>
                <a:solidFill>
                  <a:schemeClr val="bg1"/>
                </a:solidFill>
                <a:effectLst/>
                <a:latin typeface="+mn-lt"/>
              </a:rPr>
              <a:t> table</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mn-lt"/>
            </a:endParaRPr>
          </a:p>
        </p:txBody>
      </p:sp>
    </p:spTree>
    <p:extLst>
      <p:ext uri="{BB962C8B-B14F-4D97-AF65-F5344CB8AC3E}">
        <p14:creationId xmlns:p14="http://schemas.microsoft.com/office/powerpoint/2010/main" val="1255403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186</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SQL Merge Statement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Rao Jagarlamudi</dc:creator>
  <cp:lastModifiedBy>Srinivasa Rao Jagarlamudi</cp:lastModifiedBy>
  <cp:revision>6</cp:revision>
  <dcterms:created xsi:type="dcterms:W3CDTF">2018-10-25T13:43:37Z</dcterms:created>
  <dcterms:modified xsi:type="dcterms:W3CDTF">2018-10-26T05:36:57Z</dcterms:modified>
</cp:coreProperties>
</file>