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4" r:id="rId6"/>
    <p:sldId id="260" r:id="rId7"/>
    <p:sldId id="261"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4568"/>
  </p:normalViewPr>
  <p:slideViewPr>
    <p:cSldViewPr snapToGrid="0" snapToObjects="1">
      <p:cViewPr varScale="1">
        <p:scale>
          <a:sx n="146" d="100"/>
          <a:sy n="146" d="100"/>
        </p:scale>
        <p:origin x="8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extLst>
      <p:ext uri="{BB962C8B-B14F-4D97-AF65-F5344CB8AC3E}">
        <p14:creationId xmlns:p14="http://schemas.microsoft.com/office/powerpoint/2010/main" val="42284252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7229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421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5565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8092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7172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15997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0040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tiff"/><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45277" y="324338"/>
            <a:ext cx="8520600" cy="3539637"/>
          </a:xfrm>
          <a:prstGeom prst="rect">
            <a:avLst/>
          </a:prstGeom>
        </p:spPr>
        <p:txBody>
          <a:bodyPr wrap="square" lIns="91425" tIns="91425" rIns="91425" bIns="91425" anchor="b" anchorCtr="0">
            <a:noAutofit/>
          </a:bodyPr>
          <a:lstStyle/>
          <a:p>
            <a:pPr lvl="0">
              <a:spcBef>
                <a:spcPts val="0"/>
              </a:spcBef>
              <a:buNone/>
            </a:pPr>
            <a:r>
              <a:rPr lang="en-US" altLang="zh-TW" sz="6000" dirty="0"/>
              <a:t>What was the USA’s birth rate between 1960 and 2015? </a:t>
            </a:r>
            <a:endParaRPr lang="en" sz="6000" dirty="0"/>
          </a:p>
        </p:txBody>
      </p:sp>
      <p:sp>
        <p:nvSpPr>
          <p:cNvPr id="55" name="Shape 55"/>
          <p:cNvSpPr txBox="1">
            <a:spLocks noGrp="1"/>
          </p:cNvSpPr>
          <p:nvPr>
            <p:ph type="subTitle" idx="1"/>
          </p:nvPr>
        </p:nvSpPr>
        <p:spPr>
          <a:xfrm>
            <a:off x="206192" y="4268248"/>
            <a:ext cx="8520600" cy="792600"/>
          </a:xfrm>
          <a:prstGeom prst="rect">
            <a:avLst/>
          </a:prstGeom>
        </p:spPr>
        <p:txBody>
          <a:bodyPr wrap="square" lIns="91425" tIns="91425" rIns="91425" bIns="91425" anchor="t" anchorCtr="0">
            <a:noAutofit/>
          </a:bodyPr>
          <a:lstStyle/>
          <a:p>
            <a:pPr lvl="0">
              <a:spcBef>
                <a:spcPts val="0"/>
              </a:spcBef>
              <a:buNone/>
            </a:pPr>
            <a:r>
              <a:rPr lang="en-US" dirty="0"/>
              <a:t>Chung-I Huang</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dirty="0"/>
              <a:t>Dataset</a:t>
            </a:r>
          </a:p>
        </p:txBody>
      </p:sp>
      <p:sp>
        <p:nvSpPr>
          <p:cNvPr id="62" name="Shape 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lgn="ctr" rtl="0">
              <a:spcBef>
                <a:spcPts val="0"/>
              </a:spcBef>
              <a:buSzPts val="1800"/>
              <a:buChar char="-"/>
            </a:pPr>
            <a:endParaRPr lang="en-US" dirty="0">
              <a:solidFill>
                <a:srgbClr val="FF0000"/>
              </a:solidFill>
            </a:endParaRPr>
          </a:p>
          <a:p>
            <a:pPr marL="457200" lvl="0" indent="-342900" algn="ctr" rtl="0">
              <a:spcBef>
                <a:spcPts val="0"/>
              </a:spcBef>
              <a:buSzPts val="1800"/>
              <a:buChar char="-"/>
            </a:pPr>
            <a:r>
              <a:rPr lang="en" dirty="0">
                <a:solidFill>
                  <a:schemeClr val="tx1"/>
                </a:solidFill>
              </a:rPr>
              <a:t>World Development Indicators Dataset</a:t>
            </a:r>
          </a:p>
          <a:p>
            <a:pPr lv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n" dirty="0"/>
              <a:t>Motivation</a:t>
            </a:r>
          </a:p>
        </p:txBody>
      </p:sp>
      <p:sp>
        <p:nvSpPr>
          <p:cNvPr id="68" name="Shape 6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285750" indent="-285750"/>
            <a:r>
              <a:rPr lang="en-US" dirty="0">
                <a:solidFill>
                  <a:schemeClr val="tx1"/>
                </a:solidFill>
              </a:rPr>
              <a:t>To look into the birth rate trend between 1960 and 2015 in the USA. </a:t>
            </a:r>
          </a:p>
          <a:p>
            <a:pPr marL="285750" indent="-285750"/>
            <a:r>
              <a:rPr lang="en-US" dirty="0">
                <a:solidFill>
                  <a:schemeClr val="tx1"/>
                </a:solidFill>
              </a:rPr>
              <a:t>Wondering how the birth rate correlated to the GDP.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dirty="0"/>
              <a:t>Research Question(s)</a:t>
            </a:r>
          </a:p>
        </p:txBody>
      </p:sp>
      <p:sp>
        <p:nvSpPr>
          <p:cNvPr id="74" name="Shape 7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lang="en-US" dirty="0"/>
          </a:p>
          <a:p>
            <a:pPr marL="285750" indent="-285750"/>
            <a:r>
              <a:rPr lang="en-US" altLang="zh-TW" dirty="0">
                <a:solidFill>
                  <a:schemeClr val="tx1"/>
                </a:solidFill>
              </a:rPr>
              <a:t>Compared to other countries, does the USA have an outlier of birth rate? </a:t>
            </a:r>
          </a:p>
          <a:p>
            <a:pPr marL="285750" indent="-285750"/>
            <a:r>
              <a:rPr lang="en-US" altLang="zh-TW" dirty="0">
                <a:solidFill>
                  <a:schemeClr val="tx1"/>
                </a:solidFill>
              </a:rPr>
              <a:t>To what happened, what associated to this change? </a:t>
            </a:r>
          </a:p>
          <a:p>
            <a:pPr marL="285750" indent="-285750"/>
            <a:r>
              <a:rPr lang="en-US" altLang="zh-TW" dirty="0">
                <a:solidFill>
                  <a:schemeClr val="tx1"/>
                </a:solidFill>
              </a:rPr>
              <a:t>Can GDP be regarded as an important factor causing the change?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86179" y="3051548"/>
            <a:ext cx="6890391" cy="1600438"/>
          </a:xfrm>
          <a:prstGeom prst="rect">
            <a:avLst/>
          </a:prstGeom>
          <a:noFill/>
        </p:spPr>
        <p:txBody>
          <a:bodyPr wrap="square" rtlCol="0">
            <a:spAutoFit/>
          </a:bodyPr>
          <a:lstStyle/>
          <a:p>
            <a:r>
              <a:rPr lang="en-US" dirty="0"/>
              <a:t>Between Fig. (a) and (b), we can see that after 1960, the birth rate decreases over times. The USA has many years where it has a birth rate between 13-15 (per 1,000 people). </a:t>
            </a:r>
          </a:p>
          <a:p>
            <a:endParaRPr lang="en-US" dirty="0"/>
          </a:p>
          <a:p>
            <a:r>
              <a:rPr lang="en-US" dirty="0"/>
              <a:t>In Fig. (c), the mean of the USA’s birth rate is ‘15.9’ during these years. Although the USA is not an outlier in this result (~1900 countries has about this birth rate), it is still quite low compared to other countries. The mean of the world’s birth rate is ‘29.25’.</a:t>
            </a:r>
          </a:p>
        </p:txBody>
      </p:sp>
      <p:sp>
        <p:nvSpPr>
          <p:cNvPr id="7" name="Shape 79"/>
          <p:cNvSpPr txBox="1">
            <a:spLocks noGrp="1"/>
          </p:cNvSpPr>
          <p:nvPr>
            <p:ph type="title"/>
          </p:nvPr>
        </p:nvSpPr>
        <p:spPr>
          <a:xfrm>
            <a:off x="276519" y="154245"/>
            <a:ext cx="8520600" cy="572700"/>
          </a:xfrm>
          <a:prstGeom prst="rect">
            <a:avLst/>
          </a:prstGeom>
        </p:spPr>
        <p:txBody>
          <a:bodyPr wrap="square" lIns="91425" tIns="91425" rIns="91425" bIns="91425" anchor="t" anchorCtr="0">
            <a:noAutofit/>
          </a:bodyPr>
          <a:lstStyle/>
          <a:p>
            <a:pPr lvl="0" algn="ctr" rtl="0">
              <a:spcBef>
                <a:spcPts val="0"/>
              </a:spcBef>
              <a:buNone/>
            </a:pPr>
            <a:r>
              <a:rPr lang="en" dirty="0"/>
              <a:t>Findings</a:t>
            </a:r>
          </a:p>
        </p:txBody>
      </p:sp>
      <p:pic>
        <p:nvPicPr>
          <p:cNvPr id="4" name="Picture 3">
            <a:extLst>
              <a:ext uri="{FF2B5EF4-FFF2-40B4-BE49-F238E27FC236}">
                <a16:creationId xmlns:a16="http://schemas.microsoft.com/office/drawing/2014/main" id="{C5A3534A-A325-264E-BC36-584836263502}"/>
              </a:ext>
            </a:extLst>
          </p:cNvPr>
          <p:cNvPicPr>
            <a:picLocks noChangeAspect="1"/>
          </p:cNvPicPr>
          <p:nvPr/>
        </p:nvPicPr>
        <p:blipFill>
          <a:blip r:embed="rId2"/>
          <a:stretch>
            <a:fillRect/>
          </a:stretch>
        </p:blipFill>
        <p:spPr>
          <a:xfrm>
            <a:off x="407079" y="911678"/>
            <a:ext cx="2499281" cy="1800000"/>
          </a:xfrm>
          <a:prstGeom prst="rect">
            <a:avLst/>
          </a:prstGeom>
        </p:spPr>
      </p:pic>
      <p:pic>
        <p:nvPicPr>
          <p:cNvPr id="9" name="Picture 8">
            <a:extLst>
              <a:ext uri="{FF2B5EF4-FFF2-40B4-BE49-F238E27FC236}">
                <a16:creationId xmlns:a16="http://schemas.microsoft.com/office/drawing/2014/main" id="{297128BD-A99B-F449-B9C7-F20FC3BCC573}"/>
              </a:ext>
            </a:extLst>
          </p:cNvPr>
          <p:cNvPicPr>
            <a:picLocks noChangeAspect="1"/>
          </p:cNvPicPr>
          <p:nvPr/>
        </p:nvPicPr>
        <p:blipFill>
          <a:blip r:embed="rId3"/>
          <a:stretch>
            <a:fillRect/>
          </a:stretch>
        </p:blipFill>
        <p:spPr>
          <a:xfrm>
            <a:off x="3388636" y="911678"/>
            <a:ext cx="2499281" cy="1800000"/>
          </a:xfrm>
          <a:prstGeom prst="rect">
            <a:avLst/>
          </a:prstGeom>
        </p:spPr>
      </p:pic>
      <p:pic>
        <p:nvPicPr>
          <p:cNvPr id="10" name="Picture 9">
            <a:extLst>
              <a:ext uri="{FF2B5EF4-FFF2-40B4-BE49-F238E27FC236}">
                <a16:creationId xmlns:a16="http://schemas.microsoft.com/office/drawing/2014/main" id="{8F9F93DB-EBED-6A42-9DBD-47890B125539}"/>
              </a:ext>
            </a:extLst>
          </p:cNvPr>
          <p:cNvPicPr>
            <a:picLocks noChangeAspect="1"/>
          </p:cNvPicPr>
          <p:nvPr/>
        </p:nvPicPr>
        <p:blipFill>
          <a:blip r:embed="rId4"/>
          <a:stretch>
            <a:fillRect/>
          </a:stretch>
        </p:blipFill>
        <p:spPr>
          <a:xfrm>
            <a:off x="6370193" y="911678"/>
            <a:ext cx="2589928" cy="1800000"/>
          </a:xfrm>
          <a:prstGeom prst="rect">
            <a:avLst/>
          </a:prstGeom>
        </p:spPr>
      </p:pic>
      <p:sp>
        <p:nvSpPr>
          <p:cNvPr id="11" name="Shape 55">
            <a:extLst>
              <a:ext uri="{FF2B5EF4-FFF2-40B4-BE49-F238E27FC236}">
                <a16:creationId xmlns:a16="http://schemas.microsoft.com/office/drawing/2014/main" id="{4FA469B9-AA4C-C745-A970-24434BE81426}"/>
              </a:ext>
            </a:extLst>
          </p:cNvPr>
          <p:cNvSpPr txBox="1">
            <a:spLocks/>
          </p:cNvSpPr>
          <p:nvPr/>
        </p:nvSpPr>
        <p:spPr>
          <a:xfrm>
            <a:off x="1316725" y="2603690"/>
            <a:ext cx="679987" cy="292721"/>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a:buFontTx/>
              <a:buNone/>
            </a:pPr>
            <a:r>
              <a:rPr lang="en-US" sz="1050" dirty="0"/>
              <a:t>Fig. (a)</a:t>
            </a:r>
            <a:endParaRPr lang="en" sz="1050" dirty="0"/>
          </a:p>
        </p:txBody>
      </p:sp>
      <p:sp>
        <p:nvSpPr>
          <p:cNvPr id="12" name="Shape 55">
            <a:extLst>
              <a:ext uri="{FF2B5EF4-FFF2-40B4-BE49-F238E27FC236}">
                <a16:creationId xmlns:a16="http://schemas.microsoft.com/office/drawing/2014/main" id="{AA7F5381-8B59-FE49-8CCF-2ACC75EC4E32}"/>
              </a:ext>
            </a:extLst>
          </p:cNvPr>
          <p:cNvSpPr txBox="1">
            <a:spLocks/>
          </p:cNvSpPr>
          <p:nvPr/>
        </p:nvSpPr>
        <p:spPr>
          <a:xfrm>
            <a:off x="4413113" y="2603690"/>
            <a:ext cx="679987" cy="292721"/>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a:buFontTx/>
              <a:buNone/>
            </a:pPr>
            <a:r>
              <a:rPr lang="en-US" sz="1050" dirty="0"/>
              <a:t>Fig. (b)</a:t>
            </a:r>
            <a:endParaRPr lang="en" sz="1050" dirty="0"/>
          </a:p>
        </p:txBody>
      </p:sp>
      <p:sp>
        <p:nvSpPr>
          <p:cNvPr id="13" name="Shape 55">
            <a:extLst>
              <a:ext uri="{FF2B5EF4-FFF2-40B4-BE49-F238E27FC236}">
                <a16:creationId xmlns:a16="http://schemas.microsoft.com/office/drawing/2014/main" id="{C05AF107-54E2-7641-B5D1-4EC4203C6585}"/>
              </a:ext>
            </a:extLst>
          </p:cNvPr>
          <p:cNvSpPr txBox="1">
            <a:spLocks/>
          </p:cNvSpPr>
          <p:nvPr/>
        </p:nvSpPr>
        <p:spPr>
          <a:xfrm>
            <a:off x="7394670" y="2603689"/>
            <a:ext cx="679987" cy="292721"/>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a:buFontTx/>
              <a:buNone/>
            </a:pPr>
            <a:r>
              <a:rPr lang="en-US" sz="1050" dirty="0"/>
              <a:t>Fig. (c)</a:t>
            </a:r>
            <a:endParaRPr lang="en" sz="1050" dirty="0"/>
          </a:p>
        </p:txBody>
      </p:sp>
    </p:spTree>
    <p:extLst>
      <p:ext uri="{BB962C8B-B14F-4D97-AF65-F5344CB8AC3E}">
        <p14:creationId xmlns:p14="http://schemas.microsoft.com/office/powerpoint/2010/main" val="1482794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n" dirty="0"/>
              <a:t>Findings</a:t>
            </a:r>
          </a:p>
        </p:txBody>
      </p:sp>
      <p:sp>
        <p:nvSpPr>
          <p:cNvPr id="80" name="Shape 80"/>
          <p:cNvSpPr txBox="1">
            <a:spLocks noGrp="1"/>
          </p:cNvSpPr>
          <p:nvPr>
            <p:ph type="body" idx="1"/>
          </p:nvPr>
        </p:nvSpPr>
        <p:spPr>
          <a:xfrm>
            <a:off x="184037" y="3102958"/>
            <a:ext cx="8520600" cy="2235395"/>
          </a:xfrm>
          <a:prstGeom prst="rect">
            <a:avLst/>
          </a:prstGeom>
        </p:spPr>
        <p:txBody>
          <a:bodyPr wrap="square" lIns="91425" tIns="91425" rIns="91425" bIns="91425" anchor="t" anchorCtr="0">
            <a:noAutofit/>
          </a:bodyPr>
          <a:lstStyle/>
          <a:p>
            <a:pPr lvl="0">
              <a:buNone/>
            </a:pPr>
            <a:r>
              <a:rPr lang="en-US" sz="1200" dirty="0"/>
              <a:t>With the Fig. (d) chart, we pull out the GDP vs. Years, you can see that the economy increased yearly; however, the birth rate in the Fig. (e) chart decreased between 1960 and 2015 in the USA. This drew my attention to figure out the correlation behind the results. </a:t>
            </a:r>
          </a:p>
          <a:p>
            <a:pPr>
              <a:buNone/>
            </a:pPr>
            <a:r>
              <a:rPr lang="en-US" sz="1200" dirty="0"/>
              <a:t>Therefore, the Fig. (f) chart came out. When we compare GDP vs. Birth rate, we noticed that the GDP is significantly correlated to the Birth rate, the correlation coefficient is -0.799. The result makes sense because once the economy becomes steady, the less the birth rate,  as seen  in most developed countries. Although I didn’t attach the bottom birth rate data here, I noticed that most of the low birth rate countries are the developed countries, such as Japan, Italy, Sweden, and so on.</a:t>
            </a:r>
            <a:endParaRPr lang="en-US" sz="1200" dirty="0">
              <a:solidFill>
                <a:schemeClr val="tx1"/>
              </a:solidFill>
            </a:endParaRPr>
          </a:p>
          <a:p>
            <a:pPr lvl="0" rtl="0">
              <a:spcBef>
                <a:spcPts val="0"/>
              </a:spcBef>
              <a:buNone/>
            </a:pPr>
            <a:endParaRPr lang="en-US" sz="1200" dirty="0">
              <a:solidFill>
                <a:schemeClr val="tx1"/>
              </a:solidFill>
            </a:endParaRPr>
          </a:p>
          <a:p>
            <a:pPr lvl="0" rtl="0">
              <a:spcBef>
                <a:spcPts val="0"/>
              </a:spcBef>
              <a:buNone/>
            </a:pPr>
            <a:endParaRPr lang="en-US" sz="1200" dirty="0">
              <a:solidFill>
                <a:schemeClr val="tx1"/>
              </a:solidFill>
            </a:endParaRPr>
          </a:p>
          <a:p>
            <a:pPr lvl="0" rtl="0">
              <a:spcBef>
                <a:spcPts val="0"/>
              </a:spcBef>
              <a:buNone/>
            </a:pPr>
            <a:endParaRPr lang="en-US" sz="1200" dirty="0">
              <a:solidFill>
                <a:schemeClr val="tx1"/>
              </a:solidFill>
            </a:endParaRPr>
          </a:p>
          <a:p>
            <a:pPr lvl="0" rtl="0">
              <a:spcBef>
                <a:spcPts val="0"/>
              </a:spcBef>
              <a:buNone/>
            </a:pPr>
            <a:endParaRPr lang="en-US" sz="1200" dirty="0">
              <a:solidFill>
                <a:schemeClr val="tx1"/>
              </a:solidFill>
            </a:endParaRPr>
          </a:p>
          <a:p>
            <a:pPr lvl="0" rtl="0">
              <a:spcBef>
                <a:spcPts val="0"/>
              </a:spcBef>
              <a:buNone/>
            </a:pPr>
            <a:endParaRPr lang="en-US" sz="1200" dirty="0">
              <a:solidFill>
                <a:schemeClr val="tx1"/>
              </a:solidFill>
            </a:endParaRPr>
          </a:p>
          <a:p>
            <a:pPr lvl="0" rtl="0">
              <a:spcBef>
                <a:spcPts val="0"/>
              </a:spcBef>
              <a:buNone/>
            </a:pPr>
            <a:endParaRPr lang="en-US" sz="1200" dirty="0">
              <a:solidFill>
                <a:schemeClr val="tx1"/>
              </a:solidFill>
            </a:endParaRPr>
          </a:p>
          <a:p>
            <a:pPr lvl="0" rtl="0">
              <a:spcBef>
                <a:spcPts val="0"/>
              </a:spcBef>
              <a:buNone/>
            </a:pPr>
            <a:endParaRPr lang="en-US" sz="1200" dirty="0">
              <a:solidFill>
                <a:schemeClr val="tx1"/>
              </a:solidFill>
            </a:endParaRPr>
          </a:p>
          <a:p>
            <a:pPr lvl="0" rtl="0">
              <a:spcBef>
                <a:spcPts val="0"/>
              </a:spcBef>
              <a:buNone/>
            </a:pPr>
            <a:endParaRPr lang="en-US" sz="1200" dirty="0">
              <a:solidFill>
                <a:srgbClr val="FF0000"/>
              </a:solidFill>
            </a:endParaRPr>
          </a:p>
        </p:txBody>
      </p:sp>
      <p:pic>
        <p:nvPicPr>
          <p:cNvPr id="7" name="Picture 6">
            <a:extLst>
              <a:ext uri="{FF2B5EF4-FFF2-40B4-BE49-F238E27FC236}">
                <a16:creationId xmlns:a16="http://schemas.microsoft.com/office/drawing/2014/main" id="{C8611CAD-9C1B-6B43-A531-3B1F233C169A}"/>
              </a:ext>
            </a:extLst>
          </p:cNvPr>
          <p:cNvPicPr>
            <a:picLocks noChangeAspect="1"/>
          </p:cNvPicPr>
          <p:nvPr/>
        </p:nvPicPr>
        <p:blipFill>
          <a:blip r:embed="rId3"/>
          <a:stretch>
            <a:fillRect/>
          </a:stretch>
        </p:blipFill>
        <p:spPr>
          <a:xfrm>
            <a:off x="6314909" y="1215580"/>
            <a:ext cx="2517391" cy="1800000"/>
          </a:xfrm>
          <a:prstGeom prst="rect">
            <a:avLst/>
          </a:prstGeom>
        </p:spPr>
      </p:pic>
      <p:pic>
        <p:nvPicPr>
          <p:cNvPr id="9" name="Picture 8">
            <a:extLst>
              <a:ext uri="{FF2B5EF4-FFF2-40B4-BE49-F238E27FC236}">
                <a16:creationId xmlns:a16="http://schemas.microsoft.com/office/drawing/2014/main" id="{0B30857C-258B-314D-A5EE-7558671ADCDF}"/>
              </a:ext>
            </a:extLst>
          </p:cNvPr>
          <p:cNvPicPr>
            <a:picLocks noChangeAspect="1"/>
          </p:cNvPicPr>
          <p:nvPr/>
        </p:nvPicPr>
        <p:blipFill>
          <a:blip r:embed="rId4"/>
          <a:stretch>
            <a:fillRect/>
          </a:stretch>
        </p:blipFill>
        <p:spPr>
          <a:xfrm>
            <a:off x="3322359" y="1230010"/>
            <a:ext cx="2499281" cy="1800000"/>
          </a:xfrm>
          <a:prstGeom prst="rect">
            <a:avLst/>
          </a:prstGeom>
        </p:spPr>
      </p:pic>
      <p:pic>
        <p:nvPicPr>
          <p:cNvPr id="11" name="Picture 10">
            <a:extLst>
              <a:ext uri="{FF2B5EF4-FFF2-40B4-BE49-F238E27FC236}">
                <a16:creationId xmlns:a16="http://schemas.microsoft.com/office/drawing/2014/main" id="{23CC0766-5AE1-8049-9F08-CBC71294316F}"/>
              </a:ext>
            </a:extLst>
          </p:cNvPr>
          <p:cNvPicPr>
            <a:picLocks noChangeAspect="1"/>
          </p:cNvPicPr>
          <p:nvPr/>
        </p:nvPicPr>
        <p:blipFill>
          <a:blip r:embed="rId5"/>
          <a:stretch>
            <a:fillRect/>
          </a:stretch>
        </p:blipFill>
        <p:spPr>
          <a:xfrm>
            <a:off x="311700" y="1215580"/>
            <a:ext cx="2622302" cy="1800000"/>
          </a:xfrm>
          <a:prstGeom prst="rect">
            <a:avLst/>
          </a:prstGeom>
        </p:spPr>
      </p:pic>
      <p:sp>
        <p:nvSpPr>
          <p:cNvPr id="14" name="Shape 55">
            <a:extLst>
              <a:ext uri="{FF2B5EF4-FFF2-40B4-BE49-F238E27FC236}">
                <a16:creationId xmlns:a16="http://schemas.microsoft.com/office/drawing/2014/main" id="{36152258-FA71-A24F-BF63-7A7E58C116BD}"/>
              </a:ext>
            </a:extLst>
          </p:cNvPr>
          <p:cNvSpPr txBox="1">
            <a:spLocks/>
          </p:cNvSpPr>
          <p:nvPr/>
        </p:nvSpPr>
        <p:spPr>
          <a:xfrm>
            <a:off x="1439555" y="2920714"/>
            <a:ext cx="679987" cy="292721"/>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a:buFontTx/>
              <a:buNone/>
            </a:pPr>
            <a:r>
              <a:rPr lang="en-US" sz="1050" dirty="0"/>
              <a:t>Fig. 1</a:t>
            </a:r>
            <a:endParaRPr lang="en" sz="1050" dirty="0"/>
          </a:p>
        </p:txBody>
      </p:sp>
      <p:sp>
        <p:nvSpPr>
          <p:cNvPr id="15" name="Shape 55">
            <a:extLst>
              <a:ext uri="{FF2B5EF4-FFF2-40B4-BE49-F238E27FC236}">
                <a16:creationId xmlns:a16="http://schemas.microsoft.com/office/drawing/2014/main" id="{E7CE53AE-584A-3341-A10A-C684543A2B42}"/>
              </a:ext>
            </a:extLst>
          </p:cNvPr>
          <p:cNvSpPr txBox="1">
            <a:spLocks/>
          </p:cNvSpPr>
          <p:nvPr/>
        </p:nvSpPr>
        <p:spPr>
          <a:xfrm>
            <a:off x="4444337" y="2912509"/>
            <a:ext cx="679987" cy="292721"/>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a:buFontTx/>
              <a:buNone/>
            </a:pPr>
            <a:r>
              <a:rPr lang="en-US" sz="1050" dirty="0"/>
              <a:t>Fig. 2</a:t>
            </a:r>
            <a:endParaRPr lang="en" sz="1050" dirty="0"/>
          </a:p>
        </p:txBody>
      </p:sp>
      <p:sp>
        <p:nvSpPr>
          <p:cNvPr id="16" name="Shape 55">
            <a:extLst>
              <a:ext uri="{FF2B5EF4-FFF2-40B4-BE49-F238E27FC236}">
                <a16:creationId xmlns:a16="http://schemas.microsoft.com/office/drawing/2014/main" id="{D284A97F-7BFC-014C-AB8D-FDD096F3BB93}"/>
              </a:ext>
            </a:extLst>
          </p:cNvPr>
          <p:cNvSpPr txBox="1">
            <a:spLocks/>
          </p:cNvSpPr>
          <p:nvPr/>
        </p:nvSpPr>
        <p:spPr>
          <a:xfrm>
            <a:off x="7559111" y="2949574"/>
            <a:ext cx="679987" cy="292721"/>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a:buFontTx/>
              <a:buNone/>
            </a:pPr>
            <a:r>
              <a:rPr lang="en-US" sz="1050" dirty="0"/>
              <a:t>Fig. 3</a:t>
            </a:r>
            <a:endParaRPr lang="en" sz="1050" dirty="0"/>
          </a:p>
        </p:txBody>
      </p:sp>
      <p:pic>
        <p:nvPicPr>
          <p:cNvPr id="12" name="Picture 11">
            <a:extLst>
              <a:ext uri="{FF2B5EF4-FFF2-40B4-BE49-F238E27FC236}">
                <a16:creationId xmlns:a16="http://schemas.microsoft.com/office/drawing/2014/main" id="{9C73CA6A-7EF1-084E-9511-1E33223CEFA3}"/>
              </a:ext>
            </a:extLst>
          </p:cNvPr>
          <p:cNvPicPr>
            <a:picLocks noChangeAspect="1"/>
          </p:cNvPicPr>
          <p:nvPr/>
        </p:nvPicPr>
        <p:blipFill>
          <a:blip r:embed="rId6"/>
          <a:stretch>
            <a:fillRect/>
          </a:stretch>
        </p:blipFill>
        <p:spPr>
          <a:xfrm>
            <a:off x="6503407" y="660352"/>
            <a:ext cx="2328893" cy="357373"/>
          </a:xfrm>
          <a:prstGeom prst="rect">
            <a:avLst/>
          </a:prstGeom>
        </p:spPr>
      </p:pic>
      <p:sp>
        <p:nvSpPr>
          <p:cNvPr id="2" name="Rectangle 1">
            <a:extLst>
              <a:ext uri="{FF2B5EF4-FFF2-40B4-BE49-F238E27FC236}">
                <a16:creationId xmlns:a16="http://schemas.microsoft.com/office/drawing/2014/main" id="{EB713607-96BC-8D4B-8A0E-10DBFC0DBE2F}"/>
              </a:ext>
            </a:extLst>
          </p:cNvPr>
          <p:cNvSpPr/>
          <p:nvPr/>
        </p:nvSpPr>
        <p:spPr>
          <a:xfrm>
            <a:off x="1622851" y="4910364"/>
            <a:ext cx="5638800" cy="215444"/>
          </a:xfrm>
          <a:prstGeom prst="rect">
            <a:avLst/>
          </a:prstGeom>
        </p:spPr>
        <p:txBody>
          <a:bodyPr wrap="square">
            <a:spAutoFit/>
          </a:bodyPr>
          <a:lstStyle/>
          <a:p>
            <a:pPr lvl="0" algn="ctr"/>
            <a:r>
              <a:rPr lang="en-US" sz="800" dirty="0">
                <a:solidFill>
                  <a:schemeClr val="tx1"/>
                </a:solidFill>
              </a:rPr>
              <a:t>*** These findings are limited to the data set so my results are reflective of this information only.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n" dirty="0"/>
              <a:t>Acknowledgements</a:t>
            </a:r>
          </a:p>
        </p:txBody>
      </p:sp>
      <p:sp>
        <p:nvSpPr>
          <p:cNvPr id="86" name="Shape 8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a:buNone/>
            </a:pPr>
            <a:r>
              <a:rPr lang="en-US" dirty="0"/>
              <a:t>I will give 5 stars to this class. Even those who don’t have experiences in statistics and Python, they still are able to catch up in the courses by following the step by step contents. This makes me more confident in joining the data science field.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n" dirty="0"/>
              <a:t>References</a:t>
            </a:r>
          </a:p>
        </p:txBody>
      </p:sp>
      <p:sp>
        <p:nvSpPr>
          <p:cNvPr id="92" name="Shape 9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lgn="ctr" rtl="0">
              <a:spcBef>
                <a:spcPts val="0"/>
              </a:spcBef>
              <a:buNone/>
            </a:pPr>
            <a:endParaRPr lang="en-US" dirty="0"/>
          </a:p>
          <a:p>
            <a:pPr marL="285750" indent="-285750"/>
            <a:r>
              <a:rPr lang="en-US" dirty="0"/>
              <a:t>All my own work, I refer to Week 5</a:t>
            </a:r>
            <a:r>
              <a:rPr lang="zh-TW" altLang="en-US" dirty="0"/>
              <a:t> </a:t>
            </a:r>
            <a:r>
              <a:rPr lang="en-US" altLang="zh-TW" dirty="0"/>
              <a:t>–</a:t>
            </a:r>
            <a:r>
              <a:rPr lang="en-US" dirty="0"/>
              <a:t> Visualization class slides for most of the analyzation. </a:t>
            </a:r>
            <a:endParaRPr lang="e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12852</TotalTime>
  <Words>427</Words>
  <Application>Microsoft Macintosh PowerPoint</Application>
  <PresentationFormat>On-screen Show (16:9)</PresentationFormat>
  <Paragraphs>38</Paragraphs>
  <Slides>8</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What was the USA’s birth rate between 1960 and 2015? </vt:lpstr>
      <vt:lpstr>Dataset</vt:lpstr>
      <vt:lpstr>Motivation</vt:lpstr>
      <vt:lpstr>Research Question(s)</vt:lpstr>
      <vt:lpstr>Findings</vt:lpstr>
      <vt:lpstr>Findings</vt:lpstr>
      <vt:lpstr>Acknowledgements</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Western Countries export more arms than any other country?</dc:title>
  <cp:lastModifiedBy>Microsoft Office User</cp:lastModifiedBy>
  <cp:revision>37</cp:revision>
  <dcterms:modified xsi:type="dcterms:W3CDTF">2018-12-08T07:35:47Z</dcterms:modified>
</cp:coreProperties>
</file>