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07" r:id="rId3"/>
    <p:sldId id="312" r:id="rId4"/>
    <p:sldId id="308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322" r:id="rId16"/>
    <p:sldId id="320" r:id="rId1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>
        <p:scale>
          <a:sx n="77" d="100"/>
          <a:sy n="77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egex101.com/librar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python.org/3/howto/regex.html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hyperlink" Target="https://regex101.com/libra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U2-Manejo de recursos externos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UF1- Big Data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MP14-Big Data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Escrihuela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USO DE MÓDULOS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823594" y="1287609"/>
            <a:ext cx="9967186" cy="1451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Un fichero Python puede usar variables y funciones declarados e implementados en otro fichero Pyhton. Para ello usamos el concepto de </a:t>
            </a:r>
            <a:r>
              <a:rPr lang="en-US" sz="2000" b="1">
                <a:solidFill>
                  <a:schemeClr val="tx2"/>
                </a:solidFill>
              </a:rPr>
              <a:t>módulo:</a:t>
            </a:r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266E91-C639-4F3A-85B9-3A66D3E9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67" y="2067340"/>
            <a:ext cx="4768260" cy="40367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1B6850-9580-4247-9119-DAEF129C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86" y="2581945"/>
            <a:ext cx="3977007" cy="1955472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7A61718-425A-475B-8DC9-AF9E0FB1B2AD}"/>
              </a:ext>
            </a:extLst>
          </p:cNvPr>
          <p:cNvCxnSpPr>
            <a:cxnSpLocks/>
          </p:cNvCxnSpPr>
          <p:nvPr/>
        </p:nvCxnSpPr>
        <p:spPr>
          <a:xfrm>
            <a:off x="4187604" y="3455945"/>
            <a:ext cx="3092257" cy="19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4F7FD0C9-5ADE-43FA-BA4A-1E8F4CC4240E}"/>
              </a:ext>
            </a:extLst>
          </p:cNvPr>
          <p:cNvCxnSpPr>
            <a:cxnSpLocks/>
          </p:cNvCxnSpPr>
          <p:nvPr/>
        </p:nvCxnSpPr>
        <p:spPr>
          <a:xfrm flipV="1">
            <a:off x="3039265" y="4445598"/>
            <a:ext cx="4140302" cy="121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6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VALIDACIÓN DE ENTRADAS: FORMATEO DE CADENAS DE TEXTO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980235" y="1575962"/>
            <a:ext cx="9967186" cy="450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1">
                <a:solidFill>
                  <a:schemeClr val="tx2"/>
                </a:solidFill>
              </a:rPr>
              <a:t>.strip(), .lstrip(), .rstrip()</a:t>
            </a:r>
            <a:r>
              <a:rPr lang="en-US" sz="2000">
                <a:solidFill>
                  <a:schemeClr val="tx2"/>
                </a:solidFill>
              </a:rPr>
              <a:t>: limpian una cadena de espacios en blanco (left&amp;right, left, right)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 b="1" i="1">
                <a:solidFill>
                  <a:schemeClr val="tx2"/>
                </a:solidFill>
              </a:rPr>
              <a:t>.capitalize(), .title()</a:t>
            </a:r>
            <a:r>
              <a:rPr lang="en-US" sz="2000">
                <a:solidFill>
                  <a:schemeClr val="tx2"/>
                </a:solidFill>
              </a:rPr>
              <a:t>: formatea una cadena al estilo </a:t>
            </a:r>
            <a:r>
              <a:rPr lang="en-US" sz="2000" i="1">
                <a:solidFill>
                  <a:schemeClr val="tx2"/>
                </a:solidFill>
              </a:rPr>
              <a:t>Esto es estilo capitalizado </a:t>
            </a:r>
            <a:r>
              <a:rPr lang="en-US" sz="2000">
                <a:solidFill>
                  <a:schemeClr val="tx2"/>
                </a:solidFill>
              </a:rPr>
              <a:t>y </a:t>
            </a:r>
            <a:r>
              <a:rPr lang="en-US" sz="2000" i="1">
                <a:solidFill>
                  <a:schemeClr val="tx2"/>
                </a:solidFill>
              </a:rPr>
              <a:t>Esto Es Estilo De Título</a:t>
            </a:r>
            <a:r>
              <a:rPr lang="en-US" sz="2000">
                <a:solidFill>
                  <a:schemeClr val="tx2"/>
                </a:solidFill>
              </a:rPr>
              <a:t>, respectivamente.</a:t>
            </a:r>
            <a:endParaRPr lang="en-US" sz="2000" b="1" i="1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Trabajo con </a:t>
            </a:r>
            <a:r>
              <a:rPr lang="en-US" sz="2000" i="1">
                <a:solidFill>
                  <a:schemeClr val="tx2"/>
                </a:solidFill>
              </a:rPr>
              <a:t>sub-strings (</a:t>
            </a:r>
            <a:r>
              <a:rPr lang="en-US" sz="2000">
                <a:solidFill>
                  <a:schemeClr val="tx2"/>
                </a:solidFill>
              </a:rPr>
              <a:t>sub-cadenas)</a:t>
            </a:r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 b="1" i="1">
                <a:solidFill>
                  <a:schemeClr val="tx2"/>
                </a:solidFill>
              </a:rPr>
              <a:t>.count(substring), .find(substring), .rfind(substring)</a:t>
            </a:r>
            <a:r>
              <a:rPr lang="en-US" sz="2000" b="1">
                <a:solidFill>
                  <a:schemeClr val="tx2"/>
                </a:solidFill>
              </a:rPr>
              <a:t>, </a:t>
            </a:r>
          </a:p>
          <a:p>
            <a:pPr algn="l"/>
            <a:endParaRPr lang="en-US" sz="2000" b="1">
              <a:solidFill>
                <a:schemeClr val="tx2"/>
              </a:solidFill>
            </a:endParaRPr>
          </a:p>
          <a:p>
            <a:pPr algn="l"/>
            <a:r>
              <a:rPr lang="en-US" sz="2000" b="1" i="1">
                <a:solidFill>
                  <a:schemeClr val="tx2"/>
                </a:solidFill>
              </a:rPr>
              <a:t>substring </a:t>
            </a:r>
            <a:r>
              <a:rPr lang="en-US" sz="2000" b="1">
                <a:solidFill>
                  <a:schemeClr val="tx2"/>
                </a:solidFill>
              </a:rPr>
              <a:t>in string </a:t>
            </a:r>
          </a:p>
          <a:p>
            <a:pPr algn="l"/>
            <a:endParaRPr lang="en-US" sz="2000" b="1">
              <a:solidFill>
                <a:schemeClr val="tx2"/>
              </a:solidFill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.startswidth(substring), .endswith(substring)...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Splitting - joining:</a:t>
            </a:r>
          </a:p>
          <a:p>
            <a:pPr algn="l"/>
            <a:endParaRPr lang="en-US" sz="2000" b="1" i="1">
              <a:solidFill>
                <a:schemeClr val="tx2"/>
              </a:solidFill>
            </a:endParaRPr>
          </a:p>
          <a:p>
            <a:pPr algn="l"/>
            <a:r>
              <a:rPr lang="en-US" sz="2000" b="1" i="1">
                <a:solidFill>
                  <a:schemeClr val="tx2"/>
                </a:solidFill>
              </a:rPr>
              <a:t>.replace(str1, str2), (“-”),join(secuencia), .split(“,”), .splitlines()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2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VALIDACIÓN DE ENTRADAS: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CHARACTER TESTING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C190B-6717-42C3-9D1D-2749A288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5" y="1362941"/>
            <a:ext cx="7201084" cy="47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VALIDACIÓN DE ENTRADAS: EXPRESIONES REGULARES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B6D2D955-841D-44D7-896C-C13AAF547A81}"/>
              </a:ext>
            </a:extLst>
          </p:cNvPr>
          <p:cNvSpPr txBox="1"/>
          <p:nvPr/>
        </p:nvSpPr>
        <p:spPr>
          <a:xfrm>
            <a:off x="7967274" y="5660952"/>
            <a:ext cx="3479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>
                <a:hlinkClick r:id="rId2"/>
              </a:rPr>
              <a:t>https://regex101.com/library</a:t>
            </a:r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163F66-2395-4A84-849E-559AE36C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9" y="1533001"/>
            <a:ext cx="4207063" cy="10659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792555-D607-4D6C-9989-D05A6763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045" y="2175331"/>
            <a:ext cx="6761999" cy="2412573"/>
          </a:xfrm>
          <a:prstGeom prst="rect">
            <a:avLst/>
          </a:prstGeom>
        </p:spPr>
      </p:pic>
      <p:pic>
        <p:nvPicPr>
          <p:cNvPr id="1028" name="Picture 4" descr="The most common metacharacters in regular expression. | Download Scientific  Diagram">
            <a:extLst>
              <a:ext uri="{FF2B5EF4-FFF2-40B4-BE49-F238E27FC236}">
                <a16:creationId xmlns:a16="http://schemas.microsoft.com/office/drawing/2014/main" id="{7F695704-F0FE-477E-BA57-9F35CBE0A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7" y="2680322"/>
            <a:ext cx="3660186" cy="366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ruz 9">
            <a:extLst>
              <a:ext uri="{FF2B5EF4-FFF2-40B4-BE49-F238E27FC236}">
                <a16:creationId xmlns:a16="http://schemas.microsoft.com/office/drawing/2014/main" id="{62D9C5D4-7D7D-4748-B572-04B07AD08DD5}"/>
              </a:ext>
            </a:extLst>
          </p:cNvPr>
          <p:cNvSpPr/>
          <p:nvPr/>
        </p:nvSpPr>
        <p:spPr>
          <a:xfrm>
            <a:off x="4773462" y="3231827"/>
            <a:ext cx="495732" cy="516013"/>
          </a:xfrm>
          <a:prstGeom prst="plus">
            <a:avLst>
              <a:gd name="adj" fmla="val 40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40A020F4-E88B-459E-BE00-821CE0F64B3D}"/>
              </a:ext>
            </a:extLst>
          </p:cNvPr>
          <p:cNvSpPr txBox="1"/>
          <p:nvPr/>
        </p:nvSpPr>
        <p:spPr>
          <a:xfrm>
            <a:off x="6478882" y="5182949"/>
            <a:ext cx="611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>
                <a:hlinkClick r:id="rId6"/>
              </a:rPr>
              <a:t>https://docs.python.org/3/howto/regex.html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3321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VALIDACIÓN DE ENTRADAS: EXPRESIONES REGULARES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CE282B40-793F-4C81-9727-C240B45DF923}"/>
              </a:ext>
            </a:extLst>
          </p:cNvPr>
          <p:cNvSpPr txBox="1">
            <a:spLocks/>
          </p:cNvSpPr>
          <p:nvPr/>
        </p:nvSpPr>
        <p:spPr>
          <a:xfrm>
            <a:off x="980234" y="1575962"/>
            <a:ext cx="6635591" cy="450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tx2"/>
                </a:solidFill>
              </a:rPr>
              <a:t>Lo más importante:</a:t>
            </a:r>
          </a:p>
          <a:p>
            <a:pPr algn="l"/>
            <a:endParaRPr lang="en-US" sz="2000" b="1" i="1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[ ] = especifican </a:t>
            </a:r>
            <a:r>
              <a:rPr lang="en-US" sz="2000" i="1">
                <a:solidFill>
                  <a:schemeClr val="tx2"/>
                </a:solidFill>
              </a:rPr>
              <a:t>clases</a:t>
            </a:r>
            <a:r>
              <a:rPr lang="en-US" sz="2000">
                <a:solidFill>
                  <a:schemeClr val="tx2"/>
                </a:solidFill>
              </a:rPr>
              <a:t> de caracteres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[^ ] = especifican </a:t>
            </a:r>
            <a:r>
              <a:rPr lang="en-US" sz="2000" i="1">
                <a:solidFill>
                  <a:schemeClr val="tx2"/>
                </a:solidFill>
              </a:rPr>
              <a:t>clases </a:t>
            </a:r>
            <a:r>
              <a:rPr lang="en-US" sz="2000">
                <a:solidFill>
                  <a:schemeClr val="tx2"/>
                </a:solidFill>
              </a:rPr>
              <a:t>de manera complementaria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\d, \w, ... = especifican clases predefinidas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* = especifica repetibilidad (0 ó más) del carácter previo 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? = especifica opcionalidad (0 ó 1) del carácter previo 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*? = especifica reluctancia (=no </a:t>
            </a:r>
            <a:r>
              <a:rPr lang="en-US" sz="2000" i="1">
                <a:solidFill>
                  <a:schemeClr val="tx2"/>
                </a:solidFill>
              </a:rPr>
              <a:t>avaricia)</a:t>
            </a:r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. = especifica cualquier carácter</a:t>
            </a:r>
          </a:p>
        </p:txBody>
      </p:sp>
      <p:sp>
        <p:nvSpPr>
          <p:cNvPr id="120" name="Título 1">
            <a:extLst>
              <a:ext uri="{FF2B5EF4-FFF2-40B4-BE49-F238E27FC236}">
                <a16:creationId xmlns:a16="http://schemas.microsoft.com/office/drawing/2014/main" id="{71A03926-8281-4477-BC60-54F950A2AE09}"/>
              </a:ext>
            </a:extLst>
          </p:cNvPr>
          <p:cNvSpPr txBox="1">
            <a:spLocks/>
          </p:cNvSpPr>
          <p:nvPr/>
        </p:nvSpPr>
        <p:spPr>
          <a:xfrm>
            <a:off x="8183270" y="1575962"/>
            <a:ext cx="3028496" cy="450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[abc], [a-z], [0-9]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[^abc], [^0-9]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ho*la*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saca-?corchos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“.”</a:t>
            </a:r>
          </a:p>
        </p:txBody>
      </p:sp>
    </p:spTree>
    <p:extLst>
      <p:ext uri="{BB962C8B-B14F-4D97-AF65-F5344CB8AC3E}">
        <p14:creationId xmlns:p14="http://schemas.microsoft.com/office/powerpoint/2010/main" val="108332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VALIDACIÓN DE ENTRADAS: EXPRESIONES REGULARES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CE282B40-793F-4C81-9727-C240B45DF923}"/>
              </a:ext>
            </a:extLst>
          </p:cNvPr>
          <p:cNvSpPr txBox="1">
            <a:spLocks/>
          </p:cNvSpPr>
          <p:nvPr/>
        </p:nvSpPr>
        <p:spPr>
          <a:xfrm>
            <a:off x="730572" y="1299435"/>
            <a:ext cx="10917168" cy="4859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tx2"/>
                </a:solidFill>
              </a:rPr>
              <a:t>Algunos ejemplos: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-DNI o NIE: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s-ES" sz="1900" i="1">
                <a:solidFill>
                  <a:schemeClr val="tx2"/>
                </a:solidFill>
              </a:rPr>
              <a:t>		</a:t>
            </a:r>
            <a:r>
              <a:rPr lang="pl-PL" sz="1900" i="1">
                <a:solidFill>
                  <a:schemeClr val="tx2"/>
                </a:solidFill>
              </a:rPr>
              <a:t>((([X-Z])|([LM])){1}([-]?)((\d){7})([-]?)([A-Z]{1}))|((\d{8})([-]?)([A-Z]))</a:t>
            </a:r>
            <a:endParaRPr lang="es-ES" sz="1900" i="1">
              <a:solidFill>
                <a:schemeClr val="tx2"/>
              </a:solidFill>
            </a:endParaRPr>
          </a:p>
          <a:p>
            <a:pPr algn="l"/>
            <a:endParaRPr lang="en-US" sz="18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-IPv4: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		\d{1,3}\.\d{1,3}\.\d{1,3}\.\d{1,3}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-Teléfonos españoles: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		(\+34|0034|34)?[ -]*(6|7)[ -]*([0-9][ -]*){8}</a:t>
            </a: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endParaRPr lang="en-US" sz="2000" i="1">
              <a:solidFill>
                <a:schemeClr val="tx2"/>
              </a:solidFill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</a:rPr>
              <a:t>-Correo electrónico (RFC5322)</a:t>
            </a:r>
          </a:p>
          <a:p>
            <a:pPr algn="l"/>
            <a:endParaRPr lang="en-US" sz="1400" i="1">
              <a:solidFill>
                <a:schemeClr val="tx2"/>
              </a:solidFill>
            </a:endParaRPr>
          </a:p>
          <a:p>
            <a:pPr algn="l"/>
            <a:r>
              <a:rPr lang="en-US" sz="1900" i="1">
                <a:solidFill>
                  <a:schemeClr val="tx2"/>
                </a:solidFill>
              </a:rPr>
              <a:t>(?:[a-z0-9!#$%&amp;'*+/=?^_`{|}~-]+(?:\.[a-z0-9!#$%&amp;'*+/=?^_`{|}~-]+)*|"(?:[\x01-\x08\x0b\x0c\x0e-\x1f\x21\x23-\x5b\x5d-\x7f]|\\[\x01-\x09\x0b\x0c\x0e-\x7f])*")@(?:(?:[a-z0-9](?:[a-z0-9-]*[a-z0-9])?\.)+[a-z0-9](?:[a-z0-9-]*[a-z0-9])?|\[(?:(?:25[0-5]|2[0-4][0-9]|[01]?[0-9][0-9]?)\.){3}(?:25[0-5]|2[0-4][0-9]|[01]?[0-9][0-9]?|[a-z0-9-]*[a-z0-9]:(?:[\x01-\x08\x0b\x0c\x0e-\x1f\x21-\x5a\x53-\x7f]|\\[\x01-\x09\x0b\x0c\x0e-\x7f])+)\])</a:t>
            </a:r>
          </a:p>
          <a:p>
            <a:pPr algn="l"/>
            <a:endParaRPr lang="en-US" sz="2000" b="1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6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VALIDACIÓN DE ENTRADAS: EXPRESIONES REGULARES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B6D2D955-841D-44D7-896C-C13AAF547A81}"/>
              </a:ext>
            </a:extLst>
          </p:cNvPr>
          <p:cNvSpPr txBox="1"/>
          <p:nvPr/>
        </p:nvSpPr>
        <p:spPr>
          <a:xfrm>
            <a:off x="7967274" y="5434746"/>
            <a:ext cx="3479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>
                <a:hlinkClick r:id="rId2"/>
              </a:rPr>
              <a:t>https://regex101.com/library</a:t>
            </a:r>
            <a:endParaRPr lang="ca-ES"/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CBEF5A7D-05E8-4A65-9C23-C51CCF919473}"/>
              </a:ext>
            </a:extLst>
          </p:cNvPr>
          <p:cNvSpPr txBox="1">
            <a:spLocks/>
          </p:cNvSpPr>
          <p:nvPr/>
        </p:nvSpPr>
        <p:spPr>
          <a:xfrm>
            <a:off x="1119023" y="1679442"/>
            <a:ext cx="10480544" cy="1217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Módulo </a:t>
            </a:r>
            <a:r>
              <a:rPr lang="en-US" sz="2000" b="1">
                <a:solidFill>
                  <a:schemeClr val="tx2"/>
                </a:solidFill>
              </a:rPr>
              <a:t>re         </a:t>
            </a:r>
            <a:r>
              <a:rPr lang="en-US" sz="2000" b="1" i="1">
                <a:solidFill>
                  <a:schemeClr val="tx2"/>
                </a:solidFill>
              </a:rPr>
              <a:t>re.fullmatch(regexp, texto)       </a:t>
            </a:r>
            <a:r>
              <a:rPr lang="en-US" sz="2000">
                <a:solidFill>
                  <a:schemeClr val="tx2"/>
                </a:solidFill>
                <a:sym typeface="Wingdings" panose="05000000000000000000" pitchFamily="2" charset="2"/>
              </a:rPr>
              <a:t> Devuelve un objeto match</a:t>
            </a:r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		   					</a:t>
            </a:r>
            <a:r>
              <a:rPr lang="en-US" sz="2000" i="1">
                <a:solidFill>
                  <a:schemeClr val="tx2"/>
                </a:solidFill>
              </a:rPr>
              <a:t>match.group(i)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		</a:t>
            </a:r>
            <a:r>
              <a:rPr lang="en-US" sz="2000" b="1">
                <a:solidFill>
                  <a:schemeClr val="tx2"/>
                </a:solidFill>
              </a:rPr>
              <a:t>re.findall(regexp, texto)             </a:t>
            </a:r>
            <a:r>
              <a:rPr lang="en-US" sz="200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000" b="1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US" sz="2000">
                <a:solidFill>
                  <a:schemeClr val="tx2"/>
                </a:solidFill>
                <a:sym typeface="Wingdings" panose="05000000000000000000" pitchFamily="2" charset="2"/>
              </a:rPr>
              <a:t>Devuelve una lista de coincidencias</a:t>
            </a:r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AB051271-7D48-45DB-86FE-AB7A29FF782A}"/>
              </a:ext>
            </a:extLst>
          </p:cNvPr>
          <p:cNvSpPr txBox="1"/>
          <p:nvPr/>
        </p:nvSpPr>
        <p:spPr>
          <a:xfrm>
            <a:off x="6414642" y="5007443"/>
            <a:ext cx="611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>
                <a:hlinkClick r:id="rId3"/>
              </a:rPr>
              <a:t>https://docs.python.org/3/howto/regex.html</a:t>
            </a:r>
            <a:endParaRPr lang="ca-ES"/>
          </a:p>
        </p:txBody>
      </p:sp>
      <p:sp>
        <p:nvSpPr>
          <p:cNvPr id="120" name="Título 1">
            <a:extLst>
              <a:ext uri="{FF2B5EF4-FFF2-40B4-BE49-F238E27FC236}">
                <a16:creationId xmlns:a16="http://schemas.microsoft.com/office/drawing/2014/main" id="{D9A91998-82C0-420B-86CA-3BDC75D082FF}"/>
              </a:ext>
            </a:extLst>
          </p:cNvPr>
          <p:cNvSpPr txBox="1">
            <a:spLocks/>
          </p:cNvSpPr>
          <p:nvPr/>
        </p:nvSpPr>
        <p:spPr>
          <a:xfrm>
            <a:off x="948884" y="3686281"/>
            <a:ext cx="10480544" cy="84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Por defecto el modulo re busca coincidencias para el metacarácter punto (.) sólo dentro de una misma línea. Si queremos cambiar ese comportamiento usamos el parámetro </a:t>
            </a:r>
            <a:r>
              <a:rPr lang="en-US" sz="2000" b="1">
                <a:solidFill>
                  <a:schemeClr val="tx2"/>
                </a:solidFill>
              </a:rPr>
              <a:t>re.DOTALL</a:t>
            </a:r>
            <a:r>
              <a:rPr lang="en-US" sz="2000">
                <a:solidFill>
                  <a:schemeClr val="tx2"/>
                </a:solidFill>
              </a:rPr>
              <a:t>, que pasamos al método </a:t>
            </a:r>
            <a:r>
              <a:rPr lang="en-US" sz="2000" i="1">
                <a:solidFill>
                  <a:schemeClr val="tx2"/>
                </a:solidFill>
              </a:rPr>
              <a:t>findall(), fullmatch()</a:t>
            </a:r>
            <a:r>
              <a:rPr lang="en-US" sz="2000">
                <a:solidFill>
                  <a:schemeClr val="tx2"/>
                </a:solidFill>
              </a:rPr>
              <a:t>...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TRABAJANDO CON FICHEROS (I)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21" name="Título 1">
            <a:extLst>
              <a:ext uri="{FF2B5EF4-FFF2-40B4-BE49-F238E27FC236}">
                <a16:creationId xmlns:a16="http://schemas.microsoft.com/office/drawing/2014/main" id="{1BC9D7FD-CEE2-4E4F-AD11-79B1CF98FD77}"/>
              </a:ext>
            </a:extLst>
          </p:cNvPr>
          <p:cNvSpPr txBox="1">
            <a:spLocks/>
          </p:cNvSpPr>
          <p:nvPr/>
        </p:nvSpPr>
        <p:spPr>
          <a:xfrm>
            <a:off x="1431155" y="1906641"/>
            <a:ext cx="9290066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 = open(</a:t>
            </a:r>
            <a:r>
              <a:rPr lang="en-US" sz="2000" b="1" i="1">
                <a:solidFill>
                  <a:schemeClr val="tx2"/>
                </a:solidFill>
              </a:rPr>
              <a:t>“nombre_fichero”, mode={r | w | x  | ...}, encoding=...)</a:t>
            </a:r>
            <a:endParaRPr lang="en-US" sz="2000" b="1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940854" y="1383577"/>
            <a:ext cx="1753124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Abrir fichero: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E329DC-937A-4D84-802D-D340F85B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27" y="2428886"/>
            <a:ext cx="6692812" cy="2535727"/>
          </a:xfrm>
          <a:prstGeom prst="rect">
            <a:avLst/>
          </a:prstGeom>
        </p:spPr>
      </p:pic>
      <p:sp>
        <p:nvSpPr>
          <p:cNvPr id="122" name="Título 1">
            <a:extLst>
              <a:ext uri="{FF2B5EF4-FFF2-40B4-BE49-F238E27FC236}">
                <a16:creationId xmlns:a16="http://schemas.microsoft.com/office/drawing/2014/main" id="{AF0F799A-ECDA-47E0-A976-1BBD6312E5CD}"/>
              </a:ext>
            </a:extLst>
          </p:cNvPr>
          <p:cNvSpPr txBox="1">
            <a:spLocks/>
          </p:cNvSpPr>
          <p:nvPr/>
        </p:nvSpPr>
        <p:spPr>
          <a:xfrm>
            <a:off x="1288230" y="5774195"/>
            <a:ext cx="2293386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fichero.close()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:a16="http://schemas.microsoft.com/office/drawing/2014/main" id="{9AAD343E-F41D-44BE-BA44-AD60F98A80BA}"/>
              </a:ext>
            </a:extLst>
          </p:cNvPr>
          <p:cNvSpPr txBox="1">
            <a:spLocks/>
          </p:cNvSpPr>
          <p:nvPr/>
        </p:nvSpPr>
        <p:spPr>
          <a:xfrm>
            <a:off x="1020000" y="5218841"/>
            <a:ext cx="2031397" cy="448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Cerrar fichero: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4" name="Título 1">
            <a:extLst>
              <a:ext uri="{FF2B5EF4-FFF2-40B4-BE49-F238E27FC236}">
                <a16:creationId xmlns:a16="http://schemas.microsoft.com/office/drawing/2014/main" id="{B23B3293-0129-4404-A1CF-B1BA7C14EEC2}"/>
              </a:ext>
            </a:extLst>
          </p:cNvPr>
          <p:cNvSpPr txBox="1">
            <a:spLocks/>
          </p:cNvSpPr>
          <p:nvPr/>
        </p:nvSpPr>
        <p:spPr>
          <a:xfrm>
            <a:off x="4584391" y="5743614"/>
            <a:ext cx="7186682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Es muy importante liberar los recursos que se utilizan!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2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TRABAJANDO CON FICHEROS (II)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21" name="Título 1">
            <a:extLst>
              <a:ext uri="{FF2B5EF4-FFF2-40B4-BE49-F238E27FC236}">
                <a16:creationId xmlns:a16="http://schemas.microsoft.com/office/drawing/2014/main" id="{1BC9D7FD-CEE2-4E4F-AD11-79B1CF98FD77}"/>
              </a:ext>
            </a:extLst>
          </p:cNvPr>
          <p:cNvSpPr txBox="1">
            <a:spLocks/>
          </p:cNvSpPr>
          <p:nvPr/>
        </p:nvSpPr>
        <p:spPr>
          <a:xfrm>
            <a:off x="1459273" y="1782049"/>
            <a:ext cx="9290066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 = open(</a:t>
            </a:r>
            <a:r>
              <a:rPr lang="en-US" sz="2000" b="1" i="1">
                <a:solidFill>
                  <a:schemeClr val="tx2"/>
                </a:solidFill>
              </a:rPr>
              <a:t>“nombre_fichero”, mode={r | w | x  | ...}, encoding=...)</a:t>
            </a:r>
            <a:endParaRPr lang="en-US" sz="2000" b="1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940854" y="1383577"/>
            <a:ext cx="1753124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Abrir fichero: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B5968118-8C62-445D-882C-55079497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93" y="2374837"/>
            <a:ext cx="6422882" cy="38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ítulo 1">
            <a:extLst>
              <a:ext uri="{FF2B5EF4-FFF2-40B4-BE49-F238E27FC236}">
                <a16:creationId xmlns:a16="http://schemas.microsoft.com/office/drawing/2014/main" id="{6FCB780B-67E4-4B06-997D-08241CA8EEE0}"/>
              </a:ext>
            </a:extLst>
          </p:cNvPr>
          <p:cNvSpPr txBox="1">
            <a:spLocks/>
          </p:cNvSpPr>
          <p:nvPr/>
        </p:nvSpPr>
        <p:spPr>
          <a:xfrm>
            <a:off x="1236039" y="2847572"/>
            <a:ext cx="1753124" cy="125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¿En qué modo abrimos el fichero?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4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TRABAJANDO CON FICHEROS (III)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21" name="Título 1">
            <a:extLst>
              <a:ext uri="{FF2B5EF4-FFF2-40B4-BE49-F238E27FC236}">
                <a16:creationId xmlns:a16="http://schemas.microsoft.com/office/drawing/2014/main" id="{1BC9D7FD-CEE2-4E4F-AD11-79B1CF98FD77}"/>
              </a:ext>
            </a:extLst>
          </p:cNvPr>
          <p:cNvSpPr txBox="1">
            <a:spLocks/>
          </p:cNvSpPr>
          <p:nvPr/>
        </p:nvSpPr>
        <p:spPr>
          <a:xfrm>
            <a:off x="1361716" y="2131742"/>
            <a:ext cx="9290066" cy="112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 = open(‘fichero.txt’, mode=‘r’, encoding=‘utf-8’)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texto = fichero.read()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print(texto)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fichero.close()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954452" y="1541409"/>
            <a:ext cx="1753124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Leer fichero: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7" name="Título 1">
            <a:extLst>
              <a:ext uri="{FF2B5EF4-FFF2-40B4-BE49-F238E27FC236}">
                <a16:creationId xmlns:a16="http://schemas.microsoft.com/office/drawing/2014/main" id="{063F7EBD-5177-406A-BA57-6428B19F7CD4}"/>
              </a:ext>
            </a:extLst>
          </p:cNvPr>
          <p:cNvSpPr txBox="1">
            <a:spLocks/>
          </p:cNvSpPr>
          <p:nvPr/>
        </p:nvSpPr>
        <p:spPr>
          <a:xfrm>
            <a:off x="1379066" y="4395179"/>
            <a:ext cx="9290066" cy="1253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 = open(‘fichero.txt’, mode=‘r’, encoding=‘utf-8’)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for linea in fichero: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	print(linea)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fichero.close()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9" name="Título 1">
            <a:extLst>
              <a:ext uri="{FF2B5EF4-FFF2-40B4-BE49-F238E27FC236}">
                <a16:creationId xmlns:a16="http://schemas.microsoft.com/office/drawing/2014/main" id="{7134ED1D-884D-453B-A0C0-D125A23AEE0F}"/>
              </a:ext>
            </a:extLst>
          </p:cNvPr>
          <p:cNvSpPr txBox="1">
            <a:spLocks/>
          </p:cNvSpPr>
          <p:nvPr/>
        </p:nvSpPr>
        <p:spPr>
          <a:xfrm>
            <a:off x="1941393" y="3622635"/>
            <a:ext cx="441980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TRABAJANDO CON FICHEROS (IV)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21" name="Título 1">
            <a:extLst>
              <a:ext uri="{FF2B5EF4-FFF2-40B4-BE49-F238E27FC236}">
                <a16:creationId xmlns:a16="http://schemas.microsoft.com/office/drawing/2014/main" id="{1BC9D7FD-CEE2-4E4F-AD11-79B1CF98FD77}"/>
              </a:ext>
            </a:extLst>
          </p:cNvPr>
          <p:cNvSpPr txBox="1">
            <a:spLocks/>
          </p:cNvSpPr>
          <p:nvPr/>
        </p:nvSpPr>
        <p:spPr>
          <a:xfrm>
            <a:off x="1361716" y="2131742"/>
            <a:ext cx="9290066" cy="112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 = open(‘fichero.txt’, mode=‘w’, encoding=‘utf-8’)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texto = fichero.write(“texto a escribir”)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fichero.close()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954452" y="1541409"/>
            <a:ext cx="2226806" cy="49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Escribir fichero: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7" name="Título 1">
            <a:extLst>
              <a:ext uri="{FF2B5EF4-FFF2-40B4-BE49-F238E27FC236}">
                <a16:creationId xmlns:a16="http://schemas.microsoft.com/office/drawing/2014/main" id="{063F7EBD-5177-406A-BA57-6428B19F7CD4}"/>
              </a:ext>
            </a:extLst>
          </p:cNvPr>
          <p:cNvSpPr txBox="1">
            <a:spLocks/>
          </p:cNvSpPr>
          <p:nvPr/>
        </p:nvSpPr>
        <p:spPr>
          <a:xfrm>
            <a:off x="1379066" y="4395179"/>
            <a:ext cx="9290066" cy="1253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 = open(‘fichero.txt’, mode=‘w’, encoding=‘utf-8’)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print(“texto a escribir”, file=fichero)</a:t>
            </a:r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9" name="Título 1">
            <a:extLst>
              <a:ext uri="{FF2B5EF4-FFF2-40B4-BE49-F238E27FC236}">
                <a16:creationId xmlns:a16="http://schemas.microsoft.com/office/drawing/2014/main" id="{7134ED1D-884D-453B-A0C0-D125A23AEE0F}"/>
              </a:ext>
            </a:extLst>
          </p:cNvPr>
          <p:cNvSpPr txBox="1">
            <a:spLocks/>
          </p:cNvSpPr>
          <p:nvPr/>
        </p:nvSpPr>
        <p:spPr>
          <a:xfrm>
            <a:off x="1941393" y="3622635"/>
            <a:ext cx="441980" cy="37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8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TRABAJANDO CON FICHEROS (V)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21" name="Título 1">
            <a:extLst>
              <a:ext uri="{FF2B5EF4-FFF2-40B4-BE49-F238E27FC236}">
                <a16:creationId xmlns:a16="http://schemas.microsoft.com/office/drawing/2014/main" id="{1BC9D7FD-CEE2-4E4F-AD11-79B1CF98FD77}"/>
              </a:ext>
            </a:extLst>
          </p:cNvPr>
          <p:cNvSpPr txBox="1">
            <a:spLocks/>
          </p:cNvSpPr>
          <p:nvPr/>
        </p:nvSpPr>
        <p:spPr>
          <a:xfrm>
            <a:off x="1361716" y="2131742"/>
            <a:ext cx="9290066" cy="112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import os</a:t>
            </a:r>
          </a:p>
          <a:p>
            <a:pPr algn="l"/>
            <a:endParaRPr lang="en-US" sz="2000" b="1">
              <a:solidFill>
                <a:schemeClr val="tx2"/>
              </a:solidFill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os.remove(“nombre_fichero”)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954451" y="1541409"/>
            <a:ext cx="2275285" cy="48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Eliminar fichero: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2" name="Título 1">
            <a:extLst>
              <a:ext uri="{FF2B5EF4-FFF2-40B4-BE49-F238E27FC236}">
                <a16:creationId xmlns:a16="http://schemas.microsoft.com/office/drawing/2014/main" id="{2B13FAA4-917A-4109-ACBD-42B055FFECCA}"/>
              </a:ext>
            </a:extLst>
          </p:cNvPr>
          <p:cNvSpPr txBox="1">
            <a:spLocks/>
          </p:cNvSpPr>
          <p:nvPr/>
        </p:nvSpPr>
        <p:spPr>
          <a:xfrm>
            <a:off x="1365166" y="3961929"/>
            <a:ext cx="9290066" cy="112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import os</a:t>
            </a:r>
          </a:p>
          <a:p>
            <a:pPr algn="l"/>
            <a:endParaRPr lang="en-US" sz="2000" b="1">
              <a:solidFill>
                <a:schemeClr val="tx2"/>
              </a:solidFill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os.rename(“nombre_viejo”,”nombre_nuevo”)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:a16="http://schemas.microsoft.com/office/drawing/2014/main" id="{3930EBB3-806C-45B7-870D-FB36242ADCB2}"/>
              </a:ext>
            </a:extLst>
          </p:cNvPr>
          <p:cNvSpPr txBox="1">
            <a:spLocks/>
          </p:cNvSpPr>
          <p:nvPr/>
        </p:nvSpPr>
        <p:spPr>
          <a:xfrm>
            <a:off x="957901" y="3371595"/>
            <a:ext cx="2761380" cy="558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Renombrar fichero: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1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TRABAJANDO CON FICHEROS (VI)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905405" y="1454140"/>
            <a:ext cx="3423563" cy="473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Modificar ficheros: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7" name="Título 1">
            <a:extLst>
              <a:ext uri="{FF2B5EF4-FFF2-40B4-BE49-F238E27FC236}">
                <a16:creationId xmlns:a16="http://schemas.microsoft.com/office/drawing/2014/main" id="{8A075137-985A-4AA1-A9A3-119AF50CEA50}"/>
              </a:ext>
            </a:extLst>
          </p:cNvPr>
          <p:cNvSpPr txBox="1">
            <a:spLocks/>
          </p:cNvSpPr>
          <p:nvPr/>
        </p:nvSpPr>
        <p:spPr>
          <a:xfrm>
            <a:off x="787707" y="1978904"/>
            <a:ext cx="6740433" cy="1448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</a:rPr>
              <a:t>fichero = open(‘fichero.txt’, mode=‘w’, encoding=‘utf-8’)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fichero.write(“En un lugar de la Mancha de cuyo nombre...”)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fichero.seek(18)</a:t>
            </a: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fichero.write(“estepa siberiana”)</a:t>
            </a:r>
          </a:p>
          <a:p>
            <a:pPr algn="l"/>
            <a:endParaRPr lang="en-US" sz="2000" b="1">
              <a:solidFill>
                <a:schemeClr val="tx2"/>
              </a:solidFill>
            </a:endParaRPr>
          </a:p>
          <a:p>
            <a:pPr algn="l"/>
            <a:endParaRPr lang="en-US" sz="2000" b="1">
              <a:solidFill>
                <a:schemeClr val="tx2"/>
              </a:solidFill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</a:rPr>
              <a:t>fichero.close()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6544FC-D2E1-4E0D-9338-24B5EDA8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558" y="1690434"/>
            <a:ext cx="4769737" cy="12022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D63348-6CC6-4852-924C-CE5E7708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20" y="3427582"/>
            <a:ext cx="6518485" cy="3096822"/>
          </a:xfrm>
          <a:prstGeom prst="rect">
            <a:avLst/>
          </a:prstGeom>
        </p:spPr>
      </p:pic>
      <p:sp>
        <p:nvSpPr>
          <p:cNvPr id="119" name="Título 1">
            <a:extLst>
              <a:ext uri="{FF2B5EF4-FFF2-40B4-BE49-F238E27FC236}">
                <a16:creationId xmlns:a16="http://schemas.microsoft.com/office/drawing/2014/main" id="{B610C44A-1014-40E4-9D32-F8C9AD0E4DD4}"/>
              </a:ext>
            </a:extLst>
          </p:cNvPr>
          <p:cNvSpPr txBox="1">
            <a:spLocks/>
          </p:cNvSpPr>
          <p:nvPr/>
        </p:nvSpPr>
        <p:spPr>
          <a:xfrm>
            <a:off x="1045973" y="3800385"/>
            <a:ext cx="3423563" cy="842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Técnica de los ficheros temporales: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 u="sng">
              <a:solidFill>
                <a:schemeClr val="tx2"/>
              </a:solidFill>
            </a:endParaRPr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CCB68B90-AF3E-4A43-B882-3D0C03D9C349}"/>
              </a:ext>
            </a:extLst>
          </p:cNvPr>
          <p:cNvSpPr/>
          <p:nvPr/>
        </p:nvSpPr>
        <p:spPr>
          <a:xfrm>
            <a:off x="11215243" y="2439552"/>
            <a:ext cx="891594" cy="931410"/>
          </a:xfrm>
          <a:prstGeom prst="mathMultiply">
            <a:avLst>
              <a:gd name="adj1" fmla="val 1509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71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MANEJO DE ERRORES (I)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823594" y="1287609"/>
            <a:ext cx="9967186" cy="1451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Cuando Python hace uso de recursos externos (ficheros, módulos, bases de datos, </a:t>
            </a:r>
            <a:r>
              <a:rPr lang="en-US" sz="2000" i="1">
                <a:solidFill>
                  <a:schemeClr val="tx2"/>
                </a:solidFill>
              </a:rPr>
              <a:t>inputs</a:t>
            </a:r>
            <a:r>
              <a:rPr lang="en-US" sz="2000">
                <a:solidFill>
                  <a:schemeClr val="tx2"/>
                </a:solidFill>
              </a:rPr>
              <a:t> del usuario...), es importante que la no disponibilidad, o no integridad, de estos recursos no de lugar a una </a:t>
            </a:r>
            <a:r>
              <a:rPr lang="en-US" sz="2000" b="1">
                <a:solidFill>
                  <a:schemeClr val="tx2"/>
                </a:solidFill>
              </a:rPr>
              <a:t>excepción</a:t>
            </a:r>
            <a:r>
              <a:rPr lang="en-US" sz="2000">
                <a:solidFill>
                  <a:schemeClr val="tx2"/>
                </a:solidFill>
              </a:rPr>
              <a:t> en la ejecución del programa (error).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E9EF71-DA1C-4338-9E18-F33CA3D9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51" y="2290536"/>
            <a:ext cx="2762174" cy="13059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E3C805-5E65-441C-9C52-15A40D213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76" y="2730681"/>
            <a:ext cx="7024983" cy="4024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72BE5E-80FF-4BEE-9206-DD0064846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613" y="3966861"/>
            <a:ext cx="5870215" cy="38208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48ED7F29-A26B-49AB-AFAE-DF0476B05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" y="3724470"/>
            <a:ext cx="5964274" cy="1364444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121E1D51-752F-4223-8AB9-F671EA3F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685" y="4720668"/>
            <a:ext cx="5457825" cy="2095500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782CDC8D-7E32-4E55-A94C-2F2C53421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65" y="5204848"/>
            <a:ext cx="5668702" cy="13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39000"/>
            <a:ext cx="834069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MANEJO DE ERRORES (II)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945660C6-5B6B-4CEF-9562-E0BA0B5195DF}"/>
              </a:ext>
            </a:extLst>
          </p:cNvPr>
          <p:cNvSpPr txBox="1">
            <a:spLocks/>
          </p:cNvSpPr>
          <p:nvPr/>
        </p:nvSpPr>
        <p:spPr>
          <a:xfrm>
            <a:off x="823594" y="1287609"/>
            <a:ext cx="9967186" cy="1451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La estuctura </a:t>
            </a:r>
            <a:r>
              <a:rPr lang="en-US" sz="2000" i="1">
                <a:solidFill>
                  <a:schemeClr val="tx2"/>
                </a:solidFill>
              </a:rPr>
              <a:t>try... except... else...</a:t>
            </a:r>
            <a:r>
              <a:rPr lang="en-US" sz="2000">
                <a:solidFill>
                  <a:schemeClr val="tx2"/>
                </a:solidFill>
              </a:rPr>
              <a:t>, permite definir cómo el programa manejará las excepciones (en caso de que ocurran):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A2A812-A510-4437-88F2-73385159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30" y="2364089"/>
            <a:ext cx="6466256" cy="3248027"/>
          </a:xfrm>
          <a:prstGeom prst="rect">
            <a:avLst/>
          </a:prstGeom>
        </p:spPr>
      </p:pic>
      <p:sp>
        <p:nvSpPr>
          <p:cNvPr id="117" name="Título 1">
            <a:extLst>
              <a:ext uri="{FF2B5EF4-FFF2-40B4-BE49-F238E27FC236}">
                <a16:creationId xmlns:a16="http://schemas.microsoft.com/office/drawing/2014/main" id="{1733255E-4358-446F-A329-CD91AC3D7F10}"/>
              </a:ext>
            </a:extLst>
          </p:cNvPr>
          <p:cNvSpPr txBox="1">
            <a:spLocks/>
          </p:cNvSpPr>
          <p:nvPr/>
        </p:nvSpPr>
        <p:spPr>
          <a:xfrm>
            <a:off x="1356289" y="2350112"/>
            <a:ext cx="3623841" cy="3800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>
                <a:solidFill>
                  <a:schemeClr val="tx2"/>
                </a:solidFill>
              </a:rPr>
              <a:t>En el bloque </a:t>
            </a:r>
            <a:r>
              <a:rPr lang="en-US" sz="1800" b="1" i="1">
                <a:solidFill>
                  <a:schemeClr val="tx2"/>
                </a:solidFill>
              </a:rPr>
              <a:t>try</a:t>
            </a:r>
            <a:r>
              <a:rPr lang="en-US" sz="1800">
                <a:solidFill>
                  <a:schemeClr val="tx2"/>
                </a:solidFill>
              </a:rPr>
              <a:t>, que se ejecutará siempre, pueden ocurrir excepciones (errores), que no darán lugar a la interrupción del programa.</a:t>
            </a:r>
          </a:p>
          <a:p>
            <a:pPr algn="l"/>
            <a:endParaRPr lang="en-US" sz="1800">
              <a:solidFill>
                <a:schemeClr val="tx2"/>
              </a:solidFill>
            </a:endParaRPr>
          </a:p>
          <a:p>
            <a:pPr algn="l"/>
            <a:r>
              <a:rPr lang="en-US" sz="1800">
                <a:solidFill>
                  <a:schemeClr val="tx2"/>
                </a:solidFill>
              </a:rPr>
              <a:t>El bloque </a:t>
            </a:r>
            <a:r>
              <a:rPr lang="en-US" sz="1800" b="1" i="1">
                <a:solidFill>
                  <a:schemeClr val="tx2"/>
                </a:solidFill>
              </a:rPr>
              <a:t>except</a:t>
            </a:r>
            <a:r>
              <a:rPr lang="en-US" sz="1800" b="1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se ejecutará solo si alguna instrucción del bloque </a:t>
            </a:r>
            <a:r>
              <a:rPr lang="en-US" sz="1800" i="1">
                <a:solidFill>
                  <a:schemeClr val="tx2"/>
                </a:solidFill>
              </a:rPr>
              <a:t>try</a:t>
            </a:r>
            <a:r>
              <a:rPr lang="en-US" sz="1800">
                <a:solidFill>
                  <a:schemeClr val="tx2"/>
                </a:solidFill>
              </a:rPr>
              <a:t> ha dado lugar a una excepción.</a:t>
            </a:r>
          </a:p>
          <a:p>
            <a:pPr algn="l"/>
            <a:endParaRPr lang="en-US" sz="1800">
              <a:solidFill>
                <a:schemeClr val="tx2"/>
              </a:solidFill>
            </a:endParaRPr>
          </a:p>
          <a:p>
            <a:pPr algn="l"/>
            <a:r>
              <a:rPr lang="en-US" sz="1800">
                <a:solidFill>
                  <a:schemeClr val="tx2"/>
                </a:solidFill>
              </a:rPr>
              <a:t>El bloque </a:t>
            </a:r>
            <a:r>
              <a:rPr lang="en-US" sz="1800" b="1" i="1">
                <a:solidFill>
                  <a:schemeClr val="tx2"/>
                </a:solidFill>
              </a:rPr>
              <a:t>else</a:t>
            </a:r>
            <a:r>
              <a:rPr lang="en-US" sz="1800">
                <a:solidFill>
                  <a:schemeClr val="tx2"/>
                </a:solidFill>
              </a:rPr>
              <a:t> se ejecutará en caso contrario.</a:t>
            </a: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9095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1383</Words>
  <Application>Microsoft Office PowerPoint</Application>
  <PresentationFormat>Panorámica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Posterama</vt:lpstr>
      <vt:lpstr>SineVTI</vt:lpstr>
      <vt:lpstr>U2-Manejo de recursos externos en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189</cp:revision>
  <dcterms:created xsi:type="dcterms:W3CDTF">2021-07-22T08:21:48Z</dcterms:created>
  <dcterms:modified xsi:type="dcterms:W3CDTF">2022-02-10T12:56:26Z</dcterms:modified>
</cp:coreProperties>
</file>