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72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6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4AB5-4255-43C2-92AD-30469E75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48B50-8EC8-4BD8-AC9D-6F0068492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698E-4325-43F1-ABFB-DD434908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5E25-FEA6-4D53-B2AA-8FFECC7B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F02C-9E86-405F-AE0E-81BD77EE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582-02A2-45BB-A0E0-6E8CB4FF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BF08-E827-4D08-AE17-FBE8EB385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B924-648E-43CC-AD66-CEAF76CA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A84B-1DE5-4A10-AA0E-C05CF22E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343D-197E-4B3B-AE07-0CFE22DB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55903-17A4-4834-B092-BEAFCE15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C4A3C-C72C-4D1E-A8A7-6680BF46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5E3AB-8B6E-429E-9453-2511A08E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8179-7223-4040-9440-B38056E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C642-76D2-4B75-B360-938C5840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EF4E-CD25-4357-8340-F0EC1881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4AFF-02EA-45F0-9A4B-DFF99676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C3A6-D587-472E-8C46-4D139E1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BF68-2CC8-46E5-9504-8838FC2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9677-4906-445B-9CF1-49EF29FB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35-C4C0-4B88-BA32-12EF8F7B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850B-BB9F-400F-A19F-D11159C7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FC52-26F7-4B40-B94C-2E42F4F6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E6B1-147D-415A-8FE1-018F7E04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916D0-4DCF-46A7-B3E0-F9049E6B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85F3-E53B-48DF-8C7B-3141FFA6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A3FF-6241-454B-BFC0-14230EA75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A0A3-B2D0-4BDE-925F-50C4CCC4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B8A9-05DD-4316-9C07-8B7EAFE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F57B8-ADF4-468B-9C9D-FE847C08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9035-3F7C-4F1F-8690-0B9135B1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921D-EA45-44B2-88CA-5DC26D63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FD2B-8C35-4943-89BF-97A3B2AD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C28BE-5B56-4E3C-B9A6-A990F9DC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088F1-B33F-45C4-93DA-6BE21421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AA088-7856-4960-B412-9276214EB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8FDAC-A2A2-4610-8A9B-79BD8998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794AE-7C64-47C8-8DF4-25D531D5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0F4DB-2437-4D97-81F4-5D92279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CCA8-447B-4AF6-92A8-1A3319F0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425BB-7A7F-4370-B60F-CA2AA29A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2EC7F-3C24-4FD1-97A1-D7B0806B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3CAAF-86C2-491E-BCBA-439E66A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16F78-DE00-4809-BF5C-CD7FA4F2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06F63-9C57-4E67-AB54-60828A42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53216-8441-41F8-BF50-C866B4F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2319-2454-46AB-A147-E89451BD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0D1B-8A59-4A1D-977E-F805F067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6B90-FBCB-4C3E-B95A-A821E90C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4C64-E03C-43E6-A82B-33B3C259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3E9C8-B638-4266-81A6-538AB021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286D-599E-420B-858C-5ED390C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A3A9-97A1-4E2D-8DBF-8521525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3687-BD1C-4288-BBB7-7780E7A9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6CA44-6C04-4EED-A183-A59282B2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47B0-28F8-4883-B3B6-FE7928DB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646A-5837-4810-82E5-DD90BA2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13CC-3B6F-48F6-8DC2-B078C08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79274-943C-4500-8910-08E1E19B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4663-3939-4071-840C-7A7E291F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B023-BA17-4008-98A5-82F3A9167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AFB0-6DC3-4EB4-9640-58A65467396D}" type="datetimeFigureOut">
              <a:rPr lang="en-US" smtClean="0"/>
              <a:t>15-Oct-25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769D5-9E14-4932-A491-EB0BC2916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0408-4049-43B5-8E22-8215B0E76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4748-3D72-4DCB-AF18-03A2D46F1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5A27E-DA31-4B6D-9366-67E880D9977D}"/>
              </a:ext>
            </a:extLst>
          </p:cNvPr>
          <p:cNvSpPr txBox="1"/>
          <p:nvPr/>
        </p:nvSpPr>
        <p:spPr>
          <a:xfrm>
            <a:off x="2007577" y="439615"/>
            <a:ext cx="8176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South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2B90F-70D7-4C37-96F7-FCECA0DB7B32}"/>
              </a:ext>
            </a:extLst>
          </p:cNvPr>
          <p:cNvSpPr txBox="1"/>
          <p:nvPr/>
        </p:nvSpPr>
        <p:spPr>
          <a:xfrm>
            <a:off x="3449515" y="1439890"/>
            <a:ext cx="5292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CSE499 </a:t>
            </a:r>
          </a:p>
          <a:p>
            <a:pPr algn="ctr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Design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3B8D1-A6D6-4115-9015-AA7CEF82B022}"/>
              </a:ext>
            </a:extLst>
          </p:cNvPr>
          <p:cNvSpPr txBox="1"/>
          <p:nvPr/>
        </p:nvSpPr>
        <p:spPr>
          <a:xfrm>
            <a:off x="1629019" y="3136610"/>
            <a:ext cx="898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02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DA2E95-6322-48BB-B4E6-E5C88BA7A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89244"/>
              </p:ext>
            </p:extLst>
          </p:nvPr>
        </p:nvGraphicFramePr>
        <p:xfrm>
          <a:off x="2056423" y="4013774"/>
          <a:ext cx="81280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33351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64418839"/>
                    </a:ext>
                  </a:extLst>
                </a:gridCol>
              </a:tblGrid>
              <a:tr h="481244"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1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Kazi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Safin Arafat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2211778642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36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Khondokar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Sajid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2211778642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013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Moushumi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Akter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Mow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2021983642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409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Rakibul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Hasan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Ridoy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1731339042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059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82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FF3-FBA7-4484-8E30-45B6A028DC0C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CCD0-20B1-4C4B-82F2-89EC0B3FA7C5}"/>
              </a:ext>
            </a:extLst>
          </p:cNvPr>
          <p:cNvSpPr txBox="1"/>
          <p:nvPr/>
        </p:nvSpPr>
        <p:spPr>
          <a:xfrm>
            <a:off x="537796" y="1859596"/>
            <a:ext cx="11116407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NIDS requires high computational power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devices have limited processing and energy capacity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model fails to provide real time detection on constrained devices </a:t>
            </a:r>
          </a:p>
        </p:txBody>
      </p:sp>
    </p:spTree>
    <p:extLst>
      <p:ext uri="{BB962C8B-B14F-4D97-AF65-F5344CB8AC3E}">
        <p14:creationId xmlns:p14="http://schemas.microsoft.com/office/powerpoint/2010/main" val="202435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FF3-FBA7-4484-8E30-45B6A028DC0C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CCD0-20B1-4C4B-82F2-89EC0B3FA7C5}"/>
              </a:ext>
            </a:extLst>
          </p:cNvPr>
          <p:cNvSpPr txBox="1"/>
          <p:nvPr/>
        </p:nvSpPr>
        <p:spPr>
          <a:xfrm>
            <a:off x="1441205" y="1560657"/>
            <a:ext cx="9309589" cy="421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or adapt a model that runs efficiently on IoT hardware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classify attacks in real-time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energy and memory usage</a:t>
            </a:r>
          </a:p>
          <a:p>
            <a:pPr marL="457200" indent="-45720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accuracy, latency, and false alarm rate</a:t>
            </a:r>
          </a:p>
        </p:txBody>
      </p:sp>
    </p:spTree>
    <p:extLst>
      <p:ext uri="{BB962C8B-B14F-4D97-AF65-F5344CB8AC3E}">
        <p14:creationId xmlns:p14="http://schemas.microsoft.com/office/powerpoint/2010/main" val="119757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63245-EECA-4C02-8615-A9B8613E0F30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FDAC5-CC38-4D9D-8453-392AC7F1C1CE}"/>
              </a:ext>
            </a:extLst>
          </p:cNvPr>
          <p:cNvSpPr txBox="1"/>
          <p:nvPr/>
        </p:nvSpPr>
        <p:spPr>
          <a:xfrm>
            <a:off x="650630" y="1006825"/>
            <a:ext cx="108907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S. Pande and A. </a:t>
            </a:r>
            <a:r>
              <a:rPr lang="en-US" dirty="0" err="1"/>
              <a:t>Khamparia</a:t>
            </a:r>
            <a:r>
              <a:rPr lang="en-US" dirty="0"/>
              <a:t>, “Explainable deep neural network based analysis on intrusion detection systems,” Computer Science, vol. 24, no. 1, 2023.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DNN-based IDS with </a:t>
            </a:r>
            <a:r>
              <a:rPr lang="en-US" b="1" dirty="0"/>
              <a:t>explainable AI (LRP, LIME)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on NSL-KDD and CICIDS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Heavy model; not suitable for constrained IoT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D. Krishnan, S. Singh, and V. </a:t>
            </a:r>
            <a:r>
              <a:rPr lang="en-US" dirty="0" err="1"/>
              <a:t>Sugumaran</a:t>
            </a:r>
            <a:r>
              <a:rPr lang="en-US" dirty="0"/>
              <a:t>, “Explainable AI for zero-day attack detection in IoT networks using attention fusion model,” Discover Internet of Things, 2025.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Attention Fusion Model (CNN+LSTM)</a:t>
            </a:r>
            <a:r>
              <a:rPr lang="en-US" dirty="0"/>
              <a:t> for zero-day attack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Grad-CAM and SHAP</a:t>
            </a:r>
            <a:r>
              <a:rPr lang="en-US" dirty="0"/>
              <a:t> for interpretability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Robust on IoT datasets (~97% accuracy)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Tested on simulators, not real IoT hardware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K. Fatema et al., “Federated XAI IDS: An Explainable and Safeguarding Privacy Approach to Detect Intrusion Combining Federated Learning and SHAP,” Future Internet, vol. 17, no. 6, 2025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Federated Learning + XAI (SHAP)</a:t>
            </a:r>
            <a:r>
              <a:rPr lang="en-US" dirty="0"/>
              <a:t> for distributed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privacy</a:t>
            </a:r>
            <a:r>
              <a:rPr lang="en-US" dirty="0"/>
              <a:t> and local </a:t>
            </a:r>
            <a:r>
              <a:rPr lang="en-US" dirty="0" err="1"/>
              <a:t>explainability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&gt;95%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Edge nodes need relatively high computation; communication overhead</a:t>
            </a:r>
          </a:p>
        </p:txBody>
      </p:sp>
    </p:spTree>
    <p:extLst>
      <p:ext uri="{BB962C8B-B14F-4D97-AF65-F5344CB8AC3E}">
        <p14:creationId xmlns:p14="http://schemas.microsoft.com/office/powerpoint/2010/main" val="346558806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63245-EECA-4C02-8615-A9B8613E0F30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FDAC5-CC38-4D9D-8453-392AC7F1C1CE}"/>
              </a:ext>
            </a:extLst>
          </p:cNvPr>
          <p:cNvSpPr txBox="1"/>
          <p:nvPr/>
        </p:nvSpPr>
        <p:spPr>
          <a:xfrm>
            <a:off x="650630" y="1006825"/>
            <a:ext cx="10890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N. </a:t>
            </a:r>
            <a:r>
              <a:rPr lang="en-US" dirty="0" err="1"/>
              <a:t>Almolhis</a:t>
            </a:r>
            <a:r>
              <a:rPr lang="en-US" dirty="0"/>
              <a:t>, “Intrusion Detection Using Hybrid Random Forest and Attention Models and Explainable AI Visualization,” Journal of Internet Services and Information Security, 2025.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</a:t>
            </a:r>
            <a:r>
              <a:rPr lang="en-US" b="1" dirty="0"/>
              <a:t>Random Forest + Attention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explanations with </a:t>
            </a:r>
            <a:r>
              <a:rPr lang="en-US" b="1" dirty="0"/>
              <a:t>SHAP, Grad-CAM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&gt;96%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Computationally heavy for IoT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A. E. Muhammad et al., “L-XAIDS: A LIME-based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L-XAIDS</a:t>
            </a:r>
            <a:r>
              <a:rPr lang="en-US" dirty="0"/>
              <a:t>, model-agnostic framework with </a:t>
            </a:r>
            <a:r>
              <a:rPr lang="en-US" b="1" dirty="0"/>
              <a:t>LIME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Human-readable local explanations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~94%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High LIME computation cost; not real-time IoT friendly</a:t>
            </a:r>
          </a:p>
          <a:p>
            <a:endParaRPr lang="en-US" dirty="0"/>
          </a:p>
          <a:p>
            <a:r>
              <a:rPr lang="en-US" dirty="0"/>
              <a:t>D. </a:t>
            </a:r>
            <a:r>
              <a:rPr lang="en-US" dirty="0" err="1"/>
              <a:t>Peisker</a:t>
            </a:r>
            <a:r>
              <a:rPr lang="en-US" dirty="0"/>
              <a:t> et al., “Evaluating Explainable AI for Deep Learning-Based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Evaluates XAI techniques (</a:t>
            </a:r>
            <a:r>
              <a:rPr lang="en-US" b="1" dirty="0"/>
              <a:t>LIME, SHAP, Grad-CAM</a:t>
            </a:r>
            <a:r>
              <a:rPr lang="en-US" dirty="0"/>
              <a:t>) on DL-based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Benchmarks fidelity, stability, computation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Limitation: No IoT deployment; evaluation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38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64B2D-1793-45D8-8647-39833D8BEB41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Methodology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737FE-3300-48E8-AD0A-B7D2EFAAAAD3}"/>
              </a:ext>
            </a:extLst>
          </p:cNvPr>
          <p:cNvSpPr/>
          <p:nvPr/>
        </p:nvSpPr>
        <p:spPr>
          <a:xfrm>
            <a:off x="1318846" y="1600195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</a:t>
            </a:r>
          </a:p>
          <a:p>
            <a:pPr algn="ctr"/>
            <a:r>
              <a:rPr lang="en-US" sz="2000" b="1" dirty="0"/>
              <a:t>Preprocessing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E281CC-82D4-4032-B9B7-7B0C84D4096D}"/>
              </a:ext>
            </a:extLst>
          </p:cNvPr>
          <p:cNvSpPr/>
          <p:nvPr/>
        </p:nvSpPr>
        <p:spPr>
          <a:xfrm>
            <a:off x="4953000" y="1600197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Detection</a:t>
            </a:r>
          </a:p>
          <a:p>
            <a:pPr algn="ctr"/>
            <a:r>
              <a:rPr lang="en-US" sz="2000" b="1" dirty="0"/>
              <a:t>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3FF92-8AF1-4588-BA53-88ACECA11253}"/>
              </a:ext>
            </a:extLst>
          </p:cNvPr>
          <p:cNvSpPr/>
          <p:nvPr/>
        </p:nvSpPr>
        <p:spPr>
          <a:xfrm>
            <a:off x="8587154" y="1600194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Model Architecture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7BB9CE-58EE-42D9-A9EE-4089EEF87A04}"/>
              </a:ext>
            </a:extLst>
          </p:cNvPr>
          <p:cNvSpPr/>
          <p:nvPr/>
        </p:nvSpPr>
        <p:spPr>
          <a:xfrm>
            <a:off x="8587154" y="3253161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Optimization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859F7-F131-4A08-9054-ABBE7D7C48BE}"/>
              </a:ext>
            </a:extLst>
          </p:cNvPr>
          <p:cNvSpPr/>
          <p:nvPr/>
        </p:nvSpPr>
        <p:spPr>
          <a:xfrm>
            <a:off x="4988170" y="3253158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Explainability</a:t>
            </a:r>
            <a:r>
              <a:rPr lang="en-US" sz="2000" b="1" dirty="0"/>
              <a:t> Techniques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8CBDBE-43A9-4A60-B3A7-51D02EDFA08D}"/>
              </a:ext>
            </a:extLst>
          </p:cNvPr>
          <p:cNvSpPr/>
          <p:nvPr/>
        </p:nvSpPr>
        <p:spPr>
          <a:xfrm>
            <a:off x="1351083" y="3253157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Evaluation</a:t>
            </a:r>
          </a:p>
          <a:p>
            <a:pPr algn="ctr"/>
            <a:r>
              <a:rPr lang="en-US" sz="2000" b="1" dirty="0"/>
              <a:t>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36D0C7-FF9B-4426-B1B0-0FFDFE520FB0}"/>
              </a:ext>
            </a:extLst>
          </p:cNvPr>
          <p:cNvSpPr/>
          <p:nvPr/>
        </p:nvSpPr>
        <p:spPr>
          <a:xfrm>
            <a:off x="4953000" y="4791587"/>
            <a:ext cx="2286000" cy="10023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False Positive Reduction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FB550A-A5C6-4A02-A3CA-F3A4F1165E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04846" y="2101357"/>
            <a:ext cx="1348154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34F61D-363B-4084-BFC5-D749AAA70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39000" y="2101356"/>
            <a:ext cx="1348154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396462-5590-4916-AED2-279C31DB6C3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730154" y="2602517"/>
            <a:ext cx="0" cy="650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D53F5-A475-440D-9D1A-5F02F3D3D782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7274170" y="3754320"/>
            <a:ext cx="1312984" cy="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249DBD-667E-464A-931A-15734C0EE637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3637083" y="3754319"/>
            <a:ext cx="135108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E8F8520-9914-42E6-BE52-CB720C61A0A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3204907" y="3544655"/>
            <a:ext cx="1037269" cy="245891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9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9FB2E3-3933-489F-AB01-9557495CC52D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FF7243-3AC7-4318-967E-8AF29ED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33524"/>
              </p:ext>
            </p:extLst>
          </p:nvPr>
        </p:nvGraphicFramePr>
        <p:xfrm>
          <a:off x="548054" y="1229620"/>
          <a:ext cx="11095892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113">
                  <a:extLst>
                    <a:ext uri="{9D8B030D-6E8A-4147-A177-3AD203B41FA5}">
                      <a16:colId xmlns:a16="http://schemas.microsoft.com/office/drawing/2014/main" val="94288267"/>
                    </a:ext>
                  </a:extLst>
                </a:gridCol>
                <a:gridCol w="9164779">
                  <a:extLst>
                    <a:ext uri="{9D8B030D-6E8A-4147-A177-3AD203B41FA5}">
                      <a16:colId xmlns:a16="http://schemas.microsoft.com/office/drawing/2014/main" val="385197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proposal report and slides with related work and system architecture sketch.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85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literature review, highlighting gaps and our approach, with references.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1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solution report with methodology, datasets,</a:t>
                      </a:r>
                    </a:p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pseudocode.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3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progress report with early</a:t>
                      </a:r>
                    </a:p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tests, small dataset results, and challenges.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3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code snapshot, demo video of pipeline on IoT setup (e.g., ESP32), and explanation outputs.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5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 final report, presentation, complete code with docs, and human study results.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1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2648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88A4D-BF04-41DF-BFD3-5DD1E6A84B43}"/>
              </a:ext>
            </a:extLst>
          </p:cNvPr>
          <p:cNvSpPr txBox="1"/>
          <p:nvPr/>
        </p:nvSpPr>
        <p:spPr>
          <a:xfrm>
            <a:off x="3604846" y="140677"/>
            <a:ext cx="4982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DELIVERABLES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07284C-DD73-44A9-A8D7-6668AE269339}"/>
              </a:ext>
            </a:extLst>
          </p:cNvPr>
          <p:cNvSpPr/>
          <p:nvPr/>
        </p:nvSpPr>
        <p:spPr>
          <a:xfrm>
            <a:off x="3604846" y="1946031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working detection system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optimized for IoT devices like ESP32 or Android, deployable in real-world scenarios.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40AB3-4ACA-446B-AD98-7509DC01B613}"/>
              </a:ext>
            </a:extLst>
          </p:cNvPr>
          <p:cNvSpPr/>
          <p:nvPr/>
        </p:nvSpPr>
        <p:spPr>
          <a:xfrm>
            <a:off x="3757246" y="2098431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and graphs comparing model performance (e.g. F1-Score, ROC-AUC), explanation quality (e.g., fidelity, comprehensibility), and IoT efficiency (e.g., latency, energy)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8FD9C5-3801-46C5-800C-5F0A0CBD1907}"/>
              </a:ext>
            </a:extLst>
          </p:cNvPr>
          <p:cNvSpPr/>
          <p:nvPr/>
        </p:nvSpPr>
        <p:spPr>
          <a:xfrm>
            <a:off x="3909646" y="2250831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evaluations for fidelity, consistency, comprehensibility, and overhead, proving our system’s reliability.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087EA-AEFE-4F1C-84DC-02435D85E533}"/>
              </a:ext>
            </a:extLst>
          </p:cNvPr>
          <p:cNvSpPr/>
          <p:nvPr/>
        </p:nvSpPr>
        <p:spPr>
          <a:xfrm>
            <a:off x="4062046" y="2403231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GitHub repo with README, requirements.txt, Jupyter notebooks, and a detailed IoT deployment guide for devices like ESP32 and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760039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88A4D-BF04-41DF-BFD3-5DD1E6A84B43}"/>
              </a:ext>
            </a:extLst>
          </p:cNvPr>
          <p:cNvSpPr txBox="1"/>
          <p:nvPr/>
        </p:nvSpPr>
        <p:spPr>
          <a:xfrm>
            <a:off x="3604846" y="140677"/>
            <a:ext cx="4982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DELIVERABLES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07284C-DD73-44A9-A8D7-6668AE269339}"/>
              </a:ext>
            </a:extLst>
          </p:cNvPr>
          <p:cNvSpPr/>
          <p:nvPr/>
        </p:nvSpPr>
        <p:spPr>
          <a:xfrm>
            <a:off x="1756996" y="1650756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working detection system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optimized for IoT devices like ESP32 or Android, deployable in real-world scenarios.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D40AB3-4ACA-446B-AD98-7509DC01B613}"/>
              </a:ext>
            </a:extLst>
          </p:cNvPr>
          <p:cNvSpPr/>
          <p:nvPr/>
        </p:nvSpPr>
        <p:spPr>
          <a:xfrm>
            <a:off x="1756996" y="4007094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and graphs comparing model performance (e.g. F1-Score, ROC-AUC), explanation quality (e.g., fidelity, comprehensibility), and IoT efficiency (e.g., latency, energy)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8FD9C5-3801-46C5-800C-5F0A0CBD1907}"/>
              </a:ext>
            </a:extLst>
          </p:cNvPr>
          <p:cNvSpPr/>
          <p:nvPr/>
        </p:nvSpPr>
        <p:spPr>
          <a:xfrm>
            <a:off x="6215429" y="1650756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evaluations for fidelity, consistency, comprehensibility, and overhead, proving our system’s reliability.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087EA-AEFE-4F1C-84DC-02435D85E533}"/>
              </a:ext>
            </a:extLst>
          </p:cNvPr>
          <p:cNvSpPr/>
          <p:nvPr/>
        </p:nvSpPr>
        <p:spPr>
          <a:xfrm>
            <a:off x="6215429" y="4015887"/>
            <a:ext cx="4448908" cy="23563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GitHub repo with README, requirements.txt, Jupyter notebooks, and a detailed IoT deployment guide for devices like ESP32 and Raspberry Pi.</a:t>
            </a:r>
          </a:p>
        </p:txBody>
      </p:sp>
    </p:spTree>
    <p:extLst>
      <p:ext uri="{BB962C8B-B14F-4D97-AF65-F5344CB8AC3E}">
        <p14:creationId xmlns:p14="http://schemas.microsoft.com/office/powerpoint/2010/main" val="218949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DF469-DC36-4E6F-A755-0F630AFA5410}"/>
              </a:ext>
            </a:extLst>
          </p:cNvPr>
          <p:cNvSpPr txBox="1"/>
          <p:nvPr/>
        </p:nvSpPr>
        <p:spPr>
          <a:xfrm>
            <a:off x="3614371" y="140677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DBB88-109D-442B-ADD7-9CA99C0002F1}"/>
              </a:ext>
            </a:extLst>
          </p:cNvPr>
          <p:cNvSpPr txBox="1"/>
          <p:nvPr/>
        </p:nvSpPr>
        <p:spPr>
          <a:xfrm>
            <a:off x="914400" y="1720840"/>
            <a:ext cx="10363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NimbusRomNo9L-Medi"/>
              </a:rPr>
              <a:t>Data Scarcity: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Use transfer learning from big datasets to small ones and generate synthetic IoT traffic with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Scapy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NimbusRomNo9L-Medi"/>
              </a:rPr>
              <a:t>Overfitting: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Apply cross-validation, dropout, and L2 regularization to keep models generalizable.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NimbusRomNo9L-Medi"/>
              </a:rPr>
              <a:t>Recruiting Participants: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Find Cybersecurity Professionals is hard to come by.</a:t>
            </a:r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NimbusRomNo9L-Medi"/>
              </a:rPr>
              <a:t>Device Limits: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Train complex models on cloud servers, then compress for edge deployment using TensorFlow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Lite’s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converter.</a:t>
            </a:r>
            <a:endParaRPr lang="en-US" dirty="0">
              <a:solidFill>
                <a:srgbClr val="000000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NimbusRomNo9L-Medi"/>
              </a:rPr>
              <a:t>Ethics: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Ensure data anonymity, obtain informed consent for human studies, and follow GDPR guidelines.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483E8-DCA2-4CD8-9960-6851A4F201FA}"/>
              </a:ext>
            </a:extLst>
          </p:cNvPr>
          <p:cNvSpPr txBox="1"/>
          <p:nvPr/>
        </p:nvSpPr>
        <p:spPr>
          <a:xfrm>
            <a:off x="2200275" y="1859339"/>
            <a:ext cx="7791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Palace Script MT" panose="030303020206070C0B05" pitchFamily="66" charset="0"/>
              </a:rPr>
              <a:t>The End</a:t>
            </a:r>
          </a:p>
          <a:p>
            <a:pPr algn="ctr"/>
            <a:endParaRPr lang="en-US" sz="6600" b="1" dirty="0">
              <a:solidFill>
                <a:schemeClr val="accent1">
                  <a:lumMod val="75000"/>
                </a:schemeClr>
              </a:solidFill>
              <a:latin typeface="Palace Script MT" panose="030303020206070C0B05" pitchFamily="66" charset="0"/>
            </a:endParaRPr>
          </a:p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Palace Script MT" panose="030303020206070C0B05" pitchFamily="66" charset="0"/>
              </a:rPr>
              <a:t>Thank you Everyone</a:t>
            </a:r>
          </a:p>
        </p:txBody>
      </p:sp>
    </p:spTree>
    <p:extLst>
      <p:ext uri="{BB962C8B-B14F-4D97-AF65-F5344CB8AC3E}">
        <p14:creationId xmlns:p14="http://schemas.microsoft.com/office/powerpoint/2010/main" val="23700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B39C6-7F5E-46D2-8FB8-BFF185F4EA5A}"/>
              </a:ext>
            </a:extLst>
          </p:cNvPr>
          <p:cNvSpPr txBox="1"/>
          <p:nvPr/>
        </p:nvSpPr>
        <p:spPr>
          <a:xfrm>
            <a:off x="898281" y="1787204"/>
            <a:ext cx="10395438" cy="328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System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IoT Devices</a:t>
            </a:r>
          </a:p>
        </p:txBody>
      </p:sp>
    </p:spTree>
    <p:extLst>
      <p:ext uri="{BB962C8B-B14F-4D97-AF65-F5344CB8AC3E}">
        <p14:creationId xmlns:p14="http://schemas.microsoft.com/office/powerpoint/2010/main" val="42811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4CD37-33A6-4659-8869-7E4E2311EB29}"/>
              </a:ext>
            </a:extLst>
          </p:cNvPr>
          <p:cNvSpPr txBox="1"/>
          <p:nvPr/>
        </p:nvSpPr>
        <p:spPr>
          <a:xfrm>
            <a:off x="3950677" y="14067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133FFF-F778-4CC7-8103-E448DD17D656}"/>
              </a:ext>
            </a:extLst>
          </p:cNvPr>
          <p:cNvSpPr/>
          <p:nvPr/>
        </p:nvSpPr>
        <p:spPr>
          <a:xfrm>
            <a:off x="1547446" y="2233245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IoT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62CA70-0FBC-48E8-9144-C8B1FDBA76C4}"/>
              </a:ext>
            </a:extLst>
          </p:cNvPr>
          <p:cNvSpPr/>
          <p:nvPr/>
        </p:nvSpPr>
        <p:spPr>
          <a:xfrm>
            <a:off x="8012723" y="2233244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NIDS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301526-413E-4A72-9E66-B940016E2D53}"/>
              </a:ext>
            </a:extLst>
          </p:cNvPr>
          <p:cNvSpPr/>
          <p:nvPr/>
        </p:nvSpPr>
        <p:spPr>
          <a:xfrm>
            <a:off x="4996961" y="3622429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2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4CD37-33A6-4659-8869-7E4E2311EB29}"/>
              </a:ext>
            </a:extLst>
          </p:cNvPr>
          <p:cNvSpPr txBox="1"/>
          <p:nvPr/>
        </p:nvSpPr>
        <p:spPr>
          <a:xfrm>
            <a:off x="3950677" y="14067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133FFF-F778-4CC7-8103-E448DD17D656}"/>
              </a:ext>
            </a:extLst>
          </p:cNvPr>
          <p:cNvSpPr/>
          <p:nvPr/>
        </p:nvSpPr>
        <p:spPr>
          <a:xfrm>
            <a:off x="4996961" y="1160585"/>
            <a:ext cx="2198077" cy="100232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EB7FA-5D35-45FD-8194-E12D7BBD3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3" t="16893" r="16189" b="19154"/>
          <a:stretch/>
        </p:blipFill>
        <p:spPr>
          <a:xfrm>
            <a:off x="3495710" y="3429000"/>
            <a:ext cx="1664676" cy="15050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B0B3FD-FBF4-4A7A-9365-94083FBDEFA2}"/>
              </a:ext>
            </a:extLst>
          </p:cNvPr>
          <p:cNvGrpSpPr/>
          <p:nvPr/>
        </p:nvGrpSpPr>
        <p:grpSpPr>
          <a:xfrm>
            <a:off x="7195038" y="3349186"/>
            <a:ext cx="2335196" cy="1664676"/>
            <a:chOff x="4859842" y="3151458"/>
            <a:chExt cx="2335196" cy="16646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82EEF7-0B05-47E2-BCB2-7DB6883A2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362" y="3151458"/>
              <a:ext cx="1664676" cy="16646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B92B7-89EA-44FE-935B-C86F720DE85C}"/>
                </a:ext>
              </a:extLst>
            </p:cNvPr>
            <p:cNvSpPr txBox="1"/>
            <p:nvPr/>
          </p:nvSpPr>
          <p:spPr>
            <a:xfrm>
              <a:off x="4859842" y="3599075"/>
              <a:ext cx="10019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9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4CD37-33A6-4659-8869-7E4E2311EB29}"/>
              </a:ext>
            </a:extLst>
          </p:cNvPr>
          <p:cNvSpPr txBox="1"/>
          <p:nvPr/>
        </p:nvSpPr>
        <p:spPr>
          <a:xfrm>
            <a:off x="3950677" y="140677"/>
            <a:ext cx="429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62CA70-0FBC-48E8-9144-C8B1FDBA76C4}"/>
              </a:ext>
            </a:extLst>
          </p:cNvPr>
          <p:cNvSpPr/>
          <p:nvPr/>
        </p:nvSpPr>
        <p:spPr>
          <a:xfrm>
            <a:off x="4996961" y="1217244"/>
            <a:ext cx="2198077" cy="9068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NIDS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F914BB-72F8-439A-A43F-A789CBF908BF}"/>
              </a:ext>
            </a:extLst>
          </p:cNvPr>
          <p:cNvSpPr/>
          <p:nvPr/>
        </p:nvSpPr>
        <p:spPr>
          <a:xfrm>
            <a:off x="2090057" y="3814989"/>
            <a:ext cx="2656114" cy="653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Threat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8D03F-E1B8-4CB7-AB4A-B88C321E4C8F}"/>
              </a:ext>
            </a:extLst>
          </p:cNvPr>
          <p:cNvSpPr/>
          <p:nvPr/>
        </p:nvSpPr>
        <p:spPr>
          <a:xfrm>
            <a:off x="2090057" y="5127622"/>
            <a:ext cx="2656114" cy="653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1F965-06E2-47B3-A6FD-9CECB3E92086}"/>
              </a:ext>
            </a:extLst>
          </p:cNvPr>
          <p:cNvSpPr/>
          <p:nvPr/>
        </p:nvSpPr>
        <p:spPr>
          <a:xfrm>
            <a:off x="7445829" y="3817257"/>
            <a:ext cx="2656114" cy="653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Traffic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6873-C544-43C0-8873-F2ED81CF7DB9}"/>
              </a:ext>
            </a:extLst>
          </p:cNvPr>
          <p:cNvSpPr/>
          <p:nvPr/>
        </p:nvSpPr>
        <p:spPr>
          <a:xfrm>
            <a:off x="7445829" y="5130799"/>
            <a:ext cx="2656114" cy="653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Compliance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B96D4-BCA1-4E26-B60A-0E023FFE895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096000" y="2124075"/>
            <a:ext cx="0" cy="333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5A4B28-764C-411E-ADB9-0B69220674FE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746171" y="5454194"/>
            <a:ext cx="2699658" cy="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1E0B95-A0AD-433F-8209-5154BFDF6ABE}"/>
              </a:ext>
            </a:extLst>
          </p:cNvPr>
          <p:cNvCxnSpPr/>
          <p:nvPr/>
        </p:nvCxnSpPr>
        <p:spPr>
          <a:xfrm>
            <a:off x="4746171" y="4138383"/>
            <a:ext cx="2699658" cy="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29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65BF9-8FAF-4142-BB81-AD802EA69A53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37BD9A-5F6C-4EAF-B763-F76C5A17DC72}"/>
              </a:ext>
            </a:extLst>
          </p:cNvPr>
          <p:cNvSpPr/>
          <p:nvPr/>
        </p:nvSpPr>
        <p:spPr>
          <a:xfrm>
            <a:off x="4996961" y="1758459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NIDS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E785B-6C9C-4989-B6B2-A33422403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27" y="3567445"/>
            <a:ext cx="2663837" cy="245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4C550-0B32-4C40-B253-9ACCE7F2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15" y="3946704"/>
            <a:ext cx="234347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FF3-FBA7-4484-8E30-45B6A028DC0C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1DF0F9-3FCA-4D86-8A9C-B4585CAC1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28" y="3429000"/>
            <a:ext cx="2820133" cy="282013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15A12D6-DA32-4617-A9FD-4273EF933DD2}"/>
              </a:ext>
            </a:extLst>
          </p:cNvPr>
          <p:cNvSpPr/>
          <p:nvPr/>
        </p:nvSpPr>
        <p:spPr>
          <a:xfrm>
            <a:off x="4996961" y="1758459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NIDS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A33DD-243D-46C5-AB24-31D7A435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95" y="3991222"/>
            <a:ext cx="234347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1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FF3-FBA7-4484-8E30-45B6A028DC0C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A6825-23FF-4B25-AF20-C419C781A829}"/>
              </a:ext>
            </a:extLst>
          </p:cNvPr>
          <p:cNvSpPr/>
          <p:nvPr/>
        </p:nvSpPr>
        <p:spPr>
          <a:xfrm>
            <a:off x="4996961" y="1705706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IoT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F1423-3A6D-4C54-984B-5708A30B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2" y="3429000"/>
            <a:ext cx="4094328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E7004E-6EB9-40FD-8DFF-3ABC22360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0586" y="3145536"/>
            <a:ext cx="274320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520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FF3-FBA7-4484-8E30-45B6A028DC0C}"/>
              </a:ext>
            </a:extLst>
          </p:cNvPr>
          <p:cNvSpPr txBox="1"/>
          <p:nvPr/>
        </p:nvSpPr>
        <p:spPr>
          <a:xfrm>
            <a:off x="3604846" y="298939"/>
            <a:ext cx="4982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A6825-23FF-4B25-AF20-C419C781A829}"/>
              </a:ext>
            </a:extLst>
          </p:cNvPr>
          <p:cNvSpPr/>
          <p:nvPr/>
        </p:nvSpPr>
        <p:spPr>
          <a:xfrm>
            <a:off x="4996961" y="1705706"/>
            <a:ext cx="2198077" cy="138918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IoT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F1423-3A6D-4C54-984B-5708A30B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73" y="3385779"/>
            <a:ext cx="2111673" cy="1414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E7004E-6EB9-40FD-8DFF-3ABC22360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65614" y="2688616"/>
            <a:ext cx="1533525" cy="2690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A71DD-783F-43B2-BB0D-95D675755D8E}"/>
              </a:ext>
            </a:extLst>
          </p:cNvPr>
          <p:cNvSpPr txBox="1"/>
          <p:nvPr/>
        </p:nvSpPr>
        <p:spPr>
          <a:xfrm>
            <a:off x="1608598" y="4962525"/>
            <a:ext cx="18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4</a:t>
            </a:r>
          </a:p>
          <a:p>
            <a:pPr algn="ctr"/>
            <a:r>
              <a:rPr lang="en-US" dirty="0"/>
              <a:t>Cortex-M4</a:t>
            </a:r>
          </a:p>
          <a:p>
            <a:pPr algn="ctr"/>
            <a:r>
              <a:rPr lang="en-US" dirty="0"/>
              <a:t>64 </a:t>
            </a:r>
            <a:r>
              <a:rPr lang="en-US" dirty="0" err="1"/>
              <a:t>Mhz</a:t>
            </a:r>
            <a:endParaRPr lang="en-US" dirty="0"/>
          </a:p>
          <a:p>
            <a:pPr algn="ctr"/>
            <a:r>
              <a:rPr lang="en-US" dirty="0"/>
              <a:t>256KB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BCB6A-560B-4EB5-891B-9FA8E4EB2ED3}"/>
              </a:ext>
            </a:extLst>
          </p:cNvPr>
          <p:cNvSpPr txBox="1"/>
          <p:nvPr/>
        </p:nvSpPr>
        <p:spPr>
          <a:xfrm>
            <a:off x="8534765" y="4962524"/>
            <a:ext cx="279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STM32 </a:t>
            </a:r>
            <a:r>
              <a:rPr lang="en-US" dirty="0" err="1"/>
              <a:t>Nucleo</a:t>
            </a:r>
            <a:r>
              <a:rPr lang="en-US" dirty="0"/>
              <a:t> / Discovery</a:t>
            </a:r>
          </a:p>
          <a:p>
            <a:pPr algn="ctr"/>
            <a:r>
              <a:rPr lang="en-US" dirty="0"/>
              <a:t>Cortex-M3/M4</a:t>
            </a:r>
          </a:p>
          <a:p>
            <a:pPr algn="ctr"/>
            <a:r>
              <a:rPr lang="en-US" dirty="0"/>
              <a:t>64Mhz</a:t>
            </a:r>
          </a:p>
          <a:p>
            <a:pPr algn="ctr"/>
            <a:r>
              <a:rPr lang="en-US" dirty="0"/>
              <a:t>64~512KB</a:t>
            </a:r>
          </a:p>
        </p:txBody>
      </p:sp>
    </p:spTree>
    <p:extLst>
      <p:ext uri="{BB962C8B-B14F-4D97-AF65-F5344CB8AC3E}">
        <p14:creationId xmlns:p14="http://schemas.microsoft.com/office/powerpoint/2010/main" val="1775403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901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NimbusRomNo9L-Medi</vt:lpstr>
      <vt:lpstr>NimbusRomNo9L-Regu</vt:lpstr>
      <vt:lpstr>Palace Script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Safin Arafat</dc:creator>
  <cp:lastModifiedBy>Safin Arafat</cp:lastModifiedBy>
  <cp:revision>7</cp:revision>
  <dcterms:created xsi:type="dcterms:W3CDTF">2025-10-14T18:10:10Z</dcterms:created>
  <dcterms:modified xsi:type="dcterms:W3CDTF">2025-10-15T05:42:52Z</dcterms:modified>
</cp:coreProperties>
</file>