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38B1DEA-3E3A-4627-927C-9A50D7416171}"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60D181-C210-403E-A3D0-ED552C37F219}" type="slidenum">
              <a:rPr lang="en-IN" smtClean="0"/>
              <a:t>‹#›</a:t>
            </a:fld>
            <a:endParaRPr lang="en-IN"/>
          </a:p>
        </p:txBody>
      </p:sp>
    </p:spTree>
    <p:extLst>
      <p:ext uri="{BB962C8B-B14F-4D97-AF65-F5344CB8AC3E}">
        <p14:creationId xmlns:p14="http://schemas.microsoft.com/office/powerpoint/2010/main" val="260104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0D181-C210-403E-A3D0-ED552C37F219}" type="slidenum">
              <a:rPr lang="en-IN" smtClean="0"/>
              <a:t>7</a:t>
            </a:fld>
            <a:endParaRPr lang="en-IN"/>
          </a:p>
        </p:txBody>
      </p:sp>
    </p:spTree>
    <p:extLst>
      <p:ext uri="{BB962C8B-B14F-4D97-AF65-F5344CB8AC3E}">
        <p14:creationId xmlns:p14="http://schemas.microsoft.com/office/powerpoint/2010/main" val="55384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067305"/>
            <a:ext cx="4791075" cy="1519647"/>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Sitka Display Semibold" pitchFamily="2" charset="0"/>
                <a:cs typeface="Trebuchet MS"/>
              </a:rPr>
              <a:t>PRESENTED BY:</a:t>
            </a:r>
          </a:p>
          <a:p>
            <a:pPr marL="12700">
              <a:lnSpc>
                <a:spcPct val="100000"/>
              </a:lnSpc>
              <a:spcBef>
                <a:spcPts val="130"/>
              </a:spcBef>
            </a:pPr>
            <a:r>
              <a:rPr lang="en-US" sz="3200" b="1" dirty="0" smtClean="0">
                <a:latin typeface="Sitka Display Semibold" pitchFamily="2" charset="0"/>
                <a:cs typeface="Trebuchet MS"/>
              </a:rPr>
              <a:t>Surya K S</a:t>
            </a:r>
            <a:endParaRPr lang="en-US" sz="3200" b="1" dirty="0">
              <a:latin typeface="Sitka Display Semibold" pitchFamily="2" charset="0"/>
              <a:cs typeface="Trebuchet MS"/>
            </a:endParaRPr>
          </a:p>
          <a:p>
            <a:pPr marL="12700">
              <a:lnSpc>
                <a:spcPct val="100000"/>
              </a:lnSpc>
              <a:spcBef>
                <a:spcPts val="130"/>
              </a:spcBef>
            </a:pPr>
            <a:r>
              <a:rPr lang="en-US" sz="3200" b="1" dirty="0" smtClean="0">
                <a:latin typeface="Arial Narrow" panose="020B0606020202030204" pitchFamily="34" charset="0"/>
                <a:ea typeface="Segoe UI Historic" panose="020B0502040204020203" pitchFamily="34" charset="0"/>
                <a:cs typeface="Segoe UI Historic" panose="020B0502040204020203" pitchFamily="34" charset="0"/>
              </a:rPr>
              <a:t>311521243057</a:t>
            </a:r>
            <a:endParaRPr sz="3200" b="1" dirty="0">
              <a:latin typeface="Arial Narrow" panose="020B0606020202030204" pitchFamily="34" charset="0"/>
              <a:ea typeface="Segoe UI Historic" panose="020B0502040204020203" pitchFamily="34" charset="0"/>
              <a:cs typeface="Segoe UI Historic"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A914-BF44-538B-8F4A-DA0FE6DF72EA}"/>
              </a:ext>
            </a:extLst>
          </p:cNvPr>
          <p:cNvSpPr>
            <a:spLocks noGrp="1"/>
          </p:cNvSpPr>
          <p:nvPr>
            <p:ph type="title"/>
          </p:nvPr>
        </p:nvSpPr>
        <p:spPr>
          <a:xfrm>
            <a:off x="558165" y="385444"/>
            <a:ext cx="9764395" cy="738664"/>
          </a:xfrm>
        </p:spPr>
        <p:txBody>
          <a:bodyPr/>
          <a:lstStyle/>
          <a:p>
            <a:r>
              <a:rPr lang="en-IN" spc="-10" dirty="0"/>
              <a:t>MODELLING</a:t>
            </a:r>
            <a:endParaRPr lang="en-IN" dirty="0"/>
          </a:p>
        </p:txBody>
      </p:sp>
      <p:sp>
        <p:nvSpPr>
          <p:cNvPr id="3" name="Text Placeholder 2">
            <a:extLst>
              <a:ext uri="{FF2B5EF4-FFF2-40B4-BE49-F238E27FC236}">
                <a16:creationId xmlns:a16="http://schemas.microsoft.com/office/drawing/2014/main" id="{0AC0C601-A219-D5C3-F5A8-153CF41B98DE}"/>
              </a:ext>
            </a:extLst>
          </p:cNvPr>
          <p:cNvSpPr>
            <a:spLocks noGrp="1"/>
          </p:cNvSpPr>
          <p:nvPr>
            <p:ph type="body" idx="1"/>
          </p:nvPr>
        </p:nvSpPr>
        <p:spPr>
          <a:xfrm>
            <a:off x="381000" y="1295400"/>
            <a:ext cx="11201400" cy="3600986"/>
          </a:xfrm>
        </p:spPr>
        <p:txBody>
          <a:bodyPr/>
          <a:lstStyle/>
          <a:p>
            <a:pPr algn="l">
              <a:buFont typeface="+mj-lt"/>
              <a:buAutoNum type="arabicPeriod"/>
            </a:pPr>
            <a:r>
              <a:rPr lang="en-US" b="1" i="0" dirty="0">
                <a:solidFill>
                  <a:schemeClr val="tx1"/>
                </a:solidFill>
                <a:effectLst/>
                <a:latin typeface="Segoe UI Variable Display Semil" pitchFamily="2" charset="0"/>
              </a:rPr>
              <a:t>Validation and Evaluation:</a:t>
            </a:r>
            <a:r>
              <a:rPr lang="en-US" b="0" i="0" dirty="0">
                <a:solidFill>
                  <a:schemeClr val="tx1"/>
                </a:solidFill>
                <a:effectLst/>
                <a:latin typeface="Segoe UI Variable Display Semil" pitchFamily="2" charset="0"/>
              </a:rPr>
              <a:t> Validate the trained model on a separate validation dataset to assess its performance and generalization ability. Evaluate the model using appropriate evaluation metrics such as accuracy, precision, recall, F1-score, or area under the ROC curve (AUC) depending on the specific requirements of the sentiment analysis task.</a:t>
            </a:r>
          </a:p>
          <a:p>
            <a:pPr algn="l">
              <a:buFont typeface="+mj-lt"/>
              <a:buAutoNum type="arabicPeriod"/>
            </a:pPr>
            <a:r>
              <a:rPr lang="en-US" b="1" i="0" dirty="0">
                <a:solidFill>
                  <a:schemeClr val="tx1"/>
                </a:solidFill>
                <a:effectLst/>
                <a:latin typeface="Segoe UI Variable Display Semil" pitchFamily="2" charset="0"/>
              </a:rPr>
              <a:t>Model Interpretability:</a:t>
            </a:r>
            <a:r>
              <a:rPr lang="en-US" b="0" i="0" dirty="0">
                <a:solidFill>
                  <a:schemeClr val="tx1"/>
                </a:solidFill>
                <a:effectLst/>
                <a:latin typeface="Segoe UI Variable Display Semil" pitchFamily="2" charset="0"/>
              </a:rPr>
              <a:t> Optionally, analyze the trained model to gain insights into its decision-making process and understand which features or words contribute most to sentiment predictions. Techniques for model interpretability include feature importance analysis, attention mechanisms, or saliency mapping.</a:t>
            </a:r>
          </a:p>
          <a:p>
            <a:pPr algn="l">
              <a:buFont typeface="+mj-lt"/>
              <a:buAutoNum type="arabicPeriod"/>
            </a:pPr>
            <a:r>
              <a:rPr lang="en-US" b="1" i="0" dirty="0">
                <a:solidFill>
                  <a:schemeClr val="tx1"/>
                </a:solidFill>
                <a:effectLst/>
                <a:latin typeface="Segoe UI Variable Display Semil" pitchFamily="2" charset="0"/>
              </a:rPr>
              <a:t>Ensemble Modeling:</a:t>
            </a:r>
            <a:r>
              <a:rPr lang="en-US" b="0" i="0" dirty="0">
                <a:solidFill>
                  <a:schemeClr val="tx1"/>
                </a:solidFill>
                <a:effectLst/>
                <a:latin typeface="Segoe UI Variable Display Semil" pitchFamily="2" charset="0"/>
              </a:rPr>
              <a:t> Consider employing ensemble learning techniques to combine multiple models or classifiers to improve prediction performance. Ensemble methods like bagging, boosting, or stacking can help mitigate overfitting and enhance the robustness of sentiment analysis models.</a:t>
            </a:r>
          </a:p>
          <a:p>
            <a:pPr algn="l">
              <a:buFont typeface="+mj-lt"/>
              <a:buAutoNum type="arabicPeriod"/>
            </a:pPr>
            <a:r>
              <a:rPr lang="en-US" b="1" i="0" dirty="0">
                <a:solidFill>
                  <a:schemeClr val="tx1"/>
                </a:solidFill>
                <a:effectLst/>
                <a:latin typeface="Segoe UI Variable Display Semil" pitchFamily="2" charset="0"/>
              </a:rPr>
              <a:t>Deployment:</a:t>
            </a:r>
            <a:r>
              <a:rPr lang="en-US" b="0" i="0" dirty="0">
                <a:solidFill>
                  <a:schemeClr val="tx1"/>
                </a:solidFill>
                <a:effectLst/>
                <a:latin typeface="Segoe UI Variable Display Semil" pitchFamily="2" charset="0"/>
              </a:rPr>
              <a:t> Deploy the trained sentiment analysis model into a production environment, either as an API service or integrated into applications requiring sentiment analysis functionality. Ensure that the deployed model can handle real-world inputs efficiently and provide reliable sentiment predictions in real-time.</a:t>
            </a:r>
          </a:p>
          <a:p>
            <a:pPr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18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5" name="Picture 14">
            <a:extLst>
              <a:ext uri="{FF2B5EF4-FFF2-40B4-BE49-F238E27FC236}">
                <a16:creationId xmlns:a16="http://schemas.microsoft.com/office/drawing/2014/main" id="{6CA445BA-01E0-77F6-598B-774A15B48528}"/>
              </a:ext>
            </a:extLst>
          </p:cNvPr>
          <p:cNvPicPr>
            <a:picLocks noChangeAspect="1"/>
          </p:cNvPicPr>
          <p:nvPr/>
        </p:nvPicPr>
        <p:blipFill>
          <a:blip r:embed="rId3"/>
          <a:stretch>
            <a:fillRect/>
          </a:stretch>
        </p:blipFill>
        <p:spPr>
          <a:xfrm>
            <a:off x="558165" y="1695450"/>
            <a:ext cx="3581900" cy="676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318D-C71D-B1C4-B5FF-472B73C11679}"/>
              </a:ext>
            </a:extLst>
          </p:cNvPr>
          <p:cNvSpPr>
            <a:spLocks noGrp="1"/>
          </p:cNvSpPr>
          <p:nvPr>
            <p:ph type="title"/>
          </p:nvPr>
        </p:nvSpPr>
        <p:spPr>
          <a:xfrm>
            <a:off x="558165" y="385444"/>
            <a:ext cx="9764395" cy="4247317"/>
          </a:xfrm>
        </p:spPr>
        <p:txBody>
          <a:bodyPr/>
          <a:lstStyle/>
          <a:p>
            <a:pPr algn="l"/>
            <a:r>
              <a:rPr lang="en-US" dirty="0"/>
              <a:t>CONCLUSION:</a:t>
            </a:r>
            <a:br>
              <a:rPr lang="en-US" dirty="0"/>
            </a:br>
            <a:r>
              <a:rPr lang="en-US" sz="1800" dirty="0">
                <a:latin typeface="Segoe UI Variable Display Semil" pitchFamily="2" charset="0"/>
              </a:rPr>
              <a:t/>
            </a:r>
            <a:br>
              <a:rPr lang="en-US" sz="1800" dirty="0">
                <a:latin typeface="Segoe UI Variable Display Semil" pitchFamily="2" charset="0"/>
              </a:rPr>
            </a:br>
            <a:r>
              <a:rPr lang="en-US" sz="1800" i="0" dirty="0">
                <a:effectLst/>
                <a:latin typeface="Segoe UI Variable Display Semil" pitchFamily="2" charset="0"/>
              </a:rPr>
              <a:t>In conclusion, sentiment analysis is a powerful technique for automatically extracting insights from textual data by categorizing opinions as positive, negative, or neutral. It finds applications across various industries, including marketing, customer service, finance, healthcare, and social media monitoring.</a:t>
            </a:r>
            <a:br>
              <a:rPr lang="en-US" sz="1800" i="0" dirty="0">
                <a:effectLst/>
                <a:latin typeface="Segoe UI Variable Display Semil" pitchFamily="2" charset="0"/>
              </a:rPr>
            </a:br>
            <a:r>
              <a:rPr lang="en-US" sz="1800" i="0" dirty="0">
                <a:effectLst/>
                <a:latin typeface="Segoe UI Variable Display Semil" pitchFamily="2" charset="0"/>
              </a:rPr>
              <a:t>Developing an effective sentiment analysis solution involves several key steps, including data collection, preprocessing, feature engineering, model selection, training, evaluation, and deployment. Advanced techniques such as deep learning architectures, transfer learning, attention mechanisms, and ensemble learning can further enhance the accuracy and performance of sentiment analysis models.</a:t>
            </a:r>
            <a:r>
              <a:rPr lang="en-US" sz="1800" i="0" dirty="0">
                <a:effectLst/>
                <a:highlight>
                  <a:srgbClr val="212121"/>
                </a:highlight>
                <a:latin typeface="Segoe UI Variable Display Semil" pitchFamily="2" charset="0"/>
              </a:rPr>
              <a:t/>
            </a:r>
            <a:br>
              <a:rPr lang="en-US" sz="1800" i="0" dirty="0">
                <a:effectLst/>
                <a:highlight>
                  <a:srgbClr val="212121"/>
                </a:highlight>
                <a:latin typeface="Segoe UI Variable Display Semil" pitchFamily="2" charset="0"/>
              </a:rPr>
            </a:br>
            <a:r>
              <a:rPr lang="en-US" sz="2400" b="0" i="0" dirty="0">
                <a:effectLst/>
                <a:latin typeface="Sitka Display Semibold" pitchFamily="2" charset="0"/>
              </a:rPr>
              <a:t/>
            </a:r>
            <a:br>
              <a:rPr lang="en-US" sz="2400" b="0" i="0" dirty="0">
                <a:effectLst/>
                <a:latin typeface="Sitka Display Semibold" pitchFamily="2" charset="0"/>
              </a:rPr>
            </a:br>
            <a:endParaRPr lang="en-IN" sz="2400" dirty="0">
              <a:latin typeface="Sitka Display Semibold" pitchFamily="2" charset="0"/>
            </a:endParaRPr>
          </a:p>
        </p:txBody>
      </p:sp>
    </p:spTree>
    <p:extLst>
      <p:ext uri="{BB962C8B-B14F-4D97-AF65-F5344CB8AC3E}">
        <p14:creationId xmlns:p14="http://schemas.microsoft.com/office/powerpoint/2010/main" val="283187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4" y="1888425"/>
            <a:ext cx="9363075" cy="35101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endParaRPr lang="en-US" dirty="0"/>
          </a:p>
          <a:p>
            <a:r>
              <a:rPr lang="en-US" sz="3600" dirty="0">
                <a:latin typeface="Algerian" panose="04020705040A02060702" pitchFamily="82" charset="0"/>
              </a:rPr>
              <a:t>           </a:t>
            </a:r>
          </a:p>
          <a:p>
            <a:r>
              <a:rPr lang="en-US" sz="3600" dirty="0">
                <a:latin typeface="Algerian" panose="04020705040A02060702" pitchFamily="82" charset="0"/>
              </a:rPr>
              <a:t>          </a:t>
            </a:r>
          </a:p>
          <a:p>
            <a:r>
              <a:rPr lang="en-US" sz="3600" dirty="0">
                <a:latin typeface="Algerian" panose="04020705040A02060702" pitchFamily="82"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85344" y="359683"/>
            <a:ext cx="9764395" cy="1142299"/>
          </a:xfrm>
          <a:prstGeom prst="rect">
            <a:avLst/>
          </a:prstGeom>
        </p:spPr>
        <p:txBody>
          <a:bodyPr vert="horz" wrap="square" lIns="0" tIns="460692" rIns="0" bIns="0" rtlCol="0">
            <a:spAutoFit/>
          </a:bodyPr>
          <a:lstStyle/>
          <a:p>
            <a:pPr marL="193675">
              <a:lnSpc>
                <a:spcPct val="100000"/>
              </a:lnSpc>
              <a:spcBef>
                <a:spcPts val="130"/>
              </a:spcBef>
            </a:pPr>
            <a:r>
              <a:rPr sz="4400" dirty="0"/>
              <a:t>PROJECT</a:t>
            </a:r>
            <a:r>
              <a:rPr sz="4400" spc="-90" dirty="0"/>
              <a:t> </a:t>
            </a:r>
            <a:r>
              <a:rPr sz="4400" spc="-10" dirty="0"/>
              <a:t>TITLE</a:t>
            </a:r>
            <a:endParaRPr sz="440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638800" y="4010025"/>
            <a:ext cx="76200" cy="369332"/>
          </a:xfrm>
          <a:prstGeom prst="rect">
            <a:avLst/>
          </a:prstGeom>
          <a:noFill/>
        </p:spPr>
        <p:txBody>
          <a:bodyPr wrap="square" rtlCol="0">
            <a:spAutoFit/>
          </a:bodyPr>
          <a:lstStyle/>
          <a:p>
            <a:endParaRPr lang="en-IN" dirty="0"/>
          </a:p>
        </p:txBody>
      </p:sp>
      <p:sp>
        <p:nvSpPr>
          <p:cNvPr id="24" name="TextBox 23"/>
          <p:cNvSpPr txBox="1"/>
          <p:nvPr/>
        </p:nvSpPr>
        <p:spPr>
          <a:xfrm>
            <a:off x="5105400" y="5029200"/>
            <a:ext cx="184731" cy="369332"/>
          </a:xfrm>
          <a:prstGeom prst="rect">
            <a:avLst/>
          </a:prstGeom>
          <a:noFill/>
        </p:spPr>
        <p:txBody>
          <a:bodyPr wrap="none" rtlCol="0">
            <a:spAutoFit/>
          </a:bodyPr>
          <a:lstStyle/>
          <a:p>
            <a:endParaRPr lang="en-IN" dirty="0"/>
          </a:p>
        </p:txBody>
      </p:sp>
      <p:sp>
        <p:nvSpPr>
          <p:cNvPr id="25" name="TextBox 24"/>
          <p:cNvSpPr txBox="1"/>
          <p:nvPr/>
        </p:nvSpPr>
        <p:spPr>
          <a:xfrm>
            <a:off x="1981200" y="3116792"/>
            <a:ext cx="8267700" cy="1477328"/>
          </a:xfrm>
          <a:prstGeom prst="rect">
            <a:avLst/>
          </a:prstGeom>
          <a:noFill/>
        </p:spPr>
        <p:txBody>
          <a:bodyPr wrap="square" rtlCol="0">
            <a:spAutoFit/>
          </a:bodyPr>
          <a:lstStyle/>
          <a:p>
            <a:r>
              <a:rPr lang="en-US" sz="3600" dirty="0">
                <a:latin typeface="Book Antiqua" panose="02040602050305030304" pitchFamily="18" charset="0"/>
              </a:rPr>
              <a:t>Sentiment </a:t>
            </a:r>
            <a:r>
              <a:rPr lang="en-US" sz="3600" dirty="0" smtClean="0">
                <a:latin typeface="Book Antiqua" panose="02040602050305030304" pitchFamily="18" charset="0"/>
              </a:rPr>
              <a:t>Analysis using NLTK:</a:t>
            </a:r>
          </a:p>
          <a:p>
            <a:r>
              <a:rPr lang="en-US" sz="3600" dirty="0">
                <a:latin typeface="Book Antiqua" panose="02040602050305030304" pitchFamily="18" charset="0"/>
              </a:rPr>
              <a:t> </a:t>
            </a:r>
            <a:r>
              <a:rPr lang="en-US" sz="3600" dirty="0" smtClean="0">
                <a:latin typeface="Book Antiqua" panose="02040602050305030304" pitchFamily="18" charset="0"/>
              </a:rPr>
              <a:t>          </a:t>
            </a:r>
            <a:r>
              <a:rPr lang="en-US" sz="2400" dirty="0" smtClean="0">
                <a:latin typeface="Book Antiqua" panose="02040602050305030304" pitchFamily="18" charset="0"/>
              </a:rPr>
              <a:t>Analyzing Sentiments of Textual data</a:t>
            </a:r>
            <a:endParaRPr lang="en-US" sz="2400" dirty="0">
              <a:latin typeface="Book Antiqua" panose="02040602050305030304" pitchFamily="18" charset="0"/>
            </a:endParaRPr>
          </a:p>
          <a:p>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03542" y="69056"/>
            <a:ext cx="9764395" cy="751103"/>
          </a:xfrm>
          <a:prstGeom prst="rect">
            <a:avLst/>
          </a:prstGeom>
        </p:spPr>
        <p:txBody>
          <a:bodyPr vert="horz" wrap="square" lIns="0" tIns="73279" rIns="0" bIns="0" rtlCol="0">
            <a:spAutoFit/>
          </a:bodyPr>
          <a:lstStyle/>
          <a:p>
            <a:pPr marL="193675" algn="l">
              <a:lnSpc>
                <a:spcPct val="100000"/>
              </a:lnSpc>
              <a:spcBef>
                <a:spcPts val="105"/>
              </a:spcBef>
            </a:pPr>
            <a:r>
              <a:rPr sz="4400"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500809" y="1600945"/>
            <a:ext cx="9620250" cy="4247317"/>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smtClean="0">
                <a:latin typeface="Segoe UI Variable Display Semil" pitchFamily="2" charset="0"/>
              </a:rPr>
              <a:t>PROBLEM </a:t>
            </a:r>
            <a:r>
              <a:rPr lang="en-US" sz="2800" dirty="0">
                <a:latin typeface="Segoe UI Variable Display Semil" pitchFamily="2" charset="0"/>
              </a:rPr>
              <a:t>STATEMENT</a:t>
            </a:r>
          </a:p>
          <a:p>
            <a:pPr marL="457200" indent="-457200" algn="l">
              <a:buFont typeface="Arial" panose="020B0604020202020204" pitchFamily="34" charset="0"/>
              <a:buChar char="•"/>
            </a:pPr>
            <a:r>
              <a:rPr lang="en-US" sz="2800" dirty="0" smtClean="0">
                <a:latin typeface="Segoe UI Variable Display Semil" pitchFamily="2" charset="0"/>
              </a:rPr>
              <a:t>PROJECT </a:t>
            </a:r>
            <a:r>
              <a:rPr lang="en-US" sz="2800" dirty="0">
                <a:latin typeface="Segoe UI Variable Display Semil" pitchFamily="2" charset="0"/>
              </a:rPr>
              <a:t>OVERVIEW</a:t>
            </a:r>
          </a:p>
          <a:p>
            <a:pPr marL="457200" indent="-457200" algn="l">
              <a:buFont typeface="Arial" panose="020B0604020202020204" pitchFamily="34" charset="0"/>
              <a:buChar char="•"/>
            </a:pPr>
            <a:r>
              <a:rPr lang="en-US" sz="2800" dirty="0" smtClean="0">
                <a:latin typeface="Segoe UI Variable Display Semil" pitchFamily="2" charset="0"/>
              </a:rPr>
              <a:t>WHO </a:t>
            </a:r>
            <a:r>
              <a:rPr lang="en-US" sz="2800" dirty="0">
                <a:latin typeface="Segoe UI Variable Display Semil" pitchFamily="2" charset="0"/>
              </a:rPr>
              <a:t>ARE THE END USERS?</a:t>
            </a:r>
          </a:p>
          <a:p>
            <a:pPr marL="457200" indent="-457200" algn="l">
              <a:buFont typeface="Arial" panose="020B0604020202020204" pitchFamily="34" charset="0"/>
              <a:buChar char="•"/>
            </a:pPr>
            <a:r>
              <a:rPr lang="en-US" sz="2800" dirty="0" smtClean="0">
                <a:latin typeface="Segoe UI Variable Display Semil" pitchFamily="2" charset="0"/>
              </a:rPr>
              <a:t>SOLUTION </a:t>
            </a:r>
            <a:r>
              <a:rPr lang="en-US" sz="2800" dirty="0">
                <a:latin typeface="Segoe UI Variable Display Semil" pitchFamily="2" charset="0"/>
              </a:rPr>
              <a:t>AND VALUE PROPOSITION </a:t>
            </a:r>
          </a:p>
          <a:p>
            <a:pPr marL="457200" indent="-457200" algn="l">
              <a:buFont typeface="Arial" panose="020B0604020202020204" pitchFamily="34" charset="0"/>
              <a:buChar char="•"/>
            </a:pPr>
            <a:r>
              <a:rPr lang="en-US" sz="2800" dirty="0" smtClean="0">
                <a:latin typeface="Segoe UI Variable Display Semil" pitchFamily="2" charset="0"/>
              </a:rPr>
              <a:t>THE </a:t>
            </a:r>
            <a:r>
              <a:rPr lang="en-US" sz="2800" dirty="0">
                <a:latin typeface="Segoe UI Variable Display Semil" pitchFamily="2" charset="0"/>
              </a:rPr>
              <a:t>WOW FACTOR </a:t>
            </a:r>
          </a:p>
          <a:p>
            <a:pPr marL="457200" indent="-457200" algn="l">
              <a:buFont typeface="Arial" panose="020B0604020202020204" pitchFamily="34" charset="0"/>
              <a:buChar char="•"/>
            </a:pPr>
            <a:r>
              <a:rPr lang="en-US" sz="2800" dirty="0" smtClean="0">
                <a:latin typeface="Segoe UI Variable Display Semil" pitchFamily="2" charset="0"/>
              </a:rPr>
              <a:t>MODELLING </a:t>
            </a:r>
            <a:endParaRPr lang="en-US" sz="2800" dirty="0">
              <a:latin typeface="Segoe UI Variable Display Semil" pitchFamily="2" charset="0"/>
            </a:endParaRPr>
          </a:p>
          <a:p>
            <a:pPr marL="457200" indent="-457200" algn="l">
              <a:buFont typeface="Arial" panose="020B0604020202020204" pitchFamily="34" charset="0"/>
              <a:buChar char="•"/>
            </a:pPr>
            <a:r>
              <a:rPr lang="en-US" sz="2800" dirty="0" smtClean="0">
                <a:latin typeface="Segoe UI Variable Display Semil" pitchFamily="2" charset="0"/>
              </a:rPr>
              <a:t>RESULT </a:t>
            </a:r>
            <a:endParaRPr lang="en-US" sz="2800" dirty="0">
              <a:latin typeface="Segoe UI Variable Display Semil" pitchFamily="2" charset="0"/>
            </a:endParaRPr>
          </a:p>
          <a:p>
            <a:pPr marL="457200" indent="-457200" algn="l">
              <a:buFont typeface="Arial" panose="020B0604020202020204" pitchFamily="34" charset="0"/>
              <a:buChar char="•"/>
            </a:pPr>
            <a:r>
              <a:rPr lang="en-US" sz="2800" dirty="0" smtClean="0">
                <a:latin typeface="Segoe UI Variable Display Semil" pitchFamily="2" charset="0"/>
              </a:rPr>
              <a:t>CONCLUSION</a:t>
            </a:r>
            <a:endParaRPr lang="en-US" sz="2800" dirty="0">
              <a:latin typeface="Segoe UI Variable Display Semil" pitchFamily="2" charset="0"/>
            </a:endParaRPr>
          </a:p>
          <a:p>
            <a:pPr algn="l"/>
            <a:endParaRPr lang="en-US" sz="2800" dirty="0">
              <a:latin typeface="Segoe UI Variable Display Semil" pitchFamily="2" charset="0"/>
            </a:endParaRPr>
          </a:p>
          <a:p>
            <a:pPr algn="l"/>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58647" y="1562100"/>
            <a:ext cx="7928928" cy="4514850"/>
          </a:xfrm>
          <a:prstGeom prst="rect">
            <a:avLst/>
          </a:prstGeom>
          <a:noFill/>
        </p:spPr>
        <p:txBody>
          <a:bodyPr wrap="square" rtlCol="0">
            <a:spAutoFit/>
          </a:bodyPr>
          <a:lstStyle/>
          <a:p>
            <a:endParaRPr lang="en-IN" dirty="0"/>
          </a:p>
        </p:txBody>
      </p:sp>
      <p:sp>
        <p:nvSpPr>
          <p:cNvPr id="12" name="TextBox 11"/>
          <p:cNvSpPr txBox="1"/>
          <p:nvPr/>
        </p:nvSpPr>
        <p:spPr>
          <a:xfrm>
            <a:off x="745693" y="1694540"/>
            <a:ext cx="7543800" cy="397031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Segoe UI Variable Display Semil" pitchFamily="2" charset="0"/>
              </a:rPr>
              <a:t>Design a sentiment analysis system capable of automatically analyzing and categorizing the sentiment expressed in a given text document or piece of content. </a:t>
            </a:r>
            <a:endParaRPr lang="en-US" b="1" i="0" dirty="0" smtClean="0">
              <a:solidFill>
                <a:schemeClr val="tx1"/>
              </a:solidFill>
              <a:effectLst/>
              <a:latin typeface="Segoe UI Variable Display Semil" pitchFamily="2" charset="0"/>
            </a:endParaRPr>
          </a:p>
          <a:p>
            <a:pPr marL="285750" indent="-285750">
              <a:buFont typeface="Arial" panose="020B0604020202020204" pitchFamily="34" charset="0"/>
              <a:buChar char="•"/>
            </a:pPr>
            <a:r>
              <a:rPr lang="en-US" b="1" i="0" dirty="0" smtClean="0">
                <a:solidFill>
                  <a:schemeClr val="tx1"/>
                </a:solidFill>
                <a:effectLst/>
                <a:latin typeface="Segoe UI Variable Display Semil" pitchFamily="2" charset="0"/>
              </a:rPr>
              <a:t>The </a:t>
            </a:r>
            <a:r>
              <a:rPr lang="en-US" b="1" i="0" dirty="0">
                <a:solidFill>
                  <a:schemeClr val="tx1"/>
                </a:solidFill>
                <a:effectLst/>
                <a:latin typeface="Segoe UI Variable Display Semil" pitchFamily="2" charset="0"/>
              </a:rPr>
              <a:t>system should accurately determine whether the sentiment conveyed is positive, negative, or neutral. Additionally, it should be able to provide a confidence score associated with each sentiment classification. </a:t>
            </a:r>
            <a:endParaRPr lang="en-US" b="1" i="0" dirty="0" smtClean="0">
              <a:solidFill>
                <a:schemeClr val="tx1"/>
              </a:solidFill>
              <a:effectLst/>
              <a:latin typeface="Segoe UI Variable Display Semil" pitchFamily="2" charset="0"/>
            </a:endParaRPr>
          </a:p>
          <a:p>
            <a:pPr marL="285750" indent="-285750">
              <a:buFont typeface="Arial" panose="020B0604020202020204" pitchFamily="34" charset="0"/>
              <a:buChar char="•"/>
            </a:pPr>
            <a:r>
              <a:rPr lang="en-US" b="1" i="0" dirty="0" smtClean="0">
                <a:solidFill>
                  <a:schemeClr val="tx1"/>
                </a:solidFill>
                <a:effectLst/>
                <a:latin typeface="Segoe UI Variable Display Semil" pitchFamily="2" charset="0"/>
              </a:rPr>
              <a:t>The </a:t>
            </a:r>
            <a:r>
              <a:rPr lang="en-US" b="1" i="0" dirty="0">
                <a:solidFill>
                  <a:schemeClr val="tx1"/>
                </a:solidFill>
                <a:effectLst/>
                <a:latin typeface="Segoe UI Variable Display Semil" pitchFamily="2" charset="0"/>
              </a:rPr>
              <a:t>goal is to develop a robust and scalable solution that can handle various types of text data, including social media posts, product reviews, news articles, and customer feedback</a:t>
            </a:r>
            <a:r>
              <a:rPr lang="en-US" b="1" i="0" dirty="0" smtClean="0">
                <a:solidFill>
                  <a:schemeClr val="tx1"/>
                </a:solidFill>
                <a:effectLst/>
                <a:latin typeface="Segoe UI Variable Display Semil" pitchFamily="2" charset="0"/>
              </a:rPr>
              <a:t>.</a:t>
            </a:r>
          </a:p>
          <a:p>
            <a:pPr marL="285750" indent="-285750">
              <a:buFont typeface="Arial" panose="020B0604020202020204" pitchFamily="34" charset="0"/>
              <a:buChar char="•"/>
            </a:pPr>
            <a:r>
              <a:rPr lang="en-US" b="1" i="0" dirty="0" smtClean="0">
                <a:solidFill>
                  <a:schemeClr val="tx1"/>
                </a:solidFill>
                <a:effectLst/>
                <a:latin typeface="Segoe UI Variable Display Semil" pitchFamily="2" charset="0"/>
              </a:rPr>
              <a:t> </a:t>
            </a:r>
            <a:r>
              <a:rPr lang="en-US" b="1" i="0" dirty="0">
                <a:solidFill>
                  <a:schemeClr val="tx1"/>
                </a:solidFill>
                <a:effectLst/>
                <a:latin typeface="Segoe UI Variable Display Semil" pitchFamily="2" charset="0"/>
              </a:rPr>
              <a:t>The system should be trained on a diverse dataset to ensure its effectiveness across different domains and contexts</a:t>
            </a:r>
            <a:r>
              <a:rPr lang="en-US" b="1" i="0" dirty="0" smtClean="0">
                <a:solidFill>
                  <a:schemeClr val="tx1"/>
                </a:solidFill>
                <a:effectLst/>
                <a:latin typeface="Segoe UI Variable Display Semil" pitchFamily="2" charset="0"/>
              </a:rPr>
              <a:t>.</a:t>
            </a:r>
          </a:p>
          <a:p>
            <a:pPr marL="285750" indent="-285750">
              <a:buFont typeface="Arial" panose="020B0604020202020204" pitchFamily="34" charset="0"/>
              <a:buChar char="•"/>
            </a:pPr>
            <a:r>
              <a:rPr lang="en-US" b="1" i="0" dirty="0" smtClean="0">
                <a:solidFill>
                  <a:schemeClr val="tx1"/>
                </a:solidFill>
                <a:effectLst/>
                <a:latin typeface="Segoe UI Variable Display Semil" pitchFamily="2" charset="0"/>
              </a:rPr>
              <a:t> </a:t>
            </a:r>
            <a:r>
              <a:rPr lang="en-US" b="1" i="0" dirty="0">
                <a:solidFill>
                  <a:schemeClr val="tx1"/>
                </a:solidFill>
                <a:effectLst/>
                <a:latin typeface="Segoe UI Variable Display Semil" pitchFamily="2" charset="0"/>
              </a:rPr>
              <a:t>Finally, the solution should be deployable in real-time or batch processing environments, allowing for seamless integration into applications requiring sentiment analysis capabilities.</a:t>
            </a:r>
            <a:endParaRPr lang="en-IN" b="1" dirty="0">
              <a:solidFill>
                <a:schemeClr val="tx1"/>
              </a:solidFill>
              <a:latin typeface="Segoe UI Variable Display Semil"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447800" y="482305"/>
            <a:ext cx="8794750" cy="3540713"/>
          </a:xfrm>
          <a:prstGeom prst="rect">
            <a:avLst/>
          </a:prstGeom>
        </p:spPr>
        <p:txBody>
          <a:bodyPr vert="horz" wrap="square" lIns="0" tIns="16510" rIns="0" bIns="0" rtlCol="0">
            <a:spAutoFit/>
          </a:bodyPr>
          <a:lstStyle/>
          <a:p>
            <a:pPr algn="ctr"/>
            <a:r>
              <a:rPr sz="4250" spc="-10" dirty="0"/>
              <a:t>PROJECT</a:t>
            </a:r>
            <a:r>
              <a:rPr sz="4250" dirty="0"/>
              <a:t>	</a:t>
            </a:r>
            <a:r>
              <a:rPr sz="4250" spc="-10" dirty="0"/>
              <a:t>OVERVIEW</a:t>
            </a:r>
            <a:r>
              <a:rPr lang="en-IN" sz="4250" spc="-10" dirty="0"/>
              <a:t/>
            </a:r>
            <a:br>
              <a:rPr lang="en-IN" sz="4250" spc="-10" dirty="0"/>
            </a:br>
            <a:r>
              <a:rPr lang="en-IN" sz="4250" spc="-10" dirty="0"/>
              <a:t/>
            </a:r>
            <a:br>
              <a:rPr lang="en-IN" sz="4250" spc="-10" dirty="0"/>
            </a:br>
            <a:r>
              <a:rPr lang="en-US" sz="1800" spc="-10" dirty="0"/>
              <a:t/>
            </a:r>
            <a:br>
              <a:rPr lang="en-US" sz="1800" spc="-10" dirty="0"/>
            </a:br>
            <a:r>
              <a:rPr lang="en-US" sz="1800" spc="-10" dirty="0"/>
              <a:t/>
            </a:r>
            <a:br>
              <a:rPr lang="en-US" sz="1800" spc="-10" dirty="0"/>
            </a:br>
            <a:r>
              <a:rPr lang="en-US" sz="1800" spc="-10" dirty="0"/>
              <a:t/>
            </a:r>
            <a:br>
              <a:rPr lang="en-US" sz="1800" spc="-10" dirty="0"/>
            </a:br>
            <a:r>
              <a:rPr lang="en-US" sz="1800" spc="-10" dirty="0"/>
              <a:t/>
            </a:r>
            <a:br>
              <a:rPr lang="en-US" sz="1800" spc="-10" dirty="0"/>
            </a:br>
            <a:r>
              <a:rPr lang="en-US" sz="1800" spc="-10" dirty="0"/>
              <a:t/>
            </a:r>
            <a:br>
              <a:rPr lang="en-US" sz="1800" spc="-10" dirty="0"/>
            </a:br>
            <a:r>
              <a:rPr lang="en-IN" sz="1800" spc="-10" dirty="0"/>
              <a:t/>
            </a:r>
            <a:br>
              <a:rPr lang="en-IN" sz="1800" spc="-10" dirty="0"/>
            </a:br>
            <a:r>
              <a:rPr lang="en-US" sz="1800" spc="-10" dirty="0"/>
              <a:t/>
            </a:r>
            <a:br>
              <a:rPr lang="en-US" sz="1800" spc="-10" dirty="0"/>
            </a:br>
            <a:endParaRPr sz="180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6" name="TextBox 5"/>
          <p:cNvSpPr txBox="1"/>
          <p:nvPr/>
        </p:nvSpPr>
        <p:spPr>
          <a:xfrm>
            <a:off x="457200" y="1758494"/>
            <a:ext cx="6343650" cy="4708981"/>
          </a:xfrm>
          <a:prstGeom prst="rect">
            <a:avLst/>
          </a:prstGeom>
          <a:noFill/>
        </p:spPr>
        <p:txBody>
          <a:bodyPr wrap="square" rtlCol="0">
            <a:spAutoFit/>
          </a:bodyPr>
          <a:lstStyle/>
          <a:p>
            <a:pPr marL="285750" indent="-285750">
              <a:buFont typeface="Arial" panose="020B0604020202020204" pitchFamily="34" charset="0"/>
              <a:buChar char="•"/>
            </a:pPr>
            <a:r>
              <a:rPr lang="en-US" sz="2000" spc="-10" dirty="0" smtClean="0">
                <a:latin typeface="Segoe UI Variable Display Semil" pitchFamily="2" charset="0"/>
              </a:rPr>
              <a:t>Sentiment analysis, in short, is the process of computationally identifying and categorizing opinions expressed in text as positive, negative, or neutral. </a:t>
            </a:r>
          </a:p>
          <a:p>
            <a:pPr marL="285750" indent="-285750">
              <a:buFont typeface="Arial" panose="020B0604020202020204" pitchFamily="34" charset="0"/>
              <a:buChar char="•"/>
            </a:pPr>
            <a:endParaRPr lang="en-US" sz="2000" spc="-10" dirty="0" smtClean="0">
              <a:latin typeface="Segoe UI Variable Display Semil" pitchFamily="2" charset="0"/>
            </a:endParaRPr>
          </a:p>
          <a:p>
            <a:pPr marL="285750" indent="-285750">
              <a:buFont typeface="Arial" panose="020B0604020202020204" pitchFamily="34" charset="0"/>
              <a:buChar char="•"/>
            </a:pPr>
            <a:r>
              <a:rPr lang="en-US" sz="2000" spc="-10" dirty="0" smtClean="0">
                <a:latin typeface="Segoe UI Variable Display Semil" pitchFamily="2" charset="0"/>
              </a:rPr>
              <a:t>It involves using natural language processing and machine learning techniques to analyze the sentiment conveyed in written language, such as social media posts, product reviews, or customer feedback.</a:t>
            </a:r>
          </a:p>
          <a:p>
            <a:pPr marL="285750" indent="-285750">
              <a:buFont typeface="Arial" panose="020B0604020202020204" pitchFamily="34" charset="0"/>
              <a:buChar char="•"/>
            </a:pPr>
            <a:endParaRPr lang="en-US" sz="2000" spc="-10" dirty="0" smtClean="0">
              <a:latin typeface="Segoe UI Variable Display Semil" pitchFamily="2" charset="0"/>
            </a:endParaRPr>
          </a:p>
          <a:p>
            <a:pPr marL="285750" indent="-285750" algn="l">
              <a:buFont typeface="Arial" panose="020B0604020202020204" pitchFamily="34" charset="0"/>
              <a:buChar char="•"/>
            </a:pPr>
            <a:r>
              <a:rPr lang="en-US" sz="2000" spc="-10" dirty="0" smtClean="0">
                <a:latin typeface="Segoe UI Variable Display Semil" pitchFamily="2" charset="0"/>
              </a:rPr>
              <a:t> The goal is to extract insights from textual data to understand public opinion, customer sentiment, or user feedback, enabling organizations to make informed decisions and improve products, services, or strategies</a:t>
            </a:r>
            <a:r>
              <a:rPr lang="en-US" sz="2000" spc="-10" dirty="0" smtClean="0"/>
              <a:t>.</a:t>
            </a:r>
            <a:br>
              <a:rPr lang="en-US" sz="2000" spc="-10" dirty="0" smtClean="0"/>
            </a:br>
            <a:r>
              <a:rPr lang="en-US" sz="2000" spc="-10" dirty="0" smtClean="0"/>
              <a:t/>
            </a:r>
            <a:br>
              <a:rPr lang="en-US" sz="2000" spc="-10" dirty="0" smtClean="0"/>
            </a:b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3"/>
            <a:ext cx="9805035" cy="5390834"/>
          </a:xfrm>
          <a:prstGeom prst="rect">
            <a:avLst/>
          </a:prstGeom>
        </p:spPr>
        <p:txBody>
          <a:bodyPr vert="horz" wrap="square" lIns="0" tIns="522858" rIns="0" bIns="0" rtlCol="0">
            <a:spAutoFit/>
          </a:bodyPr>
          <a:lstStyle/>
          <a:p>
            <a:pPr algn="l"/>
            <a:r>
              <a:rPr lang="en-US" sz="4400" dirty="0">
                <a:latin typeface="Trebuchet MS" panose="020B0603020202020204" pitchFamily="34" charset="0"/>
              </a:rPr>
              <a:t>WHO</a:t>
            </a:r>
            <a:r>
              <a:rPr lang="en-US" sz="4400" spc="-245" dirty="0">
                <a:latin typeface="Trebuchet MS" panose="020B0603020202020204" pitchFamily="34" charset="0"/>
              </a:rPr>
              <a:t> </a:t>
            </a:r>
            <a:r>
              <a:rPr lang="en-US" sz="4400" dirty="0">
                <a:latin typeface="Trebuchet MS" panose="020B0603020202020204" pitchFamily="34" charset="0"/>
              </a:rPr>
              <a:t>ARE</a:t>
            </a:r>
            <a:r>
              <a:rPr lang="en-US" sz="4400" spc="-70" dirty="0">
                <a:latin typeface="Trebuchet MS" panose="020B0603020202020204" pitchFamily="34" charset="0"/>
              </a:rPr>
              <a:t> </a:t>
            </a:r>
            <a:r>
              <a:rPr lang="en-US" sz="4400" dirty="0">
                <a:latin typeface="Trebuchet MS" panose="020B0603020202020204" pitchFamily="34" charset="0"/>
              </a:rPr>
              <a:t>THE</a:t>
            </a:r>
            <a:r>
              <a:rPr lang="en-US" sz="4400" spc="-55" dirty="0">
                <a:latin typeface="Trebuchet MS" panose="020B0603020202020204" pitchFamily="34" charset="0"/>
              </a:rPr>
              <a:t> </a:t>
            </a:r>
            <a:r>
              <a:rPr lang="en-US" sz="4400" dirty="0">
                <a:latin typeface="Trebuchet MS" panose="020B0603020202020204" pitchFamily="34" charset="0"/>
              </a:rPr>
              <a:t>END</a:t>
            </a:r>
            <a:r>
              <a:rPr lang="en-US" sz="4400" spc="-70" dirty="0">
                <a:latin typeface="Trebuchet MS" panose="020B0603020202020204" pitchFamily="34" charset="0"/>
              </a:rPr>
              <a:t> </a:t>
            </a:r>
            <a:r>
              <a:rPr lang="en-US" sz="4400" spc="-10" dirty="0">
                <a:latin typeface="Trebuchet MS" panose="020B0603020202020204" pitchFamily="34" charset="0"/>
              </a:rPr>
              <a:t>USERS?</a:t>
            </a:r>
            <a:r>
              <a:rPr lang="en-US" sz="4400" spc="-10" dirty="0">
                <a:latin typeface="Agency FB" panose="020B0503020202020204" pitchFamily="34" charset="0"/>
              </a:rPr>
              <a:t/>
            </a:r>
            <a:br>
              <a:rPr lang="en-US" sz="4400" spc="-10" dirty="0">
                <a:latin typeface="Agency FB" panose="020B0503020202020204" pitchFamily="34" charset="0"/>
              </a:rPr>
            </a:br>
            <a:r>
              <a:rPr lang="en-US" sz="4400" spc="-10" dirty="0">
                <a:latin typeface="Agency FB" panose="020B0503020202020204" pitchFamily="34" charset="0"/>
              </a:rPr>
              <a:t/>
            </a:r>
            <a:br>
              <a:rPr lang="en-US" sz="4400" spc="-10" dirty="0">
                <a:latin typeface="Agency FB" panose="020B0503020202020204" pitchFamily="34" charset="0"/>
              </a:rPr>
            </a:br>
            <a:r>
              <a:rPr lang="en-US" sz="1600" i="0" dirty="0">
                <a:effectLst/>
                <a:latin typeface="Segoe UI Variable Display Semil" pitchFamily="2" charset="0"/>
              </a:rPr>
              <a:t>Healthcare: Healthcare organizations use sentiment analysis to analyze patient feedback, reviews, and surveys to improve patient experience and healthcare services.</a:t>
            </a:r>
            <a:br>
              <a:rPr lang="en-US" sz="1600" i="0" dirty="0">
                <a:effectLst/>
                <a:latin typeface="Segoe UI Variable Display Semil" pitchFamily="2" charset="0"/>
              </a:rPr>
            </a:br>
            <a:r>
              <a:rPr lang="en-US" sz="1600" i="0" dirty="0">
                <a:effectLst/>
                <a:latin typeface="Segoe UI Variable Display Semil" pitchFamily="2" charset="0"/>
              </a:rPr>
              <a:t>Government and Public Policy: Governments and policymakers utilize sentiment analysis to gauge public opinion on policies, initiatives, or social issues, aiding in decision-making and policy formulation.</a:t>
            </a:r>
            <a:br>
              <a:rPr lang="en-US" sz="1600" i="0" dirty="0">
                <a:effectLst/>
                <a:latin typeface="Segoe UI Variable Display Semil" pitchFamily="2" charset="0"/>
              </a:rPr>
            </a:br>
            <a:r>
              <a:rPr lang="en-US" sz="1600" i="0" dirty="0">
                <a:effectLst/>
                <a:latin typeface="Segoe UI Variable Display Semil" pitchFamily="2" charset="0"/>
              </a:rPr>
              <a:t>Academia and Research: Researchers and academics employ sentiment analysis in fields such as linguistics, psychology, sociology, and computer science to study language patterns, emotional expression, and social behavior.</a:t>
            </a:r>
            <a:r>
              <a:rPr lang="en-US" sz="1800" i="0" dirty="0">
                <a:effectLst/>
                <a:latin typeface="Segoe UI Variable Display Semil" pitchFamily="2" charset="0"/>
              </a:rPr>
              <a:t/>
            </a:r>
            <a:br>
              <a:rPr lang="en-US" sz="1800" i="0" dirty="0">
                <a:effectLst/>
                <a:latin typeface="Segoe UI Variable Display Semil" pitchFamily="2" charset="0"/>
              </a:rPr>
            </a:br>
            <a:r>
              <a:rPr lang="en-US" sz="1800" i="0" dirty="0">
                <a:effectLst/>
                <a:latin typeface="Segoe UI Variable Display Semil" pitchFamily="2" charset="0"/>
              </a:rPr>
              <a:t>Financial Services: Sentiment analysis is used in financial markets to analyze news sentiment, social media sentiment, and investor sentiment to predict market trends, assess risks, and make investment decisions.</a:t>
            </a:r>
            <a:r>
              <a:rPr lang="en-US" sz="1800" b="0" i="0" dirty="0">
                <a:effectLst/>
                <a:latin typeface="Segoe UI Variable Display Semil" pitchFamily="2" charset="0"/>
              </a:rPr>
              <a:t/>
            </a:r>
            <a:br>
              <a:rPr lang="en-US" sz="1800" b="0" i="0" dirty="0">
                <a:effectLst/>
                <a:latin typeface="Segoe UI Variable Display Semil" pitchFamily="2" charset="0"/>
              </a:rPr>
            </a:br>
            <a:r>
              <a:rPr lang="en-US" sz="4400" spc="-10" dirty="0">
                <a:latin typeface="Segoe UI Variable Display Semil" pitchFamily="2" charset="0"/>
              </a:rPr>
              <a:t/>
            </a:r>
            <a:br>
              <a:rPr lang="en-US" sz="4400" spc="-10" dirty="0">
                <a:latin typeface="Segoe UI Variable Display Semil" pitchFamily="2" charset="0"/>
              </a:rPr>
            </a:br>
            <a:endParaRPr lang="en-US" sz="1800" dirty="0">
              <a:latin typeface="Segoe UI Variable Display Semil"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0"/>
            <a:ext cx="6705600" cy="2244845"/>
          </a:xfrm>
          <a:prstGeom prst="rect">
            <a:avLst/>
          </a:prstGeom>
        </p:spPr>
        <p:txBody>
          <a:bodyPr vert="horz" wrap="square" lIns="0" tIns="485775" rIns="0" bIns="0" rtlCol="0">
            <a:spAutoFit/>
          </a:bodyPr>
          <a:lstStyle/>
          <a:p>
            <a:pPr algn="l"/>
            <a:r>
              <a:rPr lang="en-US" sz="2400" dirty="0"/>
              <a:t>YOUR</a:t>
            </a:r>
            <a:r>
              <a:rPr lang="en-US" sz="2400" spc="-95" dirty="0"/>
              <a:t> </a:t>
            </a:r>
            <a:r>
              <a:rPr lang="en-US" sz="2400" spc="-10" dirty="0"/>
              <a:t>SOLUTION</a:t>
            </a:r>
            <a:r>
              <a:rPr lang="en-US" sz="2400" spc="-345" dirty="0"/>
              <a:t> </a:t>
            </a:r>
            <a:r>
              <a:rPr lang="en-US" sz="2400" dirty="0"/>
              <a:t>AND</a:t>
            </a:r>
            <a:r>
              <a:rPr lang="en-US" sz="2400" spc="-20" dirty="0"/>
              <a:t> </a:t>
            </a:r>
            <a:r>
              <a:rPr lang="en-US" sz="2400" dirty="0"/>
              <a:t>ITS </a:t>
            </a:r>
            <a:r>
              <a:rPr lang="en-US" sz="2400" spc="-20" dirty="0"/>
              <a:t>VALUE</a:t>
            </a:r>
            <a:r>
              <a:rPr lang="en-US" sz="2400" spc="-120" dirty="0"/>
              <a:t> </a:t>
            </a:r>
            <a:r>
              <a:rPr lang="en-US" sz="2400" spc="-10" dirty="0"/>
              <a:t>PROPOSITION</a:t>
            </a:r>
            <a:r>
              <a:rPr lang="en-US" sz="3600" spc="-10" dirty="0"/>
              <a:t/>
            </a:r>
            <a:br>
              <a:rPr lang="en-US" sz="3600" spc="-10" dirty="0"/>
            </a:br>
            <a:r>
              <a:rPr lang="en-US" sz="1800" spc="-10" dirty="0">
                <a:latin typeface="Segoe UI Variable Display Semil" pitchFamily="2" charset="0"/>
              </a:rPr>
              <a:t/>
            </a:r>
            <a:br>
              <a:rPr lang="en-US" sz="1800" spc="-10" dirty="0">
                <a:latin typeface="Segoe UI Variable Display Semil" pitchFamily="2" charset="0"/>
              </a:rPr>
            </a:br>
            <a:r>
              <a:rPr lang="en-US" sz="1800" b="0" i="0" dirty="0" smtClean="0">
                <a:effectLst/>
                <a:latin typeface="Segoe UI Variable Display Semil" pitchFamily="2" charset="0"/>
              </a:rPr>
              <a:t>.</a:t>
            </a:r>
            <a:r>
              <a:rPr lang="en-US" sz="1800" b="0" i="0" dirty="0">
                <a:solidFill>
                  <a:srgbClr val="ECECEC"/>
                </a:solidFill>
                <a:effectLst/>
                <a:highlight>
                  <a:srgbClr val="212121"/>
                </a:highlight>
                <a:latin typeface="Söhne"/>
              </a:rPr>
              <a:t/>
            </a:r>
            <a:br>
              <a:rPr lang="en-US" sz="1800" b="0" i="0" dirty="0">
                <a:solidFill>
                  <a:srgbClr val="ECECEC"/>
                </a:solidFill>
                <a:effectLst/>
                <a:highlight>
                  <a:srgbClr val="212121"/>
                </a:highlight>
                <a:latin typeface="Söhne"/>
              </a:rPr>
            </a:br>
            <a:r>
              <a:rPr lang="en-US" sz="3600" spc="-10" dirty="0"/>
              <a:t/>
            </a:r>
            <a:br>
              <a:rPr lang="en-US" sz="3600" spc="-10" dirty="0"/>
            </a:br>
            <a:endParaRPr sz="1800" dirty="0">
              <a:latin typeface="Sitka Display Semibold" pitchFamily="2" charset="0"/>
            </a:endParaRPr>
          </a:p>
        </p:txBody>
      </p:sp>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b="1" spc="-10"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 name="TextBox 1"/>
          <p:cNvSpPr txBox="1"/>
          <p:nvPr/>
        </p:nvSpPr>
        <p:spPr>
          <a:xfrm>
            <a:off x="381000" y="1306413"/>
            <a:ext cx="8458200" cy="4770537"/>
          </a:xfrm>
          <a:prstGeom prst="rect">
            <a:avLst/>
          </a:prstGeom>
          <a:noFill/>
        </p:spPr>
        <p:txBody>
          <a:bodyPr wrap="square" rtlCol="0">
            <a:spAutoFit/>
          </a:bodyPr>
          <a:lstStyle/>
          <a:p>
            <a:pPr marL="285750" indent="-285750">
              <a:buFont typeface="Arial" panose="020B0604020202020204" pitchFamily="34" charset="0"/>
              <a:buChar char="•"/>
            </a:pPr>
            <a:r>
              <a:rPr lang="en-US" sz="1600" i="0" dirty="0" smtClean="0">
                <a:effectLst/>
                <a:latin typeface="Segoe UI Variable Display Semil" pitchFamily="2" charset="0"/>
              </a:rPr>
              <a:t>Data Acquisition and Augmentation: Utilize advanced techniques for data collection, including web scraping, API integration, and data augmentation methods like back-translation or paraphrasing to enrich the training dataset with diverse and relevant examples.</a:t>
            </a:r>
          </a:p>
          <a:p>
            <a:pPr marL="285750" indent="-285750">
              <a:buFont typeface="Arial" panose="020B0604020202020204" pitchFamily="34" charset="0"/>
              <a:buChar char="•"/>
            </a:pPr>
            <a:r>
              <a:rPr lang="en-US" sz="1600" i="0" dirty="0" smtClean="0">
                <a:effectLst/>
                <a:latin typeface="Segoe UI Variable Display Semil" pitchFamily="2" charset="0"/>
              </a:rPr>
              <a:t>Deep Learning Architectures: Explore advanced deep learning architectures such as recurrent neural networks (RNNs), long short-term memory networks (LSTMs), gated recurrent units (GRUs), or transformers (e.g., BERT, GPT) to capture complex relationships and contexts within textual data.</a:t>
            </a:r>
          </a:p>
          <a:p>
            <a:pPr marL="285750" indent="-285750">
              <a:buFont typeface="Arial" panose="020B0604020202020204" pitchFamily="34" charset="0"/>
              <a:buChar char="•"/>
            </a:pPr>
            <a:r>
              <a:rPr lang="en-US" sz="1600" i="0" dirty="0" smtClean="0">
                <a:effectLst/>
                <a:latin typeface="Segoe UI Variable Display Semil" pitchFamily="2" charset="0"/>
              </a:rPr>
              <a:t>Transfer Learning: Leverage pre-trained language models (e.g., BERT, GPT) for transfer learning on large-scale text corpora to initialize sentiment analysis models. Fine-tune these models on domain-specific data to adapt them to the sentiment analysis task effectively.</a:t>
            </a:r>
          </a:p>
          <a:p>
            <a:pPr marL="285750" indent="-285750">
              <a:buFont typeface="Arial" panose="020B0604020202020204" pitchFamily="34" charset="0"/>
              <a:buChar char="•"/>
            </a:pPr>
            <a:r>
              <a:rPr lang="en-US" sz="1600" i="0" dirty="0" smtClean="0">
                <a:effectLst/>
                <a:latin typeface="Segoe UI Variable Display Semil" pitchFamily="2" charset="0"/>
              </a:rPr>
              <a:t>Attention Mechanisms: Implement attention mechanisms in neural network architectures to focus on informative parts of the input text, improving the model's ability to capture sentiment-bearing words or phrases within longer documents or sentences.</a:t>
            </a:r>
          </a:p>
          <a:p>
            <a:pPr marL="285750" indent="-285750">
              <a:buFont typeface="Arial" panose="020B0604020202020204" pitchFamily="34" charset="0"/>
              <a:buChar char="•"/>
            </a:pPr>
            <a:r>
              <a:rPr lang="en-US" sz="1600" i="0" dirty="0" smtClean="0">
                <a:effectLst/>
                <a:latin typeface="Segoe UI Variable Display Semil" pitchFamily="2" charset="0"/>
              </a:rPr>
              <a:t>Ensemble Learning: Employ ensemble learning techniques such as stacking, boosting, or bagging to combine multiple sentiment analysis models or classifiers, leveraging their complementary strengths and improving overall prediction performance.</a:t>
            </a:r>
          </a:p>
          <a:p>
            <a:pPr marL="285750" indent="-285750">
              <a:buFont typeface="Arial" panose="020B0604020202020204" pitchFamily="34" charset="0"/>
              <a:buChar char="•"/>
            </a:pPr>
            <a:r>
              <a:rPr lang="en-US" sz="1600" i="0" dirty="0" smtClean="0">
                <a:effectLst/>
                <a:latin typeface="Segoe UI Variable Display Semil" pitchFamily="2" charset="0"/>
              </a:rPr>
              <a:t>Multi-Modal Sentiment Analysis: Extend the sentiment analysis solution to handle multi-modal data (e.g., text combined with images, audio, or video) by incorporating multi-modal fusion techniques or utilizing pre-trained models designed for multi-modal sentiment analysis tasks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39700" y="482921"/>
            <a:ext cx="10439400" cy="5136278"/>
          </a:xfrm>
          <a:prstGeom prst="rect">
            <a:avLst/>
          </a:prstGeom>
        </p:spPr>
        <p:txBody>
          <a:bodyPr vert="horz" wrap="square" lIns="0" tIns="286004" rIns="0" bIns="0" rtlCol="0">
            <a:spAutoFit/>
          </a:bodyPr>
          <a:lstStyle/>
          <a:p>
            <a:pPr algn="l">
              <a:buFont typeface="+mj-lt"/>
              <a:buAutoNum type="arabicPeriod"/>
            </a:pPr>
            <a:r>
              <a:rPr sz="4400" dirty="0"/>
              <a:t>THE</a:t>
            </a:r>
            <a:r>
              <a:rPr sz="4400" spc="20" dirty="0"/>
              <a:t> </a:t>
            </a:r>
            <a:r>
              <a:rPr sz="4400" dirty="0"/>
              <a:t>WOW</a:t>
            </a:r>
            <a:r>
              <a:rPr sz="4400" spc="90" dirty="0"/>
              <a:t> </a:t>
            </a:r>
            <a:r>
              <a:rPr sz="4400" dirty="0"/>
              <a:t>IN YOUR </a:t>
            </a:r>
            <a:r>
              <a:rPr sz="4400" spc="-10" dirty="0"/>
              <a:t>SOLUTION</a:t>
            </a:r>
            <a:r>
              <a:rPr lang="en-US" sz="1050" spc="-10" dirty="0"/>
              <a:t/>
            </a:r>
            <a:br>
              <a:rPr lang="en-US" sz="1050" spc="-10" dirty="0"/>
            </a:br>
            <a:r>
              <a:rPr lang="en-IN" sz="1800" spc="-10" dirty="0"/>
              <a:t/>
            </a:r>
            <a:br>
              <a:rPr lang="en-IN" sz="1800" spc="-10" dirty="0"/>
            </a:br>
            <a:r>
              <a:rPr lang="en-US" sz="1800" b="1" i="0" dirty="0">
                <a:effectLst/>
                <a:latin typeface="Segoe UI Variable Display Semil" pitchFamily="2" charset="0"/>
              </a:rPr>
              <a:t>Real-Time Sentiment Monitoring Dashboard:</a:t>
            </a:r>
            <a:r>
              <a:rPr lang="en-US" sz="1800" b="0" i="0" dirty="0">
                <a:effectLst/>
                <a:latin typeface="Segoe UI Variable Display Semil" pitchFamily="2" charset="0"/>
              </a:rPr>
              <a:t> Develop an interactive dashboard that provides real-time insights into sentiment analysis results. Users can visualize sentiment trends, monitor sentiment changes over time, and drill down into specific categories or topics of interest. Incorporate dynamic visualizations, sentiment heatmaps, and sentiment score distributions to make the dashboard engaging and informative.</a:t>
            </a:r>
            <a:br>
              <a:rPr lang="en-US" sz="1800" b="0" i="0" dirty="0">
                <a:effectLst/>
                <a:latin typeface="Segoe UI Variable Display Semil" pitchFamily="2" charset="0"/>
              </a:rPr>
            </a:br>
            <a:r>
              <a:rPr lang="en-US" sz="1800" b="1" i="0" dirty="0">
                <a:effectLst/>
                <a:latin typeface="Segoe UI Variable Display Semil" pitchFamily="2" charset="0"/>
              </a:rPr>
              <a:t>Customizable Sentiment Analysis Pipelines:</a:t>
            </a:r>
            <a:r>
              <a:rPr lang="en-US" sz="1800" b="0" i="0" dirty="0">
                <a:effectLst/>
                <a:latin typeface="Segoe UI Variable Display Semil" pitchFamily="2" charset="0"/>
              </a:rPr>
              <a:t> Allow users to create customizable sentiment analysis pipelines tailored to their specific needs and requirements. Provide a user-friendly interface where users can configure preprocessing steps, feature extraction techniques, and model architectures according to their preferences. Offer a wide range of options and settings to accommodate different use cases and data characteristics.</a:t>
            </a:r>
            <a:br>
              <a:rPr lang="en-US" sz="1800" b="0" i="0" dirty="0">
                <a:effectLst/>
                <a:latin typeface="Segoe UI Variable Display Semil" pitchFamily="2" charset="0"/>
              </a:rPr>
            </a:br>
            <a:r>
              <a:rPr lang="en-US" sz="1800" b="1" i="0" dirty="0">
                <a:effectLst/>
                <a:latin typeface="Segoe UI Variable Display Semil" pitchFamily="2" charset="0"/>
              </a:rPr>
              <a:t>Multilingual Sentiment Analysis Support:</a:t>
            </a:r>
            <a:r>
              <a:rPr lang="en-US" sz="1800" b="0" i="0" dirty="0">
                <a:effectLst/>
                <a:latin typeface="Segoe UI Variable Display Semil" pitchFamily="2" charset="0"/>
              </a:rPr>
              <a:t> Implement multilingual sentiment analysis capabilities to analyze sentiment in text data written in multiple languages. Utilize advanced language models trained on diverse multilingual corpora to accurately classify sentiment across different language domains. Offer seamless integration with language detection and translation services to handle multilingual input data effectively.</a:t>
            </a:r>
            <a:r>
              <a:rPr lang="en-US" sz="1800" b="0" i="0" dirty="0">
                <a:effectLst/>
                <a:latin typeface="Söhne"/>
              </a:rPr>
              <a:t/>
            </a:r>
            <a:br>
              <a:rPr lang="en-US" sz="1800" b="0" i="0" dirty="0">
                <a:effectLst/>
                <a:latin typeface="Söhne"/>
              </a:rPr>
            </a:br>
            <a:r>
              <a:rPr lang="en-US" sz="1600" b="0" i="0" dirty="0">
                <a:effectLst/>
                <a:latin typeface="Sitka Display Semibold" pitchFamily="2" charset="0"/>
              </a:rPr>
              <a:t/>
            </a:r>
            <a:br>
              <a:rPr lang="en-US" sz="1600" b="0" i="0" dirty="0">
                <a:effectLst/>
                <a:latin typeface="Sitka Display Semibold" pitchFamily="2" charset="0"/>
              </a:rPr>
            </a:br>
            <a:r>
              <a:rPr lang="en-US" sz="1050" b="0" i="0" dirty="0">
                <a:effectLst/>
                <a:latin typeface="Söhne"/>
              </a:rPr>
              <a:t/>
            </a:r>
            <a:br>
              <a:rPr lang="en-US" sz="1050" b="0" i="0" dirty="0">
                <a:effectLst/>
                <a:latin typeface="Söhne"/>
              </a:rPr>
            </a:br>
            <a:endParaRPr sz="10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3908425"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24D601BA-5757-68C0-05C8-A352BF07476B}"/>
              </a:ext>
            </a:extLst>
          </p:cNvPr>
          <p:cNvSpPr txBox="1"/>
          <p:nvPr/>
        </p:nvSpPr>
        <p:spPr>
          <a:xfrm>
            <a:off x="739774" y="1493071"/>
            <a:ext cx="9123826" cy="5355312"/>
          </a:xfrm>
          <a:prstGeom prst="rect">
            <a:avLst/>
          </a:prstGeom>
          <a:noFill/>
        </p:spPr>
        <p:txBody>
          <a:bodyPr wrap="square">
            <a:spAutoFit/>
          </a:bodyPr>
          <a:lstStyle/>
          <a:p>
            <a:pPr algn="l">
              <a:buFont typeface="+mj-lt"/>
              <a:buAutoNum type="arabicPeriod"/>
            </a:pPr>
            <a:r>
              <a:rPr lang="en-US" b="1" i="0" dirty="0">
                <a:solidFill>
                  <a:schemeClr val="tx1"/>
                </a:solidFill>
                <a:effectLst/>
                <a:latin typeface="Segoe UI Variable Display Semil" pitchFamily="2" charset="0"/>
              </a:rPr>
              <a:t>Model Selection:</a:t>
            </a:r>
            <a:r>
              <a:rPr lang="en-US" b="0" i="0" dirty="0">
                <a:solidFill>
                  <a:schemeClr val="tx1"/>
                </a:solidFill>
                <a:effectLst/>
                <a:latin typeface="Segoe UI Variable Display Semil" pitchFamily="2" charset="0"/>
              </a:rPr>
              <a:t> Choose the appropriate model architecture based on the complexity of your sentiment analysis task and the characteristics of your dataset. Common choices include logistic regression, support vector machines, naive Bayes, recurrent neural networks (RNNs), convolutional neural networks (CNNs), or transformer-based models like BERT or GPT.</a:t>
            </a:r>
          </a:p>
          <a:p>
            <a:pPr algn="l">
              <a:buFont typeface="+mj-lt"/>
              <a:buAutoNum type="arabicPeriod"/>
            </a:pPr>
            <a:r>
              <a:rPr lang="en-US" b="1" i="0" dirty="0">
                <a:solidFill>
                  <a:schemeClr val="tx1"/>
                </a:solidFill>
                <a:effectLst/>
                <a:latin typeface="Segoe UI Variable Display Semil" pitchFamily="2" charset="0"/>
              </a:rPr>
              <a:t>Feature Representation:</a:t>
            </a:r>
            <a:r>
              <a:rPr lang="en-US" b="0" i="0" dirty="0">
                <a:solidFill>
                  <a:schemeClr val="tx1"/>
                </a:solidFill>
                <a:effectLst/>
                <a:latin typeface="Segoe UI Variable Display Semil" pitchFamily="2" charset="0"/>
              </a:rPr>
              <a:t> Represent the textual data as numerical features that can be inputted into the chosen model. Common feature representations include Bag-of-Words (</a:t>
            </a:r>
            <a:r>
              <a:rPr lang="en-US" b="0" i="0" dirty="0" err="1">
                <a:solidFill>
                  <a:schemeClr val="tx1"/>
                </a:solidFill>
                <a:effectLst/>
                <a:latin typeface="Segoe UI Variable Display Semil" pitchFamily="2" charset="0"/>
              </a:rPr>
              <a:t>BoW</a:t>
            </a:r>
            <a:r>
              <a:rPr lang="en-US" b="0" i="0" dirty="0">
                <a:solidFill>
                  <a:schemeClr val="tx1"/>
                </a:solidFill>
                <a:effectLst/>
                <a:latin typeface="Segoe UI Variable Display Semil" pitchFamily="2" charset="0"/>
              </a:rPr>
              <a:t>), TF-IDF (Term Frequency-Inverse Document Frequency), word embeddings (e.g., Word2Vec, </a:t>
            </a:r>
            <a:r>
              <a:rPr lang="en-US" b="0" i="0" dirty="0" err="1">
                <a:solidFill>
                  <a:schemeClr val="tx1"/>
                </a:solidFill>
                <a:effectLst/>
                <a:latin typeface="Segoe UI Variable Display Semil" pitchFamily="2" charset="0"/>
              </a:rPr>
              <a:t>GloVe</a:t>
            </a:r>
            <a:r>
              <a:rPr lang="en-US" b="0" i="0" dirty="0">
                <a:solidFill>
                  <a:schemeClr val="tx1"/>
                </a:solidFill>
                <a:effectLst/>
                <a:latin typeface="Segoe UI Variable Display Semil" pitchFamily="2" charset="0"/>
              </a:rPr>
              <a:t>), or contextual embeddings (e.g., </a:t>
            </a:r>
            <a:r>
              <a:rPr lang="en-US" b="0" i="0" dirty="0" err="1">
                <a:solidFill>
                  <a:schemeClr val="tx1"/>
                </a:solidFill>
                <a:effectLst/>
                <a:latin typeface="Segoe UI Variable Display Semil" pitchFamily="2" charset="0"/>
              </a:rPr>
              <a:t>ELMo</a:t>
            </a:r>
            <a:r>
              <a:rPr lang="en-US" b="0" i="0" dirty="0">
                <a:solidFill>
                  <a:schemeClr val="tx1"/>
                </a:solidFill>
                <a:effectLst/>
                <a:latin typeface="Segoe UI Variable Display Semil" pitchFamily="2" charset="0"/>
              </a:rPr>
              <a:t>, BERT).</a:t>
            </a:r>
          </a:p>
          <a:p>
            <a:pPr algn="l">
              <a:buFont typeface="+mj-lt"/>
              <a:buAutoNum type="arabicPeriod"/>
            </a:pPr>
            <a:r>
              <a:rPr lang="en-US" b="1" i="0" dirty="0">
                <a:solidFill>
                  <a:schemeClr val="tx1"/>
                </a:solidFill>
                <a:effectLst/>
                <a:latin typeface="Segoe UI Variable Display Semil" pitchFamily="2" charset="0"/>
              </a:rPr>
              <a:t>Model Training:</a:t>
            </a:r>
            <a:r>
              <a:rPr lang="en-US" b="0" i="0" dirty="0">
                <a:solidFill>
                  <a:schemeClr val="tx1"/>
                </a:solidFill>
                <a:effectLst/>
                <a:latin typeface="Segoe UI Variable Display Semil" pitchFamily="2" charset="0"/>
              </a:rPr>
              <a:t> Train the selected model using the labeled dataset, where each example consists of a text input and its corresponding sentiment label. During training, the model learns to map text inputs to sentiment predictions by adjusting its internal parameters based on the optimization of a chosen loss function (e.g., cross-entropy loss).</a:t>
            </a:r>
          </a:p>
          <a:p>
            <a:pPr algn="l">
              <a:buFont typeface="+mj-lt"/>
              <a:buAutoNum type="arabicPeriod"/>
            </a:pPr>
            <a:r>
              <a:rPr lang="en-US" b="1" i="0" dirty="0">
                <a:solidFill>
                  <a:schemeClr val="tx1"/>
                </a:solidFill>
                <a:effectLst/>
                <a:latin typeface="Segoe UI Variable Display Semil" pitchFamily="2" charset="0"/>
              </a:rPr>
              <a:t>Hyperparameter Tuning:</a:t>
            </a:r>
            <a:r>
              <a:rPr lang="en-US" b="0" i="0" dirty="0">
                <a:solidFill>
                  <a:schemeClr val="tx1"/>
                </a:solidFill>
                <a:effectLst/>
                <a:latin typeface="Segoe UI Variable Display Semil" pitchFamily="2" charset="0"/>
              </a:rPr>
              <a:t> Fine-tune the hyperparameters of the model to optimize its performance and generalization ability. Hyperparameters include learning rate, batch size, regularization strength, dropout rate, and model architecture-specific parameters.</a:t>
            </a:r>
          </a:p>
          <a:p>
            <a:pPr algn="l"/>
            <a:endParaRPr lang="en-US" b="0" i="0" dirty="0">
              <a:solidFill>
                <a:srgbClr val="ECECEC"/>
              </a:solidFill>
              <a:effectLst/>
              <a:highlight>
                <a:srgbClr val="212121"/>
              </a:highlight>
              <a:latin typeface="Söhne"/>
            </a:endParaRPr>
          </a:p>
          <a:p>
            <a:pPr algn="l"/>
            <a:endParaRPr lang="en-US" b="0" i="0" dirty="0">
              <a:solidFill>
                <a:schemeClr val="tx1"/>
              </a:solidFill>
              <a:effectLst/>
              <a:latin typeface="Söhne"/>
            </a:endParaRPr>
          </a:p>
          <a:p>
            <a:pPr algn="l"/>
            <a:endParaRPr lang="en-US" b="0" i="0" dirty="0">
              <a:solidFill>
                <a:schemeClr val="tx1"/>
              </a:solidFill>
              <a:effectLst/>
              <a:latin typeface="Söhne"/>
            </a:endParaRPr>
          </a:p>
          <a:p>
            <a:pPr algn="l"/>
            <a:endParaRPr lang="en-US" b="0" i="0" dirty="0">
              <a:solidFill>
                <a:schemeClr val="tx1"/>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964</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Agency FB</vt:lpstr>
      <vt:lpstr>Algerian</vt:lpstr>
      <vt:lpstr>Arial</vt:lpstr>
      <vt:lpstr>Arial Narrow</vt:lpstr>
      <vt:lpstr>Book Antiqua</vt:lpstr>
      <vt:lpstr>Calibri</vt:lpstr>
      <vt:lpstr>Segoe UI Historic</vt:lpstr>
      <vt:lpstr>Segoe UI Variable Display Semil</vt:lpstr>
      <vt:lpstr>Sitka Display Semibold</vt:lpstr>
      <vt:lpstr>Söhne</vt:lpstr>
      <vt:lpstr>Trebuchet MS</vt:lpstr>
      <vt:lpstr>Office Theme</vt:lpstr>
      <vt:lpstr>PowerPoint Presentation</vt:lpstr>
      <vt:lpstr>PROJECT TITLE</vt:lpstr>
      <vt:lpstr>AGENDA</vt:lpstr>
      <vt:lpstr>PROBLEM STATEMENT</vt:lpstr>
      <vt:lpstr>PROJECT OVERVIEW         </vt:lpstr>
      <vt:lpstr>WHO ARE THE END USERS?  Healthcare: Healthcare organizations use sentiment analysis to analyze patient feedback, reviews, and surveys to improve patient experience and healthcare services. Government and Public Policy: Governments and policymakers utilize sentiment analysis to gauge public opinion on policies, initiatives, or social issues, aiding in decision-making and policy formulation. Academia and Research: Researchers and academics employ sentiment analysis in fields such as linguistics, psychology, sociology, and computer science to study language patterns, emotional expression, and social behavior. Financial Services: Sentiment analysis is used in financial markets to analyze news sentiment, social media sentiment, and investor sentiment to predict market trends, assess risks, and make investment decisions.  </vt:lpstr>
      <vt:lpstr>YOUR SOLUTION AND ITS VALUE PROPOSITION  .  </vt:lpstr>
      <vt:lpstr>THE WOW IN YOUR SOLUTION  Real-Time Sentiment Monitoring Dashboard: Develop an interactive dashboard that provides real-time insights into sentiment analysis results. Users can visualize sentiment trends, monitor sentiment changes over time, and drill down into specific categories or topics of interest. Incorporate dynamic visualizations, sentiment heatmaps, and sentiment score distributions to make the dashboard engaging and informative. Customizable Sentiment Analysis Pipelines: Allow users to create customizable sentiment analysis pipelines tailored to their specific needs and requirements. Provide a user-friendly interface where users can configure preprocessing steps, feature extraction techniques, and model architectures according to their preferences. Offer a wide range of options and settings to accommodate different use cases and data characteristics. Multilingual Sentiment Analysis Support: Implement multilingual sentiment analysis capabilities to analyze sentiment in text data written in multiple languages. Utilize advanced language models trained on diverse multilingual corpora to accurately classify sentiment across different language domains. Offer seamless integration with language detection and translation services to handle multilingual input data effectively.   </vt:lpstr>
      <vt:lpstr>MODELLING</vt:lpstr>
      <vt:lpstr>MODELLING</vt:lpstr>
      <vt:lpstr>RESULTS</vt:lpstr>
      <vt:lpstr>CONCLUSION:  In conclusion, sentiment analysis is a powerful technique for automatically extracting insights from textual data by categorizing opinions as positive, negative, or neutral. It finds applications across various industries, including marketing, customer service, finance, healthcare, and social media monitoring. Developing an effective sentiment analysis solution involves several key steps, including data collection, preprocessing, feature engineering, model selection, training, evaluation, and deployment. Advanced techniques such as deep learning architectures, transfer learning, attention mechanisms, and ensemble learning can further enhance the accuracy and performance of sentiment analysis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8</cp:revision>
  <dcterms:created xsi:type="dcterms:W3CDTF">2024-04-04T13:08:38Z</dcterms:created>
  <dcterms:modified xsi:type="dcterms:W3CDTF">2024-04-24T04:05:59Z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