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78"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96"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EB.25264 - [Karnati Sai Prashanth]" userId="47bf9391-d77e-4461-bd36-486cc5ac8836" providerId="ADAL" clId="{BA529274-C30E-4BC1-9C6D-2D1153E4066B}"/>
    <pc:docChg chg="custSel modSld">
      <pc:chgData name="AIEB.25264 - [Karnati Sai Prashanth]" userId="47bf9391-d77e-4461-bd36-486cc5ac8836" providerId="ADAL" clId="{BA529274-C30E-4BC1-9C6D-2D1153E4066B}" dt="2021-02-22T04:51:46.565" v="3" actId="20577"/>
      <pc:docMkLst>
        <pc:docMk/>
      </pc:docMkLst>
      <pc:sldChg chg="modSp mod">
        <pc:chgData name="AIEB.25264 - [Karnati Sai Prashanth]" userId="47bf9391-d77e-4461-bd36-486cc5ac8836" providerId="ADAL" clId="{BA529274-C30E-4BC1-9C6D-2D1153E4066B}" dt="2021-02-22T04:51:46.565" v="3" actId="20577"/>
        <pc:sldMkLst>
          <pc:docMk/>
          <pc:sldMk cId="3136600281" sldId="259"/>
        </pc:sldMkLst>
        <pc:spChg chg="mod">
          <ac:chgData name="AIEB.25264 - [Karnati Sai Prashanth]" userId="47bf9391-d77e-4461-bd36-486cc5ac8836" providerId="ADAL" clId="{BA529274-C30E-4BC1-9C6D-2D1153E4066B}" dt="2021-02-22T04:51:46.565" v="3" actId="20577"/>
          <ac:spMkLst>
            <pc:docMk/>
            <pc:sldMk cId="3136600281" sldId="259"/>
            <ac:spMk id="3" creationId="{29AEC2E5-9D53-47D5-97E5-51C1A795AF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260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66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229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24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422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421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317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138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49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338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964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249883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8/07/tiny-technology-microelectronics-explaine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a:extLst>
              <a:ext uri="{FF2B5EF4-FFF2-40B4-BE49-F238E27FC236}">
                <a16:creationId xmlns:a16="http://schemas.microsoft.com/office/drawing/2014/main" id="{AE3B0CAA-DD30-4785-A801-47E00A642A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477" r="1" b="1"/>
          <a:stretch/>
        </p:blipFill>
        <p:spPr>
          <a:xfrm>
            <a:off x="547688" y="2128838"/>
            <a:ext cx="7405688" cy="4130675"/>
          </a:xfrm>
          <a:prstGeom prst="rect">
            <a:avLst/>
          </a:prstGeom>
        </p:spPr>
      </p:pic>
      <p:pic>
        <p:nvPicPr>
          <p:cNvPr id="34" name="Picture 34" descr="Logo&#10;&#10;Description automatically generated">
            <a:extLst>
              <a:ext uri="{FF2B5EF4-FFF2-40B4-BE49-F238E27FC236}">
                <a16:creationId xmlns:a16="http://schemas.microsoft.com/office/drawing/2014/main" id="{D42DEBE0-DDDE-42AE-8B63-9FF86E49EFEF}"/>
              </a:ext>
            </a:extLst>
          </p:cNvPr>
          <p:cNvPicPr>
            <a:picLocks noChangeAspect="1"/>
          </p:cNvPicPr>
          <p:nvPr/>
        </p:nvPicPr>
        <p:blipFill>
          <a:blip r:embed="rId4"/>
          <a:stretch>
            <a:fillRect/>
          </a:stretch>
        </p:blipFill>
        <p:spPr>
          <a:xfrm>
            <a:off x="8165274" y="2128838"/>
            <a:ext cx="3614738" cy="4130675"/>
          </a:xfrm>
          <a:prstGeom prst="rect">
            <a:avLst/>
          </a:prstGeom>
        </p:spPr>
      </p:pic>
      <p:sp>
        <p:nvSpPr>
          <p:cNvPr id="2" name="Title 1">
            <a:extLst>
              <a:ext uri="{FF2B5EF4-FFF2-40B4-BE49-F238E27FC236}">
                <a16:creationId xmlns:a16="http://schemas.microsoft.com/office/drawing/2014/main" id="{D35F4D15-82B8-4F84-BD5F-8CE84939F6F5}"/>
              </a:ext>
            </a:extLst>
          </p:cNvPr>
          <p:cNvSpPr>
            <a:spLocks noGrp="1"/>
          </p:cNvSpPr>
          <p:nvPr>
            <p:ph type="ctrTitle"/>
          </p:nvPr>
        </p:nvSpPr>
        <p:spPr>
          <a:xfrm>
            <a:off x="692923" y="342945"/>
            <a:ext cx="6931455" cy="1538614"/>
          </a:xfrm>
        </p:spPr>
        <p:txBody>
          <a:bodyPr anchor="ctr">
            <a:normAutofit fontScale="90000"/>
          </a:bodyPr>
          <a:lstStyle/>
          <a:p>
            <a:pPr algn="l"/>
            <a:r>
              <a:rPr lang="en-US" sz="4000" b="1" dirty="0">
                <a:latin typeface="Arabic Typesetting"/>
                <a:ea typeface="+mj-lt"/>
                <a:cs typeface="+mj-lt"/>
              </a:rPr>
              <a:t>Amrita School Of Engineering</a:t>
            </a:r>
            <a:br>
              <a:rPr lang="en-US" sz="4000" b="1" dirty="0">
                <a:latin typeface="Arabic Typesetting"/>
                <a:ea typeface="+mj-lt"/>
                <a:cs typeface="+mj-lt"/>
              </a:rPr>
            </a:br>
            <a:r>
              <a:rPr lang="en-US" sz="2000" b="1" dirty="0">
                <a:latin typeface="Calibri Light"/>
                <a:ea typeface="+mj-lt"/>
                <a:cs typeface="+mj-lt"/>
              </a:rPr>
              <a:t>B. Tech CSE-AI</a:t>
            </a:r>
            <a:br>
              <a:rPr lang="en-US" sz="4000" b="1" dirty="0">
                <a:latin typeface="Arabic Typesetting"/>
                <a:ea typeface="+mj-lt"/>
                <a:cs typeface="+mj-lt"/>
              </a:rPr>
            </a:br>
            <a:br>
              <a:rPr lang="en-US" sz="4000" b="1" dirty="0">
                <a:latin typeface="Arabic Typesetting"/>
                <a:ea typeface="+mj-lt"/>
                <a:cs typeface="+mj-lt"/>
              </a:rPr>
            </a:br>
            <a:endParaRPr lang="en-US" sz="1500">
              <a:latin typeface="Calibri Light"/>
              <a:cs typeface="Calibri Light"/>
            </a:endParaRPr>
          </a:p>
        </p:txBody>
      </p:sp>
      <p:sp>
        <p:nvSpPr>
          <p:cNvPr id="3" name="Subtitle 2">
            <a:extLst>
              <a:ext uri="{FF2B5EF4-FFF2-40B4-BE49-F238E27FC236}">
                <a16:creationId xmlns:a16="http://schemas.microsoft.com/office/drawing/2014/main" id="{35DB37B0-2049-4D1F-848B-2DCC3C69404E}"/>
              </a:ext>
            </a:extLst>
          </p:cNvPr>
          <p:cNvSpPr>
            <a:spLocks noGrp="1"/>
          </p:cNvSpPr>
          <p:nvPr>
            <p:ph type="subTitle" idx="1"/>
          </p:nvPr>
        </p:nvSpPr>
        <p:spPr>
          <a:xfrm>
            <a:off x="7642961" y="300370"/>
            <a:ext cx="3999847" cy="1592448"/>
          </a:xfrm>
        </p:spPr>
        <p:txBody>
          <a:bodyPr vert="horz" lIns="91440" tIns="45720" rIns="91440" bIns="45720" rtlCol="0" anchor="ctr">
            <a:normAutofit/>
          </a:bodyPr>
          <a:lstStyle/>
          <a:p>
            <a:pPr algn="l"/>
            <a:r>
              <a:rPr lang="en-US" sz="2500" b="1" dirty="0">
                <a:latin typeface="Arabic Typesetting"/>
                <a:ea typeface="+mn-lt"/>
                <a:cs typeface="+mn-lt"/>
              </a:rPr>
              <a:t>19AIE104 </a:t>
            </a:r>
            <a:endParaRPr lang="en-US" sz="2500" b="1" dirty="0">
              <a:latin typeface="Arabic Typesetting"/>
              <a:ea typeface="+mn-lt"/>
              <a:cs typeface="Arabic Typesetting"/>
            </a:endParaRPr>
          </a:p>
          <a:p>
            <a:pPr algn="l"/>
            <a:r>
              <a:rPr lang="en-US" sz="2500" b="1" dirty="0">
                <a:latin typeface="Arabic Typesetting"/>
                <a:ea typeface="+mn-lt"/>
                <a:cs typeface="+mn-lt"/>
              </a:rPr>
              <a:t> INTRODUCTION TO ELECTRICAL ENGINEERING</a:t>
            </a:r>
            <a:endParaRPr lang="en-US" sz="2500" b="1">
              <a:latin typeface="Arabic Typesetting"/>
              <a:cs typeface="Arabic Typesetting"/>
            </a:endParaRPr>
          </a:p>
        </p:txBody>
      </p:sp>
    </p:spTree>
    <p:extLst>
      <p:ext uri="{BB962C8B-B14F-4D97-AF65-F5344CB8AC3E}">
        <p14:creationId xmlns:p14="http://schemas.microsoft.com/office/powerpoint/2010/main" val="342479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55BB0A-853A-4E2C-A5B3-031B655D4B81}"/>
              </a:ext>
            </a:extLst>
          </p:cNvPr>
          <p:cNvSpPr>
            <a:spLocks noGrp="1"/>
          </p:cNvSpPr>
          <p:nvPr>
            <p:ph type="body" idx="1"/>
          </p:nvPr>
        </p:nvSpPr>
        <p:spPr>
          <a:xfrm>
            <a:off x="839788" y="522505"/>
            <a:ext cx="5157787" cy="823912"/>
          </a:xfrm>
        </p:spPr>
        <p:txBody>
          <a:bodyPr/>
          <a:lstStyle/>
          <a:p>
            <a:r>
              <a:rPr lang="en-US" dirty="0">
                <a:ea typeface="+mn-lt"/>
                <a:cs typeface="+mn-lt"/>
              </a:rPr>
              <a:t>Negative Feedback :</a:t>
            </a:r>
            <a:endParaRPr lang="en-US" dirty="0"/>
          </a:p>
        </p:txBody>
      </p:sp>
      <p:sp>
        <p:nvSpPr>
          <p:cNvPr id="4" name="Content Placeholder 3">
            <a:extLst>
              <a:ext uri="{FF2B5EF4-FFF2-40B4-BE49-F238E27FC236}">
                <a16:creationId xmlns:a16="http://schemas.microsoft.com/office/drawing/2014/main" id="{4C1B3057-C48C-4103-AAC5-A042B36994B9}"/>
              </a:ext>
            </a:extLst>
          </p:cNvPr>
          <p:cNvSpPr>
            <a:spLocks noGrp="1"/>
          </p:cNvSpPr>
          <p:nvPr>
            <p:ph sz="half" idx="2"/>
          </p:nvPr>
        </p:nvSpPr>
        <p:spPr>
          <a:xfrm>
            <a:off x="109104" y="1346418"/>
            <a:ext cx="5888471" cy="5553053"/>
          </a:xfrm>
        </p:spPr>
        <p:txBody>
          <a:bodyPr vert="horz" lIns="91440" tIns="45720" rIns="91440" bIns="45720" rtlCol="0" anchor="t">
            <a:normAutofit fontScale="77500" lnSpcReduction="20000"/>
          </a:bodyPr>
          <a:lstStyle/>
          <a:p>
            <a:r>
              <a:rPr lang="en-US" dirty="0">
                <a:ea typeface="+mn-lt"/>
                <a:cs typeface="+mn-lt"/>
              </a:rPr>
              <a:t>If we connect the output of an op-amp to its inverting input and apply a voltage signal to the noninverting input, we find that the output voltage of the op-amp closely follows that input voltage </a:t>
            </a:r>
            <a:endParaRPr lang="en-US">
              <a:cs typeface="Calibri" panose="020F0502020204030204"/>
            </a:endParaRPr>
          </a:p>
          <a:p>
            <a:endParaRPr lang="en-US" dirty="0">
              <a:ea typeface="+mn-lt"/>
              <a:cs typeface="+mn-lt"/>
            </a:endParaRPr>
          </a:p>
          <a:p>
            <a:r>
              <a:rPr lang="en-US" dirty="0">
                <a:ea typeface="+mn-lt"/>
                <a:cs typeface="+mn-lt"/>
              </a:rPr>
              <a:t>The circuit will quickly reach a point of stability (known as </a:t>
            </a:r>
            <a:r>
              <a:rPr lang="en-US" i="1" dirty="0">
                <a:ea typeface="+mn-lt"/>
                <a:cs typeface="+mn-lt"/>
              </a:rPr>
              <a:t>equilibrium </a:t>
            </a:r>
            <a:r>
              <a:rPr lang="en-US" dirty="0">
                <a:ea typeface="+mn-lt"/>
                <a:cs typeface="+mn-lt"/>
              </a:rPr>
              <a:t>in physics), where the output voltage is just the right amount to maintain the right amount of differential.</a:t>
            </a:r>
            <a:endParaRPr lang="en-US">
              <a:cs typeface="Calibri"/>
            </a:endParaRPr>
          </a:p>
          <a:p>
            <a:endParaRPr lang="en-US" dirty="0">
              <a:ea typeface="+mn-lt"/>
              <a:cs typeface="+mn-lt"/>
            </a:endParaRPr>
          </a:p>
          <a:p>
            <a:r>
              <a:rPr lang="en-US" dirty="0">
                <a:ea typeface="+mn-lt"/>
                <a:cs typeface="+mn-lt"/>
              </a:rPr>
              <a:t> Taking the op-amp’s output voltage and coupling it to the inverting input is a technique known as </a:t>
            </a:r>
            <a:r>
              <a:rPr lang="en-US" i="1" dirty="0">
                <a:ea typeface="+mn-lt"/>
                <a:cs typeface="+mn-lt"/>
              </a:rPr>
              <a:t>negative feedback</a:t>
            </a:r>
            <a:r>
              <a:rPr lang="en-US" dirty="0">
                <a:ea typeface="+mn-lt"/>
                <a:cs typeface="+mn-lt"/>
              </a:rPr>
              <a:t>, and it is the key to having a self-stabilizing system</a:t>
            </a:r>
            <a:endParaRPr lang="en-US">
              <a:cs typeface="Calibri"/>
            </a:endParaRPr>
          </a:p>
          <a:p>
            <a:endParaRPr lang="en-US" dirty="0">
              <a:ea typeface="+mn-lt"/>
              <a:cs typeface="+mn-lt"/>
            </a:endParaRPr>
          </a:p>
          <a:p>
            <a:r>
              <a:rPr lang="en-US" dirty="0">
                <a:ea typeface="+mn-lt"/>
                <a:cs typeface="+mn-lt"/>
              </a:rPr>
              <a:t>This stability gives the op-amp the capacity to work in its linear (active) mode, as opposed to merely being saturated fully “on” or “off” as it was when used as a comparator</a:t>
            </a:r>
            <a:endParaRPr lang="en-US">
              <a:cs typeface="Calibri"/>
            </a:endParaRPr>
          </a:p>
          <a:p>
            <a:endParaRPr lang="en-US" dirty="0">
              <a:cs typeface="Calibri"/>
            </a:endParaRPr>
          </a:p>
        </p:txBody>
      </p:sp>
      <p:sp>
        <p:nvSpPr>
          <p:cNvPr id="5" name="Text Placeholder 4">
            <a:extLst>
              <a:ext uri="{FF2B5EF4-FFF2-40B4-BE49-F238E27FC236}">
                <a16:creationId xmlns:a16="http://schemas.microsoft.com/office/drawing/2014/main" id="{06285344-F6C5-4220-A250-F1ECC3AD535E}"/>
              </a:ext>
            </a:extLst>
          </p:cNvPr>
          <p:cNvSpPr>
            <a:spLocks noGrp="1"/>
          </p:cNvSpPr>
          <p:nvPr>
            <p:ph type="body" sz="quarter" idx="3"/>
          </p:nvPr>
        </p:nvSpPr>
        <p:spPr>
          <a:xfrm>
            <a:off x="6172200" y="522505"/>
            <a:ext cx="5183188" cy="823912"/>
          </a:xfrm>
        </p:spPr>
        <p:txBody>
          <a:bodyPr/>
          <a:lstStyle/>
          <a:p>
            <a:r>
              <a:rPr lang="en-US" dirty="0">
                <a:ea typeface="+mn-lt"/>
                <a:cs typeface="+mn-lt"/>
              </a:rPr>
              <a:t>Positive Feedback</a:t>
            </a:r>
            <a:endParaRPr lang="en-US" dirty="0"/>
          </a:p>
        </p:txBody>
      </p:sp>
      <p:sp>
        <p:nvSpPr>
          <p:cNvPr id="6" name="Content Placeholder 5">
            <a:extLst>
              <a:ext uri="{FF2B5EF4-FFF2-40B4-BE49-F238E27FC236}">
                <a16:creationId xmlns:a16="http://schemas.microsoft.com/office/drawing/2014/main" id="{9002724A-7B43-489E-9A7A-AB65D09ED313}"/>
              </a:ext>
            </a:extLst>
          </p:cNvPr>
          <p:cNvSpPr>
            <a:spLocks noGrp="1"/>
          </p:cNvSpPr>
          <p:nvPr>
            <p:ph sz="quarter" idx="4"/>
          </p:nvPr>
        </p:nvSpPr>
        <p:spPr>
          <a:xfrm>
            <a:off x="6172200" y="1346418"/>
            <a:ext cx="6018256" cy="5511300"/>
          </a:xfrm>
        </p:spPr>
        <p:txBody>
          <a:bodyPr vert="horz" lIns="91440" tIns="45720" rIns="91440" bIns="45720" rtlCol="0" anchor="t">
            <a:normAutofit fontScale="55000" lnSpcReduction="20000"/>
          </a:bodyPr>
          <a:lstStyle/>
          <a:p>
            <a:r>
              <a:rPr lang="en-US" dirty="0">
                <a:ea typeface="+mn-lt"/>
                <a:cs typeface="+mn-lt"/>
              </a:rPr>
              <a:t>positive feedback the output voltage is somehow routed back to the noninverting (+) input. The inverting input remains disconnected from the feedback loop, and is free to receive an external voltage </a:t>
            </a:r>
            <a:endParaRPr lang="en-US">
              <a:cs typeface="Calibri" panose="020F0502020204030204"/>
            </a:endParaRPr>
          </a:p>
          <a:p>
            <a:endParaRPr lang="en-US" dirty="0">
              <a:ea typeface="+mn-lt"/>
              <a:cs typeface="+mn-lt"/>
            </a:endParaRPr>
          </a:p>
          <a:p>
            <a:r>
              <a:rPr lang="en-US" dirty="0">
                <a:ea typeface="+mn-lt"/>
                <a:cs typeface="+mn-lt"/>
              </a:rPr>
              <a:t>With the inverting input grounded (maintained at zero volts), the output voltage will be dictated by the magnitude and polarity of the voltage at the noninverting input. </a:t>
            </a:r>
            <a:endParaRPr lang="en-US">
              <a:cs typeface="Calibri"/>
            </a:endParaRPr>
          </a:p>
          <a:p>
            <a:endParaRPr lang="en-US"/>
          </a:p>
          <a:p>
            <a:r>
              <a:rPr lang="en-US" dirty="0">
                <a:ea typeface="+mn-lt"/>
                <a:cs typeface="+mn-lt"/>
              </a:rPr>
              <a:t> If that voltage happens to be positive, the op-amp will drive its output positive as well, feeding that positive voltage back to the noninverting input, which will result in full positive output saturation. </a:t>
            </a:r>
            <a:endParaRPr lang="en-US">
              <a:cs typeface="Calibri"/>
            </a:endParaRPr>
          </a:p>
          <a:p>
            <a:endParaRPr lang="en-US" dirty="0">
              <a:ea typeface="+mn-lt"/>
              <a:cs typeface="+mn-lt"/>
            </a:endParaRPr>
          </a:p>
          <a:p>
            <a:r>
              <a:rPr lang="en-US" dirty="0">
                <a:ea typeface="+mn-lt"/>
                <a:cs typeface="+mn-lt"/>
              </a:rPr>
              <a:t>On the other hand, if the voltage on the noninverting input happens to start out negative, the op-amp’s output will drive in the negative direction, feeding back to the noninverting input and resulting in full negative saturation. </a:t>
            </a:r>
            <a:endParaRPr lang="en-US">
              <a:cs typeface="Calibri"/>
            </a:endParaRPr>
          </a:p>
          <a:p>
            <a:endParaRPr lang="en-US"/>
          </a:p>
          <a:p>
            <a:endParaRPr lang="en-US" dirty="0">
              <a:ea typeface="+mn-lt"/>
              <a:cs typeface="+mn-lt"/>
            </a:endParaRPr>
          </a:p>
          <a:p>
            <a:r>
              <a:rPr lang="en-US" dirty="0">
                <a:ea typeface="+mn-lt"/>
                <a:cs typeface="+mn-lt"/>
              </a:rPr>
              <a:t>An op-amp with positive feedback tends to stay in whatever output state its already in. It “latches” between one of two states, saturated positive or saturated negative. Technically, this is known as </a:t>
            </a:r>
            <a:r>
              <a:rPr lang="en-US" i="1" dirty="0">
                <a:ea typeface="+mn-lt"/>
                <a:cs typeface="+mn-lt"/>
              </a:rPr>
              <a:t>hysteresis</a:t>
            </a:r>
            <a:r>
              <a:rPr lang="en-US" dirty="0">
                <a:ea typeface="+mn-lt"/>
                <a:cs typeface="+mn-lt"/>
              </a:rPr>
              <a:t>.</a:t>
            </a:r>
            <a:endParaRPr lang="en-US" dirty="0">
              <a:cs typeface="Calibri"/>
            </a:endParaRPr>
          </a:p>
        </p:txBody>
      </p:sp>
    </p:spTree>
    <p:extLst>
      <p:ext uri="{BB962C8B-B14F-4D97-AF65-F5344CB8AC3E}">
        <p14:creationId xmlns:p14="http://schemas.microsoft.com/office/powerpoint/2010/main" val="253994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47D8-B70C-4B65-9DF8-CCDA519F830F}"/>
              </a:ext>
            </a:extLst>
          </p:cNvPr>
          <p:cNvSpPr>
            <a:spLocks noGrp="1"/>
          </p:cNvSpPr>
          <p:nvPr>
            <p:ph type="title"/>
          </p:nvPr>
        </p:nvSpPr>
        <p:spPr>
          <a:xfrm>
            <a:off x="466722" y="586855"/>
            <a:ext cx="3201366" cy="3387497"/>
          </a:xfrm>
        </p:spPr>
        <p:txBody>
          <a:bodyPr anchor="b">
            <a:normAutofit/>
          </a:bodyPr>
          <a:lstStyle/>
          <a:p>
            <a:pPr algn="r"/>
            <a:r>
              <a:rPr lang="en-US" sz="4000" b="1" u="sng">
                <a:solidFill>
                  <a:srgbClr val="FFFFFF"/>
                </a:solidFill>
                <a:ea typeface="+mj-lt"/>
                <a:cs typeface="+mj-lt"/>
              </a:rPr>
              <a:t>PROCEDURE:-</a:t>
            </a:r>
            <a:endParaRPr lang="en-US" sz="4000">
              <a:solidFill>
                <a:srgbClr val="FFFFFF"/>
              </a:solidFill>
            </a:endParaRPr>
          </a:p>
        </p:txBody>
      </p:sp>
      <p:sp>
        <p:nvSpPr>
          <p:cNvPr id="3" name="Content Placeholder 2">
            <a:extLst>
              <a:ext uri="{FF2B5EF4-FFF2-40B4-BE49-F238E27FC236}">
                <a16:creationId xmlns:a16="http://schemas.microsoft.com/office/drawing/2014/main" id="{10702047-5134-4DE2-B614-96A3A5B12129}"/>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1.) Go to falstad.com</a:t>
            </a:r>
          </a:p>
          <a:p>
            <a:pPr marL="0" indent="0">
              <a:buNone/>
            </a:pPr>
            <a:r>
              <a:rPr lang="en-US" sz="2000" dirty="0"/>
              <a:t>2.)start with giving the input source (battery)</a:t>
            </a:r>
          </a:p>
          <a:p>
            <a:pPr marL="0" indent="0">
              <a:buNone/>
            </a:pPr>
            <a:r>
              <a:rPr lang="en-US" sz="2000" dirty="0"/>
              <a:t>3.) click w to select connecting wires  and click r to click resistance</a:t>
            </a:r>
          </a:p>
          <a:p>
            <a:pPr marL="0" indent="0">
              <a:buNone/>
            </a:pPr>
            <a:r>
              <a:rPr lang="en-US" sz="2000" dirty="0"/>
              <a:t>4.)add connecting wires and resistance as shown in the diagram </a:t>
            </a:r>
          </a:p>
          <a:p>
            <a:pPr marL="0" indent="0">
              <a:buNone/>
            </a:pPr>
            <a:r>
              <a:rPr lang="en-US" sz="2000" dirty="0"/>
              <a:t>5.)under draw tab click input sources and use ac input for a sin graph</a:t>
            </a:r>
          </a:p>
          <a:p>
            <a:pPr marL="0" indent="0">
              <a:buNone/>
            </a:pPr>
            <a:r>
              <a:rPr lang="en-US" sz="2000" dirty="0"/>
              <a:t>5.)Under draw  click op amp to use op amp</a:t>
            </a:r>
          </a:p>
          <a:p>
            <a:pPr marL="0" indent="0">
              <a:buNone/>
            </a:pPr>
            <a:r>
              <a:rPr lang="en-US" sz="2000" dirty="0"/>
              <a:t>6.)connect the wire and resistance to the op amp </a:t>
            </a:r>
          </a:p>
          <a:p>
            <a:pPr marL="0" indent="0">
              <a:buNone/>
            </a:pPr>
            <a:r>
              <a:rPr lang="en-US" sz="2000" dirty="0"/>
              <a:t>7.)click run/simulate to see the graph</a:t>
            </a:r>
          </a:p>
          <a:p>
            <a:pPr marL="0" indent="0">
              <a:buNone/>
            </a:pPr>
            <a:r>
              <a:rPr lang="en-US" sz="2000" dirty="0"/>
              <a:t>8.)to give triangular wave use input as a triangular wave</a:t>
            </a:r>
          </a:p>
        </p:txBody>
      </p:sp>
    </p:spTree>
    <p:extLst>
      <p:ext uri="{BB962C8B-B14F-4D97-AF65-F5344CB8AC3E}">
        <p14:creationId xmlns:p14="http://schemas.microsoft.com/office/powerpoint/2010/main" val="65170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8A08A-2889-475D-BA09-4D5DA582242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Stimulation in Matlab : (sin Wave )</a:t>
            </a:r>
            <a:endParaRPr lang="en-US" sz="4000">
              <a:solidFill>
                <a:srgbClr val="FFFFFF"/>
              </a:solidFill>
            </a:endParaRPr>
          </a:p>
        </p:txBody>
      </p:sp>
      <p:sp>
        <p:nvSpPr>
          <p:cNvPr id="3" name="Content Placeholder 2">
            <a:extLst>
              <a:ext uri="{FF2B5EF4-FFF2-40B4-BE49-F238E27FC236}">
                <a16:creationId xmlns:a16="http://schemas.microsoft.com/office/drawing/2014/main" id="{63270957-D8BE-47E2-A170-8E379E06C2E8}"/>
              </a:ext>
            </a:extLst>
          </p:cNvPr>
          <p:cNvSpPr>
            <a:spLocks noGrp="1"/>
          </p:cNvSpPr>
          <p:nvPr>
            <p:ph idx="1"/>
          </p:nvPr>
        </p:nvSpPr>
        <p:spPr>
          <a:xfrm>
            <a:off x="4810259" y="649480"/>
            <a:ext cx="6555347" cy="6153992"/>
          </a:xfrm>
        </p:spPr>
        <p:txBody>
          <a:bodyPr vert="horz" lIns="91440" tIns="45720" rIns="91440" bIns="45720" rtlCol="0" anchor="ctr">
            <a:normAutofit/>
          </a:bodyPr>
          <a:lstStyle/>
          <a:p>
            <a:endParaRPr lang="en-US" sz="2000" dirty="0">
              <a:ea typeface="+mn-lt"/>
              <a:cs typeface="+mn-lt"/>
            </a:endParaRPr>
          </a:p>
          <a:p>
            <a:endParaRPr lang="en-US" sz="2000" dirty="0">
              <a:ea typeface="+mn-lt"/>
              <a:cs typeface="+mn-lt"/>
            </a:endParaRPr>
          </a:p>
          <a:p>
            <a:r>
              <a:rPr lang="en-US" sz="2000" dirty="0">
                <a:ea typeface="+mn-lt"/>
                <a:cs typeface="+mn-lt"/>
              </a:rPr>
              <a:t>open MATLAB and type Simulink in the command window and click Simulink library to search for the components . </a:t>
            </a:r>
          </a:p>
          <a:p>
            <a:r>
              <a:rPr lang="en-US" sz="2000" dirty="0">
                <a:ea typeface="+mn-lt"/>
                <a:cs typeface="+mn-lt"/>
              </a:rPr>
              <a:t> search for  an AC  voltage source , and 2 – resistors (in which one of it acts as a feedback resistor) ,ground and an op – amp . And place them on the blank space .</a:t>
            </a:r>
          </a:p>
          <a:p>
            <a:r>
              <a:rPr lang="en-US" sz="2000" dirty="0">
                <a:cs typeface="Calibri"/>
              </a:rPr>
              <a:t>We need 2 - voltage sensors ,  2 - PS – Simulink converter , a solver configuration and a scope .</a:t>
            </a:r>
          </a:p>
          <a:p>
            <a:r>
              <a:rPr lang="en-US" sz="2000" dirty="0">
                <a:cs typeface="Calibri"/>
              </a:rPr>
              <a:t>Now arrange them respectively and connect all the components accordingly . </a:t>
            </a:r>
          </a:p>
          <a:p>
            <a:r>
              <a:rPr lang="en-US" sz="2000" dirty="0">
                <a:cs typeface="Calibri"/>
              </a:rPr>
              <a:t>For the inverting comparator ,we have taken the frequency of the AC Voltage source  1000 </a:t>
            </a:r>
            <a:r>
              <a:rPr lang="en-US" sz="2000" dirty="0" err="1">
                <a:cs typeface="Calibri"/>
              </a:rPr>
              <a:t>hz</a:t>
            </a:r>
            <a:r>
              <a:rPr lang="en-US" sz="2000" dirty="0">
                <a:cs typeface="Calibri"/>
              </a:rPr>
              <a:t> ., the value of R2 is taken as 50 and the value of R1 is taken as 10. . </a:t>
            </a:r>
          </a:p>
          <a:p>
            <a:r>
              <a:rPr lang="en-US" sz="2000" dirty="0">
                <a:cs typeface="Calibri"/>
              </a:rPr>
              <a:t>For the Non-inverting comparator , we have taken the frequency of the AC voltage source as 1000 </a:t>
            </a:r>
            <a:r>
              <a:rPr lang="en-US" sz="2000" dirty="0" err="1">
                <a:cs typeface="Calibri"/>
              </a:rPr>
              <a:t>hz</a:t>
            </a:r>
            <a:r>
              <a:rPr lang="en-US" sz="2000" dirty="0">
                <a:cs typeface="Calibri"/>
              </a:rPr>
              <a:t> ,  the value of R2 is taken as 20 and the value of R1 is taken as 10.</a:t>
            </a:r>
          </a:p>
          <a:p>
            <a:pPr marL="0" indent="0">
              <a:buNone/>
            </a:pPr>
            <a:r>
              <a:rPr lang="en-US" sz="2000" dirty="0">
                <a:cs typeface="Calibri"/>
              </a:rPr>
              <a:t> </a:t>
            </a:r>
          </a:p>
          <a:p>
            <a:pPr marL="0" indent="0">
              <a:buNone/>
            </a:pPr>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24883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A5E2-BFDB-478F-B2F5-CECC9C028205}"/>
              </a:ext>
            </a:extLst>
          </p:cNvPr>
          <p:cNvSpPr>
            <a:spLocks noGrp="1"/>
          </p:cNvSpPr>
          <p:nvPr>
            <p:ph type="title"/>
          </p:nvPr>
        </p:nvSpPr>
        <p:spPr>
          <a:xfrm>
            <a:off x="648929" y="629266"/>
            <a:ext cx="3505495" cy="1622321"/>
          </a:xfrm>
        </p:spPr>
        <p:txBody>
          <a:bodyPr>
            <a:normAutofit/>
          </a:bodyPr>
          <a:lstStyle/>
          <a:p>
            <a:r>
              <a:rPr lang="en-US" b="1" u="sng" dirty="0">
                <a:ea typeface="+mj-lt"/>
                <a:cs typeface="+mj-lt"/>
              </a:rPr>
              <a:t>RESULT:-</a:t>
            </a:r>
            <a:endParaRPr lang="en-US" dirty="0"/>
          </a:p>
        </p:txBody>
      </p:sp>
      <p:sp>
        <p:nvSpPr>
          <p:cNvPr id="3" name="Content Placeholder 2">
            <a:extLst>
              <a:ext uri="{FF2B5EF4-FFF2-40B4-BE49-F238E27FC236}">
                <a16:creationId xmlns:a16="http://schemas.microsoft.com/office/drawing/2014/main" id="{E9C38773-7402-4A1D-8E7F-BFC4A51488DB}"/>
              </a:ext>
            </a:extLst>
          </p:cNvPr>
          <p:cNvSpPr>
            <a:spLocks noGrp="1"/>
          </p:cNvSpPr>
          <p:nvPr>
            <p:ph idx="1"/>
          </p:nvPr>
        </p:nvSpPr>
        <p:spPr>
          <a:xfrm>
            <a:off x="648931" y="2438400"/>
            <a:ext cx="3505494" cy="3785419"/>
          </a:xfrm>
        </p:spPr>
        <p:txBody>
          <a:bodyPr vert="horz" lIns="91440" tIns="45720" rIns="91440" bIns="45720" rtlCol="0">
            <a:normAutofit/>
          </a:bodyPr>
          <a:lstStyle/>
          <a:p>
            <a:pPr marL="0" indent="0">
              <a:buNone/>
            </a:pPr>
            <a:r>
              <a:rPr lang="en-US" sz="2000">
                <a:ea typeface="+mn-lt"/>
                <a:cs typeface="+mn-lt"/>
              </a:rPr>
              <a:t>A) </a:t>
            </a:r>
            <a:r>
              <a:rPr lang="en-US" sz="2000" b="1">
                <a:ea typeface="+mn-lt"/>
                <a:cs typeface="+mn-lt"/>
              </a:rPr>
              <a:t>triangle wave</a:t>
            </a:r>
            <a:endParaRPr lang="en-US" sz="2000">
              <a:cs typeface="Calibri" panose="020F0502020204030204"/>
            </a:endParaRPr>
          </a:p>
          <a:p>
            <a:pPr marL="0" indent="0">
              <a:buNone/>
            </a:pPr>
            <a:endParaRPr lang="en-US" sz="2000" b="1">
              <a:cs typeface="Calibri"/>
            </a:endParaRPr>
          </a:p>
          <a:p>
            <a:pPr marL="0" indent="0">
              <a:buNone/>
            </a:pPr>
            <a:r>
              <a:rPr lang="en-US" sz="2000" b="1" u="sng">
                <a:ea typeface="+mn-lt"/>
                <a:cs typeface="+mn-lt"/>
              </a:rPr>
              <a:t>Non inverting Opamp</a:t>
            </a:r>
            <a:endParaRPr lang="en-US" sz="2000"/>
          </a:p>
          <a:p>
            <a:pPr marL="0" indent="0">
              <a:buNone/>
            </a:pPr>
            <a:endParaRPr lang="en-US" sz="2000" b="1" u="sng">
              <a:ea typeface="+mn-lt"/>
              <a:cs typeface="+mn-lt"/>
            </a:endParaRPr>
          </a:p>
          <a:p>
            <a:pPr marL="0" indent="0">
              <a:buNone/>
            </a:pPr>
            <a:endParaRPr lang="en-US" sz="2000" b="1" u="sng">
              <a:ea typeface="+mn-lt"/>
              <a:cs typeface="+mn-lt"/>
            </a:endParaRPr>
          </a:p>
          <a:p>
            <a:pPr marL="0" indent="0">
              <a:buNone/>
            </a:pPr>
            <a:endParaRPr lang="en-US" sz="2000" b="1">
              <a:ea typeface="+mn-lt"/>
              <a:cs typeface="+mn-lt"/>
            </a:endParaRPr>
          </a:p>
          <a:p>
            <a:pPr marL="0" indent="0">
              <a:buNone/>
            </a:pPr>
            <a:endParaRPr lang="en-US" sz="2000" b="1">
              <a:ea typeface="+mn-lt"/>
              <a:cs typeface="+mn-lt"/>
            </a:endParaRPr>
          </a:p>
          <a:p>
            <a:endParaRPr lang="en-US" sz="2000">
              <a:ea typeface="+mn-lt"/>
              <a:cs typeface="+mn-lt"/>
            </a:endParaRPr>
          </a:p>
          <a:p>
            <a:pPr marL="0" indent="0">
              <a:buNone/>
            </a:pPr>
            <a:endParaRPr lang="en-US" sz="2000">
              <a:ea typeface="+mn-lt"/>
              <a:cs typeface="+mn-lt"/>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254F8F4-A8CC-483D-8A3E-B3D081BBD3B4}"/>
              </a:ext>
            </a:extLst>
          </p:cNvPr>
          <p:cNvPicPr>
            <a:picLocks noChangeAspect="1"/>
          </p:cNvPicPr>
          <p:nvPr/>
        </p:nvPicPr>
        <p:blipFill>
          <a:blip r:embed="rId2"/>
          <a:stretch>
            <a:fillRect/>
          </a:stretch>
        </p:blipFill>
        <p:spPr>
          <a:xfrm>
            <a:off x="5405862" y="1230321"/>
            <a:ext cx="6019331" cy="4394111"/>
          </a:xfrm>
          <a:prstGeom prst="rect">
            <a:avLst/>
          </a:prstGeom>
          <a:effectLst/>
        </p:spPr>
      </p:pic>
    </p:spTree>
    <p:extLst>
      <p:ext uri="{BB962C8B-B14F-4D97-AF65-F5344CB8AC3E}">
        <p14:creationId xmlns:p14="http://schemas.microsoft.com/office/powerpoint/2010/main" val="132616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1AD9-1563-45A0-90CA-43505913F8AF}"/>
              </a:ext>
            </a:extLst>
          </p:cNvPr>
          <p:cNvSpPr>
            <a:spLocks noGrp="1"/>
          </p:cNvSpPr>
          <p:nvPr>
            <p:ph type="title"/>
          </p:nvPr>
        </p:nvSpPr>
        <p:spPr>
          <a:xfrm>
            <a:off x="648929" y="629266"/>
            <a:ext cx="3505495" cy="1622321"/>
          </a:xfrm>
        </p:spPr>
        <p:txBody>
          <a:bodyPr>
            <a:normAutofit/>
          </a:bodyPr>
          <a:lstStyle/>
          <a:p>
            <a:r>
              <a:rPr lang="en-US" b="1" dirty="0">
                <a:cs typeface="Calibri Light"/>
              </a:rPr>
              <a:t>Inverting op amp:</a:t>
            </a:r>
            <a:endParaRPr lang="en-US" b="1" dirty="0"/>
          </a:p>
        </p:txBody>
      </p:sp>
      <p:sp>
        <p:nvSpPr>
          <p:cNvPr id="8" name="Content Placeholder 7">
            <a:extLst>
              <a:ext uri="{FF2B5EF4-FFF2-40B4-BE49-F238E27FC236}">
                <a16:creationId xmlns:a16="http://schemas.microsoft.com/office/drawing/2014/main" id="{25F54F5C-D847-44BF-92A0-0A3C2B6AA556}"/>
              </a:ext>
            </a:extLst>
          </p:cNvPr>
          <p:cNvSpPr>
            <a:spLocks noGrp="1"/>
          </p:cNvSpPr>
          <p:nvPr>
            <p:ph idx="1"/>
          </p:nvPr>
        </p:nvSpPr>
        <p:spPr>
          <a:xfrm>
            <a:off x="648931" y="2438400"/>
            <a:ext cx="3505494" cy="3785419"/>
          </a:xfrm>
        </p:spPr>
        <p:txBody>
          <a:bodyPr>
            <a:normAutofit/>
          </a:bodyPr>
          <a:lstStyle/>
          <a:p>
            <a:endParaRPr lang="en-US" sz="200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71DBBE4-7B62-41A4-B044-8922CDDD9C05}"/>
              </a:ext>
            </a:extLst>
          </p:cNvPr>
          <p:cNvPicPr>
            <a:picLocks noChangeAspect="1"/>
          </p:cNvPicPr>
          <p:nvPr/>
        </p:nvPicPr>
        <p:blipFill>
          <a:blip r:embed="rId2"/>
          <a:stretch>
            <a:fillRect/>
          </a:stretch>
        </p:blipFill>
        <p:spPr>
          <a:xfrm>
            <a:off x="5405862" y="1207749"/>
            <a:ext cx="6019331" cy="4439256"/>
          </a:xfrm>
          <a:prstGeom prst="rect">
            <a:avLst/>
          </a:prstGeom>
          <a:effectLst/>
        </p:spPr>
      </p:pic>
    </p:spTree>
    <p:extLst>
      <p:ext uri="{BB962C8B-B14F-4D97-AF65-F5344CB8AC3E}">
        <p14:creationId xmlns:p14="http://schemas.microsoft.com/office/powerpoint/2010/main" val="178797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FE1F-C88A-4DC6-AFDB-95D5B3E409C7}"/>
              </a:ext>
            </a:extLst>
          </p:cNvPr>
          <p:cNvSpPr>
            <a:spLocks noGrp="1"/>
          </p:cNvSpPr>
          <p:nvPr>
            <p:ph type="title"/>
          </p:nvPr>
        </p:nvSpPr>
        <p:spPr>
          <a:xfrm>
            <a:off x="648929" y="341641"/>
            <a:ext cx="3730752" cy="1693776"/>
          </a:xfrm>
        </p:spPr>
        <p:txBody>
          <a:bodyPr>
            <a:normAutofit/>
          </a:bodyPr>
          <a:lstStyle/>
          <a:p>
            <a:r>
              <a:rPr lang="en-US" sz="3600" b="1">
                <a:ea typeface="+mj-lt"/>
                <a:cs typeface="+mj-lt"/>
              </a:rPr>
              <a:t>B) Sine wave:</a:t>
            </a:r>
            <a:endParaRPr lang="en-US" sz="3600" b="1"/>
          </a:p>
        </p:txBody>
      </p:sp>
      <p:sp>
        <p:nvSpPr>
          <p:cNvPr id="3" name="Content Placeholder 2">
            <a:extLst>
              <a:ext uri="{FF2B5EF4-FFF2-40B4-BE49-F238E27FC236}">
                <a16:creationId xmlns:a16="http://schemas.microsoft.com/office/drawing/2014/main" id="{EDF4062A-345C-40F3-9711-88AC1BD85110}"/>
              </a:ext>
            </a:extLst>
          </p:cNvPr>
          <p:cNvSpPr>
            <a:spLocks noGrp="1"/>
          </p:cNvSpPr>
          <p:nvPr>
            <p:ph idx="1"/>
          </p:nvPr>
        </p:nvSpPr>
        <p:spPr>
          <a:xfrm>
            <a:off x="4864100" y="341641"/>
            <a:ext cx="6675627" cy="1690359"/>
          </a:xfrm>
        </p:spPr>
        <p:txBody>
          <a:bodyPr vert="horz" lIns="91440" tIns="45720" rIns="91440" bIns="45720" rtlCol="0" anchor="ctr">
            <a:normAutofit/>
          </a:bodyPr>
          <a:lstStyle/>
          <a:p>
            <a:r>
              <a:rPr lang="en-US" sz="2000" b="1" dirty="0">
                <a:ea typeface="+mn-lt"/>
                <a:cs typeface="+mn-lt"/>
              </a:rPr>
              <a:t>Non Inverting Op Amp:</a:t>
            </a:r>
          </a:p>
          <a:p>
            <a:endParaRPr lang="en-US" sz="2000" b="1">
              <a:cs typeface="Calibri" panose="020F0502020204030204"/>
            </a:endParaRPr>
          </a:p>
          <a:p>
            <a:endParaRPr lang="en-US" sz="2000" b="1">
              <a:cs typeface="Calibri" panose="020F0502020204030204"/>
            </a:endParaRPr>
          </a:p>
        </p:txBody>
      </p:sp>
      <p:sp>
        <p:nvSpPr>
          <p:cNvPr id="17" name="Rectangle 16">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2" descr="Diagram, schematic&#10;&#10;Description automatically generated">
            <a:extLst>
              <a:ext uri="{FF2B5EF4-FFF2-40B4-BE49-F238E27FC236}">
                <a16:creationId xmlns:a16="http://schemas.microsoft.com/office/drawing/2014/main" id="{87F0308C-BB13-4C8D-ADF0-ABC77309CC19}"/>
              </a:ext>
            </a:extLst>
          </p:cNvPr>
          <p:cNvPicPr>
            <a:picLocks noChangeAspect="1"/>
          </p:cNvPicPr>
          <p:nvPr/>
        </p:nvPicPr>
        <p:blipFill rotWithShape="1">
          <a:blip r:embed="rId2"/>
          <a:srcRect t="1761" b="7800"/>
          <a:stretch/>
        </p:blipFill>
        <p:spPr>
          <a:xfrm>
            <a:off x="2184401" y="2742910"/>
            <a:ext cx="7823199" cy="3343043"/>
          </a:xfrm>
          <a:prstGeom prst="rect">
            <a:avLst/>
          </a:prstGeom>
        </p:spPr>
      </p:pic>
    </p:spTree>
    <p:extLst>
      <p:ext uri="{BB962C8B-B14F-4D97-AF65-F5344CB8AC3E}">
        <p14:creationId xmlns:p14="http://schemas.microsoft.com/office/powerpoint/2010/main" val="5378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3E5F56-04AC-48F6-B30E-D9C4C1781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CDAEFB19-78B1-4412-8791-DEBC3BFF0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histogram&#10;&#10;Description automatically generated">
            <a:extLst>
              <a:ext uri="{FF2B5EF4-FFF2-40B4-BE49-F238E27FC236}">
                <a16:creationId xmlns:a16="http://schemas.microsoft.com/office/drawing/2014/main" id="{16FCB329-7C8E-4B00-A308-F1AA69A36BED}"/>
              </a:ext>
            </a:extLst>
          </p:cNvPr>
          <p:cNvPicPr>
            <a:picLocks noChangeAspect="1"/>
          </p:cNvPicPr>
          <p:nvPr/>
        </p:nvPicPr>
        <p:blipFill rotWithShape="1">
          <a:blip r:embed="rId2"/>
          <a:srcRect t="2988" r="1" b="10058"/>
          <a:stretch/>
        </p:blipFill>
        <p:spPr>
          <a:xfrm>
            <a:off x="969264" y="960120"/>
            <a:ext cx="10277856" cy="4937760"/>
          </a:xfrm>
          <a:prstGeom prst="rect">
            <a:avLst/>
          </a:prstGeom>
        </p:spPr>
      </p:pic>
    </p:spTree>
    <p:extLst>
      <p:ext uri="{BB962C8B-B14F-4D97-AF65-F5344CB8AC3E}">
        <p14:creationId xmlns:p14="http://schemas.microsoft.com/office/powerpoint/2010/main" val="15063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0B11-42DF-483A-B0B0-97EECF2D4BD1}"/>
              </a:ext>
            </a:extLst>
          </p:cNvPr>
          <p:cNvSpPr>
            <a:spLocks noGrp="1"/>
          </p:cNvSpPr>
          <p:nvPr>
            <p:ph type="title"/>
          </p:nvPr>
        </p:nvSpPr>
        <p:spPr>
          <a:xfrm>
            <a:off x="648929" y="341641"/>
            <a:ext cx="3730752" cy="1693776"/>
          </a:xfrm>
        </p:spPr>
        <p:txBody>
          <a:bodyPr vert="horz" lIns="91440" tIns="45720" rIns="91440" bIns="45720" rtlCol="0">
            <a:normAutofit/>
          </a:bodyPr>
          <a:lstStyle/>
          <a:p>
            <a:r>
              <a:rPr lang="en-US" sz="3600" b="1" kern="1200">
                <a:latin typeface="+mj-lt"/>
                <a:ea typeface="+mj-ea"/>
                <a:cs typeface="+mj-cs"/>
              </a:rPr>
              <a:t>Inverting op Amp :</a:t>
            </a:r>
          </a:p>
        </p:txBody>
      </p:sp>
      <p:sp>
        <p:nvSpPr>
          <p:cNvPr id="20"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7" descr="Diagram&#10;&#10;Description automatically generated">
            <a:extLst>
              <a:ext uri="{FF2B5EF4-FFF2-40B4-BE49-F238E27FC236}">
                <a16:creationId xmlns:a16="http://schemas.microsoft.com/office/drawing/2014/main" id="{20C920AF-43E8-45E6-A0B1-E75442B251EB}"/>
              </a:ext>
            </a:extLst>
          </p:cNvPr>
          <p:cNvPicPr>
            <a:picLocks noChangeAspect="1"/>
          </p:cNvPicPr>
          <p:nvPr/>
        </p:nvPicPr>
        <p:blipFill rotWithShape="1">
          <a:blip r:embed="rId2"/>
          <a:srcRect b="3972"/>
          <a:stretch/>
        </p:blipFill>
        <p:spPr>
          <a:xfrm>
            <a:off x="2184401" y="2742910"/>
            <a:ext cx="7823199" cy="3343043"/>
          </a:xfrm>
          <a:prstGeom prst="rect">
            <a:avLst/>
          </a:prstGeom>
        </p:spPr>
      </p:pic>
    </p:spTree>
    <p:extLst>
      <p:ext uri="{BB962C8B-B14F-4D97-AF65-F5344CB8AC3E}">
        <p14:creationId xmlns:p14="http://schemas.microsoft.com/office/powerpoint/2010/main" val="41060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hart&#10;&#10;Description automatically generated">
            <a:extLst>
              <a:ext uri="{FF2B5EF4-FFF2-40B4-BE49-F238E27FC236}">
                <a16:creationId xmlns:a16="http://schemas.microsoft.com/office/drawing/2014/main" id="{8146E9FB-3A85-46DF-9D15-8E031FA72676}"/>
              </a:ext>
            </a:extLst>
          </p:cNvPr>
          <p:cNvPicPr>
            <a:picLocks noChangeAspect="1"/>
          </p:cNvPicPr>
          <p:nvPr/>
        </p:nvPicPr>
        <p:blipFill>
          <a:blip r:embed="rId2"/>
          <a:stretch>
            <a:fillRect/>
          </a:stretch>
        </p:blipFill>
        <p:spPr>
          <a:xfrm>
            <a:off x="815370" y="643467"/>
            <a:ext cx="10561260" cy="5571066"/>
          </a:xfrm>
          <a:prstGeom prst="rect">
            <a:avLst/>
          </a:prstGeom>
        </p:spPr>
      </p:pic>
    </p:spTree>
    <p:extLst>
      <p:ext uri="{BB962C8B-B14F-4D97-AF65-F5344CB8AC3E}">
        <p14:creationId xmlns:p14="http://schemas.microsoft.com/office/powerpoint/2010/main" val="261897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33F648-DAB9-4AE2-8407-24302E593DFF}"/>
              </a:ext>
            </a:extLst>
          </p:cNvPr>
          <p:cNvSpPr>
            <a:spLocks noGrp="1"/>
          </p:cNvSpPr>
          <p:nvPr>
            <p:ph type="title"/>
          </p:nvPr>
        </p:nvSpPr>
        <p:spPr>
          <a:xfrm>
            <a:off x="643467" y="321734"/>
            <a:ext cx="10905066" cy="1135737"/>
          </a:xfrm>
        </p:spPr>
        <p:txBody>
          <a:bodyPr>
            <a:normAutofit/>
          </a:bodyPr>
          <a:lstStyle/>
          <a:p>
            <a:r>
              <a:rPr lang="en-US" sz="2500" b="1" u="sng">
                <a:ea typeface="+mj-lt"/>
                <a:cs typeface="+mj-lt"/>
              </a:rPr>
              <a:t>Falstad</a:t>
            </a:r>
            <a:br>
              <a:rPr lang="en-US" sz="2500" b="1" u="sng">
                <a:ea typeface="+mj-lt"/>
                <a:cs typeface="+mj-lt"/>
              </a:rPr>
            </a:br>
            <a:r>
              <a:rPr lang="en-US" sz="2500" b="1" u="sng">
                <a:ea typeface="+mj-lt"/>
                <a:cs typeface="+mj-lt"/>
              </a:rPr>
              <a:t> </a:t>
            </a:r>
            <a:br>
              <a:rPr lang="en-US" sz="2500" b="1" u="sng">
                <a:ea typeface="+mj-lt"/>
                <a:cs typeface="+mj-lt"/>
              </a:rPr>
            </a:br>
            <a:endParaRPr lang="en-US" sz="2500"/>
          </a:p>
        </p:txBody>
      </p:sp>
      <p:sp>
        <p:nvSpPr>
          <p:cNvPr id="3" name="Content Placeholder 2">
            <a:extLst>
              <a:ext uri="{FF2B5EF4-FFF2-40B4-BE49-F238E27FC236}">
                <a16:creationId xmlns:a16="http://schemas.microsoft.com/office/drawing/2014/main" id="{EF6D3CDC-A5E5-4809-AA78-25E150A897AB}"/>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b="1" u="sng">
                <a:ea typeface="+mn-lt"/>
                <a:cs typeface="+mn-lt"/>
              </a:rPr>
              <a:t>Inverting Opamp</a:t>
            </a:r>
          </a:p>
          <a:p>
            <a:endParaRPr lang="en-US" sz="2000" b="1" u="sng">
              <a:cs typeface="Calibri"/>
            </a:endParaRPr>
          </a:p>
          <a:p>
            <a:endParaRPr lang="en-US" sz="2000" b="1" u="sng">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B9FFECCB-E27D-4351-BDF5-1C8CAEA81BAD}"/>
              </a:ext>
            </a:extLst>
          </p:cNvPr>
          <p:cNvPicPr>
            <a:picLocks noChangeAspect="1"/>
          </p:cNvPicPr>
          <p:nvPr/>
        </p:nvPicPr>
        <p:blipFill>
          <a:blip r:embed="rId2"/>
          <a:stretch>
            <a:fillRect/>
          </a:stretch>
        </p:blipFill>
        <p:spPr>
          <a:xfrm>
            <a:off x="5424062" y="1782981"/>
            <a:ext cx="5995727"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678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9DD52-E186-4A4A-B7A2-81DC7A1E1E7E}"/>
              </a:ext>
            </a:extLst>
          </p:cNvPr>
          <p:cNvSpPr>
            <a:spLocks noGrp="1"/>
          </p:cNvSpPr>
          <p:nvPr>
            <p:ph type="title"/>
          </p:nvPr>
        </p:nvSpPr>
        <p:spPr>
          <a:xfrm>
            <a:off x="1136397" y="502021"/>
            <a:ext cx="9688296" cy="1642969"/>
          </a:xfrm>
        </p:spPr>
        <p:txBody>
          <a:bodyPr anchor="b">
            <a:normAutofit/>
          </a:bodyPr>
          <a:lstStyle/>
          <a:p>
            <a:r>
              <a:rPr lang="en-US" sz="3700">
                <a:ea typeface="+mj-lt"/>
                <a:cs typeface="+mj-lt"/>
              </a:rPr>
              <a:t> </a:t>
            </a:r>
            <a:r>
              <a:rPr lang="en-US" sz="3700" b="1" u="sng">
                <a:ea typeface="+mj-lt"/>
                <a:cs typeface="+mj-lt"/>
              </a:rPr>
              <a:t>VOLTAGE COMPARATOR </a:t>
            </a:r>
            <a:br>
              <a:rPr lang="en-US" sz="3700" b="1" u="sng">
                <a:ea typeface="+mj-lt"/>
                <a:cs typeface="+mj-lt"/>
              </a:rPr>
            </a:br>
            <a:r>
              <a:rPr lang="en-US" sz="3700">
                <a:ea typeface="+mj-lt"/>
                <a:cs typeface="+mj-lt"/>
              </a:rPr>
              <a:t>(UNDER THE GUIDANCE OF DR.V. Sowmya)</a:t>
            </a:r>
            <a:br>
              <a:rPr lang="en-US" sz="3700" b="1" u="sng">
                <a:ea typeface="+mj-lt"/>
                <a:cs typeface="+mj-lt"/>
              </a:rPr>
            </a:br>
            <a:endParaRPr lang="en-US" sz="3700" b="1" u="sng">
              <a:cs typeface="Calibri Light"/>
            </a:endParaRPr>
          </a:p>
        </p:txBody>
      </p:sp>
      <p:sp>
        <p:nvSpPr>
          <p:cNvPr id="3" name="Content Placeholder 2">
            <a:extLst>
              <a:ext uri="{FF2B5EF4-FFF2-40B4-BE49-F238E27FC236}">
                <a16:creationId xmlns:a16="http://schemas.microsoft.com/office/drawing/2014/main" id="{B6BAE4E5-599D-460B-BC8B-100906C0B93F}"/>
              </a:ext>
            </a:extLst>
          </p:cNvPr>
          <p:cNvSpPr>
            <a:spLocks noGrp="1"/>
          </p:cNvSpPr>
          <p:nvPr>
            <p:ph idx="1"/>
          </p:nvPr>
        </p:nvSpPr>
        <p:spPr>
          <a:xfrm>
            <a:off x="1136397" y="2418409"/>
            <a:ext cx="9688296" cy="3454358"/>
          </a:xfrm>
        </p:spPr>
        <p:txBody>
          <a:bodyPr vert="horz" lIns="91440" tIns="45720" rIns="91440" bIns="45720" rtlCol="0" anchor="t">
            <a:normAutofit/>
          </a:bodyPr>
          <a:lstStyle/>
          <a:p>
            <a:r>
              <a:rPr lang="en-US" sz="2000">
                <a:cs typeface="Calibri"/>
              </a:rPr>
              <a:t>Done by : </a:t>
            </a:r>
          </a:p>
          <a:p>
            <a:pPr marL="0" indent="0">
              <a:buNone/>
            </a:pPr>
            <a:r>
              <a:rPr lang="en-US" sz="2000">
                <a:cs typeface="Calibri"/>
              </a:rPr>
              <a:t>DIVITH PHOGAT – AIEA.14193</a:t>
            </a:r>
          </a:p>
          <a:p>
            <a:pPr marL="0" indent="0">
              <a:buNone/>
            </a:pPr>
            <a:r>
              <a:rPr lang="en-US" sz="2000">
                <a:cs typeface="Calibri"/>
              </a:rPr>
              <a:t>GARAPATI VENKATA KRISHNA – AIEB.24735</a:t>
            </a:r>
          </a:p>
          <a:p>
            <a:pPr marL="0" indent="0">
              <a:buNone/>
            </a:pPr>
            <a:r>
              <a:rPr lang="en-US" sz="2000">
                <a:cs typeface="Calibri"/>
              </a:rPr>
              <a:t>JAYANTH M – AIEB.10655</a:t>
            </a:r>
          </a:p>
          <a:p>
            <a:pPr marL="0" indent="0">
              <a:buNone/>
            </a:pPr>
            <a:r>
              <a:rPr lang="en-US" sz="2000">
                <a:cs typeface="Calibri"/>
              </a:rPr>
              <a:t>KARNATI SAI PRASHANTH – AIEB.25264</a:t>
            </a:r>
          </a:p>
          <a:p>
            <a:pPr marL="0" indent="0">
              <a:buNone/>
            </a:pPr>
            <a:r>
              <a:rPr lang="en-US" sz="2000">
                <a:cs typeface="Calibri"/>
              </a:rPr>
              <a:t>MANISH RAMA GOPAL NADELLA  - AIEB.12015</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532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0613-7B23-4469-8D3D-DF77E66AC897}"/>
              </a:ext>
            </a:extLst>
          </p:cNvPr>
          <p:cNvSpPr>
            <a:spLocks noGrp="1"/>
          </p:cNvSpPr>
          <p:nvPr>
            <p:ph type="title"/>
          </p:nvPr>
        </p:nvSpPr>
        <p:spPr/>
        <p:txBody>
          <a:bodyPr/>
          <a:lstStyle/>
          <a:p>
            <a:r>
              <a:rPr lang="en-US" b="1" u="sng" dirty="0">
                <a:ea typeface="+mj-lt"/>
                <a:cs typeface="+mj-lt"/>
              </a:rPr>
              <a:t>Non Inverting </a:t>
            </a:r>
            <a:r>
              <a:rPr lang="en-US" b="1" u="sng" dirty="0" err="1">
                <a:ea typeface="+mj-lt"/>
                <a:cs typeface="+mj-lt"/>
              </a:rPr>
              <a:t>OpAmp</a:t>
            </a:r>
            <a:endParaRPr lang="en-US" dirty="0" err="1"/>
          </a:p>
        </p:txBody>
      </p:sp>
      <p:pic>
        <p:nvPicPr>
          <p:cNvPr id="4" name="Picture 4" descr="Diagram, schematic&#10;&#10;Description automatically generated">
            <a:extLst>
              <a:ext uri="{FF2B5EF4-FFF2-40B4-BE49-F238E27FC236}">
                <a16:creationId xmlns:a16="http://schemas.microsoft.com/office/drawing/2014/main" id="{7CCE0861-DC4C-4B41-9C48-7828D23051AC}"/>
              </a:ext>
            </a:extLst>
          </p:cNvPr>
          <p:cNvPicPr>
            <a:picLocks noGrp="1" noChangeAspect="1"/>
          </p:cNvPicPr>
          <p:nvPr>
            <p:ph idx="1"/>
          </p:nvPr>
        </p:nvPicPr>
        <p:blipFill>
          <a:blip r:embed="rId2"/>
          <a:stretch>
            <a:fillRect/>
          </a:stretch>
        </p:blipFill>
        <p:spPr>
          <a:xfrm>
            <a:off x="3633787" y="2182019"/>
            <a:ext cx="4924425" cy="3638550"/>
          </a:xfrm>
        </p:spPr>
      </p:pic>
    </p:spTree>
    <p:extLst>
      <p:ext uri="{BB962C8B-B14F-4D97-AF65-F5344CB8AC3E}">
        <p14:creationId xmlns:p14="http://schemas.microsoft.com/office/powerpoint/2010/main" val="83807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F493-C20E-4CB8-A8FA-83C13C0DBC66}"/>
              </a:ext>
            </a:extLst>
          </p:cNvPr>
          <p:cNvSpPr>
            <a:spLocks noGrp="1"/>
          </p:cNvSpPr>
          <p:nvPr>
            <p:ph type="title"/>
          </p:nvPr>
        </p:nvSpPr>
        <p:spPr/>
        <p:txBody>
          <a:bodyPr/>
          <a:lstStyle/>
          <a:p>
            <a:r>
              <a:rPr lang="en-US" dirty="0">
                <a:ea typeface="+mj-lt"/>
                <a:cs typeface="+mj-lt"/>
              </a:rPr>
              <a:t>INFERENCE:- </a:t>
            </a:r>
            <a:endParaRPr lang="en-US" dirty="0"/>
          </a:p>
        </p:txBody>
      </p:sp>
      <p:sp>
        <p:nvSpPr>
          <p:cNvPr id="3" name="Content Placeholder 2">
            <a:extLst>
              <a:ext uri="{FF2B5EF4-FFF2-40B4-BE49-F238E27FC236}">
                <a16:creationId xmlns:a16="http://schemas.microsoft.com/office/drawing/2014/main" id="{DE5931AF-C945-446F-AC8D-A72EB1A3C5CA}"/>
              </a:ext>
            </a:extLst>
          </p:cNvPr>
          <p:cNvSpPr>
            <a:spLocks noGrp="1"/>
          </p:cNvSpPr>
          <p:nvPr>
            <p:ph idx="1"/>
          </p:nvPr>
        </p:nvSpPr>
        <p:spPr/>
        <p:txBody>
          <a:bodyPr vert="horz" lIns="91440" tIns="45720" rIns="91440" bIns="45720" rtlCol="0" anchor="t">
            <a:normAutofit/>
          </a:bodyPr>
          <a:lstStyle/>
          <a:p>
            <a:endParaRPr lang="en-US" dirty="0">
              <a:cs typeface="Calibri" panose="020F0502020204030204"/>
            </a:endParaRPr>
          </a:p>
          <a:p>
            <a:r>
              <a:rPr lang="en-US" dirty="0">
                <a:ea typeface="+mn-lt"/>
                <a:cs typeface="+mn-lt"/>
              </a:rPr>
              <a:t>When input voltage is greater than reference voltage the output goes to + v saturation.</a:t>
            </a:r>
            <a:endParaRPr lang="en-US" dirty="0">
              <a:cs typeface="Calibri" panose="020F0502020204030204"/>
            </a:endParaRPr>
          </a:p>
          <a:p>
            <a:r>
              <a:rPr lang="en-US" dirty="0">
                <a:ea typeface="+mn-lt"/>
                <a:cs typeface="+mn-lt"/>
              </a:rPr>
              <a:t>When input voltage is less than reference voltage the output goes to -v saturation</a:t>
            </a:r>
            <a:endParaRPr lang="en-US" dirty="0"/>
          </a:p>
          <a:p>
            <a:endParaRPr lang="en-US" dirty="0">
              <a:cs typeface="Calibri" panose="020F0502020204030204"/>
            </a:endParaRPr>
          </a:p>
        </p:txBody>
      </p:sp>
    </p:spTree>
    <p:extLst>
      <p:ext uri="{BB962C8B-B14F-4D97-AF65-F5344CB8AC3E}">
        <p14:creationId xmlns:p14="http://schemas.microsoft.com/office/powerpoint/2010/main" val="51383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06488-62D2-4024-8057-914343491EB1}"/>
              </a:ext>
            </a:extLst>
          </p:cNvPr>
          <p:cNvSpPr>
            <a:spLocks noGrp="1"/>
          </p:cNvSpPr>
          <p:nvPr>
            <p:ph type="title"/>
          </p:nvPr>
        </p:nvSpPr>
        <p:spPr>
          <a:xfrm>
            <a:off x="838200" y="365125"/>
            <a:ext cx="10515600" cy="1325563"/>
          </a:xfrm>
        </p:spPr>
        <p:txBody>
          <a:bodyPr>
            <a:normAutofit/>
          </a:bodyPr>
          <a:lstStyle/>
          <a:p>
            <a:r>
              <a:rPr lang="en-US" sz="5400" b="1" u="sng">
                <a:ea typeface="+mj-lt"/>
                <a:cs typeface="+mj-lt"/>
              </a:rPr>
              <a:t>OBJECTIVE:-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BC7A48-9019-473B-AB04-3EDAA91F84E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mn-lt"/>
                <a:cs typeface="+mn-lt"/>
              </a:rPr>
              <a:t>To learn about </a:t>
            </a:r>
            <a:r>
              <a:rPr lang="en-US" sz="2200" b="1">
                <a:ea typeface="+mn-lt"/>
                <a:cs typeface="+mn-lt"/>
              </a:rPr>
              <a:t>operational amplifier </a:t>
            </a:r>
            <a:r>
              <a:rPr lang="en-US" sz="2200">
                <a:ea typeface="+mn-lt"/>
                <a:cs typeface="+mn-lt"/>
              </a:rPr>
              <a:t>or </a:t>
            </a:r>
            <a:r>
              <a:rPr lang="en-US" sz="2200" b="1">
                <a:ea typeface="+mn-lt"/>
                <a:cs typeface="+mn-lt"/>
              </a:rPr>
              <a:t>op amp </a:t>
            </a:r>
            <a:r>
              <a:rPr lang="en-US" sz="2200">
                <a:ea typeface="+mn-lt"/>
                <a:cs typeface="+mn-lt"/>
              </a:rPr>
              <a:t>, that is designed with certain characteristics (high input resistance, low output resistance, and a large differential gain) that make it a nearly ideal amplifier and useful building-block in many circuit applications. OP AMP is almost like an ideal amplifier.</a:t>
            </a:r>
          </a:p>
          <a:p>
            <a:pPr>
              <a:buNone/>
            </a:pPr>
            <a:endParaRPr lang="en-US" sz="2200" b="1" u="sng">
              <a:ea typeface="+mn-lt"/>
              <a:cs typeface="+mn-lt"/>
            </a:endParaRPr>
          </a:p>
          <a:p>
            <a:pPr>
              <a:buNone/>
            </a:pPr>
            <a:r>
              <a:rPr lang="en-US" sz="2200" b="1" u="sng">
                <a:ea typeface="+mn-lt"/>
                <a:cs typeface="+mn-lt"/>
              </a:rPr>
              <a:t>MATERIALS REQUIRED:-</a:t>
            </a:r>
            <a:r>
              <a:rPr lang="en-US" sz="2200">
                <a:ea typeface="+mn-lt"/>
                <a:cs typeface="+mn-lt"/>
              </a:rPr>
              <a:t> </a:t>
            </a:r>
            <a:endParaRPr lang="en-US" sz="2200">
              <a:cs typeface="Calibri"/>
            </a:endParaRPr>
          </a:p>
          <a:p>
            <a:pPr>
              <a:buFont typeface="Arial"/>
              <a:buChar char="•"/>
            </a:pPr>
            <a:endParaRPr lang="en-US" sz="2200" b="1" u="sng">
              <a:ea typeface="+mn-lt"/>
              <a:cs typeface="+mn-lt"/>
            </a:endParaRPr>
          </a:p>
          <a:p>
            <a:pPr>
              <a:buFont typeface="Arial"/>
              <a:buChar char="•"/>
            </a:pPr>
            <a:r>
              <a:rPr lang="en-US" sz="2200" u="sng">
                <a:ea typeface="+mn-lt"/>
                <a:cs typeface="+mn-lt"/>
              </a:rPr>
              <a:t> simulation platform [ Falstad/Matlab]</a:t>
            </a: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p:txBody>
      </p:sp>
    </p:spTree>
    <p:extLst>
      <p:ext uri="{BB962C8B-B14F-4D97-AF65-F5344CB8AC3E}">
        <p14:creationId xmlns:p14="http://schemas.microsoft.com/office/powerpoint/2010/main" val="254691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E3CE4-5E50-457D-B3F4-C4C95ED354B2}"/>
              </a:ext>
            </a:extLst>
          </p:cNvPr>
          <p:cNvSpPr>
            <a:spLocks noGrp="1"/>
          </p:cNvSpPr>
          <p:nvPr>
            <p:ph type="title"/>
          </p:nvPr>
        </p:nvSpPr>
        <p:spPr>
          <a:xfrm>
            <a:off x="841248" y="548640"/>
            <a:ext cx="3600860" cy="5431536"/>
          </a:xfrm>
        </p:spPr>
        <p:txBody>
          <a:bodyPr>
            <a:normAutofit/>
          </a:bodyPr>
          <a:lstStyle/>
          <a:p>
            <a:r>
              <a:rPr lang="en-US" sz="4200" b="1" u="sng">
                <a:ea typeface="+mj-lt"/>
                <a:cs typeface="+mj-lt"/>
              </a:rPr>
              <a:t>DESCRIPTION OF COMPONENTS:</a:t>
            </a:r>
            <a:endParaRPr lang="en-US" sz="42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AEC2E5-9D53-47D5-97E5-51C1A795AFEA}"/>
              </a:ext>
            </a:extLst>
          </p:cNvPr>
          <p:cNvSpPr>
            <a:spLocks noGrp="1"/>
          </p:cNvSpPr>
          <p:nvPr>
            <p:ph idx="1"/>
          </p:nvPr>
        </p:nvSpPr>
        <p:spPr>
          <a:xfrm>
            <a:off x="5126418" y="552091"/>
            <a:ext cx="6224335" cy="5431536"/>
          </a:xfrm>
        </p:spPr>
        <p:txBody>
          <a:bodyPr vert="horz" lIns="91440" tIns="45720" rIns="91440" bIns="45720" rtlCol="0" anchor="ctr">
            <a:normAutofit lnSpcReduction="10000"/>
          </a:bodyPr>
          <a:lstStyle/>
          <a:p>
            <a:pPr marL="0" indent="0">
              <a:buNone/>
            </a:pPr>
            <a:r>
              <a:rPr lang="en-US" sz="2000" b="1" dirty="0">
                <a:ea typeface="+mn-lt"/>
                <a:cs typeface="+mn-lt"/>
              </a:rPr>
              <a:t>Falstad</a:t>
            </a:r>
            <a:r>
              <a:rPr lang="en-US" sz="2000" b="1">
                <a:ea typeface="+mn-lt"/>
                <a:cs typeface="+mn-lt"/>
              </a:rPr>
              <a:t>:</a:t>
            </a:r>
            <a:r>
              <a:rPr lang="en-US" sz="2000">
                <a:ea typeface="+mn-lt"/>
                <a:cs typeface="+mn-lt"/>
              </a:rPr>
              <a:t> </a:t>
            </a:r>
          </a:p>
          <a:p>
            <a:pPr marL="0" indent="0">
              <a:buNone/>
            </a:pPr>
            <a:r>
              <a:rPr lang="en-US" sz="2000">
                <a:ea typeface="+mn-lt"/>
                <a:cs typeface="+mn-lt"/>
              </a:rPr>
              <a:t>This </a:t>
            </a:r>
            <a:r>
              <a:rPr lang="en-US" sz="2000" dirty="0">
                <a:ea typeface="+mn-lt"/>
                <a:cs typeface="+mn-lt"/>
              </a:rPr>
              <a:t>is an electronic circuit simulator.  When the applet starts up you will see an animated schematic of a simple LRC circuit. The green color indicates positive voltage.  The gray color indicates ground.  A red color indicates negative voltage.  The moving yellow dots indicate current.</a:t>
            </a:r>
          </a:p>
          <a:p>
            <a:pPr marL="0" indent="0">
              <a:buNone/>
            </a:pPr>
            <a:r>
              <a:rPr lang="en-US" sz="2000" dirty="0">
                <a:ea typeface="+mn-lt"/>
                <a:cs typeface="+mn-lt"/>
              </a:rPr>
              <a:t>To turn a switch on or off, just click on it.  If you move the mouse over any component of the circuit, you will see a short description of that component and its current state in the lower right corner of the window. </a:t>
            </a:r>
          </a:p>
          <a:p>
            <a:pPr marL="0" indent="0">
              <a:buNone/>
            </a:pPr>
            <a:endParaRPr lang="en-US" sz="2000" dirty="0">
              <a:cs typeface="Calibri" panose="020F0502020204030204"/>
            </a:endParaRPr>
          </a:p>
          <a:p>
            <a:pPr marL="0" indent="0">
              <a:buNone/>
            </a:pPr>
            <a:r>
              <a:rPr lang="en-US" sz="2000" b="1" dirty="0">
                <a:ea typeface="+mn-lt"/>
                <a:cs typeface="+mn-lt"/>
              </a:rPr>
              <a:t>MATLAB</a:t>
            </a:r>
            <a:r>
              <a:rPr lang="en-US" sz="2000" dirty="0">
                <a:ea typeface="+mn-lt"/>
                <a:cs typeface="+mn-lt"/>
              </a:rPr>
              <a:t> </a:t>
            </a:r>
            <a:endParaRPr lang="en-US" sz="2000" dirty="0">
              <a:cs typeface="Calibri" panose="020F0502020204030204"/>
            </a:endParaRPr>
          </a:p>
          <a:p>
            <a:r>
              <a:rPr lang="en-US" sz="2000" dirty="0">
                <a:ea typeface="+mn-lt"/>
                <a:cs typeface="+mn-lt"/>
              </a:rPr>
              <a:t>MATLAB</a:t>
            </a:r>
            <a:r>
              <a:rPr lang="en-US" sz="2000" baseline="30000" dirty="0">
                <a:ea typeface="+mn-lt"/>
                <a:cs typeface="+mn-lt"/>
              </a:rPr>
              <a:t>®</a:t>
            </a:r>
            <a:r>
              <a:rPr lang="en-US" sz="2000" dirty="0">
                <a:ea typeface="+mn-lt"/>
                <a:cs typeface="+mn-lt"/>
              </a:rPr>
              <a:t> combines a desktop environment tuned for iterative analysis and design processes with a programming language that expresses matrix and array mathematics directly. It includes the Live Editor for creating scripts that combine code, output, and formatted text in an executable notebook.</a:t>
            </a:r>
            <a:endParaRPr lang="en-US" sz="2000" dirty="0"/>
          </a:p>
        </p:txBody>
      </p:sp>
    </p:spTree>
    <p:extLst>
      <p:ext uri="{BB962C8B-B14F-4D97-AF65-F5344CB8AC3E}">
        <p14:creationId xmlns:p14="http://schemas.microsoft.com/office/powerpoint/2010/main" val="313660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5C354-0B0F-4430-A955-BD7435245B4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u="sng" kern="1200">
                <a:solidFill>
                  <a:schemeClr val="bg1"/>
                </a:solidFill>
                <a:latin typeface="+mj-lt"/>
                <a:ea typeface="+mj-ea"/>
                <a:cs typeface="+mj-cs"/>
              </a:rPr>
              <a:t>CIRCUIT DIAGRAM:-</a:t>
            </a:r>
            <a:r>
              <a:rPr lang="en-US" sz="2200" kern="1200">
                <a:solidFill>
                  <a:schemeClr val="bg1"/>
                </a:solidFill>
                <a:latin typeface="+mj-lt"/>
                <a:ea typeface="+mj-ea"/>
                <a:cs typeface="+mj-cs"/>
              </a:rPr>
              <a:t> </a:t>
            </a:r>
          </a:p>
          <a:p>
            <a:pPr algn="ctr"/>
            <a:r>
              <a:rPr lang="en-US" sz="2200" b="1" kern="1200">
                <a:solidFill>
                  <a:schemeClr val="bg1"/>
                </a:solidFill>
                <a:latin typeface="+mj-lt"/>
                <a:ea typeface="+mj-ea"/>
                <a:cs typeface="+mj-cs"/>
              </a:rPr>
              <a:t>For using op amp as comparators:                                       </a:t>
            </a:r>
            <a:endParaRPr lang="en-US" sz="2200" kern="1200">
              <a:solidFill>
                <a:schemeClr val="bg1"/>
              </a:solidFill>
              <a:latin typeface="+mj-lt"/>
              <a:ea typeface="+mj-ea"/>
              <a:cs typeface="+mj-cs"/>
            </a:endParaRPr>
          </a:p>
        </p:txBody>
      </p:sp>
      <p:pic>
        <p:nvPicPr>
          <p:cNvPr id="5" name="Picture 5" descr="Diagram, schematic&#10;&#10;Description automatically generated">
            <a:extLst>
              <a:ext uri="{FF2B5EF4-FFF2-40B4-BE49-F238E27FC236}">
                <a16:creationId xmlns:a16="http://schemas.microsoft.com/office/drawing/2014/main" id="{D03EEE1A-703C-4482-BE35-222229219BEC}"/>
              </a:ext>
            </a:extLst>
          </p:cNvPr>
          <p:cNvPicPr>
            <a:picLocks noChangeAspect="1"/>
          </p:cNvPicPr>
          <p:nvPr/>
        </p:nvPicPr>
        <p:blipFill>
          <a:blip r:embed="rId2"/>
          <a:stretch>
            <a:fillRect/>
          </a:stretch>
        </p:blipFill>
        <p:spPr>
          <a:xfrm>
            <a:off x="1565898" y="1675227"/>
            <a:ext cx="9060204" cy="4394199"/>
          </a:xfrm>
          <a:prstGeom prst="rect">
            <a:avLst/>
          </a:prstGeom>
        </p:spPr>
      </p:pic>
    </p:spTree>
    <p:extLst>
      <p:ext uri="{BB962C8B-B14F-4D97-AF65-F5344CB8AC3E}">
        <p14:creationId xmlns:p14="http://schemas.microsoft.com/office/powerpoint/2010/main" val="222759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2F36C8-9D8C-4F96-AC58-238CE2EC1933}"/>
              </a:ext>
            </a:extLst>
          </p:cNvPr>
          <p:cNvSpPr>
            <a:spLocks noGrp="1"/>
          </p:cNvSpPr>
          <p:nvPr>
            <p:ph type="title"/>
          </p:nvPr>
        </p:nvSpPr>
        <p:spPr>
          <a:xfrm>
            <a:off x="804671" y="640263"/>
            <a:ext cx="3284331" cy="5254510"/>
          </a:xfrm>
        </p:spPr>
        <p:txBody>
          <a:bodyPr>
            <a:normAutofit/>
          </a:bodyPr>
          <a:lstStyle/>
          <a:p>
            <a:r>
              <a:rPr lang="en-US" b="1" u="sng">
                <a:ea typeface="+mj-lt"/>
                <a:cs typeface="+mj-lt"/>
              </a:rPr>
              <a:t>BASIC CONCEPT:-</a:t>
            </a:r>
            <a:endParaRPr lang="en-US"/>
          </a:p>
        </p:txBody>
      </p:sp>
      <p:sp>
        <p:nvSpPr>
          <p:cNvPr id="3" name="Content Placeholder 2">
            <a:extLst>
              <a:ext uri="{FF2B5EF4-FFF2-40B4-BE49-F238E27FC236}">
                <a16:creationId xmlns:a16="http://schemas.microsoft.com/office/drawing/2014/main" id="{407FDA51-EC8D-4AED-BD57-2BD6AA38BBDF}"/>
              </a:ext>
            </a:extLst>
          </p:cNvPr>
          <p:cNvSpPr>
            <a:spLocks noGrp="1"/>
          </p:cNvSpPr>
          <p:nvPr>
            <p:ph idx="1"/>
          </p:nvPr>
        </p:nvSpPr>
        <p:spPr>
          <a:xfrm>
            <a:off x="5121479" y="640262"/>
            <a:ext cx="6265849" cy="6083513"/>
          </a:xfrm>
        </p:spPr>
        <p:txBody>
          <a:bodyPr vert="horz" lIns="91440" tIns="45720" rIns="91440" bIns="45720" rtlCol="0" anchor="ctr">
            <a:normAutofit/>
          </a:bodyPr>
          <a:lstStyle/>
          <a:p>
            <a:r>
              <a:rPr lang="en-US" sz="1500" b="1" u="sng" dirty="0">
                <a:solidFill>
                  <a:schemeClr val="bg1"/>
                </a:solidFill>
                <a:ea typeface="+mn-lt"/>
                <a:cs typeface="+mn-lt"/>
              </a:rPr>
              <a:t>Op amp :</a:t>
            </a:r>
            <a:r>
              <a:rPr lang="en-US" sz="1500" dirty="0">
                <a:solidFill>
                  <a:schemeClr val="bg1"/>
                </a:solidFill>
                <a:ea typeface="+mn-lt"/>
                <a:cs typeface="+mn-lt"/>
              </a:rPr>
              <a:t> </a:t>
            </a:r>
            <a:endParaRPr lang="en-US" sz="1500" dirty="0">
              <a:solidFill>
                <a:schemeClr val="bg1"/>
              </a:solidFill>
              <a:cs typeface="Calibri" panose="020F0502020204030204"/>
            </a:endParaRPr>
          </a:p>
          <a:p>
            <a:r>
              <a:rPr lang="en-US" sz="1500" dirty="0">
                <a:solidFill>
                  <a:schemeClr val="bg1"/>
                </a:solidFill>
                <a:ea typeface="+mn-lt"/>
                <a:cs typeface="+mn-lt"/>
              </a:rPr>
              <a:t>An operational amplifier is an integrated circuit that can amplify weak electric signals. An operational amplifier has two input pins and one output pin. Its basic role is to amplify and output the voltage difference between the two input pins.</a:t>
            </a:r>
          </a:p>
          <a:p>
            <a:pPr marL="0" indent="0">
              <a:buNone/>
            </a:pPr>
            <a:endParaRPr lang="en-US" sz="1500" dirty="0">
              <a:solidFill>
                <a:schemeClr val="bg1"/>
              </a:solidFill>
            </a:endParaRPr>
          </a:p>
          <a:p>
            <a:endParaRPr lang="en-US" sz="1500" b="1" dirty="0">
              <a:solidFill>
                <a:schemeClr val="bg1"/>
              </a:solidFill>
              <a:ea typeface="+mn-lt"/>
              <a:cs typeface="+mn-lt"/>
            </a:endParaRPr>
          </a:p>
          <a:p>
            <a:endParaRPr lang="en-US" sz="1500" b="1" dirty="0">
              <a:solidFill>
                <a:schemeClr val="bg1"/>
              </a:solidFill>
              <a:ea typeface="+mn-lt"/>
              <a:cs typeface="+mn-lt"/>
            </a:endParaRPr>
          </a:p>
          <a:p>
            <a:r>
              <a:rPr lang="en-US" sz="1500" b="1" dirty="0">
                <a:solidFill>
                  <a:schemeClr val="bg1"/>
                </a:solidFill>
                <a:ea typeface="+mn-lt"/>
                <a:cs typeface="+mn-lt"/>
              </a:rPr>
              <a:t>Op amp as a comparator :</a:t>
            </a:r>
            <a:r>
              <a:rPr lang="en-US" sz="1500" dirty="0">
                <a:solidFill>
                  <a:schemeClr val="bg1"/>
                </a:solidFill>
                <a:ea typeface="+mn-lt"/>
                <a:cs typeface="+mn-lt"/>
              </a:rPr>
              <a:t> </a:t>
            </a:r>
            <a:endParaRPr lang="en-US" sz="1500" dirty="0">
              <a:solidFill>
                <a:schemeClr val="bg1"/>
              </a:solidFill>
            </a:endParaRPr>
          </a:p>
          <a:p>
            <a:r>
              <a:rPr lang="en-US" sz="1500" dirty="0">
                <a:solidFill>
                  <a:schemeClr val="bg1"/>
                </a:solidFill>
                <a:ea typeface="+mn-lt"/>
                <a:cs typeface="+mn-lt"/>
              </a:rPr>
              <a:t>The </a:t>
            </a:r>
            <a:r>
              <a:rPr lang="en-US" sz="1500" b="1" dirty="0">
                <a:solidFill>
                  <a:schemeClr val="bg1"/>
                </a:solidFill>
                <a:ea typeface="+mn-lt"/>
                <a:cs typeface="+mn-lt"/>
              </a:rPr>
              <a:t>Op-amp comparator</a:t>
            </a:r>
            <a:r>
              <a:rPr lang="en-US" sz="1500" dirty="0">
                <a:solidFill>
                  <a:schemeClr val="bg1"/>
                </a:solidFill>
                <a:ea typeface="+mn-lt"/>
                <a:cs typeface="+mn-lt"/>
              </a:rPr>
              <a:t> compares one analogue voltage level with another analogue voltage level, or some preset reference voltage, V</a:t>
            </a:r>
            <a:r>
              <a:rPr lang="en-US" sz="1500" baseline="-25000" dirty="0">
                <a:solidFill>
                  <a:schemeClr val="bg1"/>
                </a:solidFill>
                <a:ea typeface="+mn-lt"/>
                <a:cs typeface="+mn-lt"/>
              </a:rPr>
              <a:t>REF</a:t>
            </a:r>
            <a:r>
              <a:rPr lang="en-US" sz="1500" dirty="0">
                <a:solidFill>
                  <a:schemeClr val="bg1"/>
                </a:solidFill>
                <a:ea typeface="+mn-lt"/>
                <a:cs typeface="+mn-lt"/>
              </a:rPr>
              <a:t> and produces an output signal based on this voltage comparison. In other words, the op-amp voltage comparator compares the magnitudes of two voltage inputs and determines which is the largest of the two. </a:t>
            </a:r>
            <a:endParaRPr lang="en-US" sz="1500" dirty="0">
              <a:solidFill>
                <a:schemeClr val="bg1"/>
              </a:solidFill>
            </a:endParaRPr>
          </a:p>
          <a:p>
            <a:r>
              <a:rPr lang="en-US" sz="1500" i="1" dirty="0">
                <a:solidFill>
                  <a:schemeClr val="bg1"/>
                </a:solidFill>
                <a:ea typeface="+mn-lt"/>
                <a:cs typeface="+mn-lt"/>
              </a:rPr>
              <a:t>Voltage comparators</a:t>
            </a:r>
            <a:r>
              <a:rPr lang="en-US" sz="1500" dirty="0">
                <a:solidFill>
                  <a:schemeClr val="bg1"/>
                </a:solidFill>
                <a:ea typeface="+mn-lt"/>
                <a:cs typeface="+mn-lt"/>
              </a:rPr>
              <a:t> either use positive feedback or no feedback at all (open-loop mode) to switch its output between two saturated states (+</a:t>
            </a:r>
            <a:r>
              <a:rPr lang="en-US" sz="1500" dirty="0" err="1">
                <a:solidFill>
                  <a:schemeClr val="bg1"/>
                </a:solidFill>
                <a:ea typeface="+mn-lt"/>
                <a:cs typeface="+mn-lt"/>
              </a:rPr>
              <a:t>Vcc</a:t>
            </a:r>
            <a:r>
              <a:rPr lang="en-US" sz="1500" dirty="0">
                <a:solidFill>
                  <a:schemeClr val="bg1"/>
                </a:solidFill>
                <a:ea typeface="+mn-lt"/>
                <a:cs typeface="+mn-lt"/>
              </a:rPr>
              <a:t> ,-</a:t>
            </a:r>
            <a:r>
              <a:rPr lang="en-US" sz="1500" dirty="0" err="1">
                <a:solidFill>
                  <a:schemeClr val="bg1"/>
                </a:solidFill>
                <a:ea typeface="+mn-lt"/>
                <a:cs typeface="+mn-lt"/>
              </a:rPr>
              <a:t>Vcc</a:t>
            </a:r>
            <a:r>
              <a:rPr lang="en-US" sz="1500" dirty="0">
                <a:solidFill>
                  <a:schemeClr val="bg1"/>
                </a:solidFill>
                <a:ea typeface="+mn-lt"/>
                <a:cs typeface="+mn-lt"/>
              </a:rPr>
              <a:t>), because in the open-loop mode the amplifiers voltage gain is basically equal to A</a:t>
            </a:r>
            <a:r>
              <a:rPr lang="en-US" sz="1500" baseline="-25000" dirty="0">
                <a:solidFill>
                  <a:schemeClr val="bg1"/>
                </a:solidFill>
                <a:ea typeface="+mn-lt"/>
                <a:cs typeface="+mn-lt"/>
              </a:rPr>
              <a:t>VO</a:t>
            </a:r>
            <a:r>
              <a:rPr lang="en-US" sz="1500" dirty="0">
                <a:solidFill>
                  <a:schemeClr val="bg1"/>
                </a:solidFill>
                <a:ea typeface="+mn-lt"/>
                <a:cs typeface="+mn-lt"/>
              </a:rPr>
              <a:t>. </a:t>
            </a:r>
            <a:endParaRPr lang="en-US" sz="1500" dirty="0">
              <a:solidFill>
                <a:schemeClr val="bg1"/>
              </a:solidFill>
            </a:endParaRPr>
          </a:p>
          <a:p>
            <a:r>
              <a:rPr lang="en-US" sz="1500" dirty="0">
                <a:solidFill>
                  <a:schemeClr val="bg1"/>
                </a:solidFill>
                <a:ea typeface="+mn-lt"/>
                <a:cs typeface="+mn-lt"/>
              </a:rPr>
              <a:t>Then due to this high open loop gain, the output from the comparator swings either fully to its positive supply rail, +</a:t>
            </a:r>
            <a:r>
              <a:rPr lang="en-US" sz="1500" dirty="0" err="1">
                <a:solidFill>
                  <a:schemeClr val="bg1"/>
                </a:solidFill>
                <a:ea typeface="+mn-lt"/>
                <a:cs typeface="+mn-lt"/>
              </a:rPr>
              <a:t>Vcc</a:t>
            </a:r>
            <a:r>
              <a:rPr lang="en-US" sz="1500" dirty="0">
                <a:solidFill>
                  <a:schemeClr val="bg1"/>
                </a:solidFill>
                <a:ea typeface="+mn-lt"/>
                <a:cs typeface="+mn-lt"/>
              </a:rPr>
              <a:t> or fully to its negative supply rail, -</a:t>
            </a:r>
            <a:r>
              <a:rPr lang="en-US" sz="1500" dirty="0" err="1">
                <a:solidFill>
                  <a:schemeClr val="bg1"/>
                </a:solidFill>
                <a:ea typeface="+mn-lt"/>
                <a:cs typeface="+mn-lt"/>
              </a:rPr>
              <a:t>Vcc</a:t>
            </a:r>
            <a:r>
              <a:rPr lang="en-US" sz="1500" dirty="0">
                <a:solidFill>
                  <a:schemeClr val="bg1"/>
                </a:solidFill>
                <a:ea typeface="+mn-lt"/>
                <a:cs typeface="+mn-lt"/>
              </a:rPr>
              <a:t> on the application of varying input signal</a:t>
            </a:r>
            <a:endParaRPr lang="en-US" sz="1500" dirty="0">
              <a:solidFill>
                <a:schemeClr val="bg1"/>
              </a:solidFill>
            </a:endParaRPr>
          </a:p>
          <a:p>
            <a:endParaRPr lang="en-US" sz="1500" dirty="0">
              <a:solidFill>
                <a:schemeClr val="bg1"/>
              </a:solidFill>
              <a:cs typeface="Calibri"/>
            </a:endParaRPr>
          </a:p>
        </p:txBody>
      </p:sp>
      <p:pic>
        <p:nvPicPr>
          <p:cNvPr id="4" name="Picture 3"/>
          <p:cNvPicPr>
            <a:picLocks noChangeAspect="1"/>
          </p:cNvPicPr>
          <p:nvPr/>
        </p:nvPicPr>
        <p:blipFill>
          <a:blip r:embed="rId2"/>
          <a:stretch>
            <a:fillRect/>
          </a:stretch>
        </p:blipFill>
        <p:spPr>
          <a:xfrm>
            <a:off x="8132456" y="1924188"/>
            <a:ext cx="3129766" cy="1404423"/>
          </a:xfrm>
          <a:prstGeom prst="rect">
            <a:avLst/>
          </a:prstGeom>
        </p:spPr>
      </p:pic>
    </p:spTree>
    <p:extLst>
      <p:ext uri="{BB962C8B-B14F-4D97-AF65-F5344CB8AC3E}">
        <p14:creationId xmlns:p14="http://schemas.microsoft.com/office/powerpoint/2010/main" val="11275213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56480-6B93-4B77-B03D-EA6794A42D3D}"/>
              </a:ext>
            </a:extLst>
          </p:cNvPr>
          <p:cNvSpPr>
            <a:spLocks noGrp="1"/>
          </p:cNvSpPr>
          <p:nvPr>
            <p:ph type="title"/>
          </p:nvPr>
        </p:nvSpPr>
        <p:spPr>
          <a:xfrm>
            <a:off x="804672" y="802955"/>
            <a:ext cx="4977976" cy="1454051"/>
          </a:xfrm>
        </p:spPr>
        <p:txBody>
          <a:bodyPr>
            <a:normAutofit fontScale="90000"/>
          </a:bodyPr>
          <a:lstStyle/>
          <a:p>
            <a:r>
              <a:rPr lang="en-US" sz="3600">
                <a:solidFill>
                  <a:schemeClr val="tx2"/>
                </a:solidFill>
                <a:latin typeface="Arabic Typesetting"/>
                <a:ea typeface="+mj-lt"/>
                <a:cs typeface="+mj-lt"/>
              </a:rPr>
              <a:t>Non inverting amplifier/ Positive Voltage Comparator:- </a:t>
            </a:r>
            <a:endParaRPr lang="en-US" sz="3600">
              <a:solidFill>
                <a:schemeClr val="tx2"/>
              </a:solidFill>
              <a:latin typeface="Arabic Typesetting"/>
            </a:endParaRPr>
          </a:p>
        </p:txBody>
      </p:sp>
      <p:sp>
        <p:nvSpPr>
          <p:cNvPr id="3" name="Content Placeholder 2">
            <a:extLst>
              <a:ext uri="{FF2B5EF4-FFF2-40B4-BE49-F238E27FC236}">
                <a16:creationId xmlns:a16="http://schemas.microsoft.com/office/drawing/2014/main" id="{A3F41FEC-20E0-47B3-AE51-237B53A97D95}"/>
              </a:ext>
            </a:extLst>
          </p:cNvPr>
          <p:cNvSpPr>
            <a:spLocks noGrp="1"/>
          </p:cNvSpPr>
          <p:nvPr>
            <p:ph idx="1"/>
          </p:nvPr>
        </p:nvSpPr>
        <p:spPr>
          <a:xfrm>
            <a:off x="672969" y="1941905"/>
            <a:ext cx="5641637" cy="4912381"/>
          </a:xfrm>
        </p:spPr>
        <p:txBody>
          <a:bodyPr vert="horz" lIns="91440" tIns="45720" rIns="91440" bIns="45720" rtlCol="0" anchor="ctr">
            <a:normAutofit/>
          </a:bodyPr>
          <a:lstStyle/>
          <a:p>
            <a:endParaRPr lang="en-US" sz="1100" u="sng">
              <a:solidFill>
                <a:schemeClr val="tx2"/>
              </a:solidFill>
              <a:cs typeface="Calibri" panose="020F0502020204030204"/>
            </a:endParaRPr>
          </a:p>
          <a:p>
            <a:r>
              <a:rPr lang="en-US" sz="1500" dirty="0">
                <a:solidFill>
                  <a:schemeClr val="tx2"/>
                </a:solidFill>
              </a:rPr>
              <a:t>It is an op-amp circuit which gives an amplified signal as output. In this electronic circuit design the signal is applied to the non-inverting input of the op-amp.</a:t>
            </a:r>
            <a:endParaRPr lang="en-US" sz="1500" dirty="0">
              <a:solidFill>
                <a:schemeClr val="tx2"/>
              </a:solidFill>
              <a:cs typeface="Calibri"/>
            </a:endParaRPr>
          </a:p>
          <a:p>
            <a:endParaRPr lang="en-US" sz="1500" dirty="0">
              <a:solidFill>
                <a:schemeClr val="tx2"/>
              </a:solidFill>
              <a:cs typeface="Calibri"/>
            </a:endParaRPr>
          </a:p>
          <a:p>
            <a:r>
              <a:rPr lang="en-US" sz="1500" dirty="0">
                <a:solidFill>
                  <a:schemeClr val="tx2"/>
                </a:solidFill>
              </a:rPr>
              <a:t>In this way the signal at the output is not inverted when compared to the input. The output signal is in phase with the applied input signal. </a:t>
            </a:r>
            <a:endParaRPr lang="en-US" sz="1500" dirty="0">
              <a:solidFill>
                <a:schemeClr val="tx2"/>
              </a:solidFill>
              <a:cs typeface="Calibri"/>
            </a:endParaRPr>
          </a:p>
          <a:p>
            <a:r>
              <a:rPr lang="en-US" sz="1500" dirty="0">
                <a:solidFill>
                  <a:schemeClr val="tx2"/>
                </a:solidFill>
              </a:rPr>
              <a:t>However the feedback is taken from the output of the op-amp via a resistor to the </a:t>
            </a:r>
            <a:r>
              <a:rPr lang="en-US" sz="1500" b="1" dirty="0">
                <a:solidFill>
                  <a:schemeClr val="tx2"/>
                </a:solidFill>
              </a:rPr>
              <a:t>inverting input</a:t>
            </a:r>
            <a:r>
              <a:rPr lang="en-US" sz="1500" dirty="0">
                <a:solidFill>
                  <a:schemeClr val="tx2"/>
                </a:solidFill>
              </a:rPr>
              <a:t> [uses a negative feedback connection] of the operational amplifier where another resistor is taken to ground. </a:t>
            </a:r>
            <a:endParaRPr lang="en-US" sz="1500" dirty="0">
              <a:solidFill>
                <a:schemeClr val="tx2"/>
              </a:solidFill>
              <a:cs typeface="Calibri"/>
            </a:endParaRPr>
          </a:p>
          <a:p>
            <a:r>
              <a:rPr lang="en-US" sz="1500" dirty="0">
                <a:solidFill>
                  <a:schemeClr val="tx2"/>
                </a:solidFill>
              </a:rPr>
              <a:t>it is the value of these two resistors that govern the gain of the operational amplifier circuit as they determine the level of feedback.</a:t>
            </a:r>
            <a:endParaRPr lang="en-US" sz="1500" dirty="0">
              <a:solidFill>
                <a:schemeClr val="tx2"/>
              </a:solidFill>
              <a:cs typeface="Calibri"/>
            </a:endParaRPr>
          </a:p>
          <a:p>
            <a:r>
              <a:rPr lang="en-US" sz="1500" dirty="0">
                <a:solidFill>
                  <a:schemeClr val="tx2"/>
                </a:solidFill>
              </a:rPr>
              <a:t>Closed loop op amp</a:t>
            </a:r>
            <a:endParaRPr lang="en-US" sz="1500" dirty="0">
              <a:solidFill>
                <a:schemeClr val="tx2"/>
              </a:solidFill>
              <a:cs typeface="Calibri"/>
            </a:endParaRPr>
          </a:p>
          <a:p>
            <a:r>
              <a:rPr lang="en-US" sz="1500" dirty="0">
                <a:solidFill>
                  <a:schemeClr val="tx2"/>
                </a:solidFill>
              </a:rPr>
              <a:t>                                      ;Here amplification factor is  …..................</a:t>
            </a:r>
            <a:endParaRPr lang="en-US" sz="1500" dirty="0">
              <a:solidFill>
                <a:schemeClr val="tx2"/>
              </a:solidFill>
              <a:cs typeface="Calibri"/>
            </a:endParaRPr>
          </a:p>
          <a:p>
            <a:endParaRPr lang="en-US" sz="1100">
              <a:solidFill>
                <a:schemeClr val="tx2"/>
              </a:solidFill>
              <a:cs typeface="Calibri"/>
            </a:endParaRPr>
          </a:p>
        </p:txBody>
      </p:sp>
      <p:grpSp>
        <p:nvGrpSpPr>
          <p:cNvPr id="20" name="Group 1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 schematic&#10;&#10;Description automatically generated">
            <a:extLst>
              <a:ext uri="{FF2B5EF4-FFF2-40B4-BE49-F238E27FC236}">
                <a16:creationId xmlns:a16="http://schemas.microsoft.com/office/drawing/2014/main" id="{68B98572-A67F-4CC0-A051-208B875F695F}"/>
              </a:ext>
            </a:extLst>
          </p:cNvPr>
          <p:cNvPicPr>
            <a:picLocks noChangeAspect="1"/>
          </p:cNvPicPr>
          <p:nvPr/>
        </p:nvPicPr>
        <p:blipFill>
          <a:blip r:embed="rId2"/>
          <a:stretch>
            <a:fillRect/>
          </a:stretch>
        </p:blipFill>
        <p:spPr>
          <a:xfrm>
            <a:off x="7766794" y="2052196"/>
            <a:ext cx="4110680" cy="2032683"/>
          </a:xfrm>
          <a:prstGeom prst="rect">
            <a:avLst/>
          </a:prstGeom>
        </p:spPr>
      </p:pic>
      <p:pic>
        <p:nvPicPr>
          <p:cNvPr id="8" name="Picture 9" descr="Diagram&#10;&#10;Description automatically generated">
            <a:extLst>
              <a:ext uri="{FF2B5EF4-FFF2-40B4-BE49-F238E27FC236}">
                <a16:creationId xmlns:a16="http://schemas.microsoft.com/office/drawing/2014/main" id="{820717D2-65E1-440F-B125-1F76F472CABD}"/>
              </a:ext>
            </a:extLst>
          </p:cNvPr>
          <p:cNvPicPr>
            <a:picLocks noChangeAspect="1"/>
          </p:cNvPicPr>
          <p:nvPr/>
        </p:nvPicPr>
        <p:blipFill>
          <a:blip r:embed="rId3"/>
          <a:stretch>
            <a:fillRect/>
          </a:stretch>
        </p:blipFill>
        <p:spPr>
          <a:xfrm>
            <a:off x="747386" y="6189420"/>
            <a:ext cx="1845503" cy="470778"/>
          </a:xfrm>
          <a:prstGeom prst="rect">
            <a:avLst/>
          </a:prstGeom>
        </p:spPr>
      </p:pic>
      <p:pic>
        <p:nvPicPr>
          <p:cNvPr id="10" name="Picture 11" descr="A picture containing icon&#10;&#10;Description automatically generated">
            <a:extLst>
              <a:ext uri="{FF2B5EF4-FFF2-40B4-BE49-F238E27FC236}">
                <a16:creationId xmlns:a16="http://schemas.microsoft.com/office/drawing/2014/main" id="{E7DBDF30-9A92-43B2-A998-BAE12309EE36}"/>
              </a:ext>
            </a:extLst>
          </p:cNvPr>
          <p:cNvPicPr>
            <a:picLocks noChangeAspect="1"/>
          </p:cNvPicPr>
          <p:nvPr/>
        </p:nvPicPr>
        <p:blipFill>
          <a:blip r:embed="rId4"/>
          <a:stretch>
            <a:fillRect/>
          </a:stretch>
        </p:blipFill>
        <p:spPr>
          <a:xfrm>
            <a:off x="4831392" y="6188248"/>
            <a:ext cx="953024" cy="473120"/>
          </a:xfrm>
          <a:prstGeom prst="rect">
            <a:avLst/>
          </a:prstGeom>
        </p:spPr>
      </p:pic>
    </p:spTree>
    <p:extLst>
      <p:ext uri="{BB962C8B-B14F-4D97-AF65-F5344CB8AC3E}">
        <p14:creationId xmlns:p14="http://schemas.microsoft.com/office/powerpoint/2010/main" val="18191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56480-6B93-4B77-B03D-EA6794A42D3D}"/>
              </a:ext>
            </a:extLst>
          </p:cNvPr>
          <p:cNvSpPr>
            <a:spLocks noGrp="1"/>
          </p:cNvSpPr>
          <p:nvPr>
            <p:ph type="title"/>
          </p:nvPr>
        </p:nvSpPr>
        <p:spPr>
          <a:xfrm>
            <a:off x="804672" y="802955"/>
            <a:ext cx="4977976" cy="1454051"/>
          </a:xfrm>
        </p:spPr>
        <p:txBody>
          <a:bodyPr>
            <a:normAutofit fontScale="90000"/>
          </a:bodyPr>
          <a:lstStyle/>
          <a:p>
            <a:r>
              <a:rPr lang="en-US" sz="3600" dirty="0">
                <a:solidFill>
                  <a:schemeClr val="tx2"/>
                </a:solidFill>
                <a:latin typeface="Arabic Typesetting"/>
                <a:ea typeface="+mj-lt"/>
                <a:cs typeface="+mj-lt"/>
              </a:rPr>
              <a:t> inverting amplifier/ Negative Voltage Comparator:- </a:t>
            </a:r>
            <a:endParaRPr lang="en-US" sz="3600" dirty="0">
              <a:solidFill>
                <a:schemeClr val="tx2"/>
              </a:solidFill>
              <a:latin typeface="Arabic Typesetting"/>
            </a:endParaRPr>
          </a:p>
        </p:txBody>
      </p:sp>
      <p:sp>
        <p:nvSpPr>
          <p:cNvPr id="3" name="Content Placeholder 2">
            <a:extLst>
              <a:ext uri="{FF2B5EF4-FFF2-40B4-BE49-F238E27FC236}">
                <a16:creationId xmlns:a16="http://schemas.microsoft.com/office/drawing/2014/main" id="{A3F41FEC-20E0-47B3-AE51-237B53A97D95}"/>
              </a:ext>
            </a:extLst>
          </p:cNvPr>
          <p:cNvSpPr>
            <a:spLocks noGrp="1"/>
          </p:cNvSpPr>
          <p:nvPr>
            <p:ph idx="1"/>
          </p:nvPr>
        </p:nvSpPr>
        <p:spPr>
          <a:xfrm>
            <a:off x="672969" y="1941905"/>
            <a:ext cx="5641637" cy="4912381"/>
          </a:xfrm>
        </p:spPr>
        <p:txBody>
          <a:bodyPr vert="horz" lIns="91440" tIns="45720" rIns="91440" bIns="45720" rtlCol="0" anchor="ctr">
            <a:normAutofit/>
          </a:bodyPr>
          <a:lstStyle/>
          <a:p>
            <a:r>
              <a:rPr lang="en-US" sz="1100" dirty="0">
                <a:ea typeface="+mn-lt"/>
                <a:cs typeface="+mn-lt"/>
              </a:rPr>
              <a:t> An inverting amplifier (also known as an inverting operational amplifier or an inverting op-amp) is a type of operational amplifier circuit which produces an output which is out of phase with respect to its input by 180o. </a:t>
            </a:r>
          </a:p>
          <a:p>
            <a:r>
              <a:rPr lang="en-US" sz="1100" dirty="0">
                <a:ea typeface="+mn-lt"/>
                <a:cs typeface="+mn-lt"/>
              </a:rPr>
              <a:t>This means that if the input pulse is positive, then the output pulse will be negative and vice versa </a:t>
            </a:r>
          </a:p>
          <a:p>
            <a:r>
              <a:rPr lang="en-US" sz="1100" dirty="0">
                <a:ea typeface="+mn-lt"/>
                <a:cs typeface="+mn-lt"/>
              </a:rPr>
              <a:t> Closed loop op amp </a:t>
            </a:r>
          </a:p>
          <a:p>
            <a:r>
              <a:rPr lang="en-US" sz="1100" dirty="0">
                <a:ea typeface="+mn-lt"/>
                <a:cs typeface="+mn-lt"/>
              </a:rPr>
              <a:t>Here we apply the input signal to the inverting terminal of the op-amp via the resistor Ri. We connect the non-inverting terminal to ground. Further, we provide the feedback necessary to stabilize the circuit, and hence to control the output, through a feedback resistor Rf. </a:t>
            </a:r>
          </a:p>
          <a:p>
            <a:endParaRPr lang="en-US" sz="1100" dirty="0">
              <a:ea typeface="+mn-lt"/>
              <a:cs typeface="+mn-lt"/>
            </a:endParaRPr>
          </a:p>
          <a:p>
            <a:r>
              <a:rPr lang="en-US" sz="1100" dirty="0">
                <a:ea typeface="+mn-lt"/>
                <a:cs typeface="+mn-lt"/>
              </a:rPr>
              <a:t>                                     Where  Amplification factor =</a:t>
            </a:r>
          </a:p>
          <a:p>
            <a:endParaRPr lang="en-US" sz="1100" dirty="0">
              <a:ea typeface="+mn-lt"/>
              <a:cs typeface="+mn-lt"/>
            </a:endParaRPr>
          </a:p>
          <a:p>
            <a:r>
              <a:rPr lang="en-US" sz="1100" dirty="0">
                <a:ea typeface="+mn-lt"/>
                <a:cs typeface="+mn-lt"/>
              </a:rPr>
              <a:t>check the negative sign in amplification factor it is because the output is inverted therefore a notation of negative sign is given</a:t>
            </a:r>
          </a:p>
          <a:p>
            <a:endParaRPr lang="en-US" sz="1100" dirty="0">
              <a:ea typeface="+mn-lt"/>
              <a:cs typeface="+mn-lt"/>
            </a:endParaRPr>
          </a:p>
        </p:txBody>
      </p:sp>
      <p:grpSp>
        <p:nvGrpSpPr>
          <p:cNvPr id="20" name="Group 1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3" descr="Diagram, schematic&#10;&#10;Description automatically generated">
            <a:extLst>
              <a:ext uri="{FF2B5EF4-FFF2-40B4-BE49-F238E27FC236}">
                <a16:creationId xmlns:a16="http://schemas.microsoft.com/office/drawing/2014/main" id="{0E4EADFD-F4B2-463C-A242-52B6301DBC9C}"/>
              </a:ext>
            </a:extLst>
          </p:cNvPr>
          <p:cNvPicPr>
            <a:picLocks noChangeAspect="1"/>
          </p:cNvPicPr>
          <p:nvPr/>
        </p:nvPicPr>
        <p:blipFill>
          <a:blip r:embed="rId2"/>
          <a:stretch>
            <a:fillRect/>
          </a:stretch>
        </p:blipFill>
        <p:spPr>
          <a:xfrm>
            <a:off x="8286627" y="2149031"/>
            <a:ext cx="3284621" cy="1908227"/>
          </a:xfrm>
          <a:prstGeom prst="rect">
            <a:avLst/>
          </a:prstGeom>
        </p:spPr>
      </p:pic>
      <p:pic>
        <p:nvPicPr>
          <p:cNvPr id="6" name="Picture 6" descr="Diagram&#10;&#10;Description automatically generated">
            <a:extLst>
              <a:ext uri="{FF2B5EF4-FFF2-40B4-BE49-F238E27FC236}">
                <a16:creationId xmlns:a16="http://schemas.microsoft.com/office/drawing/2014/main" id="{286C6CB3-050A-4E24-9392-6FE3FBA08927}"/>
              </a:ext>
            </a:extLst>
          </p:cNvPr>
          <p:cNvPicPr>
            <a:picLocks noChangeAspect="1"/>
          </p:cNvPicPr>
          <p:nvPr/>
        </p:nvPicPr>
        <p:blipFill>
          <a:blip r:embed="rId3"/>
          <a:stretch>
            <a:fillRect/>
          </a:stretch>
        </p:blipFill>
        <p:spPr>
          <a:xfrm>
            <a:off x="1022763" y="4828392"/>
            <a:ext cx="1200803" cy="489298"/>
          </a:xfrm>
          <a:prstGeom prst="rect">
            <a:avLst/>
          </a:prstGeom>
        </p:spPr>
      </p:pic>
      <p:pic>
        <p:nvPicPr>
          <p:cNvPr id="7" name="Picture 8">
            <a:extLst>
              <a:ext uri="{FF2B5EF4-FFF2-40B4-BE49-F238E27FC236}">
                <a16:creationId xmlns:a16="http://schemas.microsoft.com/office/drawing/2014/main" id="{277B8159-C2A9-4588-A5C0-7B69900CAC75}"/>
              </a:ext>
            </a:extLst>
          </p:cNvPr>
          <p:cNvPicPr>
            <a:picLocks noChangeAspect="1"/>
          </p:cNvPicPr>
          <p:nvPr/>
        </p:nvPicPr>
        <p:blipFill>
          <a:blip r:embed="rId4"/>
          <a:stretch>
            <a:fillRect/>
          </a:stretch>
        </p:blipFill>
        <p:spPr>
          <a:xfrm>
            <a:off x="4036773" y="4716310"/>
            <a:ext cx="819934" cy="598641"/>
          </a:xfrm>
          <a:prstGeom prst="rect">
            <a:avLst/>
          </a:prstGeom>
        </p:spPr>
      </p:pic>
    </p:spTree>
    <p:extLst>
      <p:ext uri="{BB962C8B-B14F-4D97-AF65-F5344CB8AC3E}">
        <p14:creationId xmlns:p14="http://schemas.microsoft.com/office/powerpoint/2010/main" val="368864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D8377-33D8-4B16-974D-DDB623868050}"/>
              </a:ext>
            </a:extLst>
          </p:cNvPr>
          <p:cNvSpPr>
            <a:spLocks noGrp="1"/>
          </p:cNvSpPr>
          <p:nvPr>
            <p:ph type="title"/>
          </p:nvPr>
        </p:nvSpPr>
        <p:spPr>
          <a:xfrm>
            <a:off x="841248" y="548640"/>
            <a:ext cx="3600860" cy="5431536"/>
          </a:xfrm>
        </p:spPr>
        <p:txBody>
          <a:bodyPr>
            <a:normAutofit/>
          </a:bodyPr>
          <a:lstStyle/>
          <a:p>
            <a:r>
              <a:rPr lang="en-US" sz="5400" b="1" dirty="0">
                <a:ea typeface="+mj-lt"/>
                <a:cs typeface="+mj-lt"/>
              </a:rPr>
              <a:t>Op-amp comparator </a:t>
            </a:r>
            <a:endParaRPr lang="en-US" sz="5400" b="1" dirty="0">
              <a:cs typeface="Calibri Light" panose="020F0302020204030204"/>
            </a:endParaRPr>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585CD6-BDBF-49C2-9D14-E97D2F0E96B6}"/>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1700" dirty="0">
                <a:ea typeface="+mn-lt"/>
                <a:cs typeface="+mn-lt"/>
              </a:rPr>
              <a:t>It compares one analogue voltage level with another analogue voltage level, or some preset reference voltage, V</a:t>
            </a:r>
            <a:r>
              <a:rPr lang="en-US" sz="1700" baseline="-25000" dirty="0">
                <a:ea typeface="+mn-lt"/>
                <a:cs typeface="+mn-lt"/>
              </a:rPr>
              <a:t>REF</a:t>
            </a:r>
            <a:r>
              <a:rPr lang="en-US" sz="1700" dirty="0">
                <a:ea typeface="+mn-lt"/>
                <a:cs typeface="+mn-lt"/>
              </a:rPr>
              <a:t> and produces an output signal based on this voltage comparison. In other words, the op-amp voltage comparator compares the magnitudes of two voltage inputs and determines which is the largest of the two. </a:t>
            </a:r>
            <a:endParaRPr lang="en-US" sz="1700" dirty="0">
              <a:cs typeface="Calibri" panose="020F0502020204030204"/>
            </a:endParaRPr>
          </a:p>
          <a:p>
            <a:pPr marL="0" indent="0">
              <a:buNone/>
            </a:pPr>
            <a:endParaRPr lang="en-US" sz="1700">
              <a:cs typeface="Calibri" panose="020F0502020204030204"/>
            </a:endParaRPr>
          </a:p>
          <a:p>
            <a:r>
              <a:rPr lang="en-US" sz="1700" dirty="0">
                <a:ea typeface="+mn-lt"/>
                <a:cs typeface="+mn-lt"/>
              </a:rPr>
              <a:t>operational amplifier can be used with negative feedback to control the magnitude of its output signal in the linear region performing a variety of different functions. </a:t>
            </a:r>
            <a:endParaRPr lang="en-US" sz="1700" dirty="0"/>
          </a:p>
          <a:p>
            <a:r>
              <a:rPr lang="en-US" sz="1700" i="1" dirty="0">
                <a:ea typeface="+mn-lt"/>
                <a:cs typeface="+mn-lt"/>
              </a:rPr>
              <a:t>Voltage comparators</a:t>
            </a:r>
            <a:r>
              <a:rPr lang="en-US" sz="1700" dirty="0">
                <a:ea typeface="+mn-lt"/>
                <a:cs typeface="+mn-lt"/>
              </a:rPr>
              <a:t> on the other hand, either use positive feedback or no feedback at all (open-loop mode) to switch its output between two saturated states, because in the open-loop mode the amplifiers voltage gain is basically equal to A</a:t>
            </a:r>
            <a:r>
              <a:rPr lang="en-US" sz="1700" baseline="-25000" dirty="0">
                <a:ea typeface="+mn-lt"/>
                <a:cs typeface="+mn-lt"/>
              </a:rPr>
              <a:t>VO</a:t>
            </a:r>
            <a:r>
              <a:rPr lang="en-US" sz="1700" dirty="0">
                <a:ea typeface="+mn-lt"/>
                <a:cs typeface="+mn-lt"/>
              </a:rPr>
              <a:t>.</a:t>
            </a:r>
            <a:endParaRPr lang="en-US" sz="1700" dirty="0"/>
          </a:p>
          <a:p>
            <a:r>
              <a:rPr lang="en-US" sz="1700" dirty="0">
                <a:ea typeface="+mn-lt"/>
                <a:cs typeface="+mn-lt"/>
              </a:rPr>
              <a:t>It compares the two input voltages and  output ranges  from the comparator swings either fully to its positive supply rail, +</a:t>
            </a:r>
            <a:r>
              <a:rPr lang="en-US" sz="1700" dirty="0" err="1">
                <a:ea typeface="+mn-lt"/>
                <a:cs typeface="+mn-lt"/>
              </a:rPr>
              <a:t>Vcc</a:t>
            </a:r>
            <a:r>
              <a:rPr lang="en-US" sz="1700" dirty="0">
                <a:ea typeface="+mn-lt"/>
                <a:cs typeface="+mn-lt"/>
              </a:rPr>
              <a:t> or fully to its negative supply rail   -</a:t>
            </a:r>
            <a:r>
              <a:rPr lang="en-US" sz="1700" dirty="0" err="1">
                <a:ea typeface="+mn-lt"/>
                <a:cs typeface="+mn-lt"/>
              </a:rPr>
              <a:t>Vcc</a:t>
            </a:r>
            <a:r>
              <a:rPr lang="en-US" sz="1700" dirty="0">
                <a:ea typeface="+mn-lt"/>
                <a:cs typeface="+mn-lt"/>
              </a:rPr>
              <a:t> </a:t>
            </a:r>
            <a:endParaRPr lang="en-US" sz="1700" dirty="0"/>
          </a:p>
          <a:p>
            <a:endParaRPr lang="en-US" sz="1700">
              <a:cs typeface="Calibri"/>
            </a:endParaRPr>
          </a:p>
        </p:txBody>
      </p:sp>
    </p:spTree>
    <p:extLst>
      <p:ext uri="{BB962C8B-B14F-4D97-AF65-F5344CB8AC3E}">
        <p14:creationId xmlns:p14="http://schemas.microsoft.com/office/powerpoint/2010/main" val="23061850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1696</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Arabic Typesetting</vt:lpstr>
      <vt:lpstr>Arial</vt:lpstr>
      <vt:lpstr>Calibri</vt:lpstr>
      <vt:lpstr>Calibri Light</vt:lpstr>
      <vt:lpstr>Office Theme</vt:lpstr>
      <vt:lpstr>Amrita School Of Engineering B. Tech CSE-AI  </vt:lpstr>
      <vt:lpstr> VOLTAGE COMPARATOR  (UNDER THE GUIDANCE OF DR.V. Sowmya) </vt:lpstr>
      <vt:lpstr>OBJECTIVE:-</vt:lpstr>
      <vt:lpstr>DESCRIPTION OF COMPONENTS:</vt:lpstr>
      <vt:lpstr>CIRCUIT DIAGRAM:-  For using op amp as comparators:                                       </vt:lpstr>
      <vt:lpstr>BASIC CONCEPT:-</vt:lpstr>
      <vt:lpstr>Non inverting amplifier/ Positive Voltage Comparator:- </vt:lpstr>
      <vt:lpstr> inverting amplifier/ Negative Voltage Comparator:- </vt:lpstr>
      <vt:lpstr>Op-amp comparator </vt:lpstr>
      <vt:lpstr>PowerPoint Presentation</vt:lpstr>
      <vt:lpstr>PROCEDURE:-</vt:lpstr>
      <vt:lpstr>Stimulation in Matlab : (sin Wave )</vt:lpstr>
      <vt:lpstr>RESULT:-</vt:lpstr>
      <vt:lpstr>Inverting op amp:</vt:lpstr>
      <vt:lpstr>B) Sine wave:</vt:lpstr>
      <vt:lpstr>PowerPoint Presentation</vt:lpstr>
      <vt:lpstr>Inverting op Amp :</vt:lpstr>
      <vt:lpstr>PowerPoint Presentation</vt:lpstr>
      <vt:lpstr>Falstad   </vt:lpstr>
      <vt:lpstr>Non Inverting OpAmp</vt:lpstr>
      <vt:lpstr>INFERENCE:-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AIEB.25264 - [Karnati Sai Prashanth]</cp:lastModifiedBy>
  <cp:revision>429</cp:revision>
  <dcterms:created xsi:type="dcterms:W3CDTF">2021-02-20T04:56:39Z</dcterms:created>
  <dcterms:modified xsi:type="dcterms:W3CDTF">2021-02-22T04:51:49Z</dcterms:modified>
</cp:coreProperties>
</file>