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jYr4xu/NdVSR/hZKUX8TmAY2nE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170b24ddc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170b24ddc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d170b24ddc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ade5b7c5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ade5b7c5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7ade5b7c5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ade5b7c52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ade5b7c52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7ade5b7c52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170b24ddc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170b24ddc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d170b24ddc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170b24ddc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170b24ddc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d170b24ddc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ae7092661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ae7092661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7ae7092661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1498a1d7b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 name="Google Shape;81;gd1498a1d7b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gd1498a1d7b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1498a1d7b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d1498a1d7b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d1498a1d7b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1498a1d7b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d1498a1d7b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d1498a1d7b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1498a1d7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1498a1d7b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d1498a1d7b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1498a1d7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1498a1d7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d1498a1d7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170b24dd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170b24dd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d170b24dd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ade5b7c52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ade5b7c52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7ade5b7c52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dk2"/>
        </a:solidFill>
      </p:bgPr>
    </p:bg>
    <p:spTree>
      <p:nvGrpSpPr>
        <p:cNvPr id="18" name="Shape 18"/>
        <p:cNvGrpSpPr/>
        <p:nvPr/>
      </p:nvGrpSpPr>
      <p:grpSpPr>
        <a:xfrm>
          <a:off x="0" y="0"/>
          <a:ext cx="0" cy="0"/>
          <a:chOff x="0" y="0"/>
          <a:chExt cx="0" cy="0"/>
        </a:xfrm>
      </p:grpSpPr>
      <p:sp>
        <p:nvSpPr>
          <p:cNvPr id="19" name="Google Shape;19;p13"/>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lvl1pPr indent="-228600" lvl="0" marL="457200" algn="l">
              <a:lnSpc>
                <a:spcPct val="130000"/>
              </a:lnSpc>
              <a:spcBef>
                <a:spcPts val="600"/>
              </a:spcBef>
              <a:spcAft>
                <a:spcPts val="0"/>
              </a:spcAft>
              <a:buSzPts val="3360"/>
              <a:buNone/>
              <a:defRPr b="0" i="0" sz="2800">
                <a:solidFill>
                  <a:schemeClr val="lt1"/>
                </a:solidFill>
                <a:latin typeface="Georgia"/>
                <a:ea typeface="Georgia"/>
                <a:cs typeface="Georgia"/>
                <a:sym typeface="Georgia"/>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1" name="Google Shape;21;p13"/>
          <p:cNvPicPr preferRelativeResize="0"/>
          <p:nvPr/>
        </p:nvPicPr>
        <p:blipFill rotWithShape="1">
          <a:blip r:embed="rId2">
            <a:alphaModFix/>
          </a:blip>
          <a:srcRect b="0" l="0" r="0" t="0"/>
          <a:stretch/>
        </p:blipFill>
        <p:spPr>
          <a:xfrm>
            <a:off x="7931182" y="2693986"/>
            <a:ext cx="4260818" cy="4172236"/>
          </a:xfrm>
          <a:prstGeom prst="rect">
            <a:avLst/>
          </a:prstGeom>
          <a:noFill/>
          <a:ln>
            <a:noFill/>
          </a:ln>
        </p:spPr>
      </p:pic>
      <p:pic>
        <p:nvPicPr>
          <p:cNvPr id="22" name="Google Shape;22;p13"/>
          <p:cNvPicPr preferRelativeResize="0"/>
          <p:nvPr/>
        </p:nvPicPr>
        <p:blipFill rotWithShape="1">
          <a:blip r:embed="rId3">
            <a:alphaModFix/>
          </a:blip>
          <a:srcRect b="0" l="0" r="0" t="0"/>
          <a:stretch/>
        </p:blipFill>
        <p:spPr>
          <a:xfrm>
            <a:off x="660400" y="5853480"/>
            <a:ext cx="2239232" cy="73152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Graph">
  <p:cSld name="Content and Graph">
    <p:spTree>
      <p:nvGrpSpPr>
        <p:cNvPr id="63" name="Shape 63"/>
        <p:cNvGrpSpPr/>
        <p:nvPr/>
      </p:nvGrpSpPr>
      <p:grpSpPr>
        <a:xfrm>
          <a:off x="0" y="0"/>
          <a:ext cx="0" cy="0"/>
          <a:chOff x="0" y="0"/>
          <a:chExt cx="0" cy="0"/>
        </a:xfrm>
      </p:grpSpPr>
      <p:sp>
        <p:nvSpPr>
          <p:cNvPr id="64" name="Google Shape;64;p22"/>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2"/>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2"/>
          <p:cNvSpPr/>
          <p:nvPr>
            <p:ph idx="2" type="chart"/>
          </p:nvPr>
        </p:nvSpPr>
        <p:spPr>
          <a:xfrm>
            <a:off x="5161935" y="1976285"/>
            <a:ext cx="6325152" cy="3967316"/>
          </a:xfrm>
          <a:prstGeom prst="rect">
            <a:avLst/>
          </a:prstGeom>
          <a:solidFill>
            <a:srgbClr val="BFBFBF"/>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7" name="Google Shape;67;p22"/>
          <p:cNvSpPr txBox="1"/>
          <p:nvPr>
            <p:ph idx="11" type="ftr"/>
          </p:nvPr>
        </p:nvSpPr>
        <p:spPr>
          <a:xfrm>
            <a:off x="11227776" y="6319774"/>
            <a:ext cx="4613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23"/>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1" type="ftr"/>
          </p:nvPr>
        </p:nvSpPr>
        <p:spPr>
          <a:xfrm>
            <a:off x="11227776" y="6319774"/>
            <a:ext cx="4613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24"/>
          <p:cNvSpPr txBox="1"/>
          <p:nvPr>
            <p:ph idx="11" type="ftr"/>
          </p:nvPr>
        </p:nvSpPr>
        <p:spPr>
          <a:xfrm>
            <a:off x="11227776" y="6319774"/>
            <a:ext cx="4613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Divider Slide">
    <p:bg>
      <p:bgPr>
        <a:solidFill>
          <a:schemeClr val="dk2"/>
        </a:solidFill>
      </p:bgPr>
    </p:bg>
    <p:spTree>
      <p:nvGrpSpPr>
        <p:cNvPr id="23" name="Shape 23"/>
        <p:cNvGrpSpPr/>
        <p:nvPr/>
      </p:nvGrpSpPr>
      <p:grpSpPr>
        <a:xfrm>
          <a:off x="0" y="0"/>
          <a:ext cx="0" cy="0"/>
          <a:chOff x="0" y="0"/>
          <a:chExt cx="0" cy="0"/>
        </a:xfrm>
      </p:grpSpPr>
      <p:sp>
        <p:nvSpPr>
          <p:cNvPr id="24" name="Google Shape;24;p14"/>
          <p:cNvSpPr txBox="1"/>
          <p:nvPr>
            <p:ph type="ctrTitle"/>
          </p:nvPr>
        </p:nvSpPr>
        <p:spPr>
          <a:xfrm>
            <a:off x="658368" y="1490663"/>
            <a:ext cx="6638544" cy="2387600"/>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subTitle"/>
          </p:nvPr>
        </p:nvSpPr>
        <p:spPr>
          <a:xfrm>
            <a:off x="658368" y="3970337"/>
            <a:ext cx="6638544" cy="2212976"/>
          </a:xfrm>
          <a:prstGeom prst="rect">
            <a:avLst/>
          </a:prstGeom>
          <a:noFill/>
          <a:ln>
            <a:noFill/>
          </a:ln>
        </p:spPr>
        <p:txBody>
          <a:bodyPr anchorCtr="0" anchor="t" bIns="45700" lIns="0" spcFirstLastPara="1" rIns="91425" wrap="square" tIns="45700">
            <a:noAutofit/>
          </a:bodyPr>
          <a:lstStyle>
            <a:lvl1pPr lvl="0" algn="l">
              <a:lnSpc>
                <a:spcPct val="130000"/>
              </a:lnSpc>
              <a:spcBef>
                <a:spcPts val="600"/>
              </a:spcBef>
              <a:spcAft>
                <a:spcPts val="0"/>
              </a:spcAft>
              <a:buSzPts val="3360"/>
              <a:buNone/>
              <a:defRPr b="0" sz="2800">
                <a:solidFill>
                  <a:schemeClr val="lt1"/>
                </a:solidFill>
                <a:latin typeface="Georgia"/>
                <a:ea typeface="Georgia"/>
                <a:cs typeface="Georgia"/>
                <a:sym typeface="Georgia"/>
              </a:defRPr>
            </a:lvl1pPr>
            <a:lvl2pPr lvl="1" algn="ctr">
              <a:lnSpc>
                <a:spcPct val="130000"/>
              </a:lnSpc>
              <a:spcBef>
                <a:spcPts val="600"/>
              </a:spcBef>
              <a:spcAft>
                <a:spcPts val="0"/>
              </a:spcAft>
              <a:buSzPts val="2400"/>
              <a:buNone/>
              <a:defRPr sz="2000"/>
            </a:lvl2pPr>
            <a:lvl3pPr lvl="2" algn="ctr">
              <a:lnSpc>
                <a:spcPct val="130000"/>
              </a:lnSpc>
              <a:spcBef>
                <a:spcPts val="600"/>
              </a:spcBef>
              <a:spcAft>
                <a:spcPts val="0"/>
              </a:spcAft>
              <a:buSzPts val="2160"/>
              <a:buNone/>
              <a:defRPr sz="1800"/>
            </a:lvl3pPr>
            <a:lvl4pPr lvl="3" algn="ctr">
              <a:lnSpc>
                <a:spcPct val="130000"/>
              </a:lnSpc>
              <a:spcBef>
                <a:spcPts val="600"/>
              </a:spcBef>
              <a:spcAft>
                <a:spcPts val="0"/>
              </a:spcAft>
              <a:buSzPts val="1920"/>
              <a:buNone/>
              <a:defRPr sz="1600"/>
            </a:lvl4pPr>
            <a:lvl5pPr lvl="4" algn="ctr">
              <a:lnSpc>
                <a:spcPct val="130000"/>
              </a:lnSpc>
              <a:spcBef>
                <a:spcPts val="600"/>
              </a:spcBef>
              <a:spcAft>
                <a:spcPts val="0"/>
              </a:spcAft>
              <a:buSzPts val="192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26" name="Google Shape;26;p14"/>
          <p:cNvPicPr preferRelativeResize="0"/>
          <p:nvPr/>
        </p:nvPicPr>
        <p:blipFill rotWithShape="1">
          <a:blip r:embed="rId2">
            <a:alphaModFix/>
          </a:blip>
          <a:srcRect b="0" l="0" r="0" t="0"/>
          <a:stretch/>
        </p:blipFill>
        <p:spPr>
          <a:xfrm>
            <a:off x="7931182" y="2693986"/>
            <a:ext cx="4260818" cy="417223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5"/>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3600"/>
              <a:buFont typeface="Georgia"/>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rgbClr val="A6192E"/>
              </a:buClr>
              <a:buSzPts val="2160"/>
              <a:buChar char="•"/>
              <a:defRPr/>
            </a:lvl1pPr>
            <a:lvl2pPr indent="-365760" lvl="1" marL="914400" algn="l">
              <a:lnSpc>
                <a:spcPct val="130000"/>
              </a:lnSpc>
              <a:spcBef>
                <a:spcPts val="600"/>
              </a:spcBef>
              <a:spcAft>
                <a:spcPts val="0"/>
              </a:spcAft>
              <a:buClr>
                <a:srgbClr val="A6192E"/>
              </a:buClr>
              <a:buSzPts val="2160"/>
              <a:buChar char="-"/>
              <a:defRPr/>
            </a:lvl2pPr>
            <a:lvl3pPr indent="-365760" lvl="2" marL="1371600" algn="l">
              <a:lnSpc>
                <a:spcPct val="130000"/>
              </a:lnSpc>
              <a:spcBef>
                <a:spcPts val="600"/>
              </a:spcBef>
              <a:spcAft>
                <a:spcPts val="0"/>
              </a:spcAft>
              <a:buClr>
                <a:srgbClr val="A6192E"/>
              </a:buClr>
              <a:buSzPts val="2160"/>
              <a:buChar char="-"/>
              <a:defRPr/>
            </a:lvl3pPr>
            <a:lvl4pPr indent="-365760" lvl="3" marL="1828800" algn="l">
              <a:lnSpc>
                <a:spcPct val="130000"/>
              </a:lnSpc>
              <a:spcBef>
                <a:spcPts val="600"/>
              </a:spcBef>
              <a:spcAft>
                <a:spcPts val="0"/>
              </a:spcAft>
              <a:buClr>
                <a:srgbClr val="A6192E"/>
              </a:buClr>
              <a:buSzPts val="2160"/>
              <a:buChar char="-"/>
              <a:defRPr/>
            </a:lvl4pPr>
            <a:lvl5pPr indent="-365760" lvl="4" marL="2286000" algn="l">
              <a:lnSpc>
                <a:spcPct val="130000"/>
              </a:lnSpc>
              <a:spcBef>
                <a:spcPts val="600"/>
              </a:spcBef>
              <a:spcAft>
                <a:spcPts val="0"/>
              </a:spcAft>
              <a:buClr>
                <a:srgbClr val="A6192E"/>
              </a:buClr>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5"/>
          <p:cNvSpPr txBox="1"/>
          <p:nvPr>
            <p:ph idx="11" type="ftr"/>
          </p:nvPr>
        </p:nvSpPr>
        <p:spPr>
          <a:xfrm>
            <a:off x="11227776" y="6319774"/>
            <a:ext cx="4613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ble Content" type="twoObj">
  <p:cSld name="TWO_OBJECTS">
    <p:spTree>
      <p:nvGrpSpPr>
        <p:cNvPr id="31" name="Shape 31"/>
        <p:cNvGrpSpPr/>
        <p:nvPr/>
      </p:nvGrpSpPr>
      <p:grpSpPr>
        <a:xfrm>
          <a:off x="0" y="0"/>
          <a:ext cx="0" cy="0"/>
          <a:chOff x="0" y="0"/>
          <a:chExt cx="0" cy="0"/>
        </a:xfrm>
      </p:grpSpPr>
      <p:sp>
        <p:nvSpPr>
          <p:cNvPr id="32" name="Google Shape;32;p16"/>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 type="body"/>
          </p:nvPr>
        </p:nvSpPr>
        <p:spPr>
          <a:xfrm>
            <a:off x="566928" y="2185416"/>
            <a:ext cx="4500372" cy="394868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6"/>
          <p:cNvSpPr txBox="1"/>
          <p:nvPr>
            <p:ph idx="2" type="body"/>
          </p:nvPr>
        </p:nvSpPr>
        <p:spPr>
          <a:xfrm>
            <a:off x="5410200" y="2185416"/>
            <a:ext cx="4498848" cy="395020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6"/>
          <p:cNvSpPr txBox="1"/>
          <p:nvPr>
            <p:ph idx="11" type="ftr"/>
          </p:nvPr>
        </p:nvSpPr>
        <p:spPr>
          <a:xfrm>
            <a:off x="11227776" y="6319774"/>
            <a:ext cx="4613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36" name="Shape 36"/>
        <p:cNvGrpSpPr/>
        <p:nvPr/>
      </p:nvGrpSpPr>
      <p:grpSpPr>
        <a:xfrm>
          <a:off x="0" y="0"/>
          <a:ext cx="0" cy="0"/>
          <a:chOff x="0" y="0"/>
          <a:chExt cx="0" cy="0"/>
        </a:xfrm>
      </p:grpSpPr>
      <p:sp>
        <p:nvSpPr>
          <p:cNvPr id="37" name="Google Shape;37;p17"/>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7"/>
          <p:cNvSpPr txBox="1"/>
          <p:nvPr>
            <p:ph idx="11" type="ftr"/>
          </p:nvPr>
        </p:nvSpPr>
        <p:spPr>
          <a:xfrm>
            <a:off x="11227776" y="6319774"/>
            <a:ext cx="4613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566928" y="2185416"/>
            <a:ext cx="5138928" cy="393192"/>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rgbClr val="AC2B37"/>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8"/>
          <p:cNvSpPr txBox="1"/>
          <p:nvPr>
            <p:ph idx="2" type="body"/>
          </p:nvPr>
        </p:nvSpPr>
        <p:spPr>
          <a:xfrm>
            <a:off x="566928" y="2593340"/>
            <a:ext cx="5140515" cy="353574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rgbClr val="AC2B37"/>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8"/>
          <p:cNvSpPr txBox="1"/>
          <p:nvPr>
            <p:ph idx="3" type="body"/>
          </p:nvPr>
        </p:nvSpPr>
        <p:spPr>
          <a:xfrm>
            <a:off x="6172200" y="2185416"/>
            <a:ext cx="5138928" cy="379078"/>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rgbClr val="AC2B37"/>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8"/>
          <p:cNvSpPr txBox="1"/>
          <p:nvPr>
            <p:ph idx="4" type="body"/>
          </p:nvPr>
        </p:nvSpPr>
        <p:spPr>
          <a:xfrm>
            <a:off x="6172200" y="2590800"/>
            <a:ext cx="5138928" cy="353872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rgbClr val="AC2B37"/>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8"/>
          <p:cNvSpPr txBox="1"/>
          <p:nvPr>
            <p:ph idx="11" type="ftr"/>
          </p:nvPr>
        </p:nvSpPr>
        <p:spPr>
          <a:xfrm>
            <a:off x="11227776" y="6319774"/>
            <a:ext cx="4613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p:cSld name="Content and Photo">
    <p:spTree>
      <p:nvGrpSpPr>
        <p:cNvPr id="47" name="Shape 47"/>
        <p:cNvGrpSpPr/>
        <p:nvPr/>
      </p:nvGrpSpPr>
      <p:grpSpPr>
        <a:xfrm>
          <a:off x="0" y="0"/>
          <a:ext cx="0" cy="0"/>
          <a:chOff x="0" y="0"/>
          <a:chExt cx="0" cy="0"/>
        </a:xfrm>
      </p:grpSpPr>
      <p:sp>
        <p:nvSpPr>
          <p:cNvPr id="48" name="Google Shape;48;p19"/>
          <p:cNvSpPr/>
          <p:nvPr>
            <p:ph idx="2" type="pic"/>
          </p:nvPr>
        </p:nvSpPr>
        <p:spPr>
          <a:xfrm>
            <a:off x="5098566" y="927100"/>
            <a:ext cx="7093434" cy="5930900"/>
          </a:xfrm>
          <a:prstGeom prst="rect">
            <a:avLst/>
          </a:prstGeom>
          <a:solidFill>
            <a:srgbClr val="BFBFBF"/>
          </a:solidFill>
          <a:ln>
            <a:noFill/>
          </a:ln>
        </p:spPr>
        <p:txBody>
          <a:bodyPr anchorCtr="0" anchor="t" bIns="45700" lIns="91425" spcFirstLastPara="1" rIns="91425" wrap="square" tIns="45700">
            <a:normAutofit/>
          </a:bodyPr>
          <a:lstStyle>
            <a:lvl1pPr lvl="0" marR="0" rtl="0" algn="ctr">
              <a:lnSpc>
                <a:spcPct val="130000"/>
              </a:lnSpc>
              <a:spcBef>
                <a:spcPts val="600"/>
              </a:spcBef>
              <a:spcAft>
                <a:spcPts val="0"/>
              </a:spcAft>
              <a:buClr>
                <a:schemeClr val="dk2"/>
              </a:buClr>
              <a:buSzPts val="192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3360"/>
              <a:buFont typeface="NTR"/>
              <a:buNone/>
              <a:defRPr b="0" i="0" sz="2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880"/>
              <a:buFont typeface="NTR"/>
              <a:buNone/>
              <a:defRPr b="0" i="0" sz="24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400"/>
              <a:buFont typeface="NTR"/>
              <a:buNone/>
              <a:defRPr b="0" i="0" sz="20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400"/>
              <a:buFont typeface="NTR"/>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9" name="Google Shape;49;p19"/>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9"/>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9"/>
          <p:cNvSpPr txBox="1"/>
          <p:nvPr>
            <p:ph idx="11" type="ftr"/>
          </p:nvPr>
        </p:nvSpPr>
        <p:spPr>
          <a:xfrm>
            <a:off x="11227776" y="6319774"/>
            <a:ext cx="4613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Three Photos">
  <p:cSld name="Content and Three Photos">
    <p:spTree>
      <p:nvGrpSpPr>
        <p:cNvPr id="52" name="Shape 52"/>
        <p:cNvGrpSpPr/>
        <p:nvPr/>
      </p:nvGrpSpPr>
      <p:grpSpPr>
        <a:xfrm>
          <a:off x="0" y="0"/>
          <a:ext cx="0" cy="0"/>
          <a:chOff x="0" y="0"/>
          <a:chExt cx="0" cy="0"/>
        </a:xfrm>
      </p:grpSpPr>
      <p:sp>
        <p:nvSpPr>
          <p:cNvPr id="53" name="Google Shape;53;p20"/>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0"/>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0"/>
          <p:cNvSpPr/>
          <p:nvPr>
            <p:ph idx="2" type="pic"/>
          </p:nvPr>
        </p:nvSpPr>
        <p:spPr>
          <a:xfrm>
            <a:off x="5114631" y="934720"/>
            <a:ext cx="7077369" cy="3064678"/>
          </a:xfrm>
          <a:prstGeom prst="rect">
            <a:avLst/>
          </a:pr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lvl1pPr lvl="0" marR="0" rtl="0" algn="ctr">
              <a:lnSpc>
                <a:spcPct val="130000"/>
              </a:lnSpc>
              <a:spcBef>
                <a:spcPts val="600"/>
              </a:spcBef>
              <a:spcAft>
                <a:spcPts val="0"/>
              </a:spcAft>
              <a:buClr>
                <a:schemeClr val="dk2"/>
              </a:buClr>
              <a:buSzPts val="192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3360"/>
              <a:buFont typeface="NTR"/>
              <a:buNone/>
              <a:defRPr b="0" i="0" sz="2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880"/>
              <a:buFont typeface="NTR"/>
              <a:buNone/>
              <a:defRPr b="0" i="0" sz="24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400"/>
              <a:buFont typeface="NTR"/>
              <a:buNone/>
              <a:defRPr b="0" i="0" sz="20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400"/>
              <a:buFont typeface="NTR"/>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6" name="Google Shape;56;p20"/>
          <p:cNvSpPr/>
          <p:nvPr>
            <p:ph idx="3" type="pic"/>
          </p:nvPr>
        </p:nvSpPr>
        <p:spPr>
          <a:xfrm>
            <a:off x="5114631" y="3998296"/>
            <a:ext cx="3602522" cy="2857500"/>
          </a:xfrm>
          <a:prstGeom prst="rect">
            <a:avLst/>
          </a:pr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lvl1pPr lvl="0" marR="0" rtl="0" algn="ctr">
              <a:lnSpc>
                <a:spcPct val="130000"/>
              </a:lnSpc>
              <a:spcBef>
                <a:spcPts val="600"/>
              </a:spcBef>
              <a:spcAft>
                <a:spcPts val="0"/>
              </a:spcAft>
              <a:buClr>
                <a:schemeClr val="dk2"/>
              </a:buClr>
              <a:buSzPts val="192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3360"/>
              <a:buFont typeface="NTR"/>
              <a:buNone/>
              <a:defRPr b="0" i="0" sz="2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880"/>
              <a:buFont typeface="NTR"/>
              <a:buNone/>
              <a:defRPr b="0" i="0" sz="24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400"/>
              <a:buFont typeface="NTR"/>
              <a:buNone/>
              <a:defRPr b="0" i="0" sz="20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400"/>
              <a:buFont typeface="NTR"/>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20"/>
          <p:cNvSpPr/>
          <p:nvPr>
            <p:ph idx="4" type="pic"/>
          </p:nvPr>
        </p:nvSpPr>
        <p:spPr>
          <a:xfrm>
            <a:off x="8701089" y="3998296"/>
            <a:ext cx="3490912" cy="2857500"/>
          </a:xfrm>
          <a:prstGeom prst="rect">
            <a:avLst/>
          </a:pr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lvl1pPr lvl="0" marR="0" rtl="0" algn="ctr">
              <a:lnSpc>
                <a:spcPct val="130000"/>
              </a:lnSpc>
              <a:spcBef>
                <a:spcPts val="600"/>
              </a:spcBef>
              <a:spcAft>
                <a:spcPts val="0"/>
              </a:spcAft>
              <a:buClr>
                <a:schemeClr val="dk2"/>
              </a:buClr>
              <a:buSzPts val="192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3360"/>
              <a:buFont typeface="NTR"/>
              <a:buNone/>
              <a:defRPr b="0" i="0" sz="2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880"/>
              <a:buFont typeface="NTR"/>
              <a:buNone/>
              <a:defRPr b="0" i="0" sz="24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400"/>
              <a:buFont typeface="NTR"/>
              <a:buNone/>
              <a:defRPr b="0" i="0" sz="20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400"/>
              <a:buFont typeface="NTR"/>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8" name="Google Shape;58;p20"/>
          <p:cNvSpPr txBox="1"/>
          <p:nvPr>
            <p:ph idx="11" type="ftr"/>
          </p:nvPr>
        </p:nvSpPr>
        <p:spPr>
          <a:xfrm>
            <a:off x="11227776" y="6319774"/>
            <a:ext cx="4613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Width Photo">
  <p:cSld name="Full Width Photo">
    <p:spTree>
      <p:nvGrpSpPr>
        <p:cNvPr id="59" name="Shape 59"/>
        <p:cNvGrpSpPr/>
        <p:nvPr/>
      </p:nvGrpSpPr>
      <p:grpSpPr>
        <a:xfrm>
          <a:off x="0" y="0"/>
          <a:ext cx="0" cy="0"/>
          <a:chOff x="0" y="0"/>
          <a:chExt cx="0" cy="0"/>
        </a:xfrm>
      </p:grpSpPr>
      <p:sp>
        <p:nvSpPr>
          <p:cNvPr id="60" name="Google Shape;60;p21"/>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1"/>
          <p:cNvSpPr/>
          <p:nvPr>
            <p:ph idx="2" type="pic"/>
          </p:nvPr>
        </p:nvSpPr>
        <p:spPr>
          <a:xfrm>
            <a:off x="0" y="927100"/>
            <a:ext cx="12192000" cy="5930900"/>
          </a:xfrm>
          <a:prstGeom prst="rect">
            <a:avLst/>
          </a:prstGeom>
          <a:solidFill>
            <a:srgbClr val="BFBFBF"/>
          </a:solidFill>
          <a:ln>
            <a:noFill/>
          </a:ln>
        </p:spPr>
        <p:txBody>
          <a:bodyPr anchorCtr="0" anchor="t" bIns="45700" lIns="91425" spcFirstLastPara="1" rIns="91425" wrap="square" tIns="45700">
            <a:normAutofit/>
          </a:bodyPr>
          <a:lstStyle>
            <a:lvl1pPr lvl="0" marR="0" rtl="0" algn="ctr">
              <a:lnSpc>
                <a:spcPct val="130000"/>
              </a:lnSpc>
              <a:spcBef>
                <a:spcPts val="600"/>
              </a:spcBef>
              <a:spcAft>
                <a:spcPts val="0"/>
              </a:spcAft>
              <a:buClr>
                <a:schemeClr val="dk2"/>
              </a:buClr>
              <a:buSzPts val="192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3360"/>
              <a:buFont typeface="NTR"/>
              <a:buNone/>
              <a:defRPr b="0" i="0" sz="2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880"/>
              <a:buFont typeface="NTR"/>
              <a:buNone/>
              <a:defRPr b="0" i="0" sz="24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400"/>
              <a:buFont typeface="NTR"/>
              <a:buNone/>
              <a:defRPr b="0" i="0" sz="20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400"/>
              <a:buFont typeface="NTR"/>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2" name="Google Shape;62;p21"/>
          <p:cNvSpPr txBox="1"/>
          <p:nvPr>
            <p:ph idx="11" type="ftr"/>
          </p:nvPr>
        </p:nvSpPr>
        <p:spPr>
          <a:xfrm>
            <a:off x="11227776" y="6319774"/>
            <a:ext cx="4613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1.pn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marR="0" rtl="0" algn="l">
              <a:lnSpc>
                <a:spcPct val="90000"/>
              </a:lnSpc>
              <a:spcBef>
                <a:spcPts val="0"/>
              </a:spcBef>
              <a:spcAft>
                <a:spcPts val="0"/>
              </a:spcAft>
              <a:buClr>
                <a:schemeClr val="dk2"/>
              </a:buClr>
              <a:buSzPts val="3600"/>
              <a:buFont typeface="Georgia"/>
              <a:buNone/>
              <a:defRPr b="0" i="0" sz="3600" u="none" cap="none" strike="noStrike">
                <a:solidFill>
                  <a:schemeClr val="dk2"/>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566928" y="2185416"/>
            <a:ext cx="10515600" cy="3968249"/>
          </a:xfrm>
          <a:prstGeom prst="rect">
            <a:avLst/>
          </a:prstGeom>
          <a:noFill/>
          <a:ln>
            <a:noFill/>
          </a:ln>
        </p:spPr>
        <p:txBody>
          <a:bodyPr anchorCtr="0" anchor="t" bIns="45700" lIns="91425" spcFirstLastPara="1" rIns="91425" wrap="square" tIns="45700">
            <a:noAutofit/>
          </a:bodyPr>
          <a:lstStyle>
            <a:lvl1pPr indent="-365760" lvl="0" marL="457200" marR="0" rtl="0" algn="l">
              <a:lnSpc>
                <a:spcPct val="130000"/>
              </a:lnSpc>
              <a:spcBef>
                <a:spcPts val="600"/>
              </a:spcBef>
              <a:spcAft>
                <a:spcPts val="0"/>
              </a:spcAft>
              <a:buClr>
                <a:schemeClr val="dk2"/>
              </a:buClr>
              <a:buSzPts val="2160"/>
              <a:buFont typeface="Arial"/>
              <a:buChar char="•"/>
              <a:defRPr b="0" i="0" sz="1800" u="none" cap="none" strike="noStrike">
                <a:solidFill>
                  <a:schemeClr val="dk1"/>
                </a:solidFill>
                <a:latin typeface="Arial"/>
                <a:ea typeface="Arial"/>
                <a:cs typeface="Arial"/>
                <a:sym typeface="Arial"/>
              </a:defRPr>
            </a:lvl1pPr>
            <a:lvl2pPr indent="-365760" lvl="1" marL="9144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indent="-365760" lvl="2" marL="13716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indent="-365760" lvl="3" marL="18288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indent="-365760" lvl="4" marL="22860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2"/>
          <p:cNvSpPr txBox="1"/>
          <p:nvPr>
            <p:ph idx="11" type="ftr"/>
          </p:nvPr>
        </p:nvSpPr>
        <p:spPr>
          <a:xfrm>
            <a:off x="11227776" y="6319774"/>
            <a:ext cx="46130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600" u="none" cap="none" strike="noStrike">
                <a:solidFill>
                  <a:schemeClr val="accent4"/>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2"/>
          <p:cNvSpPr txBox="1"/>
          <p:nvPr/>
        </p:nvSpPr>
        <p:spPr>
          <a:xfrm>
            <a:off x="566928" y="6319773"/>
            <a:ext cx="2545549"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600" u="none" cap="none" strike="noStrike">
              <a:solidFill>
                <a:schemeClr val="accent4"/>
              </a:solidFill>
              <a:latin typeface="Arial"/>
              <a:ea typeface="Arial"/>
              <a:cs typeface="Arial"/>
              <a:sym typeface="Arial"/>
            </a:endParaRPr>
          </a:p>
        </p:txBody>
      </p:sp>
      <p:pic>
        <p:nvPicPr>
          <p:cNvPr id="14" name="Google Shape;14;p12"/>
          <p:cNvPicPr preferRelativeResize="0"/>
          <p:nvPr/>
        </p:nvPicPr>
        <p:blipFill rotWithShape="1">
          <a:blip r:embed="rId2">
            <a:alphaModFix/>
          </a:blip>
          <a:srcRect b="0" l="0" r="0" t="0"/>
          <a:stretch/>
        </p:blipFill>
        <p:spPr>
          <a:xfrm>
            <a:off x="1050505" y="325122"/>
            <a:ext cx="7407695" cy="297003"/>
          </a:xfrm>
          <a:prstGeom prst="rect">
            <a:avLst/>
          </a:prstGeom>
          <a:noFill/>
          <a:ln>
            <a:noFill/>
          </a:ln>
        </p:spPr>
      </p:pic>
      <p:pic>
        <p:nvPicPr>
          <p:cNvPr id="15" name="Google Shape;15;p12"/>
          <p:cNvPicPr preferRelativeResize="0"/>
          <p:nvPr/>
        </p:nvPicPr>
        <p:blipFill rotWithShape="1">
          <a:blip r:embed="rId3">
            <a:alphaModFix/>
          </a:blip>
          <a:srcRect b="29449" l="2123" r="65953" t="29126"/>
          <a:stretch/>
        </p:blipFill>
        <p:spPr>
          <a:xfrm>
            <a:off x="156521" y="62144"/>
            <a:ext cx="820814" cy="822960"/>
          </a:xfrm>
          <a:prstGeom prst="rect">
            <a:avLst/>
          </a:prstGeom>
          <a:noFill/>
          <a:ln>
            <a:noFill/>
          </a:ln>
        </p:spPr>
      </p:pic>
      <p:sp>
        <p:nvSpPr>
          <p:cNvPr id="16" name="Google Shape;16;p12"/>
          <p:cNvSpPr txBox="1"/>
          <p:nvPr/>
        </p:nvSpPr>
        <p:spPr>
          <a:xfrm>
            <a:off x="4823225" y="6319774"/>
            <a:ext cx="2545549"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600" u="none" cap="none" strike="noStrike">
              <a:solidFill>
                <a:schemeClr val="accent4"/>
              </a:solidFill>
              <a:latin typeface="Arial"/>
              <a:ea typeface="Arial"/>
              <a:cs typeface="Arial"/>
              <a:sym typeface="Arial"/>
            </a:endParaRPr>
          </a:p>
        </p:txBody>
      </p:sp>
      <p:sp>
        <p:nvSpPr>
          <p:cNvPr id="17" name="Google Shape;1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9E9E9E"/>
                </a:solidFill>
                <a:latin typeface="Arial"/>
                <a:ea typeface="Arial"/>
                <a:cs typeface="Arial"/>
                <a:sym typeface="Arial"/>
              </a:defRPr>
            </a:lvl1pPr>
            <a:lvl2pPr indent="0" lvl="1" marL="0" marR="0" rtl="0" algn="r">
              <a:spcBef>
                <a:spcPts val="0"/>
              </a:spcBef>
              <a:buNone/>
              <a:defRPr b="0" i="0" sz="1200" u="none" cap="none" strike="noStrike">
                <a:solidFill>
                  <a:srgbClr val="9E9E9E"/>
                </a:solidFill>
                <a:latin typeface="Arial"/>
                <a:ea typeface="Arial"/>
                <a:cs typeface="Arial"/>
                <a:sym typeface="Arial"/>
              </a:defRPr>
            </a:lvl2pPr>
            <a:lvl3pPr indent="0" lvl="2" marL="0" marR="0" rtl="0" algn="r">
              <a:spcBef>
                <a:spcPts val="0"/>
              </a:spcBef>
              <a:buNone/>
              <a:defRPr b="0" i="0" sz="1200" u="none" cap="none" strike="noStrike">
                <a:solidFill>
                  <a:srgbClr val="9E9E9E"/>
                </a:solidFill>
                <a:latin typeface="Arial"/>
                <a:ea typeface="Arial"/>
                <a:cs typeface="Arial"/>
                <a:sym typeface="Arial"/>
              </a:defRPr>
            </a:lvl3pPr>
            <a:lvl4pPr indent="0" lvl="3" marL="0" marR="0" rtl="0" algn="r">
              <a:spcBef>
                <a:spcPts val="0"/>
              </a:spcBef>
              <a:buNone/>
              <a:defRPr b="0" i="0" sz="1200" u="none" cap="none" strike="noStrike">
                <a:solidFill>
                  <a:srgbClr val="9E9E9E"/>
                </a:solidFill>
                <a:latin typeface="Arial"/>
                <a:ea typeface="Arial"/>
                <a:cs typeface="Arial"/>
                <a:sym typeface="Arial"/>
              </a:defRPr>
            </a:lvl4pPr>
            <a:lvl5pPr indent="0" lvl="4" marL="0" marR="0" rtl="0" algn="r">
              <a:spcBef>
                <a:spcPts val="0"/>
              </a:spcBef>
              <a:buNone/>
              <a:defRPr b="0" i="0" sz="1200" u="none" cap="none" strike="noStrike">
                <a:solidFill>
                  <a:srgbClr val="9E9E9E"/>
                </a:solidFill>
                <a:latin typeface="Arial"/>
                <a:ea typeface="Arial"/>
                <a:cs typeface="Arial"/>
                <a:sym typeface="Arial"/>
              </a:defRPr>
            </a:lvl5pPr>
            <a:lvl6pPr indent="0" lvl="5" marL="0" marR="0" rtl="0" algn="r">
              <a:spcBef>
                <a:spcPts val="0"/>
              </a:spcBef>
              <a:buNone/>
              <a:defRPr b="0" i="0" sz="1200" u="none" cap="none" strike="noStrike">
                <a:solidFill>
                  <a:srgbClr val="9E9E9E"/>
                </a:solidFill>
                <a:latin typeface="Arial"/>
                <a:ea typeface="Arial"/>
                <a:cs typeface="Arial"/>
                <a:sym typeface="Arial"/>
              </a:defRPr>
            </a:lvl6pPr>
            <a:lvl7pPr indent="0" lvl="6" marL="0" marR="0" rtl="0" algn="r">
              <a:spcBef>
                <a:spcPts val="0"/>
              </a:spcBef>
              <a:buNone/>
              <a:defRPr b="0" i="0" sz="1200" u="none" cap="none" strike="noStrike">
                <a:solidFill>
                  <a:srgbClr val="9E9E9E"/>
                </a:solidFill>
                <a:latin typeface="Arial"/>
                <a:ea typeface="Arial"/>
                <a:cs typeface="Arial"/>
                <a:sym typeface="Arial"/>
              </a:defRPr>
            </a:lvl7pPr>
            <a:lvl8pPr indent="0" lvl="7" marL="0" marR="0" rtl="0" algn="r">
              <a:spcBef>
                <a:spcPts val="0"/>
              </a:spcBef>
              <a:buNone/>
              <a:defRPr b="0" i="0" sz="1200" u="none" cap="none" strike="noStrike">
                <a:solidFill>
                  <a:srgbClr val="9E9E9E"/>
                </a:solidFill>
                <a:latin typeface="Arial"/>
                <a:ea typeface="Arial"/>
                <a:cs typeface="Arial"/>
                <a:sym typeface="Arial"/>
              </a:defRPr>
            </a:lvl8pPr>
            <a:lvl9pPr indent="0" lvl="8" marL="0" marR="0" rtl="0" algn="r">
              <a:spcBef>
                <a:spcPts val="0"/>
              </a:spcBef>
              <a:buNone/>
              <a:defRPr b="0" i="0" sz="1200" u="none" cap="none" strike="noStrike">
                <a:solidFill>
                  <a:srgbClr val="9E9E9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imarslan.com/authentication-different-techniques" TargetMode="External"/><Relationship Id="rId4" Type="http://schemas.openxmlformats.org/officeDocument/2006/relationships/hyperlink" Target="https://www.hex64.net/information-security-audit-services-benefits-business-process/" TargetMode="External"/><Relationship Id="rId5" Type="http://schemas.openxmlformats.org/officeDocument/2006/relationships/hyperlink" Target="https://www.globallearningsystems.com/culture-of-learning-security-awareness-program/" TargetMode="External"/><Relationship Id="rId6" Type="http://schemas.openxmlformats.org/officeDocument/2006/relationships/hyperlink" Target="https://www.vectorstock.com/royalty-free-vector/physical-security-isometric-flowchart-vector-1366805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txBox="1"/>
          <p:nvPr>
            <p:ph type="ctrTitle"/>
          </p:nvPr>
        </p:nvSpPr>
        <p:spPr>
          <a:xfrm>
            <a:off x="257125" y="1127650"/>
            <a:ext cx="11194800" cy="16866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sz="5200"/>
              <a:t>Analysis and </a:t>
            </a:r>
            <a:r>
              <a:rPr lang="en-US" sz="5200"/>
              <a:t>Recommendations</a:t>
            </a:r>
            <a:endParaRPr sz="2000"/>
          </a:p>
          <a:p>
            <a:pPr indent="0" lvl="0" marL="0" rtl="0" algn="l">
              <a:lnSpc>
                <a:spcPct val="96666"/>
              </a:lnSpc>
              <a:spcBef>
                <a:spcPts val="0"/>
              </a:spcBef>
              <a:spcAft>
                <a:spcPts val="0"/>
              </a:spcAft>
              <a:buClr>
                <a:schemeClr val="lt1"/>
              </a:buClr>
              <a:buSzPts val="6000"/>
              <a:buFont typeface="Arial"/>
              <a:buNone/>
            </a:pPr>
            <a:r>
              <a:rPr lang="en-US" sz="2800"/>
              <a:t>O</a:t>
            </a:r>
            <a:r>
              <a:rPr lang="en-US" sz="2800"/>
              <a:t>ffice of Graduate Admissions, Worcester Polytechnic Institute</a:t>
            </a:r>
            <a:endParaRPr sz="2800"/>
          </a:p>
        </p:txBody>
      </p:sp>
      <p:sp>
        <p:nvSpPr>
          <p:cNvPr id="78" name="Google Shape;78;p1"/>
          <p:cNvSpPr txBox="1"/>
          <p:nvPr>
            <p:ph idx="1" type="body"/>
          </p:nvPr>
        </p:nvSpPr>
        <p:spPr>
          <a:xfrm>
            <a:off x="1524525" y="4300725"/>
            <a:ext cx="9280200" cy="1465800"/>
          </a:xfrm>
          <a:prstGeom prst="rect">
            <a:avLst/>
          </a:prstGeom>
          <a:noFill/>
          <a:ln>
            <a:noFill/>
          </a:ln>
        </p:spPr>
        <p:txBody>
          <a:bodyPr anchorCtr="0" anchor="t" bIns="45700" lIns="0" spcFirstLastPara="1" rIns="91425" wrap="square" tIns="45700">
            <a:noAutofit/>
          </a:bodyPr>
          <a:lstStyle/>
          <a:p>
            <a:pPr indent="0" lvl="0" marL="0" rtl="0" algn="l">
              <a:lnSpc>
                <a:spcPct val="130000"/>
              </a:lnSpc>
              <a:spcBef>
                <a:spcPts val="0"/>
              </a:spcBef>
              <a:spcAft>
                <a:spcPts val="0"/>
              </a:spcAft>
              <a:buSzPts val="3360"/>
              <a:buNone/>
            </a:pPr>
            <a:r>
              <a:rPr lang="en-US" sz="2200"/>
              <a:t>Team 4: Ajuzieogu Nnenna Jennifer, Brian McKay, and Kushal Shah</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d170b24ddc_0_12"/>
          <p:cNvSpPr txBox="1"/>
          <p:nvPr>
            <p:ph type="title"/>
          </p:nvPr>
        </p:nvSpPr>
        <p:spPr>
          <a:xfrm>
            <a:off x="566928" y="149961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Physical Security</a:t>
            </a:r>
            <a:endParaRPr/>
          </a:p>
        </p:txBody>
      </p:sp>
      <p:sp>
        <p:nvSpPr>
          <p:cNvPr id="145" name="Google Shape;145;gd170b24ddc_0_12"/>
          <p:cNvSpPr txBox="1"/>
          <p:nvPr>
            <p:ph idx="1" type="body"/>
          </p:nvPr>
        </p:nvSpPr>
        <p:spPr>
          <a:xfrm>
            <a:off x="566925" y="2090625"/>
            <a:ext cx="8094600" cy="45513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Protection of people, data, and equipment.</a:t>
            </a:r>
            <a:endParaRPr/>
          </a:p>
          <a:p>
            <a:pPr indent="0" lvl="0" marL="0" rtl="0" algn="l">
              <a:spcBef>
                <a:spcPts val="600"/>
              </a:spcBef>
              <a:spcAft>
                <a:spcPts val="0"/>
              </a:spcAft>
              <a:buNone/>
            </a:pPr>
            <a:r>
              <a:rPr lang="en-US"/>
              <a:t>Vulnerabilities:</a:t>
            </a:r>
            <a:endParaRPr/>
          </a:p>
          <a:p>
            <a:pPr indent="-365760" lvl="0" marL="457200" rtl="0" algn="l">
              <a:spcBef>
                <a:spcPts val="600"/>
              </a:spcBef>
              <a:spcAft>
                <a:spcPts val="0"/>
              </a:spcAft>
              <a:buSzPts val="2160"/>
              <a:buChar char="•"/>
            </a:pPr>
            <a:r>
              <a:rPr lang="en-US"/>
              <a:t>Challenges from remote-work; protection of each employee in their home.</a:t>
            </a:r>
            <a:endParaRPr/>
          </a:p>
          <a:p>
            <a:pPr indent="-365760" lvl="0" marL="457200" rtl="0" algn="l">
              <a:spcBef>
                <a:spcPts val="0"/>
              </a:spcBef>
              <a:spcAft>
                <a:spcPts val="0"/>
              </a:spcAft>
              <a:buSzPts val="2160"/>
              <a:buChar char="•"/>
            </a:pPr>
            <a:r>
              <a:rPr lang="en-US"/>
              <a:t>Residual</a:t>
            </a:r>
            <a:r>
              <a:rPr lang="en-US"/>
              <a:t> PII data within Slate is not monitored or deleted.</a:t>
            </a:r>
            <a:endParaRPr/>
          </a:p>
          <a:p>
            <a:pPr indent="-365760" lvl="0" marL="457200" rtl="0" algn="l">
              <a:spcBef>
                <a:spcPts val="0"/>
              </a:spcBef>
              <a:spcAft>
                <a:spcPts val="0"/>
              </a:spcAft>
              <a:buSzPts val="2160"/>
              <a:buChar char="•"/>
            </a:pPr>
            <a:r>
              <a:rPr lang="en-US"/>
              <a:t>Non-enforced policies or administrative controls on college-owned devices.</a:t>
            </a:r>
            <a:endParaRPr/>
          </a:p>
          <a:p>
            <a:pPr indent="0" lvl="0" marL="0" rtl="0" algn="l">
              <a:spcBef>
                <a:spcPts val="600"/>
              </a:spcBef>
              <a:spcAft>
                <a:spcPts val="0"/>
              </a:spcAft>
              <a:buNone/>
            </a:pPr>
            <a:r>
              <a:rPr lang="en-US"/>
              <a:t>Recommendations</a:t>
            </a:r>
            <a:r>
              <a:rPr lang="en-US"/>
              <a:t>:</a:t>
            </a:r>
            <a:endParaRPr/>
          </a:p>
          <a:p>
            <a:pPr indent="-365760" lvl="0" marL="457200" rtl="0" algn="l">
              <a:spcBef>
                <a:spcPts val="600"/>
              </a:spcBef>
              <a:spcAft>
                <a:spcPts val="0"/>
              </a:spcAft>
              <a:buSzPts val="2160"/>
              <a:buChar char="•"/>
            </a:pPr>
            <a:r>
              <a:rPr lang="en-US"/>
              <a:t>Remote-work security policies</a:t>
            </a:r>
            <a:endParaRPr/>
          </a:p>
          <a:p>
            <a:pPr indent="-365760" lvl="0" marL="457200" rtl="0" algn="l">
              <a:spcBef>
                <a:spcPts val="0"/>
              </a:spcBef>
              <a:spcAft>
                <a:spcPts val="0"/>
              </a:spcAft>
              <a:buSzPts val="2160"/>
              <a:buChar char="•"/>
            </a:pPr>
            <a:r>
              <a:rPr lang="en-US"/>
              <a:t>Remote administrative controls limiting VPN connectivity and running background security processes.</a:t>
            </a:r>
            <a:endParaRPr/>
          </a:p>
          <a:p>
            <a:pPr indent="-365760" lvl="0" marL="457200" rtl="0" algn="l">
              <a:spcBef>
                <a:spcPts val="0"/>
              </a:spcBef>
              <a:spcAft>
                <a:spcPts val="0"/>
              </a:spcAft>
              <a:buSzPts val="2160"/>
              <a:buChar char="•"/>
            </a:pPr>
            <a:r>
              <a:rPr lang="en-US"/>
              <a:t>Yearly audits of residual data in Slate </a:t>
            </a:r>
            <a:endParaRPr/>
          </a:p>
        </p:txBody>
      </p:sp>
      <p:pic>
        <p:nvPicPr>
          <p:cNvPr id="146" name="Google Shape;146;gd170b24ddc_0_12"/>
          <p:cNvPicPr preferRelativeResize="0"/>
          <p:nvPr/>
        </p:nvPicPr>
        <p:blipFill>
          <a:blip r:embed="rId3">
            <a:alphaModFix/>
          </a:blip>
          <a:stretch>
            <a:fillRect/>
          </a:stretch>
        </p:blipFill>
        <p:spPr>
          <a:xfrm>
            <a:off x="8661525" y="2501675"/>
            <a:ext cx="3225675" cy="34837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7ade5b7c52_0_0"/>
          <p:cNvSpPr txBox="1"/>
          <p:nvPr>
            <p:ph type="title"/>
          </p:nvPr>
        </p:nvSpPr>
        <p:spPr>
          <a:xfrm>
            <a:off x="566928" y="149961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Network Security</a:t>
            </a:r>
            <a:endParaRPr/>
          </a:p>
        </p:txBody>
      </p:sp>
      <p:sp>
        <p:nvSpPr>
          <p:cNvPr id="153" name="Google Shape;153;g7ade5b7c52_0_0"/>
          <p:cNvSpPr txBox="1"/>
          <p:nvPr>
            <p:ph idx="1" type="body"/>
          </p:nvPr>
        </p:nvSpPr>
        <p:spPr>
          <a:xfrm>
            <a:off x="566925" y="2185425"/>
            <a:ext cx="11007600" cy="41505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The Office of Graduate Admissions utilizes a </a:t>
            </a:r>
            <a:r>
              <a:rPr lang="en-US"/>
              <a:t>VPN connection for remote-work.</a:t>
            </a:r>
            <a:endParaRPr/>
          </a:p>
          <a:p>
            <a:pPr indent="-365760" lvl="0" marL="457200" rtl="0" algn="l">
              <a:spcBef>
                <a:spcPts val="600"/>
              </a:spcBef>
              <a:spcAft>
                <a:spcPts val="0"/>
              </a:spcAft>
              <a:buSzPts val="2160"/>
              <a:buChar char="●"/>
            </a:pPr>
            <a:r>
              <a:rPr lang="en-US"/>
              <a:t>Vulnerabilities</a:t>
            </a:r>
            <a:endParaRPr/>
          </a:p>
          <a:p>
            <a:pPr indent="-365760" lvl="1" marL="914400" rtl="0" algn="l">
              <a:spcBef>
                <a:spcPts val="0"/>
              </a:spcBef>
              <a:spcAft>
                <a:spcPts val="0"/>
              </a:spcAft>
              <a:buSzPts val="2160"/>
              <a:buChar char="○"/>
            </a:pPr>
            <a:r>
              <a:rPr lang="en-US"/>
              <a:t>The VPN could avoid the risks of the network intrusion, but not issues like outdated software, unlicensed products, or trojan horses. It means that even if one system is compromised, it allows the hackers to gain access to the whole VPN network by piggybacking on that one system</a:t>
            </a:r>
            <a:endParaRPr/>
          </a:p>
          <a:p>
            <a:pPr indent="-365760" lvl="0" marL="457200" rtl="0" algn="l">
              <a:spcBef>
                <a:spcPts val="0"/>
              </a:spcBef>
              <a:spcAft>
                <a:spcPts val="0"/>
              </a:spcAft>
              <a:buSzPts val="2160"/>
              <a:buChar char="●"/>
            </a:pPr>
            <a:r>
              <a:rPr lang="en-US"/>
              <a:t>Recommendation</a:t>
            </a:r>
            <a:endParaRPr/>
          </a:p>
          <a:p>
            <a:pPr indent="-365760" lvl="1" marL="914400" rtl="0" algn="l">
              <a:spcBef>
                <a:spcPts val="0"/>
              </a:spcBef>
              <a:spcAft>
                <a:spcPts val="0"/>
              </a:spcAft>
              <a:buSzPts val="2160"/>
              <a:buChar char="○"/>
            </a:pPr>
            <a:r>
              <a:rPr lang="en-US"/>
              <a:t>Ensure policies like Domain-based Message Authentication, Reporting, and Conformance (DMARC) are in place before employees open </a:t>
            </a:r>
            <a:r>
              <a:rPr lang="en-US"/>
              <a:t>their</a:t>
            </a:r>
            <a:r>
              <a:rPr lang="en-US"/>
              <a:t> emails and the licenses are regularly </a:t>
            </a:r>
            <a:r>
              <a:rPr lang="en-US"/>
              <a:t>updated.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7ade5b7c52_0_14"/>
          <p:cNvSpPr txBox="1"/>
          <p:nvPr>
            <p:ph type="title"/>
          </p:nvPr>
        </p:nvSpPr>
        <p:spPr>
          <a:xfrm>
            <a:off x="566925" y="1499625"/>
            <a:ext cx="99759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Operating Systems and Application</a:t>
            </a:r>
            <a:r>
              <a:rPr lang="en-US"/>
              <a:t> Security</a:t>
            </a:r>
            <a:endParaRPr/>
          </a:p>
        </p:txBody>
      </p:sp>
      <p:sp>
        <p:nvSpPr>
          <p:cNvPr id="160" name="Google Shape;160;g7ade5b7c52_0_14"/>
          <p:cNvSpPr txBox="1"/>
          <p:nvPr>
            <p:ph idx="1" type="body"/>
          </p:nvPr>
        </p:nvSpPr>
        <p:spPr>
          <a:xfrm>
            <a:off x="566923" y="2185425"/>
            <a:ext cx="10847400" cy="41505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Operating systems are one of the largest areas to find vulnerabilities. We can add tools and systems to protect the operating systems as, without securing them, we do not have a foothold in security systems. Several software issues can compromise application security. WPI makes use of the application and OS of Slate to have a relatively secure base.</a:t>
            </a:r>
            <a:endParaRPr/>
          </a:p>
          <a:p>
            <a:pPr indent="-365760" lvl="0" marL="457200" rtl="0" algn="l">
              <a:spcBef>
                <a:spcPts val="600"/>
              </a:spcBef>
              <a:spcAft>
                <a:spcPts val="0"/>
              </a:spcAft>
              <a:buSzPts val="2160"/>
              <a:buChar char="●"/>
            </a:pPr>
            <a:r>
              <a:rPr lang="en-US"/>
              <a:t>Vulnerabilities</a:t>
            </a:r>
            <a:endParaRPr/>
          </a:p>
          <a:p>
            <a:pPr indent="-365760" lvl="1" marL="914400" rtl="0" algn="l">
              <a:spcBef>
                <a:spcPts val="0"/>
              </a:spcBef>
              <a:spcAft>
                <a:spcPts val="0"/>
              </a:spcAft>
              <a:buSzPts val="2160"/>
              <a:buChar char="○"/>
            </a:pPr>
            <a:r>
              <a:rPr lang="en-US"/>
              <a:t>Slate states that personal Information once de-identified is not subject to Slate’s privacy policy and may treat it as non-Personal Information. Student data is also never cleared. </a:t>
            </a:r>
            <a:endParaRPr/>
          </a:p>
          <a:p>
            <a:pPr indent="-365760" lvl="0" marL="457200" rtl="0" algn="l">
              <a:spcBef>
                <a:spcPts val="0"/>
              </a:spcBef>
              <a:spcAft>
                <a:spcPts val="0"/>
              </a:spcAft>
              <a:buSzPts val="2160"/>
              <a:buChar char="●"/>
            </a:pPr>
            <a:r>
              <a:rPr lang="en-US"/>
              <a:t>Recommendation</a:t>
            </a:r>
            <a:endParaRPr/>
          </a:p>
          <a:p>
            <a:pPr indent="-365760" lvl="1" marL="914400" rtl="0" algn="l">
              <a:spcBef>
                <a:spcPts val="0"/>
              </a:spcBef>
              <a:spcAft>
                <a:spcPts val="0"/>
              </a:spcAft>
              <a:buSzPts val="2160"/>
              <a:buChar char="○"/>
            </a:pPr>
            <a:r>
              <a:rPr lang="en-US"/>
              <a:t>Making sure the student data is cleared after a certain number of years and updating the software and keeping licenses updated as well.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d170b24ddc_0_6"/>
          <p:cNvSpPr txBox="1"/>
          <p:nvPr>
            <p:ph type="title"/>
          </p:nvPr>
        </p:nvSpPr>
        <p:spPr>
          <a:xfrm>
            <a:off x="566928" y="149961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Security Awareness Program</a:t>
            </a:r>
            <a:endParaRPr/>
          </a:p>
        </p:txBody>
      </p:sp>
      <p:sp>
        <p:nvSpPr>
          <p:cNvPr id="167" name="Google Shape;167;gd170b24ddc_0_6"/>
          <p:cNvSpPr txBox="1"/>
          <p:nvPr>
            <p:ph idx="1" type="body"/>
          </p:nvPr>
        </p:nvSpPr>
        <p:spPr>
          <a:xfrm>
            <a:off x="566923" y="2185425"/>
            <a:ext cx="11300700" cy="3968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Social engineering and phishing campaigns are active threats.</a:t>
            </a:r>
            <a:endParaRPr/>
          </a:p>
          <a:p>
            <a:pPr indent="0" lvl="0" marL="0" rtl="0" algn="l">
              <a:spcBef>
                <a:spcPts val="600"/>
              </a:spcBef>
              <a:spcAft>
                <a:spcPts val="0"/>
              </a:spcAft>
              <a:buNone/>
            </a:pPr>
            <a:r>
              <a:rPr lang="en-US"/>
              <a:t>Vulnerabilities:</a:t>
            </a:r>
            <a:endParaRPr/>
          </a:p>
          <a:p>
            <a:pPr indent="-365760" lvl="0" marL="457200" rtl="0" algn="l">
              <a:spcBef>
                <a:spcPts val="600"/>
              </a:spcBef>
              <a:spcAft>
                <a:spcPts val="0"/>
              </a:spcAft>
              <a:buSzPts val="2160"/>
              <a:buChar char="•"/>
            </a:pPr>
            <a:r>
              <a:rPr lang="en-US"/>
              <a:t>No comprehensive security awareness program.</a:t>
            </a:r>
            <a:endParaRPr/>
          </a:p>
          <a:p>
            <a:pPr indent="0" lvl="0" marL="0" rtl="0" algn="l">
              <a:spcBef>
                <a:spcPts val="600"/>
              </a:spcBef>
              <a:spcAft>
                <a:spcPts val="0"/>
              </a:spcAft>
              <a:buNone/>
            </a:pPr>
            <a:r>
              <a:rPr lang="en-US"/>
              <a:t>Recommendations</a:t>
            </a:r>
            <a:r>
              <a:rPr lang="en-US"/>
              <a:t>:</a:t>
            </a:r>
            <a:endParaRPr/>
          </a:p>
          <a:p>
            <a:pPr indent="-365760" lvl="0" marL="457200" rtl="0" algn="l">
              <a:spcBef>
                <a:spcPts val="600"/>
              </a:spcBef>
              <a:spcAft>
                <a:spcPts val="0"/>
              </a:spcAft>
              <a:buSzPts val="2160"/>
              <a:buChar char="•"/>
            </a:pPr>
            <a:r>
              <a:rPr lang="en-US"/>
              <a:t>Staff </a:t>
            </a:r>
            <a:r>
              <a:rPr lang="en-US"/>
              <a:t>receive</a:t>
            </a:r>
            <a:r>
              <a:rPr lang="en-US"/>
              <a:t> yearly education training and awareness.</a:t>
            </a:r>
            <a:endParaRPr/>
          </a:p>
          <a:p>
            <a:pPr indent="-365760" lvl="0" marL="457200" rtl="0" algn="l">
              <a:spcBef>
                <a:spcPts val="0"/>
              </a:spcBef>
              <a:spcAft>
                <a:spcPts val="0"/>
              </a:spcAft>
              <a:buSzPts val="2160"/>
              <a:buChar char="•"/>
            </a:pPr>
            <a:r>
              <a:rPr lang="en-US"/>
              <a:t>Form of modules and quizzed at the end of each module.</a:t>
            </a:r>
            <a:endParaRPr/>
          </a:p>
          <a:p>
            <a:pPr indent="-365760" lvl="0" marL="457200" rtl="0" algn="l">
              <a:spcBef>
                <a:spcPts val="0"/>
              </a:spcBef>
              <a:spcAft>
                <a:spcPts val="0"/>
              </a:spcAft>
              <a:buSzPts val="2160"/>
              <a:buChar char="•"/>
            </a:pPr>
            <a:r>
              <a:rPr lang="en-US"/>
              <a:t>Receive</a:t>
            </a:r>
            <a:r>
              <a:rPr lang="en-US"/>
              <a:t> a certificate after all modules are complete.</a:t>
            </a:r>
            <a:endParaRPr/>
          </a:p>
        </p:txBody>
      </p:sp>
      <p:pic>
        <p:nvPicPr>
          <p:cNvPr id="168" name="Google Shape;168;gd170b24ddc_0_6"/>
          <p:cNvPicPr preferRelativeResize="0"/>
          <p:nvPr/>
        </p:nvPicPr>
        <p:blipFill>
          <a:blip r:embed="rId3">
            <a:alphaModFix/>
          </a:blip>
          <a:stretch>
            <a:fillRect/>
          </a:stretch>
        </p:blipFill>
        <p:spPr>
          <a:xfrm>
            <a:off x="7430475" y="2503525"/>
            <a:ext cx="4342625" cy="289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d170b24ddc_0_18"/>
          <p:cNvSpPr txBox="1"/>
          <p:nvPr>
            <p:ph type="title"/>
          </p:nvPr>
        </p:nvSpPr>
        <p:spPr>
          <a:xfrm>
            <a:off x="566928" y="149961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Conclusions</a:t>
            </a:r>
            <a:endParaRPr/>
          </a:p>
        </p:txBody>
      </p:sp>
      <p:sp>
        <p:nvSpPr>
          <p:cNvPr id="175" name="Google Shape;175;gd170b24ddc_0_18"/>
          <p:cNvSpPr txBox="1"/>
          <p:nvPr>
            <p:ph idx="1" type="body"/>
          </p:nvPr>
        </p:nvSpPr>
        <p:spPr>
          <a:xfrm>
            <a:off x="566924" y="2185425"/>
            <a:ext cx="9653100" cy="3968100"/>
          </a:xfrm>
          <a:prstGeom prst="rect">
            <a:avLst/>
          </a:prstGeom>
        </p:spPr>
        <p:txBody>
          <a:bodyPr anchorCtr="0" anchor="t" bIns="45700" lIns="91425" spcFirstLastPara="1" rIns="91425" wrap="square" tIns="45700">
            <a:noAutofit/>
          </a:bodyPr>
          <a:lstStyle/>
          <a:p>
            <a:pPr indent="-365760" lvl="0" marL="457200" rtl="0" algn="l">
              <a:spcBef>
                <a:spcPts val="600"/>
              </a:spcBef>
              <a:spcAft>
                <a:spcPts val="0"/>
              </a:spcAft>
              <a:buSzPts val="2160"/>
              <a:buChar char="•"/>
            </a:pPr>
            <a:r>
              <a:rPr lang="en-US"/>
              <a:t>Vulnerabilities analysed demand a stronger information security plan.</a:t>
            </a:r>
            <a:endParaRPr/>
          </a:p>
          <a:p>
            <a:pPr indent="-365760" lvl="0" marL="457200" rtl="0" algn="l">
              <a:spcBef>
                <a:spcPts val="0"/>
              </a:spcBef>
              <a:spcAft>
                <a:spcPts val="0"/>
              </a:spcAft>
              <a:buSzPts val="2160"/>
              <a:buChar char="•"/>
            </a:pPr>
            <a:r>
              <a:rPr lang="en-US"/>
              <a:t>Defense in depth will ensure stronger security</a:t>
            </a:r>
            <a:endParaRPr/>
          </a:p>
          <a:p>
            <a:pPr indent="-365760" lvl="1" marL="914400" rtl="0" algn="l">
              <a:spcBef>
                <a:spcPts val="0"/>
              </a:spcBef>
              <a:spcAft>
                <a:spcPts val="0"/>
              </a:spcAft>
              <a:buSzPts val="2160"/>
              <a:buChar char="-"/>
            </a:pPr>
            <a:r>
              <a:rPr lang="en-US"/>
              <a:t>Implement the given </a:t>
            </a:r>
            <a:r>
              <a:rPr lang="en-US"/>
              <a:t>recommendations</a:t>
            </a:r>
            <a:r>
              <a:rPr lang="en-US"/>
              <a:t>!</a:t>
            </a:r>
            <a:endParaRPr/>
          </a:p>
          <a:p>
            <a:pPr indent="-365760" lvl="0" marL="457200" rtl="0" algn="l">
              <a:spcBef>
                <a:spcPts val="0"/>
              </a:spcBef>
              <a:spcAft>
                <a:spcPts val="0"/>
              </a:spcAft>
              <a:buSzPts val="2160"/>
              <a:buChar char="•"/>
            </a:pPr>
            <a:r>
              <a:rPr lang="en-US"/>
              <a:t>Our </a:t>
            </a:r>
            <a:r>
              <a:rPr lang="en-US"/>
              <a:t>recommendations</a:t>
            </a:r>
            <a:r>
              <a:rPr lang="en-US"/>
              <a:t> will ensure confidentiality, integrity, and availability of all information system resources.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7ae7092661_0_2"/>
          <p:cNvSpPr txBox="1"/>
          <p:nvPr>
            <p:ph type="title"/>
          </p:nvPr>
        </p:nvSpPr>
        <p:spPr>
          <a:xfrm>
            <a:off x="566928" y="149961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References</a:t>
            </a:r>
            <a:endParaRPr/>
          </a:p>
        </p:txBody>
      </p:sp>
      <p:sp>
        <p:nvSpPr>
          <p:cNvPr id="182" name="Google Shape;182;g7ae7092661_0_2"/>
          <p:cNvSpPr txBox="1"/>
          <p:nvPr>
            <p:ph idx="1" type="body"/>
          </p:nvPr>
        </p:nvSpPr>
        <p:spPr>
          <a:xfrm>
            <a:off x="566925" y="2185425"/>
            <a:ext cx="7536900" cy="4281000"/>
          </a:xfrm>
          <a:prstGeom prst="rect">
            <a:avLst/>
          </a:prstGeom>
        </p:spPr>
        <p:txBody>
          <a:bodyPr anchorCtr="0" anchor="t" bIns="45700" lIns="91425" spcFirstLastPara="1" rIns="91425" wrap="square" tIns="45700">
            <a:noAutofit/>
          </a:bodyPr>
          <a:lstStyle/>
          <a:p>
            <a:pPr indent="-365760" lvl="0" marL="457200" rtl="0" algn="l">
              <a:spcBef>
                <a:spcPts val="600"/>
              </a:spcBef>
              <a:spcAft>
                <a:spcPts val="0"/>
              </a:spcAft>
              <a:buSzPts val="2160"/>
              <a:buChar char="●"/>
            </a:pPr>
            <a:r>
              <a:rPr lang="en-US"/>
              <a:t>Images</a:t>
            </a:r>
            <a:endParaRPr/>
          </a:p>
          <a:p>
            <a:pPr indent="-365760" lvl="1" marL="914400" rtl="0" algn="l">
              <a:spcBef>
                <a:spcPts val="0"/>
              </a:spcBef>
              <a:spcAft>
                <a:spcPts val="0"/>
              </a:spcAft>
              <a:buSzPts val="2160"/>
              <a:buChar char="○"/>
            </a:pPr>
            <a:r>
              <a:rPr lang="en-US" u="sng">
                <a:solidFill>
                  <a:schemeClr val="hlink"/>
                </a:solidFill>
                <a:hlinkClick r:id="rId3"/>
              </a:rPr>
              <a:t>https://www.imarslan.com/authentication-different-techniques</a:t>
            </a:r>
            <a:endParaRPr/>
          </a:p>
          <a:p>
            <a:pPr indent="-365760" lvl="1" marL="914400" rtl="0" algn="l">
              <a:spcBef>
                <a:spcPts val="0"/>
              </a:spcBef>
              <a:spcAft>
                <a:spcPts val="0"/>
              </a:spcAft>
              <a:buSzPts val="2160"/>
              <a:buChar char="○"/>
            </a:pPr>
            <a:r>
              <a:rPr lang="en-US" u="sng">
                <a:solidFill>
                  <a:schemeClr val="hlink"/>
                </a:solidFill>
                <a:hlinkClick r:id="rId4"/>
              </a:rPr>
              <a:t>https://www.hex64.net/information-security-audit-services-benefits-business-process/</a:t>
            </a:r>
            <a:endParaRPr/>
          </a:p>
          <a:p>
            <a:pPr indent="-365760" lvl="1" marL="914400" rtl="0" algn="l">
              <a:spcBef>
                <a:spcPts val="0"/>
              </a:spcBef>
              <a:spcAft>
                <a:spcPts val="0"/>
              </a:spcAft>
              <a:buSzPts val="2160"/>
              <a:buChar char="○"/>
            </a:pPr>
            <a:r>
              <a:rPr lang="en-US" u="sng">
                <a:solidFill>
                  <a:schemeClr val="hlink"/>
                </a:solidFill>
                <a:hlinkClick r:id="rId5"/>
              </a:rPr>
              <a:t>https://www.globallearningsystems.com/culture-of-learning-security-awareness-program/</a:t>
            </a:r>
            <a:endParaRPr/>
          </a:p>
          <a:p>
            <a:pPr indent="-365760" lvl="1" marL="914400" rtl="0" algn="l">
              <a:spcBef>
                <a:spcPts val="0"/>
              </a:spcBef>
              <a:spcAft>
                <a:spcPts val="0"/>
              </a:spcAft>
              <a:buSzPts val="2160"/>
              <a:buChar char="○"/>
            </a:pPr>
            <a:r>
              <a:rPr lang="en-US" u="sng">
                <a:solidFill>
                  <a:schemeClr val="hlink"/>
                </a:solidFill>
                <a:hlinkClick r:id="rId6"/>
              </a:rPr>
              <a:t>https://www.vectorstock.com/royalty-free-vector/physical-security-isometric-flowchart-vector-13668057</a:t>
            </a:r>
            <a:endParaRPr/>
          </a:p>
          <a:p>
            <a:pPr indent="0" lvl="0" marL="91440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d1498a1d7b_0_12"/>
          <p:cNvSpPr txBox="1"/>
          <p:nvPr>
            <p:ph type="title"/>
          </p:nvPr>
        </p:nvSpPr>
        <p:spPr>
          <a:xfrm>
            <a:off x="566924" y="1499622"/>
            <a:ext cx="87828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Office of Graduate Admissions</a:t>
            </a:r>
            <a:endParaRPr/>
          </a:p>
        </p:txBody>
      </p:sp>
      <p:sp>
        <p:nvSpPr>
          <p:cNvPr id="85" name="Google Shape;85;gd1498a1d7b_0_12"/>
          <p:cNvSpPr txBox="1"/>
          <p:nvPr>
            <p:ph idx="1" type="body"/>
          </p:nvPr>
        </p:nvSpPr>
        <p:spPr>
          <a:xfrm>
            <a:off x="566924" y="2185425"/>
            <a:ext cx="8355600" cy="3960600"/>
          </a:xfrm>
          <a:prstGeom prst="rect">
            <a:avLst/>
          </a:prstGeom>
        </p:spPr>
        <p:txBody>
          <a:bodyPr anchorCtr="0" anchor="t" bIns="45700" lIns="91425" spcFirstLastPara="1" rIns="91425" wrap="square" tIns="45700">
            <a:noAutofit/>
          </a:bodyPr>
          <a:lstStyle/>
          <a:p>
            <a:pPr indent="-365760" lvl="0" marL="457200" rtl="0" algn="l">
              <a:spcBef>
                <a:spcPts val="600"/>
              </a:spcBef>
              <a:spcAft>
                <a:spcPts val="0"/>
              </a:spcAft>
              <a:buSzPts val="2160"/>
              <a:buChar char="●"/>
            </a:pPr>
            <a:r>
              <a:rPr lang="en-US"/>
              <a:t>The analysis focuses on the Office of graduate admissions.</a:t>
            </a:r>
            <a:endParaRPr/>
          </a:p>
          <a:p>
            <a:pPr indent="-365760" lvl="0" marL="457200" rtl="0" algn="l">
              <a:spcBef>
                <a:spcPts val="0"/>
              </a:spcBef>
              <a:spcAft>
                <a:spcPts val="0"/>
              </a:spcAft>
              <a:buSzPts val="2160"/>
              <a:buChar char="●"/>
            </a:pPr>
            <a:r>
              <a:rPr lang="en-US"/>
              <a:t>The goal of this project is to analyze the departments existing information systems, processes, networks, and data stores.</a:t>
            </a:r>
            <a:endParaRPr/>
          </a:p>
          <a:p>
            <a:pPr indent="-365760" lvl="0" marL="457200" rtl="0" algn="l">
              <a:spcBef>
                <a:spcPts val="0"/>
              </a:spcBef>
              <a:spcAft>
                <a:spcPts val="0"/>
              </a:spcAft>
              <a:buSzPts val="2160"/>
              <a:buChar char="●"/>
            </a:pPr>
            <a:r>
              <a:rPr lang="en-US"/>
              <a:t>Point of Contact: </a:t>
            </a:r>
            <a:r>
              <a:rPr lang="en-US"/>
              <a:t>Senior Assistant Director, Paige Dunn.</a:t>
            </a:r>
            <a:endParaRPr/>
          </a:p>
        </p:txBody>
      </p:sp>
      <p:pic>
        <p:nvPicPr>
          <p:cNvPr id="86" name="Google Shape;86;gd1498a1d7b_0_12"/>
          <p:cNvPicPr preferRelativeResize="0"/>
          <p:nvPr/>
        </p:nvPicPr>
        <p:blipFill>
          <a:blip r:embed="rId3">
            <a:alphaModFix/>
          </a:blip>
          <a:stretch>
            <a:fillRect/>
          </a:stretch>
        </p:blipFill>
        <p:spPr>
          <a:xfrm>
            <a:off x="6884775" y="4107775"/>
            <a:ext cx="4851801" cy="22525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d1498a1d7b_0_18"/>
          <p:cNvSpPr txBox="1"/>
          <p:nvPr>
            <p:ph type="title"/>
          </p:nvPr>
        </p:nvSpPr>
        <p:spPr>
          <a:xfrm>
            <a:off x="566928" y="149961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Operations Overview</a:t>
            </a:r>
            <a:endParaRPr/>
          </a:p>
        </p:txBody>
      </p:sp>
      <p:sp>
        <p:nvSpPr>
          <p:cNvPr id="93" name="Google Shape;93;gd1498a1d7b_0_18"/>
          <p:cNvSpPr txBox="1"/>
          <p:nvPr>
            <p:ph idx="1" type="body"/>
          </p:nvPr>
        </p:nvSpPr>
        <p:spPr>
          <a:xfrm>
            <a:off x="566928" y="2185416"/>
            <a:ext cx="6951600" cy="3968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Use of Slate as their </a:t>
            </a:r>
            <a:r>
              <a:rPr lang="en-US"/>
              <a:t>constituent</a:t>
            </a:r>
            <a:r>
              <a:rPr lang="en-US"/>
              <a:t> relationship management (CRM) platform. </a:t>
            </a:r>
            <a:endParaRPr/>
          </a:p>
          <a:p>
            <a:pPr indent="-365760" lvl="0" marL="457200" rtl="0" algn="l">
              <a:spcBef>
                <a:spcPts val="600"/>
              </a:spcBef>
              <a:spcAft>
                <a:spcPts val="0"/>
              </a:spcAft>
              <a:buSzPts val="2160"/>
              <a:buChar char="•"/>
            </a:pPr>
            <a:r>
              <a:rPr lang="en-US"/>
              <a:t>Primary application/operating system used by all staff daily.</a:t>
            </a:r>
            <a:endParaRPr/>
          </a:p>
          <a:p>
            <a:pPr indent="-365760" lvl="0" marL="457200" rtl="0" algn="l">
              <a:spcBef>
                <a:spcPts val="0"/>
              </a:spcBef>
              <a:spcAft>
                <a:spcPts val="0"/>
              </a:spcAft>
              <a:buSzPts val="2160"/>
              <a:buChar char="•"/>
            </a:pPr>
            <a:r>
              <a:rPr lang="en-US"/>
              <a:t>Stores sensitive student PII such as application data, </a:t>
            </a:r>
            <a:r>
              <a:rPr lang="en-US"/>
              <a:t>addresses, financial information, SSN’s, etc.</a:t>
            </a:r>
            <a:endParaRPr/>
          </a:p>
          <a:p>
            <a:pPr indent="0" lvl="0" marL="0" rtl="0" algn="l">
              <a:spcBef>
                <a:spcPts val="600"/>
              </a:spcBef>
              <a:spcAft>
                <a:spcPts val="0"/>
              </a:spcAft>
              <a:buNone/>
            </a:pPr>
            <a:r>
              <a:rPr lang="en-US"/>
              <a:t>Use of Acxiom as their primary data management platform (DMP).</a:t>
            </a:r>
            <a:endParaRPr/>
          </a:p>
          <a:p>
            <a:pPr indent="-365760" lvl="0" marL="457200" rtl="0" algn="l">
              <a:spcBef>
                <a:spcPts val="600"/>
              </a:spcBef>
              <a:spcAft>
                <a:spcPts val="0"/>
              </a:spcAft>
              <a:buSzPts val="2160"/>
              <a:buChar char="•"/>
            </a:pPr>
            <a:r>
              <a:rPr lang="en-US"/>
              <a:t>Loader for application data between Slate and BannerWeb (soon to be WorkDay).</a:t>
            </a:r>
            <a:endParaRPr/>
          </a:p>
          <a:p>
            <a:pPr indent="-365760" lvl="0" marL="457200" rtl="0" algn="l">
              <a:spcBef>
                <a:spcPts val="0"/>
              </a:spcBef>
              <a:spcAft>
                <a:spcPts val="0"/>
              </a:spcAft>
              <a:buSzPts val="2160"/>
              <a:buChar char="•"/>
            </a:pPr>
            <a:r>
              <a:rPr lang="en-US"/>
              <a:t>Used to upload transcripts and other sensitive documents.</a:t>
            </a:r>
            <a:endParaRPr/>
          </a:p>
        </p:txBody>
      </p:sp>
      <p:pic>
        <p:nvPicPr>
          <p:cNvPr id="94" name="Google Shape;94;gd1498a1d7b_0_18"/>
          <p:cNvPicPr preferRelativeResize="0"/>
          <p:nvPr/>
        </p:nvPicPr>
        <p:blipFill>
          <a:blip r:embed="rId3">
            <a:alphaModFix/>
          </a:blip>
          <a:stretch>
            <a:fillRect/>
          </a:stretch>
        </p:blipFill>
        <p:spPr>
          <a:xfrm>
            <a:off x="7518528" y="2511638"/>
            <a:ext cx="4368673" cy="18347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d1498a1d7b_0_30"/>
          <p:cNvSpPr txBox="1"/>
          <p:nvPr>
            <p:ph type="ctrTitle"/>
          </p:nvPr>
        </p:nvSpPr>
        <p:spPr>
          <a:xfrm>
            <a:off x="658379" y="1490676"/>
            <a:ext cx="10577700" cy="2479800"/>
          </a:xfrm>
          <a:prstGeom prst="rect">
            <a:avLst/>
          </a:prstGeom>
        </p:spPr>
        <p:txBody>
          <a:bodyPr anchorCtr="0" anchor="b" bIns="45700" lIns="0" spcFirstLastPara="1" rIns="91425" wrap="square" tIns="45700">
            <a:noAutofit/>
          </a:bodyPr>
          <a:lstStyle/>
          <a:p>
            <a:pPr indent="0" lvl="0" marL="0" rtl="0" algn="l">
              <a:spcBef>
                <a:spcPts val="0"/>
              </a:spcBef>
              <a:spcAft>
                <a:spcPts val="0"/>
              </a:spcAft>
              <a:buNone/>
            </a:pPr>
            <a:r>
              <a:rPr lang="en-US"/>
              <a:t>Information Security Management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Identification &amp; Authentication</a:t>
            </a:r>
            <a:endParaRPr/>
          </a:p>
        </p:txBody>
      </p:sp>
      <p:sp>
        <p:nvSpPr>
          <p:cNvPr id="106" name="Google Shape;106;p3"/>
          <p:cNvSpPr txBox="1"/>
          <p:nvPr>
            <p:ph idx="1" type="body"/>
          </p:nvPr>
        </p:nvSpPr>
        <p:spPr>
          <a:xfrm>
            <a:off x="566925" y="2185425"/>
            <a:ext cx="11340300" cy="42573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SzPts val="2160"/>
              <a:buNone/>
            </a:pPr>
            <a:r>
              <a:rPr lang="en-US"/>
              <a:t>Identification is simply who a user is. It is a naming system that employees must use to gain access into Slate. Authentication establishes the claim of an identity as being true.</a:t>
            </a:r>
            <a:endParaRPr/>
          </a:p>
          <a:p>
            <a:pPr indent="-365760" lvl="0" marL="457200" rtl="0" algn="l">
              <a:lnSpc>
                <a:spcPct val="130000"/>
              </a:lnSpc>
              <a:spcBef>
                <a:spcPts val="0"/>
              </a:spcBef>
              <a:spcAft>
                <a:spcPts val="0"/>
              </a:spcAft>
              <a:buSzPts val="2160"/>
              <a:buChar char="●"/>
            </a:pPr>
            <a:r>
              <a:rPr lang="en-US"/>
              <a:t>Vulnerabilities</a:t>
            </a:r>
            <a:endParaRPr/>
          </a:p>
          <a:p>
            <a:pPr indent="-365760" lvl="1" marL="914400" rtl="0" algn="l">
              <a:lnSpc>
                <a:spcPct val="130000"/>
              </a:lnSpc>
              <a:spcBef>
                <a:spcPts val="0"/>
              </a:spcBef>
              <a:spcAft>
                <a:spcPts val="0"/>
              </a:spcAft>
              <a:buSzPts val="2160"/>
              <a:buChar char="○"/>
            </a:pPr>
            <a:r>
              <a:rPr lang="en-US"/>
              <a:t>The lack of password rules for Slate</a:t>
            </a:r>
            <a:endParaRPr/>
          </a:p>
          <a:p>
            <a:pPr indent="-365760" lvl="1" marL="914400" rtl="0" algn="l">
              <a:lnSpc>
                <a:spcPct val="130000"/>
              </a:lnSpc>
              <a:spcBef>
                <a:spcPts val="0"/>
              </a:spcBef>
              <a:spcAft>
                <a:spcPts val="0"/>
              </a:spcAft>
              <a:buSzPts val="2160"/>
              <a:buChar char="○"/>
            </a:pPr>
            <a:r>
              <a:rPr lang="en-US"/>
              <a:t>Indefinite login time within Slate</a:t>
            </a:r>
            <a:endParaRPr/>
          </a:p>
          <a:p>
            <a:pPr indent="-365760" lvl="0" marL="457200" rtl="0" algn="l">
              <a:lnSpc>
                <a:spcPct val="130000"/>
              </a:lnSpc>
              <a:spcBef>
                <a:spcPts val="0"/>
              </a:spcBef>
              <a:spcAft>
                <a:spcPts val="0"/>
              </a:spcAft>
              <a:buSzPts val="2160"/>
              <a:buChar char="●"/>
            </a:pPr>
            <a:r>
              <a:rPr lang="en-US"/>
              <a:t>Recommendation</a:t>
            </a:r>
            <a:endParaRPr/>
          </a:p>
          <a:p>
            <a:pPr indent="-365760" lvl="1" marL="914400" rtl="0" algn="l">
              <a:lnSpc>
                <a:spcPct val="130000"/>
              </a:lnSpc>
              <a:spcBef>
                <a:spcPts val="0"/>
              </a:spcBef>
              <a:spcAft>
                <a:spcPts val="0"/>
              </a:spcAft>
              <a:buSzPts val="2160"/>
              <a:buChar char="○"/>
            </a:pPr>
            <a:r>
              <a:rPr lang="en-US"/>
              <a:t>Implementing a password policy to all WPI user accounts</a:t>
            </a:r>
            <a:endParaRPr/>
          </a:p>
          <a:p>
            <a:pPr indent="-365760" lvl="1" marL="914400" rtl="0" algn="l">
              <a:lnSpc>
                <a:spcPct val="130000"/>
              </a:lnSpc>
              <a:spcBef>
                <a:spcPts val="0"/>
              </a:spcBef>
              <a:spcAft>
                <a:spcPts val="0"/>
              </a:spcAft>
              <a:buSzPts val="2160"/>
              <a:buChar char="○"/>
            </a:pPr>
            <a:r>
              <a:rPr lang="en-US"/>
              <a:t>Slate should have a limited login time and “remember me” features.</a:t>
            </a:r>
            <a:endParaRPr/>
          </a:p>
        </p:txBody>
      </p:sp>
      <p:sp>
        <p:nvSpPr>
          <p:cNvPr id="107" name="Google Shape;107;p3"/>
          <p:cNvSpPr txBox="1"/>
          <p:nvPr/>
        </p:nvSpPr>
        <p:spPr>
          <a:xfrm>
            <a:off x="5679605" y="4930806"/>
            <a:ext cx="21945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08" name="Google Shape;108;p3"/>
          <p:cNvSpPr txBox="1"/>
          <p:nvPr>
            <p:ph idx="11" type="ftr"/>
          </p:nvPr>
        </p:nvSpPr>
        <p:spPr>
          <a:xfrm>
            <a:off x="11227776" y="6319774"/>
            <a:ext cx="46130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09" name="Google Shape;109;p3"/>
          <p:cNvPicPr preferRelativeResize="0"/>
          <p:nvPr/>
        </p:nvPicPr>
        <p:blipFill>
          <a:blip r:embed="rId3">
            <a:alphaModFix/>
          </a:blip>
          <a:stretch>
            <a:fillRect/>
          </a:stretch>
        </p:blipFill>
        <p:spPr>
          <a:xfrm>
            <a:off x="8311525" y="2822025"/>
            <a:ext cx="3595725" cy="2350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d1498a1d7b_0_6"/>
          <p:cNvSpPr txBox="1"/>
          <p:nvPr>
            <p:ph type="title"/>
          </p:nvPr>
        </p:nvSpPr>
        <p:spPr>
          <a:xfrm>
            <a:off x="566928" y="149961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Authorization &amp; Access Control</a:t>
            </a:r>
            <a:endParaRPr/>
          </a:p>
        </p:txBody>
      </p:sp>
      <p:sp>
        <p:nvSpPr>
          <p:cNvPr id="116" name="Google Shape;116;gd1498a1d7b_0_6"/>
          <p:cNvSpPr txBox="1"/>
          <p:nvPr>
            <p:ph idx="1" type="body"/>
          </p:nvPr>
        </p:nvSpPr>
        <p:spPr>
          <a:xfrm>
            <a:off x="566923" y="2185425"/>
            <a:ext cx="10847400" cy="41505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Authorization controls the degree of access and the capacity to change, alter, or spread sensitive data. </a:t>
            </a:r>
            <a:r>
              <a:rPr lang="en-US"/>
              <a:t>Access</a:t>
            </a:r>
            <a:r>
              <a:rPr lang="en-US"/>
              <a:t> control is a security measure used to minimize authorized access to the </a:t>
            </a:r>
            <a:r>
              <a:rPr lang="en-US"/>
              <a:t>physical</a:t>
            </a:r>
            <a:r>
              <a:rPr lang="en-US"/>
              <a:t> and logical systems.</a:t>
            </a:r>
            <a:endParaRPr/>
          </a:p>
          <a:p>
            <a:pPr indent="-365760" lvl="0" marL="457200" rtl="0" algn="l">
              <a:spcBef>
                <a:spcPts val="600"/>
              </a:spcBef>
              <a:spcAft>
                <a:spcPts val="0"/>
              </a:spcAft>
              <a:buSzPts val="2160"/>
              <a:buChar char="●"/>
            </a:pPr>
            <a:r>
              <a:rPr lang="en-US"/>
              <a:t>Vulnerabilities</a:t>
            </a:r>
            <a:endParaRPr/>
          </a:p>
          <a:p>
            <a:pPr indent="-365760" lvl="1" marL="914400" rtl="0" algn="l">
              <a:spcBef>
                <a:spcPts val="0"/>
              </a:spcBef>
              <a:spcAft>
                <a:spcPts val="0"/>
              </a:spcAft>
              <a:buSzPts val="2160"/>
              <a:buChar char="○"/>
            </a:pPr>
            <a:r>
              <a:rPr lang="en-US"/>
              <a:t>The lack of a </a:t>
            </a:r>
            <a:r>
              <a:rPr lang="en-US"/>
              <a:t>contingency</a:t>
            </a:r>
            <a:r>
              <a:rPr lang="en-US"/>
              <a:t> plan within department in case of a cyberattack</a:t>
            </a:r>
            <a:endParaRPr/>
          </a:p>
          <a:p>
            <a:pPr indent="-365760" lvl="0" marL="457200" rtl="0" algn="l">
              <a:spcBef>
                <a:spcPts val="0"/>
              </a:spcBef>
              <a:spcAft>
                <a:spcPts val="0"/>
              </a:spcAft>
              <a:buSzPts val="2160"/>
              <a:buChar char="●"/>
            </a:pPr>
            <a:r>
              <a:rPr lang="en-US"/>
              <a:t>Recommendation</a:t>
            </a:r>
            <a:endParaRPr/>
          </a:p>
          <a:p>
            <a:pPr indent="-365760" lvl="1" marL="914400" rtl="0" algn="l">
              <a:spcBef>
                <a:spcPts val="0"/>
              </a:spcBef>
              <a:spcAft>
                <a:spcPts val="0"/>
              </a:spcAft>
              <a:buSzPts val="2160"/>
              <a:buChar char="○"/>
            </a:pPr>
            <a:r>
              <a:rPr lang="en-US"/>
              <a:t>Creating a contingency plan that is precise and </a:t>
            </a:r>
            <a:r>
              <a:rPr lang="en-US"/>
              <a:t>straight-forward</a:t>
            </a:r>
            <a:r>
              <a:rPr lang="en-US"/>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d1498a1d7b_0_0"/>
          <p:cNvSpPr txBox="1"/>
          <p:nvPr>
            <p:ph type="title"/>
          </p:nvPr>
        </p:nvSpPr>
        <p:spPr>
          <a:xfrm>
            <a:off x="566928" y="149961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Accountability &amp; Auditing</a:t>
            </a:r>
            <a:endParaRPr/>
          </a:p>
        </p:txBody>
      </p:sp>
      <p:sp>
        <p:nvSpPr>
          <p:cNvPr id="123" name="Google Shape;123;gd1498a1d7b_0_0"/>
          <p:cNvSpPr txBox="1"/>
          <p:nvPr>
            <p:ph idx="1" type="body"/>
          </p:nvPr>
        </p:nvSpPr>
        <p:spPr>
          <a:xfrm>
            <a:off x="400800" y="2206900"/>
            <a:ext cx="7857300" cy="4188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Accountability enables the tracing of activities within our system/environment back to their source. Auditing tests and assess the organization’s overall security posture.</a:t>
            </a:r>
            <a:endParaRPr/>
          </a:p>
          <a:p>
            <a:pPr indent="-365760" lvl="0" marL="457200" rtl="0" algn="l">
              <a:spcBef>
                <a:spcPts val="600"/>
              </a:spcBef>
              <a:spcAft>
                <a:spcPts val="0"/>
              </a:spcAft>
              <a:buSzPts val="2160"/>
              <a:buChar char="●"/>
            </a:pPr>
            <a:r>
              <a:rPr lang="en-US"/>
              <a:t>Vulnerabilities</a:t>
            </a:r>
            <a:endParaRPr/>
          </a:p>
          <a:p>
            <a:pPr indent="-365760" lvl="1" marL="914400" rtl="0" algn="l">
              <a:spcBef>
                <a:spcPts val="0"/>
              </a:spcBef>
              <a:spcAft>
                <a:spcPts val="0"/>
              </a:spcAft>
              <a:buSzPts val="2160"/>
              <a:buChar char="○"/>
            </a:pPr>
            <a:r>
              <a:rPr lang="en-US"/>
              <a:t>The lack of an auditing plan within the department</a:t>
            </a:r>
            <a:endParaRPr/>
          </a:p>
          <a:p>
            <a:pPr indent="-365760" lvl="0" marL="457200" rtl="0" algn="l">
              <a:spcBef>
                <a:spcPts val="0"/>
              </a:spcBef>
              <a:spcAft>
                <a:spcPts val="0"/>
              </a:spcAft>
              <a:buSzPts val="2160"/>
              <a:buChar char="●"/>
            </a:pPr>
            <a:r>
              <a:rPr lang="en-US"/>
              <a:t>Recommendation</a:t>
            </a:r>
            <a:endParaRPr/>
          </a:p>
          <a:p>
            <a:pPr indent="-365760" lvl="1" marL="914400" rtl="0" algn="l">
              <a:spcBef>
                <a:spcPts val="0"/>
              </a:spcBef>
              <a:spcAft>
                <a:spcPts val="0"/>
              </a:spcAft>
              <a:buSzPts val="2160"/>
              <a:buChar char="○"/>
            </a:pPr>
            <a:r>
              <a:rPr lang="en-US"/>
              <a:t>A detailed audit plan that provides specific guideline to be followed when conducting an audit</a:t>
            </a:r>
            <a:endParaRPr/>
          </a:p>
        </p:txBody>
      </p:sp>
      <p:pic>
        <p:nvPicPr>
          <p:cNvPr id="124" name="Google Shape;124;gd1498a1d7b_0_0"/>
          <p:cNvPicPr preferRelativeResize="0"/>
          <p:nvPr/>
        </p:nvPicPr>
        <p:blipFill>
          <a:blip r:embed="rId3">
            <a:alphaModFix/>
          </a:blip>
          <a:stretch>
            <a:fillRect/>
          </a:stretch>
        </p:blipFill>
        <p:spPr>
          <a:xfrm>
            <a:off x="8637800" y="2775668"/>
            <a:ext cx="3167926" cy="26389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d170b24ddc_0_0"/>
          <p:cNvSpPr txBox="1"/>
          <p:nvPr>
            <p:ph type="title"/>
          </p:nvPr>
        </p:nvSpPr>
        <p:spPr>
          <a:xfrm>
            <a:off x="566928" y="149961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Cryptography</a:t>
            </a:r>
            <a:endParaRPr/>
          </a:p>
        </p:txBody>
      </p:sp>
      <p:sp>
        <p:nvSpPr>
          <p:cNvPr id="131" name="Google Shape;131;gd170b24ddc_0_0"/>
          <p:cNvSpPr txBox="1"/>
          <p:nvPr>
            <p:ph idx="1" type="body"/>
          </p:nvPr>
        </p:nvSpPr>
        <p:spPr>
          <a:xfrm>
            <a:off x="566923" y="2185425"/>
            <a:ext cx="11514900" cy="3968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Ensures confidentiality and integrity of data.</a:t>
            </a:r>
            <a:endParaRPr/>
          </a:p>
          <a:p>
            <a:pPr indent="-365760" lvl="0" marL="457200" rtl="0" algn="l">
              <a:spcBef>
                <a:spcPts val="600"/>
              </a:spcBef>
              <a:spcAft>
                <a:spcPts val="0"/>
              </a:spcAft>
              <a:buSzPts val="2160"/>
              <a:buChar char="•"/>
            </a:pPr>
            <a:r>
              <a:rPr lang="en-US"/>
              <a:t>Slate uses industry-recognized security safeguards.</a:t>
            </a:r>
            <a:endParaRPr/>
          </a:p>
          <a:p>
            <a:pPr indent="-365760" lvl="1" marL="914400" rtl="0" algn="l">
              <a:spcBef>
                <a:spcPts val="0"/>
              </a:spcBef>
              <a:spcAft>
                <a:spcPts val="0"/>
              </a:spcAft>
              <a:buSzPts val="2160"/>
              <a:buChar char="-"/>
            </a:pPr>
            <a:r>
              <a:rPr lang="en-US"/>
              <a:t>Transmission of this data is protected using Secure Socket Layer (SSL) protocol encryption.</a:t>
            </a:r>
            <a:endParaRPr/>
          </a:p>
          <a:p>
            <a:pPr indent="-365760" lvl="0" marL="457200" rtl="0" algn="l">
              <a:spcBef>
                <a:spcPts val="0"/>
              </a:spcBef>
              <a:spcAft>
                <a:spcPts val="0"/>
              </a:spcAft>
              <a:buSzPts val="2160"/>
              <a:buChar char="•"/>
            </a:pPr>
            <a:r>
              <a:rPr lang="en-US"/>
              <a:t>Acxiom’s data centers and operations are System and Organization Controls (SOC2) certified.</a:t>
            </a:r>
            <a:endParaRPr/>
          </a:p>
          <a:p>
            <a:pPr indent="-365760" lvl="0" marL="457200" rtl="0" algn="l">
              <a:spcBef>
                <a:spcPts val="0"/>
              </a:spcBef>
              <a:spcAft>
                <a:spcPts val="0"/>
              </a:spcAft>
              <a:buSzPts val="2160"/>
              <a:buChar char="•"/>
            </a:pPr>
            <a:r>
              <a:rPr lang="en-US"/>
              <a:t>VPN connection is used which utilizes encryption using IPSec.</a:t>
            </a:r>
            <a:endParaRPr/>
          </a:p>
          <a:p>
            <a:pPr indent="0" lvl="0" marL="0" rtl="0" algn="l">
              <a:spcBef>
                <a:spcPts val="600"/>
              </a:spcBef>
              <a:spcAft>
                <a:spcPts val="0"/>
              </a:spcAft>
              <a:buNone/>
            </a:pPr>
            <a:r>
              <a:rPr lang="en-US"/>
              <a:t>Recommendations</a:t>
            </a:r>
            <a:r>
              <a:rPr lang="en-US"/>
              <a:t>:</a:t>
            </a:r>
            <a:endParaRPr/>
          </a:p>
          <a:p>
            <a:pPr indent="-365760" lvl="0" marL="457200" rtl="0" algn="l">
              <a:spcBef>
                <a:spcPts val="600"/>
              </a:spcBef>
              <a:spcAft>
                <a:spcPts val="0"/>
              </a:spcAft>
              <a:buSzPts val="2160"/>
              <a:buChar char="•"/>
            </a:pPr>
            <a:r>
              <a:rPr lang="en-US"/>
              <a:t>Regularly monitor the cryptographic algorithms and processes that are implemented within these applications.</a:t>
            </a:r>
            <a:endParaRPr/>
          </a:p>
          <a:p>
            <a:pPr indent="-365760" lvl="0" marL="457200" rtl="0" algn="l">
              <a:spcBef>
                <a:spcPts val="0"/>
              </a:spcBef>
              <a:spcAft>
                <a:spcPts val="0"/>
              </a:spcAft>
              <a:buSzPts val="2160"/>
              <a:buChar char="•"/>
            </a:pPr>
            <a:r>
              <a:rPr lang="en-US"/>
              <a:t>Actively apply </a:t>
            </a:r>
            <a:r>
              <a:rPr lang="en-US"/>
              <a:t>security</a:t>
            </a:r>
            <a:r>
              <a:rPr lang="en-US"/>
              <a:t> updates to ensure compliance of cryptographic algorithms.</a:t>
            </a:r>
            <a:endParaRPr/>
          </a:p>
          <a:p>
            <a:pPr indent="0" lvl="0" marL="0" rtl="0" algn="l">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7ade5b7c52_0_8"/>
          <p:cNvSpPr txBox="1"/>
          <p:nvPr>
            <p:ph type="title"/>
          </p:nvPr>
        </p:nvSpPr>
        <p:spPr>
          <a:xfrm>
            <a:off x="566928" y="149961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Operations Security </a:t>
            </a:r>
            <a:endParaRPr/>
          </a:p>
        </p:txBody>
      </p:sp>
      <p:sp>
        <p:nvSpPr>
          <p:cNvPr id="138" name="Google Shape;138;g7ade5b7c52_0_8"/>
          <p:cNvSpPr txBox="1"/>
          <p:nvPr>
            <p:ph idx="1" type="body"/>
          </p:nvPr>
        </p:nvSpPr>
        <p:spPr>
          <a:xfrm>
            <a:off x="566923" y="2185425"/>
            <a:ext cx="10847400" cy="41505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Operations security is often referred to as OPSEC. It not only means putting countermeasures in place, but it also specifies an understanding and identifying what data we need to protect.</a:t>
            </a:r>
            <a:endParaRPr/>
          </a:p>
          <a:p>
            <a:pPr indent="-365760" lvl="0" marL="457200" rtl="0" algn="l">
              <a:spcBef>
                <a:spcPts val="600"/>
              </a:spcBef>
              <a:spcAft>
                <a:spcPts val="0"/>
              </a:spcAft>
              <a:buSzPts val="2160"/>
              <a:buChar char="●"/>
            </a:pPr>
            <a:r>
              <a:rPr lang="en-US"/>
              <a:t>Vulnerabilities</a:t>
            </a:r>
            <a:endParaRPr/>
          </a:p>
          <a:p>
            <a:pPr indent="-365760" lvl="1" marL="914400" rtl="0" algn="l">
              <a:spcBef>
                <a:spcPts val="0"/>
              </a:spcBef>
              <a:spcAft>
                <a:spcPts val="0"/>
              </a:spcAft>
              <a:buSzPts val="2160"/>
              <a:buChar char="○"/>
            </a:pPr>
            <a:r>
              <a:rPr lang="en-US"/>
              <a:t>Clickjacking, not using </a:t>
            </a:r>
            <a:r>
              <a:rPr lang="en-US"/>
              <a:t>HTTP Strict-Transport-Security </a:t>
            </a:r>
            <a:r>
              <a:rPr lang="en-US"/>
              <a:t>(HSTS) or Content Security Policy (CSP) headers, Rate limiting,Velocity throttling and other DDoS based issues. </a:t>
            </a:r>
            <a:endParaRPr/>
          </a:p>
          <a:p>
            <a:pPr indent="-365760" lvl="0" marL="457200" rtl="0" algn="l">
              <a:spcBef>
                <a:spcPts val="0"/>
              </a:spcBef>
              <a:spcAft>
                <a:spcPts val="0"/>
              </a:spcAft>
              <a:buSzPts val="2160"/>
              <a:buChar char="●"/>
            </a:pPr>
            <a:r>
              <a:rPr lang="en-US"/>
              <a:t>Recommendations</a:t>
            </a:r>
            <a:endParaRPr/>
          </a:p>
          <a:p>
            <a:pPr indent="-365760" lvl="1" marL="914400" rtl="0" algn="l">
              <a:spcBef>
                <a:spcPts val="0"/>
              </a:spcBef>
              <a:spcAft>
                <a:spcPts val="0"/>
              </a:spcAft>
              <a:buSzPts val="2160"/>
              <a:buChar char="○"/>
            </a:pPr>
            <a:r>
              <a:rPr lang="en-US"/>
              <a:t>Using a CSP to whitelist domains that can </a:t>
            </a:r>
            <a:r>
              <a:rPr lang="en-US"/>
              <a:t>embed</a:t>
            </a:r>
            <a:r>
              <a:rPr lang="en-US"/>
              <a:t> the page. </a:t>
            </a:r>
            <a:endParaRPr/>
          </a:p>
          <a:p>
            <a:pPr indent="-365760" lvl="1" marL="914400" rtl="0" algn="l">
              <a:spcBef>
                <a:spcPts val="0"/>
              </a:spcBef>
              <a:spcAft>
                <a:spcPts val="0"/>
              </a:spcAft>
              <a:buSzPts val="2160"/>
              <a:buChar char="○"/>
            </a:pPr>
            <a:r>
              <a:rPr lang="en-US"/>
              <a:t>HSTS and CSP to be used to ensure Secure sites only</a:t>
            </a:r>
            <a:endParaRPr/>
          </a:p>
          <a:p>
            <a:pPr indent="-365760" lvl="1" marL="914400" rtl="0" algn="l">
              <a:spcBef>
                <a:spcPts val="0"/>
              </a:spcBef>
              <a:spcAft>
                <a:spcPts val="0"/>
              </a:spcAft>
              <a:buSzPts val="2160"/>
              <a:buChar char="○"/>
            </a:pPr>
            <a:r>
              <a:rPr lang="en-US"/>
              <a:t>Reducing the time between </a:t>
            </a:r>
            <a:r>
              <a:rPr lang="en-US"/>
              <a:t>password</a:t>
            </a:r>
            <a:r>
              <a:rPr lang="en-US"/>
              <a:t> attempts or captcha to prevent brute forcing and Resource management allocation for preventing DDoS attacks.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4">
      <a:dk1>
        <a:srgbClr val="666666"/>
      </a:dk1>
      <a:lt1>
        <a:srgbClr val="FFFFFF"/>
      </a:lt1>
      <a:dk2>
        <a:srgbClr val="A6192E"/>
      </a:dk2>
      <a:lt2>
        <a:srgbClr val="FFFFFF"/>
      </a:lt2>
      <a:accent1>
        <a:srgbClr val="A6192E"/>
      </a:accent1>
      <a:accent2>
        <a:srgbClr val="41B6E6"/>
      </a:accent2>
      <a:accent3>
        <a:srgbClr val="E56D54"/>
      </a:accent3>
      <a:accent4>
        <a:srgbClr val="9DA6AB"/>
      </a:accent4>
      <a:accent5>
        <a:srgbClr val="005BBB"/>
      </a:accent5>
      <a:accent6>
        <a:srgbClr val="003E51"/>
      </a:accent6>
      <a:hlink>
        <a:srgbClr val="A6192E"/>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2021-04-23T01:28:46Z</dcterms:created>
  <dc:creator>Peter VanNostrand</dc:creator>
</cp:coreProperties>
</file>