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3" r:id="rId3"/>
    <p:sldMasterId id="2147483702" r:id="rId4"/>
  </p:sldMasterIdLst>
  <p:notesMasterIdLst>
    <p:notesMasterId r:id="rId13"/>
  </p:notesMasterIdLst>
  <p:sldIdLst>
    <p:sldId id="256" r:id="rId5"/>
    <p:sldId id="261" r:id="rId6"/>
    <p:sldId id="263" r:id="rId7"/>
    <p:sldId id="264" r:id="rId8"/>
    <p:sldId id="265" r:id="rId9"/>
    <p:sldId id="266" r:id="rId10"/>
    <p:sldId id="267" r:id="rId11"/>
    <p:sldId id="262"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A225C-1304-4A7D-8BE4-F76D42076B8E}" type="datetimeFigureOut">
              <a:rPr lang="pt-PT" smtClean="0"/>
              <a:t>18/05/2017</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5C35C-C82E-4779-A9A5-606142887BD2}" type="slidenum">
              <a:rPr lang="pt-PT" smtClean="0"/>
              <a:t>‹#›</a:t>
            </a:fld>
            <a:endParaRPr lang="pt-PT"/>
          </a:p>
        </p:txBody>
      </p:sp>
    </p:spTree>
    <p:extLst>
      <p:ext uri="{BB962C8B-B14F-4D97-AF65-F5344CB8AC3E}">
        <p14:creationId xmlns:p14="http://schemas.microsoft.com/office/powerpoint/2010/main" val="352079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Interested</a:t>
            </a:r>
            <a:r>
              <a:rPr lang="en-AU" baseline="0" dirty="0"/>
              <a:t> in all things integration – which of course includes MS Flow</a:t>
            </a:r>
            <a:endParaRPr lang="en-AU"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45EAA6EF-DB09-4CA7-BC75-64D0E0DADFC9}"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262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a:p>
            <a:pPr marL="171450" indent="-171450">
              <a:buFontTx/>
              <a:buChar char="-"/>
            </a:pPr>
            <a:endParaRPr lang="en-US" baseline="0"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2359"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403D1AC-AE9D-48D5-8B67-D59D21AF1D3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947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E5FE323-B9D1-4DD1-8AEA-39224D6612B5}"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320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2359" marR="0" lvl="0" indent="0" algn="l" defTabSz="9491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758A610-1E6A-4304-BC05-570DCBF01AA5}"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5/18/2017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532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hyperlink" Target="http://www.devscope.net/"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p:cNvSpPr>
            <a:spLocks noGrp="1"/>
          </p:cNvSpPr>
          <p:nvPr>
            <p:ph type="dt" sz="half" idx="10"/>
          </p:nvPr>
        </p:nvSpPr>
        <p:spPr/>
        <p:txBody>
          <a:bodyPr/>
          <a:lstStyle/>
          <a:p>
            <a:fld id="{0E9FF321-A082-456B-A347-A910A2958839}" type="datetimeFigureOut">
              <a:rPr lang="pt-PT" smtClean="0"/>
              <a:t>18/05/2017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53145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0E9FF321-A082-456B-A347-A910A2958839}" type="datetimeFigureOut">
              <a:rPr lang="pt-PT" smtClean="0"/>
              <a:t>18/05/2017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33367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0E9FF321-A082-456B-A347-A910A2958839}" type="datetimeFigureOut">
              <a:rPr lang="pt-PT" smtClean="0"/>
              <a:t>18/05/2017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14652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0072C6"/>
                    </a:gs>
                    <a:gs pos="15000">
                      <a:srgbClr val="0072C6"/>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1594270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bwMode="auto">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0072C6"/>
                    </a:gs>
                    <a:gs pos="15000">
                      <a:srgbClr val="0072C6"/>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2740799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8646617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234" cy="6857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69302" y="2084147"/>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43"/>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69302" y="3877255"/>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8213" y="6182035"/>
            <a:ext cx="986067" cy="191269"/>
          </a:xfrm>
          <a:prstGeom prst="rect">
            <a:avLst/>
          </a:prstGeom>
        </p:spPr>
      </p:pic>
      <p:sp>
        <p:nvSpPr>
          <p:cNvPr id="14" name="Rectangle 13"/>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0072C6"/>
                    </a:gs>
                    <a:gs pos="15000">
                      <a:srgbClr val="0072C6"/>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1805204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81493" cy="685799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1187644"/>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1187644"/>
            <a:ext cx="7171399" cy="1793108"/>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69302" y="2971409"/>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653449" y="6164664"/>
            <a:ext cx="986067" cy="191269"/>
          </a:xfrm>
          <a:prstGeom prst="rect">
            <a:avLst/>
          </a:prstGeom>
        </p:spPr>
      </p:pic>
      <p:sp>
        <p:nvSpPr>
          <p:cNvPr id="18" name="Rectangle 17"/>
          <p:cNvSpPr/>
          <p:nvPr userDrawn="1"/>
        </p:nvSpPr>
        <p:spPr bwMode="auto">
          <a:xfrm>
            <a:off x="451548" y="487593"/>
            <a:ext cx="2599604" cy="537925"/>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42420457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6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 y="0"/>
            <a:ext cx="12191564" cy="68607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757347" y="6196664"/>
            <a:ext cx="986067" cy="191269"/>
          </a:xfrm>
          <a:prstGeom prst="rect">
            <a:avLst/>
          </a:prstGeom>
        </p:spPr>
      </p:pic>
      <p:sp>
        <p:nvSpPr>
          <p:cNvPr id="12" name="Rectangle 11"/>
          <p:cNvSpPr/>
          <p:nvPr userDrawn="1"/>
        </p:nvSpPr>
        <p:spPr bwMode="gray">
          <a:xfrm>
            <a:off x="269302" y="1187620"/>
            <a:ext cx="7171399" cy="44827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239" y="1187620"/>
            <a:ext cx="7171399" cy="1793108"/>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a:t>Monitor and Manage using BizTalk360</a:t>
            </a:r>
          </a:p>
        </p:txBody>
      </p:sp>
      <p:sp>
        <p:nvSpPr>
          <p:cNvPr id="15" name="Text Placeholder 4"/>
          <p:cNvSpPr>
            <a:spLocks noGrp="1"/>
          </p:cNvSpPr>
          <p:nvPr>
            <p:ph type="body" sz="quarter" idx="12" hasCustomPrompt="1"/>
          </p:nvPr>
        </p:nvSpPr>
        <p:spPr bwMode="ltGray">
          <a:xfrm>
            <a:off x="269302" y="2971385"/>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err="1"/>
              <a:t>Saravana</a:t>
            </a:r>
            <a:r>
              <a:rPr lang="en-US" dirty="0"/>
              <a:t> Kumar</a:t>
            </a:r>
          </a:p>
          <a:p>
            <a:pPr lvl="0"/>
            <a:r>
              <a:rPr lang="en-US" dirty="0"/>
              <a:t>Founder/CTO, Microsoft Integration MVP</a:t>
            </a:r>
          </a:p>
        </p:txBody>
      </p:sp>
      <p:pic>
        <p:nvPicPr>
          <p:cNvPr id="9" name="Picture 2" descr="C:\Users\spereira\Desktop\Imagem DevScope\devscope-with-signatu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48601" y="4789685"/>
            <a:ext cx="2510088" cy="88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167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3" y="0"/>
            <a:ext cx="12182534" cy="6857999"/>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653449" y="6164664"/>
            <a:ext cx="986067" cy="191269"/>
          </a:xfrm>
          <a:prstGeom prst="rect">
            <a:avLst/>
          </a:prstGeom>
        </p:spPr>
      </p:pic>
      <p:sp>
        <p:nvSpPr>
          <p:cNvPr id="13" name="Rectangle 12"/>
          <p:cNvSpPr/>
          <p:nvPr userDrawn="1"/>
        </p:nvSpPr>
        <p:spPr bwMode="gray">
          <a:xfrm>
            <a:off x="269302" y="2084147"/>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9302" y="2082443"/>
            <a:ext cx="7171399"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p:nvPr>
        </p:nvSpPr>
        <p:spPr bwMode="ltGray">
          <a:xfrm>
            <a:off x="269302" y="3877255"/>
            <a:ext cx="7171399"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sp>
        <p:nvSpPr>
          <p:cNvPr id="23" name="Rectangle 22"/>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0072C6"/>
                    </a:gs>
                    <a:gs pos="15000">
                      <a:srgbClr val="0072C6"/>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2848648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49"/>
            <a:ext cx="12192000" cy="6855702"/>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0167" y="6164664"/>
            <a:ext cx="986067" cy="191269"/>
          </a:xfrm>
          <a:prstGeom prst="rect">
            <a:avLst/>
          </a:prstGeom>
        </p:spPr>
      </p:pic>
      <p:sp>
        <p:nvSpPr>
          <p:cNvPr id="10" name="Rectangle 9"/>
          <p:cNvSpPr/>
          <p:nvPr userDrawn="1"/>
        </p:nvSpPr>
        <p:spPr bwMode="gray">
          <a:xfrm>
            <a:off x="269302" y="1187621"/>
            <a:ext cx="7171399"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239" y="1187620"/>
            <a:ext cx="7171399" cy="1793108"/>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a:t>Presentation title</a:t>
            </a:r>
          </a:p>
        </p:txBody>
      </p:sp>
      <p:sp>
        <p:nvSpPr>
          <p:cNvPr id="12" name="Text Placeholder 4"/>
          <p:cNvSpPr>
            <a:spLocks noGrp="1"/>
          </p:cNvSpPr>
          <p:nvPr>
            <p:ph type="body" sz="quarter" idx="12" hasCustomPrompt="1"/>
          </p:nvPr>
        </p:nvSpPr>
        <p:spPr bwMode="ltGray">
          <a:xfrm>
            <a:off x="269302" y="2971385"/>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a:t>Speaker Name</a:t>
            </a:r>
          </a:p>
        </p:txBody>
      </p:sp>
      <p:sp>
        <p:nvSpPr>
          <p:cNvPr id="16" name="Rectangle 15"/>
          <p:cNvSpPr/>
          <p:nvPr userDrawn="1"/>
        </p:nvSpPr>
        <p:spPr bwMode="auto">
          <a:xfrm>
            <a:off x="448585" y="470067"/>
            <a:ext cx="2599604" cy="537925"/>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765"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2878707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10"/>
          </p:nvPr>
        </p:nvSpPr>
        <p:spPr/>
        <p:txBody>
          <a:bodyPr/>
          <a:lstStyle/>
          <a:p>
            <a:fld id="{0E9FF321-A082-456B-A347-A910A2958839}" type="datetimeFigureOut">
              <a:rPr lang="pt-PT" smtClean="0"/>
              <a:t>18/05/2017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7781355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683531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27747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644650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3227469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007195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577451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752622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7441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93724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0321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9FF321-A082-456B-A347-A910A2958839}" type="datetimeFigureOut">
              <a:rPr lang="pt-PT" smtClean="0"/>
              <a:t>18/05/2017</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0618620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46959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51462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79437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0053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092800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460104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96312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9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9B9B9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678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8228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p:cNvSpPr>
            <a:spLocks noGrp="1"/>
          </p:cNvSpPr>
          <p:nvPr>
            <p:ph type="dt" sz="half" idx="10"/>
          </p:nvPr>
        </p:nvSpPr>
        <p:spPr/>
        <p:txBody>
          <a:bodyPr/>
          <a:lstStyle/>
          <a:p>
            <a:fld id="{0E9FF321-A082-456B-A347-A910A2958839}" type="datetimeFigureOut">
              <a:rPr lang="pt-PT" smtClean="0"/>
              <a:t>18/05/2017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4946425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102615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745415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Title 1"/>
          <p:cNvSpPr txBox="1">
            <a:spLocks/>
          </p:cNvSpPr>
          <p:nvPr userDrawn="1"/>
        </p:nvSpPr>
        <p:spPr>
          <a:xfrm>
            <a:off x="269240" y="289511"/>
            <a:ext cx="11655840" cy="899665"/>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Click to edit Master title style</a:t>
            </a:r>
          </a:p>
        </p:txBody>
      </p:sp>
    </p:spTree>
    <p:extLst>
      <p:ext uri="{BB962C8B-B14F-4D97-AF65-F5344CB8AC3E}">
        <p14:creationId xmlns:p14="http://schemas.microsoft.com/office/powerpoint/2010/main" val="28792529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Slide 4">
    <p:spTree>
      <p:nvGrpSpPr>
        <p:cNvPr id="1" name=""/>
        <p:cNvGrpSpPr/>
        <p:nvPr/>
      </p:nvGrpSpPr>
      <p:grpSpPr>
        <a:xfrm>
          <a:off x="0" y="0"/>
          <a:ext cx="0" cy="0"/>
          <a:chOff x="0" y="0"/>
          <a:chExt cx="0" cy="0"/>
        </a:xfrm>
      </p:grpSpPr>
      <p:pic>
        <p:nvPicPr>
          <p:cNvPr id="10250" name="Picture 10" descr="http://www.wallpaperbetter.com/wallpaper/637/591/681/oriente-station-lisbon-portugal-1080P-wallpap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7" y="0"/>
            <a:ext cx="12190443"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123116" y="1381527"/>
            <a:ext cx="8655398" cy="4447957"/>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23116" y="1380676"/>
            <a:ext cx="7667103" cy="179566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123116" y="3175490"/>
            <a:ext cx="7667103" cy="179084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2617" y="5796424"/>
            <a:ext cx="2262982" cy="950893"/>
          </a:xfrm>
          <a:prstGeom prst="rect">
            <a:avLst/>
          </a:prstGeom>
        </p:spPr>
      </p:pic>
      <p:sp>
        <p:nvSpPr>
          <p:cNvPr id="2" name="AutoShape 2" descr="https://www.carcavelossurfschool.com/wp-content/uploads/2016/05/Sunrise-Torre-Belem-Lisbon-Portugal-2-2.jpg"/>
          <p:cNvSpPr>
            <a:spLocks noChangeAspect="1" noChangeArrowheads="1"/>
          </p:cNvSpPr>
          <p:nvPr userDrawn="1"/>
        </p:nvSpPr>
        <p:spPr bwMode="auto">
          <a:xfrm>
            <a:off x="5946596" y="3279575"/>
            <a:ext cx="298808"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pt-PT" sz="1765"/>
          </a:p>
        </p:txBody>
      </p:sp>
      <p:sp>
        <p:nvSpPr>
          <p:cNvPr id="4" name="AutoShape 8" descr="http://www.wallpaperbetter.com/wallpaper/637/591/681/oriente-station-lisbon-portugal-1080P-wallpaper.jpg"/>
          <p:cNvSpPr>
            <a:spLocks noChangeAspect="1" noChangeArrowheads="1"/>
          </p:cNvSpPr>
          <p:nvPr userDrawn="1"/>
        </p:nvSpPr>
        <p:spPr bwMode="auto">
          <a:xfrm>
            <a:off x="6096001" y="3429000"/>
            <a:ext cx="298808" cy="298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pt-PT" sz="1765"/>
          </a:p>
        </p:txBody>
      </p:sp>
    </p:spTree>
    <p:extLst>
      <p:ext uri="{BB962C8B-B14F-4D97-AF65-F5344CB8AC3E}">
        <p14:creationId xmlns:p14="http://schemas.microsoft.com/office/powerpoint/2010/main" val="2804287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1617721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bwMode="auto">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a:gradFill>
                  <a:gsLst>
                    <a:gs pos="5833">
                      <a:srgbClr val="0072C6"/>
                    </a:gs>
                    <a:gs pos="15000">
                      <a:srgbClr val="0072C6"/>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2290833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a:gradFill>
                  <a:gsLst>
                    <a:gs pos="5833">
                      <a:srgbClr val="FFFFFF"/>
                    </a:gs>
                    <a:gs pos="15000">
                      <a:srgbClr val="FFFFFF"/>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3796298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6179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07572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763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p:cNvSpPr>
            <a:spLocks noGrp="1"/>
          </p:cNvSpPr>
          <p:nvPr>
            <p:ph type="dt" sz="half" idx="10"/>
          </p:nvPr>
        </p:nvSpPr>
        <p:spPr/>
        <p:txBody>
          <a:bodyPr/>
          <a:lstStyle/>
          <a:p>
            <a:fld id="{0E9FF321-A082-456B-A347-A910A2958839}" type="datetimeFigureOut">
              <a:rPr lang="pt-PT" smtClean="0"/>
              <a:t>18/05/2017</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24464606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anks Slide">
    <p:bg bwMode="gray">
      <p:bgPr>
        <a:solidFill>
          <a:schemeClr val="tx1">
            <a:alpha val="96000"/>
          </a:schemeClr>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3603824" y="3389967"/>
            <a:ext cx="5336977" cy="609600"/>
          </a:xfrm>
        </p:spPr>
        <p:txBody>
          <a:bodyPr anchor="ctr">
            <a:noAutofit/>
          </a:bodyPr>
          <a:lstStyle>
            <a:lvl1pPr marL="0" indent="0" algn="r">
              <a:buNone/>
              <a:defRPr sz="3733" baseline="0">
                <a:solidFill>
                  <a:schemeClr val="bg1">
                    <a:alpha val="99000"/>
                  </a:schemeClr>
                </a:solidFill>
                <a:latin typeface="Segoe UI Light" pitchFamily="34" charset="0"/>
              </a:defRPr>
            </a:lvl1pPr>
          </a:lstStyle>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29061" y="3361850"/>
            <a:ext cx="1930400" cy="676750"/>
          </a:xfrm>
          <a:prstGeom prst="rect">
            <a:avLst/>
          </a:prstGeom>
        </p:spPr>
      </p:pic>
      <p:sp>
        <p:nvSpPr>
          <p:cNvPr id="6" name="Text Placeholder 12"/>
          <p:cNvSpPr>
            <a:spLocks noGrp="1"/>
          </p:cNvSpPr>
          <p:nvPr>
            <p:ph type="body" sz="quarter" idx="11"/>
          </p:nvPr>
        </p:nvSpPr>
        <p:spPr>
          <a:xfrm>
            <a:off x="3603824" y="4140200"/>
            <a:ext cx="5336977" cy="406400"/>
          </a:xfrm>
        </p:spPr>
        <p:txBody>
          <a:bodyPr anchor="ctr">
            <a:noAutofit/>
          </a:bodyPr>
          <a:lstStyle>
            <a:lvl1pPr marL="0" indent="0" algn="r">
              <a:buNone/>
              <a:defRPr sz="2400" baseline="0">
                <a:solidFill>
                  <a:schemeClr val="bg1">
                    <a:alpha val="99000"/>
                  </a:schemeClr>
                </a:solidFill>
                <a:latin typeface="Segoe UI Light" pitchFamily="34" charset="0"/>
              </a:defRPr>
            </a:lvl1pPr>
          </a:lstStyle>
          <a:p>
            <a:pPr lvl="0"/>
            <a:endParaRPr lang="en-US" dirty="0"/>
          </a:p>
        </p:txBody>
      </p:sp>
      <p:sp>
        <p:nvSpPr>
          <p:cNvPr id="7" name="Text Placeholder 12"/>
          <p:cNvSpPr>
            <a:spLocks noGrp="1"/>
          </p:cNvSpPr>
          <p:nvPr>
            <p:ph type="body" sz="quarter" idx="12"/>
          </p:nvPr>
        </p:nvSpPr>
        <p:spPr>
          <a:xfrm>
            <a:off x="3603824" y="4546601"/>
            <a:ext cx="5336977" cy="1117600"/>
          </a:xfrm>
        </p:spPr>
        <p:txBody>
          <a:bodyPr anchor="t">
            <a:noAutofit/>
          </a:bodyPr>
          <a:lstStyle>
            <a:lvl1pPr marL="0" indent="0" algn="r">
              <a:lnSpc>
                <a:spcPct val="100000"/>
              </a:lnSpc>
              <a:buNone/>
              <a:defRPr sz="1600" baseline="0">
                <a:solidFill>
                  <a:schemeClr val="bg1">
                    <a:alpha val="99000"/>
                  </a:schemeClr>
                </a:solidFill>
                <a:latin typeface="Segoe UI Light" pitchFamily="34" charset="0"/>
              </a:defRPr>
            </a:lvl1pPr>
          </a:lstStyle>
          <a:p>
            <a:pPr lvl="0"/>
            <a:endParaRPr lang="en-US" dirty="0"/>
          </a:p>
        </p:txBody>
      </p:sp>
      <p:sp>
        <p:nvSpPr>
          <p:cNvPr id="8" name="Text Placeholder 12"/>
          <p:cNvSpPr>
            <a:spLocks noGrp="1"/>
          </p:cNvSpPr>
          <p:nvPr>
            <p:ph type="body" sz="quarter" idx="13"/>
          </p:nvPr>
        </p:nvSpPr>
        <p:spPr>
          <a:xfrm>
            <a:off x="254000" y="6096000"/>
            <a:ext cx="11684000" cy="584200"/>
          </a:xfrm>
        </p:spPr>
        <p:txBody>
          <a:bodyPr anchor="t">
            <a:noAutofit/>
          </a:bodyPr>
          <a:lstStyle>
            <a:lvl1pPr marL="0" indent="0" algn="just">
              <a:lnSpc>
                <a:spcPct val="150000"/>
              </a:lnSpc>
              <a:buNone/>
              <a:defRPr sz="800" baseline="0">
                <a:solidFill>
                  <a:schemeClr val="bg1">
                    <a:lumMod val="50000"/>
                    <a:alpha val="99000"/>
                  </a:schemeClr>
                </a:solidFill>
                <a:latin typeface="Segoe UI Light" pitchFamily="34" charset="0"/>
              </a:defRPr>
            </a:lvl1pPr>
          </a:lstStyle>
          <a:p>
            <a:pPr lvl="0"/>
            <a:endParaRPr lang="en-US" dirty="0"/>
          </a:p>
        </p:txBody>
      </p:sp>
    </p:spTree>
    <p:extLst>
      <p:ext uri="{BB962C8B-B14F-4D97-AF65-F5344CB8AC3E}">
        <p14:creationId xmlns:p14="http://schemas.microsoft.com/office/powerpoint/2010/main" val="171723680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hanks Slide">
    <p:bg bwMode="gray">
      <p:bgPr>
        <a:solidFill>
          <a:schemeClr val="tx1">
            <a:alpha val="96000"/>
          </a:schemeClr>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3603824" y="3389967"/>
            <a:ext cx="5336977" cy="609600"/>
          </a:xfrm>
        </p:spPr>
        <p:txBody>
          <a:bodyPr anchor="ctr">
            <a:noAutofit/>
          </a:bodyPr>
          <a:lstStyle>
            <a:lvl1pPr marL="0" indent="0" algn="r">
              <a:buNone/>
              <a:defRPr sz="3733" baseline="0">
                <a:solidFill>
                  <a:schemeClr val="bg1">
                    <a:alpha val="99000"/>
                  </a:schemeClr>
                </a:solidFill>
                <a:latin typeface="Segoe UI Light" pitchFamily="34" charset="0"/>
              </a:defRPr>
            </a:lvl1pPr>
          </a:lstStyle>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29061" y="3361850"/>
            <a:ext cx="1930400" cy="676750"/>
          </a:xfrm>
          <a:prstGeom prst="rect">
            <a:avLst/>
          </a:prstGeom>
        </p:spPr>
      </p:pic>
      <p:sp>
        <p:nvSpPr>
          <p:cNvPr id="6" name="Text Placeholder 12"/>
          <p:cNvSpPr>
            <a:spLocks noGrp="1"/>
          </p:cNvSpPr>
          <p:nvPr>
            <p:ph type="body" sz="quarter" idx="11"/>
          </p:nvPr>
        </p:nvSpPr>
        <p:spPr>
          <a:xfrm>
            <a:off x="3603824" y="4140200"/>
            <a:ext cx="5336977" cy="406400"/>
          </a:xfrm>
        </p:spPr>
        <p:txBody>
          <a:bodyPr anchor="ctr">
            <a:noAutofit/>
          </a:bodyPr>
          <a:lstStyle>
            <a:lvl1pPr marL="0" indent="0" algn="r">
              <a:buNone/>
              <a:defRPr sz="2400" baseline="0">
                <a:solidFill>
                  <a:schemeClr val="bg1">
                    <a:alpha val="99000"/>
                  </a:schemeClr>
                </a:solidFill>
                <a:latin typeface="Segoe UI Light" pitchFamily="34" charset="0"/>
              </a:defRPr>
            </a:lvl1pPr>
          </a:lstStyle>
          <a:p>
            <a:pPr lvl="0"/>
            <a:endParaRPr lang="en-US" dirty="0"/>
          </a:p>
        </p:txBody>
      </p:sp>
      <p:sp>
        <p:nvSpPr>
          <p:cNvPr id="7" name="Text Placeholder 12"/>
          <p:cNvSpPr>
            <a:spLocks noGrp="1"/>
          </p:cNvSpPr>
          <p:nvPr>
            <p:ph type="body" sz="quarter" idx="12"/>
          </p:nvPr>
        </p:nvSpPr>
        <p:spPr>
          <a:xfrm>
            <a:off x="3603824" y="4546601"/>
            <a:ext cx="5336977" cy="1117600"/>
          </a:xfrm>
        </p:spPr>
        <p:txBody>
          <a:bodyPr anchor="t">
            <a:noAutofit/>
          </a:bodyPr>
          <a:lstStyle>
            <a:lvl1pPr marL="0" indent="0" algn="r">
              <a:lnSpc>
                <a:spcPct val="100000"/>
              </a:lnSpc>
              <a:buNone/>
              <a:defRPr sz="1600" baseline="0">
                <a:solidFill>
                  <a:schemeClr val="bg1">
                    <a:alpha val="99000"/>
                  </a:schemeClr>
                </a:solidFill>
                <a:latin typeface="Segoe UI Light" pitchFamily="34" charset="0"/>
              </a:defRPr>
            </a:lvl1pPr>
          </a:lstStyle>
          <a:p>
            <a:pPr lvl="0"/>
            <a:endParaRPr lang="en-US" dirty="0"/>
          </a:p>
        </p:txBody>
      </p:sp>
      <p:sp>
        <p:nvSpPr>
          <p:cNvPr id="8" name="Text Placeholder 12"/>
          <p:cNvSpPr>
            <a:spLocks noGrp="1"/>
          </p:cNvSpPr>
          <p:nvPr>
            <p:ph type="body" sz="quarter" idx="13"/>
          </p:nvPr>
        </p:nvSpPr>
        <p:spPr>
          <a:xfrm>
            <a:off x="254000" y="6096000"/>
            <a:ext cx="11684000" cy="584200"/>
          </a:xfrm>
        </p:spPr>
        <p:txBody>
          <a:bodyPr anchor="t">
            <a:noAutofit/>
          </a:bodyPr>
          <a:lstStyle>
            <a:lvl1pPr marL="0" indent="0" algn="just">
              <a:lnSpc>
                <a:spcPct val="150000"/>
              </a:lnSpc>
              <a:buNone/>
              <a:defRPr sz="800" baseline="0">
                <a:solidFill>
                  <a:schemeClr val="bg1">
                    <a:lumMod val="50000"/>
                    <a:alpha val="99000"/>
                  </a:schemeClr>
                </a:solidFill>
                <a:latin typeface="Segoe UI Light" pitchFamily="34" charset="0"/>
              </a:defRPr>
            </a:lvl1pPr>
          </a:lstStyle>
          <a:p>
            <a:pPr lvl="0"/>
            <a:endParaRPr lang="en-US" dirty="0"/>
          </a:p>
        </p:txBody>
      </p:sp>
    </p:spTree>
    <p:extLst>
      <p:ext uri="{BB962C8B-B14F-4D97-AF65-F5344CB8AC3E}">
        <p14:creationId xmlns:p14="http://schemas.microsoft.com/office/powerpoint/2010/main" val="150921395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757347" y="6196318"/>
            <a:ext cx="986067" cy="191269"/>
          </a:xfrm>
          <a:prstGeom prst="rect">
            <a:avLst/>
          </a:prstGeom>
        </p:spPr>
      </p:pic>
      <p:sp>
        <p:nvSpPr>
          <p:cNvPr id="7" name="Rectangle 6"/>
          <p:cNvSpPr/>
          <p:nvPr userDrawn="1"/>
        </p:nvSpPr>
        <p:spPr bwMode="auto">
          <a:xfrm>
            <a:off x="448213" y="470067"/>
            <a:ext cx="2599604" cy="537925"/>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a:gradFill>
                  <a:gsLst>
                    <a:gs pos="5833">
                      <a:srgbClr val="FFFFFF"/>
                    </a:gs>
                    <a:gs pos="15000">
                      <a:srgbClr val="FFFFFF"/>
                    </a:gs>
                  </a:gsLst>
                  <a:lin ang="5400000" scaled="0"/>
                </a:gradFill>
                <a:ea typeface="Segoe UI" pitchFamily="34" charset="0"/>
                <a:cs typeface="Segoe UI" pitchFamily="34" charset="0"/>
              </a:rPr>
              <a:t>Product logo goes here</a:t>
            </a:r>
          </a:p>
        </p:txBody>
      </p:sp>
    </p:spTree>
    <p:extLst>
      <p:ext uri="{BB962C8B-B14F-4D97-AF65-F5344CB8AC3E}">
        <p14:creationId xmlns:p14="http://schemas.microsoft.com/office/powerpoint/2010/main" val="2894155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9847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01765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126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2926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2210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7"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57" y="1558"/>
                        <a:ext cx="1556" cy="1556"/>
                      </a:xfrm>
                      <a:prstGeom prst="rect">
                        <a:avLst/>
                      </a:prstGeom>
                    </p:spPr>
                  </p:pic>
                </p:oleObj>
              </mc:Fallback>
            </mc:AlternateContent>
          </a:graphicData>
        </a:graphic>
      </p:graphicFrame>
      <p:sp>
        <p:nvSpPr>
          <p:cNvPr id="2" name="Title 1"/>
          <p:cNvSpPr>
            <a:spLocks noGrp="1"/>
          </p:cNvSpPr>
          <p:nvPr>
            <p:ph type="title" hasCustomPrompt="1"/>
          </p:nvPr>
        </p:nvSpPr>
        <p:spPr>
          <a:xfrm>
            <a:off x="269241" y="259792"/>
            <a:ext cx="8964247" cy="1075884"/>
          </a:xfrm>
        </p:spPr>
        <p:txBody>
          <a:bodyPr lIns="146304" tIns="91440" rIns="146304" bIns="91440"/>
          <a:lstStyle>
            <a:lvl1pPr>
              <a:lnSpc>
                <a:spcPts val="6176"/>
              </a:lnSpc>
              <a:defRPr sz="5294"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a:xfrm>
            <a:off x="448212" y="6561764"/>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66" y="6561764"/>
            <a:ext cx="555596" cy="134483"/>
          </a:xfrm>
          <a:prstGeom prst="rect">
            <a:avLst/>
          </a:prstGeom>
        </p:spPr>
        <p:txBody>
          <a:bodyPr/>
          <a:lstStyle/>
          <a:p>
            <a:fld id="{27258FFF-F925-446B-8502-81C933981705}" type="slidenum">
              <a:rPr lang="en-US" smtClean="0">
                <a:solidFill>
                  <a:srgbClr val="505050"/>
                </a:solidFill>
              </a:rPr>
              <a:pPr/>
              <a:t>‹#›</a:t>
            </a:fld>
            <a:endParaRPr lang="en-US">
              <a:solidFill>
                <a:srgbClr val="505050"/>
              </a:solidFill>
            </a:endParaRPr>
          </a:p>
        </p:txBody>
      </p:sp>
    </p:spTree>
    <p:extLst>
      <p:ext uri="{BB962C8B-B14F-4D97-AF65-F5344CB8AC3E}">
        <p14:creationId xmlns:p14="http://schemas.microsoft.com/office/powerpoint/2010/main" val="7935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E1E1E"/>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74806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Date Placeholder 2"/>
          <p:cNvSpPr>
            <a:spLocks noGrp="1"/>
          </p:cNvSpPr>
          <p:nvPr>
            <p:ph type="dt" sz="half" idx="10"/>
          </p:nvPr>
        </p:nvSpPr>
        <p:spPr/>
        <p:txBody>
          <a:bodyPr/>
          <a:lstStyle/>
          <a:p>
            <a:fld id="{0E9FF321-A082-456B-A347-A910A2958839}" type="datetimeFigureOut">
              <a:rPr lang="pt-PT" smtClean="0"/>
              <a:t>18/05/2017</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32776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FF321-A082-456B-A347-A910A2958839}" type="datetimeFigureOut">
              <a:rPr lang="pt-PT" smtClean="0"/>
              <a:t>18/05/2017</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145691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9FF321-A082-456B-A347-A910A2958839}" type="datetimeFigureOut">
              <a:rPr lang="pt-PT" smtClean="0"/>
              <a:t>18/05/2017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378002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9FF321-A082-456B-A347-A910A2958839}" type="datetimeFigureOut">
              <a:rPr lang="pt-PT" smtClean="0"/>
              <a:t>18/05/2017</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1E2DB5-CD18-4F6E-90EB-D5152FC28B27}" type="slidenum">
              <a:rPr lang="pt-PT" smtClean="0"/>
              <a:t>‹#›</a:t>
            </a:fld>
            <a:endParaRPr lang="pt-PT"/>
          </a:p>
        </p:txBody>
      </p:sp>
    </p:spTree>
    <p:extLst>
      <p:ext uri="{BB962C8B-B14F-4D97-AF65-F5344CB8AC3E}">
        <p14:creationId xmlns:p14="http://schemas.microsoft.com/office/powerpoint/2010/main" val="117969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F321-A082-456B-A347-A910A2958839}" type="datetimeFigureOut">
              <a:rPr lang="pt-PT" smtClean="0"/>
              <a:t>18/05/2017</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E2DB5-CD18-4F6E-90EB-D5152FC28B27}" type="slidenum">
              <a:rPr lang="pt-PT" smtClean="0"/>
              <a:t>‹#›</a:t>
            </a:fld>
            <a:endParaRPr lang="pt-PT"/>
          </a:p>
        </p:txBody>
      </p:sp>
    </p:spTree>
    <p:extLst>
      <p:ext uri="{BB962C8B-B14F-4D97-AF65-F5344CB8AC3E}">
        <p14:creationId xmlns:p14="http://schemas.microsoft.com/office/powerpoint/2010/main" val="327660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8128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1786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3628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hyperlink" Target="http://www.biztalk360.com/biztalk-mapping-patterns/" TargetMode="External"/><Relationship Id="rId5" Type="http://schemas.openxmlformats.org/officeDocument/2006/relationships/hyperlink" Target="https://blog.sandro-pereira.com/" TargetMode="External"/><Relationship Id="rId4" Type="http://schemas.openxmlformats.org/officeDocument/2006/relationships/hyperlink" Target="mailto:sandro.pereira@devscope.net" TargetMode="External"/><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4.emf"/><Relationship Id="rId18" Type="http://schemas.openxmlformats.org/officeDocument/2006/relationships/image" Target="../media/image39.emf"/><Relationship Id="rId3" Type="http://schemas.openxmlformats.org/officeDocument/2006/relationships/image" Target="../media/image24.emf"/><Relationship Id="rId21" Type="http://schemas.openxmlformats.org/officeDocument/2006/relationships/image" Target="../media/image42.emf"/><Relationship Id="rId7" Type="http://schemas.openxmlformats.org/officeDocument/2006/relationships/image" Target="../media/image28.emf"/><Relationship Id="rId12" Type="http://schemas.openxmlformats.org/officeDocument/2006/relationships/image" Target="../media/image33.emf"/><Relationship Id="rId17" Type="http://schemas.openxmlformats.org/officeDocument/2006/relationships/image" Target="../media/image38.emf"/><Relationship Id="rId2" Type="http://schemas.openxmlformats.org/officeDocument/2006/relationships/notesSlide" Target="../notesSlides/notesSlide3.xml"/><Relationship Id="rId16" Type="http://schemas.openxmlformats.org/officeDocument/2006/relationships/image" Target="../media/image37.emf"/><Relationship Id="rId20" Type="http://schemas.openxmlformats.org/officeDocument/2006/relationships/image" Target="../media/image41.emf"/><Relationship Id="rId1" Type="http://schemas.openxmlformats.org/officeDocument/2006/relationships/slideLayout" Target="../slideLayouts/slideLayout49.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emf"/><Relationship Id="rId15" Type="http://schemas.openxmlformats.org/officeDocument/2006/relationships/image" Target="../media/image36.emf"/><Relationship Id="rId23"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image" Target="../media/image40.PNG"/><Relationship Id="rId4" Type="http://schemas.openxmlformats.org/officeDocument/2006/relationships/image" Target="../media/image25.emf"/><Relationship Id="rId9" Type="http://schemas.openxmlformats.org/officeDocument/2006/relationships/image" Target="../media/image30.emf"/><Relationship Id="rId14" Type="http://schemas.openxmlformats.org/officeDocument/2006/relationships/image" Target="../media/image35.emf"/><Relationship Id="rId22" Type="http://schemas.openxmlformats.org/officeDocument/2006/relationships/image" Target="../media/image43.emf"/></Relationships>
</file>

<file path=ppt/slides/_rels/slide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45.emf"/><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6.png"/><Relationship Id="rId7" Type="http://schemas.openxmlformats.org/officeDocument/2006/relationships/image" Target="../media/image50.jpg"/><Relationship Id="rId2" Type="http://schemas.openxmlformats.org/officeDocument/2006/relationships/notesSlide" Target="../notesSlides/notesSlide4.xml"/><Relationship Id="rId1" Type="http://schemas.openxmlformats.org/officeDocument/2006/relationships/slideLayout" Target="../slideLayouts/slideLayout5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473640" y="1322694"/>
            <a:ext cx="4322320" cy="4212613"/>
          </a:xfrm>
          <a:prstGeom prst="rect">
            <a:avLst/>
          </a:prstGeom>
        </p:spPr>
      </p:pic>
      <p:sp>
        <p:nvSpPr>
          <p:cNvPr id="2" name="Title 1"/>
          <p:cNvSpPr>
            <a:spLocks noGrp="1"/>
          </p:cNvSpPr>
          <p:nvPr>
            <p:ph type="ctrTitle"/>
          </p:nvPr>
        </p:nvSpPr>
        <p:spPr>
          <a:xfrm>
            <a:off x="5268644" y="2961861"/>
            <a:ext cx="6278700" cy="1058002"/>
          </a:xfrm>
          <a:noFill/>
        </p:spPr>
        <p:txBody>
          <a:bodyPr>
            <a:normAutofit/>
          </a:bodyPr>
          <a:lstStyle/>
          <a:p>
            <a:r>
              <a:rPr lang="pt-PT" dirty="0">
                <a:solidFill>
                  <a:srgbClr val="A5382D"/>
                </a:solidFill>
                <a:latin typeface="Gill Sans MT Condensed" panose="020B0506020104020203" pitchFamily="34" charset="0"/>
              </a:rPr>
              <a:t>TUGA</a:t>
            </a:r>
            <a:r>
              <a:rPr lang="pt-PT" dirty="0">
                <a:latin typeface="Gill Sans MT Condensed" panose="020B0506020104020203" pitchFamily="34" charset="0"/>
              </a:rPr>
              <a:t> </a:t>
            </a:r>
            <a:r>
              <a:rPr lang="pt-PT" dirty="0">
                <a:solidFill>
                  <a:srgbClr val="798942"/>
                </a:solidFill>
                <a:latin typeface="Gill Sans MT Condensed" panose="020B0506020104020203" pitchFamily="34" charset="0"/>
              </a:rPr>
              <a:t>IT</a:t>
            </a:r>
            <a:r>
              <a:rPr lang="pt-PT" dirty="0">
                <a:latin typeface="Gill Sans MT Condensed" panose="020B0506020104020203" pitchFamily="34" charset="0"/>
              </a:rPr>
              <a:t> </a:t>
            </a:r>
            <a:r>
              <a:rPr lang="pt-PT" dirty="0">
                <a:solidFill>
                  <a:schemeClr val="tx1">
                    <a:lumMod val="75000"/>
                    <a:lumOff val="25000"/>
                  </a:schemeClr>
                </a:solidFill>
                <a:latin typeface="Gill Sans MT Condensed" panose="020B0506020104020203" pitchFamily="34" charset="0"/>
              </a:rPr>
              <a:t>2017</a:t>
            </a:r>
          </a:p>
        </p:txBody>
      </p:sp>
      <p:sp>
        <p:nvSpPr>
          <p:cNvPr id="3" name="Subtitle 2"/>
          <p:cNvSpPr>
            <a:spLocks noGrp="1"/>
          </p:cNvSpPr>
          <p:nvPr>
            <p:ph type="subTitle" idx="1"/>
          </p:nvPr>
        </p:nvSpPr>
        <p:spPr>
          <a:xfrm>
            <a:off x="5268645" y="4026841"/>
            <a:ext cx="6278700" cy="435829"/>
          </a:xfrm>
          <a:noFill/>
        </p:spPr>
        <p:txBody>
          <a:bodyPr>
            <a:normAutofit/>
          </a:bodyPr>
          <a:lstStyle/>
          <a:p>
            <a:r>
              <a:rPr lang="pt-PT" dirty="0">
                <a:solidFill>
                  <a:schemeClr val="tx1">
                    <a:lumMod val="75000"/>
                    <a:lumOff val="25000"/>
                  </a:schemeClr>
                </a:solidFill>
              </a:rPr>
              <a:t>LISBON, PORTUGAL</a:t>
            </a:r>
          </a:p>
        </p:txBody>
      </p:sp>
    </p:spTree>
    <p:extLst>
      <p:ext uri="{BB962C8B-B14F-4D97-AF65-F5344CB8AC3E}">
        <p14:creationId xmlns:p14="http://schemas.microsoft.com/office/powerpoint/2010/main" val="9874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745"/>
            <a:ext cx="12192000" cy="4257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32990" y="63995"/>
            <a:ext cx="8594652" cy="1200329"/>
          </a:xfrm>
          <a:prstGeom prst="rect">
            <a:avLst/>
          </a:prstGeom>
          <a:noFill/>
        </p:spPr>
        <p:txBody>
          <a:bodyPr wrap="square" rtlCol="0">
            <a:spAutoFit/>
          </a:bodyPr>
          <a:lstStyle/>
          <a:p>
            <a:pPr algn="ctr"/>
            <a:r>
              <a:rPr lang="pt-PT" sz="7200" dirty="0">
                <a:solidFill>
                  <a:schemeClr val="tx1">
                    <a:lumMod val="75000"/>
                    <a:lumOff val="25000"/>
                  </a:schemeClr>
                </a:solidFill>
                <a:latin typeface="Gill Sans MT Condensed" panose="020B0506020104020203" pitchFamily="34" charset="0"/>
              </a:rPr>
              <a:t>THANK YOU TO OUR SPONSORS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1990" y="2172356"/>
            <a:ext cx="3000438" cy="78332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558" y="1664017"/>
            <a:ext cx="4893381" cy="18000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72" y="4372311"/>
            <a:ext cx="3441600" cy="7200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1990" y="3832311"/>
            <a:ext cx="2550118" cy="126000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6009" y="5781675"/>
            <a:ext cx="1088709" cy="1080000"/>
          </a:xfrm>
          <a:prstGeom prst="rect">
            <a:avLst/>
          </a:prstGeom>
        </p:spPr>
      </p:pic>
    </p:spTree>
    <p:extLst>
      <p:ext uri="{BB962C8B-B14F-4D97-AF65-F5344CB8AC3E}">
        <p14:creationId xmlns:p14="http://schemas.microsoft.com/office/powerpoint/2010/main" val="28151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80" y="529193"/>
            <a:ext cx="5291506" cy="5291506"/>
          </a:xfrm>
          <a:prstGeom prst="rect">
            <a:avLst/>
          </a:prstGeom>
        </p:spPr>
      </p:pic>
      <p:sp>
        <p:nvSpPr>
          <p:cNvPr id="9" name="Rectangle 8"/>
          <p:cNvSpPr/>
          <p:nvPr/>
        </p:nvSpPr>
        <p:spPr>
          <a:xfrm>
            <a:off x="2456" y="6010322"/>
            <a:ext cx="12187093" cy="846299"/>
          </a:xfrm>
          <a:prstGeom prst="rect">
            <a:avLst/>
          </a:prstGeom>
          <a:solidFill>
            <a:srgbClr val="01A1DD">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8"/>
            <a:endParaRPr lang="en-AU" sz="2399">
              <a:solidFill>
                <a:srgbClr val="01A1DD"/>
              </a:solidFill>
              <a:latin typeface="Segoe UI"/>
            </a:endParaRPr>
          </a:p>
        </p:txBody>
      </p:sp>
      <p:sp>
        <p:nvSpPr>
          <p:cNvPr id="4" name="Rectangle 3"/>
          <p:cNvSpPr/>
          <p:nvPr/>
        </p:nvSpPr>
        <p:spPr>
          <a:xfrm>
            <a:off x="2453" y="5807202"/>
            <a:ext cx="12187096" cy="86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8"/>
            <a:endParaRPr lang="en-AU" sz="2399">
              <a:solidFill>
                <a:prstClr val="white"/>
              </a:solidFill>
              <a:latin typeface="Segoe UI"/>
            </a:endParaRPr>
          </a:p>
        </p:txBody>
      </p:sp>
      <p:sp>
        <p:nvSpPr>
          <p:cNvPr id="12" name="Title 1"/>
          <p:cNvSpPr txBox="1">
            <a:spLocks/>
          </p:cNvSpPr>
          <p:nvPr/>
        </p:nvSpPr>
        <p:spPr>
          <a:xfrm>
            <a:off x="1393369" y="5636359"/>
            <a:ext cx="10359032" cy="1214409"/>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defTabSz="914225"/>
            <a:r>
              <a:rPr lang="en-AU" sz="2131" spc="-40" dirty="0">
                <a:solidFill>
                  <a:srgbClr val="01A1DD"/>
                </a:solidFill>
                <a:latin typeface="Questrial" panose="02000000000000000000" pitchFamily="2" charset="0"/>
                <a:ea typeface="Open Sans Light" panose="020B0306030504020204" pitchFamily="34" charset="0"/>
                <a:cs typeface="Open Sans Light" panose="020B0306030504020204" pitchFamily="34" charset="0"/>
              </a:rPr>
              <a:t>Sandro Pereira</a:t>
            </a:r>
            <a:endParaRPr lang="en-AU" sz="2131" spc="-40" dirty="0">
              <a:solidFill>
                <a:srgbClr val="01A1DD"/>
              </a:solidFill>
              <a:latin typeface="Questrial" panose="02000000000000000000" pitchFamily="2" charset="0"/>
            </a:endParaRPr>
          </a:p>
        </p:txBody>
      </p:sp>
      <p:sp>
        <p:nvSpPr>
          <p:cNvPr id="8" name="Title 1"/>
          <p:cNvSpPr txBox="1">
            <a:spLocks/>
          </p:cNvSpPr>
          <p:nvPr/>
        </p:nvSpPr>
        <p:spPr>
          <a:xfrm>
            <a:off x="595740" y="44822"/>
            <a:ext cx="10359032" cy="1616377"/>
          </a:xfrm>
          <a:prstGeom prst="rect">
            <a:avLst/>
          </a:prstGeom>
        </p:spPr>
        <p:txBody>
          <a:bodyPr vert="horz" lIns="121870" tIns="60935" rIns="121870" bIns="6093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914225"/>
            <a:r>
              <a:rPr lang="en-AU" sz="4799" spc="-40" dirty="0">
                <a:solidFill>
                  <a:srgbClr val="01A1DD"/>
                </a:solidFill>
                <a:latin typeface="Segoe UI Light" panose="020B0502040204020203" pitchFamily="34" charset="0"/>
                <a:ea typeface="Open Sans Light" panose="020B0306030504020204" pitchFamily="34" charset="0"/>
                <a:cs typeface="Segoe UI Light" panose="020B0502040204020203" pitchFamily="34" charset="0"/>
              </a:rPr>
              <a:t>Who am I?</a:t>
            </a:r>
          </a:p>
        </p:txBody>
      </p:sp>
      <p:sp>
        <p:nvSpPr>
          <p:cNvPr id="14" name="Subtitle 2"/>
          <p:cNvSpPr txBox="1">
            <a:spLocks/>
          </p:cNvSpPr>
          <p:nvPr/>
        </p:nvSpPr>
        <p:spPr>
          <a:xfrm>
            <a:off x="595740" y="1319271"/>
            <a:ext cx="6354170" cy="1973453"/>
          </a:xfrm>
          <a:prstGeom prst="rect">
            <a:avLst/>
          </a:prstGeom>
        </p:spPr>
        <p:txBody>
          <a:bodyPr vert="horz" lIns="121870" tIns="60935" rIns="121870" bIns="60935"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834" indent="-342834" defTabSz="914225"/>
            <a:r>
              <a:rPr lang="en-AU" sz="2399" b="1" dirty="0">
                <a:solidFill>
                  <a:prstClr val="black"/>
                </a:solidFill>
                <a:latin typeface="Segoe UI"/>
              </a:rPr>
              <a:t>Codeless Wizard</a:t>
            </a:r>
          </a:p>
          <a:p>
            <a:pPr marL="342834" indent="-342834" defTabSz="914225"/>
            <a:r>
              <a:rPr lang="en-AU" sz="2399" dirty="0">
                <a:solidFill>
                  <a:prstClr val="black"/>
                </a:solidFill>
                <a:latin typeface="Segoe UI"/>
              </a:rPr>
              <a:t>Microsoft Azure &amp; Visio MVP</a:t>
            </a:r>
          </a:p>
          <a:p>
            <a:pPr marL="342834" indent="-342834" defTabSz="914225"/>
            <a:r>
              <a:rPr lang="en-US" sz="2399" dirty="0">
                <a:solidFill>
                  <a:prstClr val="black"/>
                </a:solidFill>
                <a:latin typeface="Segoe UI"/>
                <a:hlinkClick r:id="rId4"/>
              </a:rPr>
              <a:t>sandro.pereira@devscope.net</a:t>
            </a:r>
            <a:r>
              <a:rPr lang="en-US" sz="2399" dirty="0">
                <a:solidFill>
                  <a:prstClr val="black"/>
                </a:solidFill>
                <a:latin typeface="Segoe UI"/>
              </a:rPr>
              <a:t> </a:t>
            </a:r>
          </a:p>
          <a:p>
            <a:pPr marL="342834" indent="-342834" defTabSz="914225"/>
            <a:r>
              <a:rPr lang="en-US" sz="2399" dirty="0">
                <a:solidFill>
                  <a:prstClr val="black"/>
                </a:solidFill>
                <a:latin typeface="Segoe UI"/>
              </a:rPr>
              <a:t>linkedin.com/in/</a:t>
            </a:r>
            <a:r>
              <a:rPr lang="en-US" sz="2399" dirty="0" err="1">
                <a:solidFill>
                  <a:prstClr val="black"/>
                </a:solidFill>
                <a:latin typeface="Segoe UI"/>
              </a:rPr>
              <a:t>sandropereira</a:t>
            </a:r>
            <a:endParaRPr lang="en-US" sz="2399" dirty="0">
              <a:solidFill>
                <a:prstClr val="black"/>
              </a:solidFill>
              <a:latin typeface="Segoe UI"/>
            </a:endParaRPr>
          </a:p>
          <a:p>
            <a:pPr marL="342834" indent="-342834" defTabSz="914225"/>
            <a:r>
              <a:rPr lang="en-US" sz="2399" dirty="0">
                <a:solidFill>
                  <a:prstClr val="black"/>
                </a:solidFill>
                <a:latin typeface="Segoe UI"/>
              </a:rPr>
              <a:t>@</a:t>
            </a:r>
            <a:r>
              <a:rPr lang="en-US" sz="2399" dirty="0" err="1">
                <a:solidFill>
                  <a:prstClr val="black"/>
                </a:solidFill>
                <a:latin typeface="Segoe UI"/>
              </a:rPr>
              <a:t>sandro_asp</a:t>
            </a:r>
            <a:r>
              <a:rPr lang="en-US" sz="2399" dirty="0">
                <a:solidFill>
                  <a:prstClr val="black"/>
                </a:solidFill>
                <a:latin typeface="Segoe UI"/>
              </a:rPr>
              <a:t> </a:t>
            </a:r>
          </a:p>
          <a:p>
            <a:pPr marL="342834" indent="-342834" defTabSz="914225"/>
            <a:r>
              <a:rPr lang="en-US" sz="2399" dirty="0">
                <a:solidFill>
                  <a:prstClr val="black"/>
                </a:solidFill>
                <a:latin typeface="Segoe UI"/>
                <a:hlinkClick r:id="rId5"/>
              </a:rPr>
              <a:t>https://blog.sandro-pereira.com/</a:t>
            </a:r>
            <a:endParaRPr lang="en-US" sz="2399" dirty="0">
              <a:solidFill>
                <a:prstClr val="black"/>
              </a:solidFill>
              <a:latin typeface="Segoe UI"/>
            </a:endParaRPr>
          </a:p>
          <a:p>
            <a:pPr marL="342834" indent="-342834" defTabSz="914225"/>
            <a:r>
              <a:rPr lang="en-US" sz="2399" dirty="0">
                <a:solidFill>
                  <a:prstClr val="black"/>
                </a:solidFill>
                <a:latin typeface="Segoe UI"/>
              </a:rPr>
              <a:t>Public speaker </a:t>
            </a:r>
          </a:p>
          <a:p>
            <a:pPr marL="342834" indent="-342834" defTabSz="914225"/>
            <a:r>
              <a:rPr lang="en-US" sz="2399" dirty="0">
                <a:solidFill>
                  <a:prstClr val="black"/>
                </a:solidFill>
                <a:latin typeface="Segoe UI"/>
              </a:rPr>
              <a:t>Book author: “</a:t>
            </a:r>
            <a:r>
              <a:rPr lang="en-US" sz="2399" dirty="0">
                <a:solidFill>
                  <a:prstClr val="black"/>
                </a:solidFill>
                <a:latin typeface="Segoe UI"/>
                <a:hlinkClick r:id="rId6"/>
              </a:rPr>
              <a:t>BizTalk Mapping Patterns and Best Practices</a:t>
            </a:r>
            <a:r>
              <a:rPr lang="en-US" sz="2399" dirty="0">
                <a:solidFill>
                  <a:prstClr val="black"/>
                </a:solidFill>
                <a:latin typeface="Segoe UI"/>
              </a:rPr>
              <a:t>”</a:t>
            </a:r>
          </a:p>
          <a:p>
            <a:pPr marL="342834" indent="-342834" defTabSz="914225"/>
            <a:endParaRPr lang="en-US" sz="2399" dirty="0">
              <a:solidFill>
                <a:prstClr val="black"/>
              </a:solidFill>
              <a:latin typeface="Segoe UI"/>
            </a:endParaRPr>
          </a:p>
        </p:txBody>
      </p:sp>
      <p:pic>
        <p:nvPicPr>
          <p:cNvPr id="10" name="Picture 2" descr="http://4.bp.blogspot.com/-OUfCsUCY3B4/VGgJCYMcsGI/AAAAAAAAIuQ/dyBpOE8ZilM/s230/mvp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1664" y="5319005"/>
            <a:ext cx="2189869" cy="10092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5522" y="5820700"/>
            <a:ext cx="2511330" cy="641566"/>
          </a:xfrm>
          <a:prstGeom prst="rect">
            <a:avLst/>
          </a:prstGeom>
        </p:spPr>
      </p:pic>
      <p:pic>
        <p:nvPicPr>
          <p:cNvPr id="10244" name="Picture 4" descr="https://forums.terraria.org/data/attachments/90/90060-628326db7a9dd739beab0a613d614d4f.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260" y="563015"/>
            <a:ext cx="633248" cy="70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3912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941450"/>
            <a:ext cx="8509213" cy="2052290"/>
          </a:xfrm>
        </p:spPr>
        <p:txBody>
          <a:bodyPr/>
          <a:lstStyle/>
          <a:p>
            <a:r>
              <a:rPr lang="en-US" b="1" dirty="0"/>
              <a:t>THE SPEAKER NIGHTMARE </a:t>
            </a:r>
            <a:br>
              <a:rPr lang="en-US" dirty="0"/>
            </a:br>
            <a:r>
              <a:rPr lang="en-US" sz="4313" dirty="0" err="1"/>
              <a:t>Eval</a:t>
            </a:r>
            <a:r>
              <a:rPr lang="en-US" sz="4313" dirty="0"/>
              <a:t> Forms, OCR, Logic Apps, Azure Functions &amp; Power BI</a:t>
            </a:r>
            <a:endParaRPr lang="pt-PT" sz="4705" dirty="0"/>
          </a:p>
        </p:txBody>
      </p:sp>
      <p:sp>
        <p:nvSpPr>
          <p:cNvPr id="3" name="Text Placeholder 2"/>
          <p:cNvSpPr>
            <a:spLocks noGrp="1"/>
          </p:cNvSpPr>
          <p:nvPr>
            <p:ph type="body" sz="quarter" idx="14"/>
          </p:nvPr>
        </p:nvSpPr>
        <p:spPr>
          <a:xfrm>
            <a:off x="269302" y="4205517"/>
            <a:ext cx="7172955" cy="1390819"/>
          </a:xfrm>
        </p:spPr>
        <p:txBody>
          <a:bodyPr/>
          <a:lstStyle/>
          <a:p>
            <a:r>
              <a:rPr lang="en-US" sz="2745" b="1" dirty="0"/>
              <a:t>Sandro Pereira</a:t>
            </a:r>
          </a:p>
          <a:p>
            <a:r>
              <a:rPr lang="en-US" sz="2745" dirty="0"/>
              <a:t>Microsoft Azure MVP</a:t>
            </a:r>
          </a:p>
          <a:p>
            <a:endParaRPr lang="pt-PT" dirty="0"/>
          </a:p>
        </p:txBody>
      </p:sp>
    </p:spTree>
    <p:extLst>
      <p:ext uri="{BB962C8B-B14F-4D97-AF65-F5344CB8AC3E}">
        <p14:creationId xmlns:p14="http://schemas.microsoft.com/office/powerpoint/2010/main" val="113088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4642" y="3366696"/>
            <a:ext cx="2229365" cy="392245"/>
          </a:xfrm>
          <a:prstGeom prst="rect">
            <a:avLst/>
          </a:prstGeom>
        </p:spPr>
        <p:txBody>
          <a:bodyPr wrap="square">
            <a:spAutoFit/>
          </a:bodyPr>
          <a:lstStyle/>
          <a:p>
            <a:pPr defTabSz="914367"/>
            <a:r>
              <a:rPr lang="en-US" sz="1961" b="1" dirty="0">
                <a:solidFill>
                  <a:srgbClr val="FFFFFF"/>
                </a:solidFill>
                <a:latin typeface="Segoe UI"/>
              </a:rPr>
              <a:t>Event Attendees</a:t>
            </a:r>
          </a:p>
        </p:txBody>
      </p:sp>
      <p:sp>
        <p:nvSpPr>
          <p:cNvPr id="32" name="Rectangle 31"/>
          <p:cNvSpPr/>
          <p:nvPr/>
        </p:nvSpPr>
        <p:spPr>
          <a:xfrm>
            <a:off x="13437617" y="-1151830"/>
            <a:ext cx="1601602" cy="693970"/>
          </a:xfrm>
          <a:prstGeom prst="rect">
            <a:avLst/>
          </a:prstGeom>
        </p:spPr>
        <p:txBody>
          <a:bodyPr wrap="square">
            <a:spAutoFit/>
          </a:bodyPr>
          <a:lstStyle/>
          <a:p>
            <a:pPr defTabSz="914367"/>
            <a:r>
              <a:rPr lang="en-US" sz="1961" dirty="0">
                <a:solidFill>
                  <a:srgbClr val="FFFFFF"/>
                </a:solidFill>
                <a:latin typeface="Segoe UI"/>
              </a:rPr>
              <a:t>On-premises Applications</a:t>
            </a:r>
          </a:p>
        </p:txBody>
      </p:sp>
      <p:sp>
        <p:nvSpPr>
          <p:cNvPr id="39" name="Rectangle 38"/>
          <p:cNvSpPr/>
          <p:nvPr/>
        </p:nvSpPr>
        <p:spPr>
          <a:xfrm>
            <a:off x="13073323" y="938272"/>
            <a:ext cx="2831372" cy="5764655"/>
          </a:xfrm>
          <a:prstGeom prst="rect">
            <a:avLst/>
          </a:prstGeom>
        </p:spPr>
        <p:txBody>
          <a:bodyPr wrap="square">
            <a:spAutoFit/>
          </a:bodyPr>
          <a:lstStyle/>
          <a:p>
            <a:pPr marL="231730" indent="-231730" defTabSz="914367">
              <a:lnSpc>
                <a:spcPct val="90000"/>
              </a:lnSpc>
              <a:spcBef>
                <a:spcPct val="40000"/>
              </a:spcBef>
              <a:buClr>
                <a:srgbClr val="8DACD0"/>
              </a:buClr>
              <a:buSzPct val="70000"/>
            </a:pPr>
            <a:r>
              <a:rPr lang="en-US" sz="1961" b="1" dirty="0">
                <a:solidFill>
                  <a:srgbClr val="FFFFFF"/>
                </a:solidFill>
                <a:latin typeface="Segoe UI"/>
              </a:rPr>
              <a:t>Requirements</a:t>
            </a:r>
            <a:r>
              <a:rPr lang="en-US" sz="1961" dirty="0">
                <a:solidFill>
                  <a:srgbClr val="FFFFFF"/>
                </a:solidFill>
                <a:latin typeface="Segoe UI"/>
              </a:rPr>
              <a:t>:</a:t>
            </a:r>
          </a:p>
          <a:p>
            <a:pPr marL="728314" lvl="1" indent="-280121" defTabSz="914367" eaLnBrk="0" fontAlgn="base" hangingPunct="0">
              <a:lnSpc>
                <a:spcPct val="90000"/>
              </a:lnSpc>
              <a:spcBef>
                <a:spcPct val="20000"/>
              </a:spcBef>
              <a:spcAft>
                <a:spcPct val="0"/>
              </a:spcAft>
              <a:buClr>
                <a:srgbClr val="FFFFFF"/>
              </a:buClr>
              <a:buSzPct val="130000"/>
              <a:buFont typeface="Wingdings" pitchFamily="1" charset="2"/>
              <a:buChar char="§"/>
            </a:pPr>
            <a:r>
              <a:rPr lang="en-US" sz="1961" dirty="0">
                <a:solidFill>
                  <a:srgbClr val="FFFFFF"/>
                </a:solidFill>
                <a:latin typeface="Segoe UI Light"/>
              </a:rPr>
              <a:t>Guarantee that all orders are delivered and processed, independent if the on-premises applications are online </a:t>
            </a:r>
          </a:p>
          <a:p>
            <a:pPr marL="728314" lvl="1" indent="-280121" defTabSz="914367" eaLnBrk="0" fontAlgn="base" hangingPunct="0">
              <a:lnSpc>
                <a:spcPct val="90000"/>
              </a:lnSpc>
              <a:spcBef>
                <a:spcPct val="20000"/>
              </a:spcBef>
              <a:spcAft>
                <a:spcPct val="0"/>
              </a:spcAft>
              <a:buClr>
                <a:srgbClr val="FFFFFF"/>
              </a:buClr>
              <a:buSzPct val="130000"/>
              <a:buFont typeface="Wingdings" pitchFamily="1" charset="2"/>
              <a:buChar char="§"/>
            </a:pPr>
            <a:r>
              <a:rPr lang="en-US" sz="1961" dirty="0">
                <a:solidFill>
                  <a:srgbClr val="FFFFFF"/>
                </a:solidFill>
                <a:latin typeface="Segoe UI Light"/>
              </a:rPr>
              <a:t>Be able to easily produce metrics to business users</a:t>
            </a:r>
          </a:p>
          <a:p>
            <a:pPr marL="728314" lvl="1" indent="-280121" defTabSz="914367" eaLnBrk="0" fontAlgn="base" hangingPunct="0">
              <a:lnSpc>
                <a:spcPct val="90000"/>
              </a:lnSpc>
              <a:spcBef>
                <a:spcPct val="20000"/>
              </a:spcBef>
              <a:spcAft>
                <a:spcPct val="0"/>
              </a:spcAft>
              <a:buClr>
                <a:srgbClr val="FFFFFF"/>
              </a:buClr>
              <a:buSzPct val="130000"/>
              <a:buFont typeface="Wingdings" pitchFamily="1" charset="2"/>
              <a:buChar char="§"/>
            </a:pPr>
            <a:r>
              <a:rPr lang="en-US" sz="1961" dirty="0">
                <a:solidFill>
                  <a:srgbClr val="FFFFFF"/>
                </a:solidFill>
                <a:latin typeface="Segoe UI Light"/>
              </a:rPr>
              <a:t>Be able to have or set different incoming channels</a:t>
            </a:r>
          </a:p>
          <a:p>
            <a:pPr marL="728314" lvl="1" indent="-280121" defTabSz="914367" eaLnBrk="0" fontAlgn="base" hangingPunct="0">
              <a:lnSpc>
                <a:spcPct val="90000"/>
              </a:lnSpc>
              <a:spcBef>
                <a:spcPct val="20000"/>
              </a:spcBef>
              <a:spcAft>
                <a:spcPct val="0"/>
              </a:spcAft>
              <a:buClr>
                <a:srgbClr val="FFFFFF"/>
              </a:buClr>
              <a:buSzPct val="130000"/>
              <a:buFont typeface="Wingdings" pitchFamily="1" charset="2"/>
              <a:buChar char="§"/>
            </a:pPr>
            <a:r>
              <a:rPr lang="en-US" sz="1961" dirty="0">
                <a:solidFill>
                  <a:srgbClr val="FFFFFF"/>
                </a:solidFill>
                <a:latin typeface="Segoe UI Light"/>
              </a:rPr>
              <a:t>Save contacts for contacts newsletter/promotions campaigns</a:t>
            </a:r>
          </a:p>
        </p:txBody>
      </p:sp>
      <p:sp>
        <p:nvSpPr>
          <p:cNvPr id="40" name="Rectangle 39"/>
          <p:cNvSpPr/>
          <p:nvPr/>
        </p:nvSpPr>
        <p:spPr>
          <a:xfrm>
            <a:off x="13073323" y="-223482"/>
            <a:ext cx="1601602" cy="693970"/>
          </a:xfrm>
          <a:prstGeom prst="rect">
            <a:avLst/>
          </a:prstGeom>
        </p:spPr>
        <p:txBody>
          <a:bodyPr wrap="square">
            <a:spAutoFit/>
          </a:bodyPr>
          <a:lstStyle/>
          <a:p>
            <a:pPr defTabSz="914367"/>
            <a:r>
              <a:rPr lang="en-US" sz="1961" dirty="0">
                <a:solidFill>
                  <a:srgbClr val="FFFFFF"/>
                </a:solidFill>
                <a:latin typeface="Segoe UI"/>
              </a:rPr>
              <a:t>Azure Applications</a:t>
            </a:r>
          </a:p>
        </p:txBody>
      </p:sp>
      <p:pic>
        <p:nvPicPr>
          <p:cNvPr id="16" name="Picture 15"/>
          <p:cNvPicPr>
            <a:picLocks noChangeAspect="1"/>
          </p:cNvPicPr>
          <p:nvPr/>
        </p:nvPicPr>
        <p:blipFill>
          <a:blip r:embed="rId3"/>
          <a:stretch>
            <a:fillRect/>
          </a:stretch>
        </p:blipFill>
        <p:spPr>
          <a:xfrm>
            <a:off x="1977274" y="1986513"/>
            <a:ext cx="1052233" cy="1182845"/>
          </a:xfrm>
          <a:prstGeom prst="rect">
            <a:avLst/>
          </a:prstGeom>
        </p:spPr>
      </p:pic>
      <p:pic>
        <p:nvPicPr>
          <p:cNvPr id="20" name="Picture 19"/>
          <p:cNvPicPr>
            <a:picLocks noChangeAspect="1"/>
          </p:cNvPicPr>
          <p:nvPr/>
        </p:nvPicPr>
        <p:blipFill>
          <a:blip r:embed="rId4"/>
          <a:stretch>
            <a:fillRect/>
          </a:stretch>
        </p:blipFill>
        <p:spPr>
          <a:xfrm>
            <a:off x="178062" y="2254638"/>
            <a:ext cx="492051" cy="978121"/>
          </a:xfrm>
          <a:prstGeom prst="rect">
            <a:avLst/>
          </a:prstGeom>
        </p:spPr>
      </p:pic>
      <p:pic>
        <p:nvPicPr>
          <p:cNvPr id="24" name="Picture 23"/>
          <p:cNvPicPr>
            <a:picLocks noChangeAspect="1"/>
          </p:cNvPicPr>
          <p:nvPr/>
        </p:nvPicPr>
        <p:blipFill>
          <a:blip r:embed="rId5"/>
          <a:stretch>
            <a:fillRect/>
          </a:stretch>
        </p:blipFill>
        <p:spPr>
          <a:xfrm>
            <a:off x="738511" y="2254638"/>
            <a:ext cx="492051" cy="978121"/>
          </a:xfrm>
          <a:prstGeom prst="rect">
            <a:avLst/>
          </a:prstGeom>
        </p:spPr>
      </p:pic>
      <p:pic>
        <p:nvPicPr>
          <p:cNvPr id="25" name="Picture 24"/>
          <p:cNvPicPr>
            <a:picLocks noChangeAspect="1"/>
          </p:cNvPicPr>
          <p:nvPr/>
        </p:nvPicPr>
        <p:blipFill>
          <a:blip r:embed="rId6"/>
          <a:stretch>
            <a:fillRect/>
          </a:stretch>
        </p:blipFill>
        <p:spPr>
          <a:xfrm>
            <a:off x="1281923" y="2245967"/>
            <a:ext cx="492051" cy="978121"/>
          </a:xfrm>
          <a:prstGeom prst="rect">
            <a:avLst/>
          </a:prstGeom>
        </p:spPr>
      </p:pic>
      <p:pic>
        <p:nvPicPr>
          <p:cNvPr id="26" name="Picture 25"/>
          <p:cNvPicPr>
            <a:picLocks noChangeAspect="1"/>
          </p:cNvPicPr>
          <p:nvPr/>
        </p:nvPicPr>
        <p:blipFill>
          <a:blip r:embed="rId7"/>
          <a:stretch>
            <a:fillRect/>
          </a:stretch>
        </p:blipFill>
        <p:spPr>
          <a:xfrm>
            <a:off x="497585" y="2470324"/>
            <a:ext cx="492051" cy="978121"/>
          </a:xfrm>
          <a:prstGeom prst="rect">
            <a:avLst/>
          </a:prstGeom>
        </p:spPr>
      </p:pic>
      <p:pic>
        <p:nvPicPr>
          <p:cNvPr id="27" name="Picture 26"/>
          <p:cNvPicPr>
            <a:picLocks noChangeAspect="1"/>
          </p:cNvPicPr>
          <p:nvPr/>
        </p:nvPicPr>
        <p:blipFill>
          <a:blip r:embed="rId8"/>
          <a:stretch>
            <a:fillRect/>
          </a:stretch>
        </p:blipFill>
        <p:spPr>
          <a:xfrm>
            <a:off x="1042084" y="2470324"/>
            <a:ext cx="492051" cy="978121"/>
          </a:xfrm>
          <a:prstGeom prst="rect">
            <a:avLst/>
          </a:prstGeom>
        </p:spPr>
      </p:pic>
      <p:cxnSp>
        <p:nvCxnSpPr>
          <p:cNvPr id="33" name="Connector: Elbow 32"/>
          <p:cNvCxnSpPr>
            <a:cxnSpLocks/>
            <a:stCxn id="31" idx="2"/>
            <a:endCxn id="11316" idx="1"/>
          </p:cNvCxnSpPr>
          <p:nvPr/>
        </p:nvCxnSpPr>
        <p:spPr>
          <a:xfrm rot="16200000" flipH="1">
            <a:off x="359738" y="4568527"/>
            <a:ext cx="1939787" cy="320616"/>
          </a:xfrm>
          <a:prstGeom prst="bentConnector2">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6083041" y="3500970"/>
            <a:ext cx="1286648" cy="1036742"/>
            <a:chOff x="6205018" y="3570675"/>
            <a:chExt cx="1312448" cy="1057531"/>
          </a:xfrm>
        </p:grpSpPr>
        <p:pic>
          <p:nvPicPr>
            <p:cNvPr id="78" name="Picture 77"/>
            <p:cNvPicPr>
              <a:picLocks noChangeAspect="1"/>
            </p:cNvPicPr>
            <p:nvPr/>
          </p:nvPicPr>
          <p:blipFill>
            <a:blip r:embed="rId9"/>
            <a:stretch>
              <a:fillRect/>
            </a:stretch>
          </p:blipFill>
          <p:spPr>
            <a:xfrm>
              <a:off x="6225922" y="3570675"/>
              <a:ext cx="1291544" cy="872616"/>
            </a:xfrm>
            <a:prstGeom prst="rect">
              <a:avLst/>
            </a:prstGeom>
          </p:spPr>
        </p:pic>
        <p:pic>
          <p:nvPicPr>
            <p:cNvPr id="89" name="Picture 88"/>
            <p:cNvPicPr>
              <a:picLocks noChangeAspect="1"/>
            </p:cNvPicPr>
            <p:nvPr/>
          </p:nvPicPr>
          <p:blipFill>
            <a:blip r:embed="rId10"/>
            <a:stretch>
              <a:fillRect/>
            </a:stretch>
          </p:blipFill>
          <p:spPr>
            <a:xfrm>
              <a:off x="6205018" y="4136961"/>
              <a:ext cx="1189335" cy="491245"/>
            </a:xfrm>
            <a:prstGeom prst="rect">
              <a:avLst/>
            </a:prstGeom>
          </p:spPr>
        </p:pic>
      </p:grpSp>
      <p:grpSp>
        <p:nvGrpSpPr>
          <p:cNvPr id="104" name="Group 103"/>
          <p:cNvGrpSpPr/>
          <p:nvPr/>
        </p:nvGrpSpPr>
        <p:grpSpPr>
          <a:xfrm>
            <a:off x="1489940" y="4580018"/>
            <a:ext cx="2059316" cy="2237421"/>
            <a:chOff x="1519816" y="4671360"/>
            <a:chExt cx="2100610" cy="2282286"/>
          </a:xfrm>
        </p:grpSpPr>
        <p:pic>
          <p:nvPicPr>
            <p:cNvPr id="11316" name="Picture 11315"/>
            <p:cNvPicPr>
              <a:picLocks noChangeAspect="1"/>
            </p:cNvPicPr>
            <p:nvPr/>
          </p:nvPicPr>
          <p:blipFill>
            <a:blip r:embed="rId11"/>
            <a:stretch>
              <a:fillRect/>
            </a:stretch>
          </p:blipFill>
          <p:spPr>
            <a:xfrm>
              <a:off x="1519816" y="4671360"/>
              <a:ext cx="2100610" cy="2282286"/>
            </a:xfrm>
            <a:prstGeom prst="rect">
              <a:avLst/>
            </a:prstGeom>
          </p:spPr>
        </p:pic>
        <p:pic>
          <p:nvPicPr>
            <p:cNvPr id="94" name="Picture 93"/>
            <p:cNvPicPr>
              <a:picLocks noChangeAspect="1"/>
            </p:cNvPicPr>
            <p:nvPr/>
          </p:nvPicPr>
          <p:blipFill>
            <a:blip r:embed="rId9"/>
            <a:stretch>
              <a:fillRect/>
            </a:stretch>
          </p:blipFill>
          <p:spPr>
            <a:xfrm>
              <a:off x="1748612" y="4939021"/>
              <a:ext cx="839640" cy="567292"/>
            </a:xfrm>
            <a:prstGeom prst="rect">
              <a:avLst/>
            </a:prstGeom>
          </p:spPr>
        </p:pic>
      </p:grpSp>
      <p:grpSp>
        <p:nvGrpSpPr>
          <p:cNvPr id="112" name="Group 111"/>
          <p:cNvGrpSpPr/>
          <p:nvPr/>
        </p:nvGrpSpPr>
        <p:grpSpPr>
          <a:xfrm>
            <a:off x="5883801" y="5364161"/>
            <a:ext cx="1271087" cy="855462"/>
            <a:chOff x="6001782" y="5471227"/>
            <a:chExt cx="1296575" cy="872616"/>
          </a:xfrm>
        </p:grpSpPr>
        <p:pic>
          <p:nvPicPr>
            <p:cNvPr id="96" name="Picture 95"/>
            <p:cNvPicPr>
              <a:picLocks noChangeAspect="1"/>
            </p:cNvPicPr>
            <p:nvPr/>
          </p:nvPicPr>
          <p:blipFill>
            <a:blip r:embed="rId9"/>
            <a:stretch>
              <a:fillRect/>
            </a:stretch>
          </p:blipFill>
          <p:spPr>
            <a:xfrm>
              <a:off x="6002858" y="5471227"/>
              <a:ext cx="1291544" cy="872616"/>
            </a:xfrm>
            <a:prstGeom prst="rect">
              <a:avLst/>
            </a:prstGeom>
          </p:spPr>
        </p:pic>
        <p:pic>
          <p:nvPicPr>
            <p:cNvPr id="92" name="Picture 91"/>
            <p:cNvPicPr>
              <a:picLocks noChangeAspect="1"/>
            </p:cNvPicPr>
            <p:nvPr/>
          </p:nvPicPr>
          <p:blipFill>
            <a:blip r:embed="rId12"/>
            <a:stretch>
              <a:fillRect/>
            </a:stretch>
          </p:blipFill>
          <p:spPr>
            <a:xfrm>
              <a:off x="6998041" y="5942142"/>
              <a:ext cx="300316" cy="392789"/>
            </a:xfrm>
            <a:prstGeom prst="rect">
              <a:avLst/>
            </a:prstGeom>
          </p:spPr>
        </p:pic>
        <p:pic>
          <p:nvPicPr>
            <p:cNvPr id="93" name="Picture 92"/>
            <p:cNvPicPr>
              <a:picLocks noChangeAspect="1"/>
            </p:cNvPicPr>
            <p:nvPr/>
          </p:nvPicPr>
          <p:blipFill>
            <a:blip r:embed="rId13"/>
            <a:stretch>
              <a:fillRect/>
            </a:stretch>
          </p:blipFill>
          <p:spPr>
            <a:xfrm>
              <a:off x="6001782" y="5942142"/>
              <a:ext cx="311631" cy="393294"/>
            </a:xfrm>
            <a:prstGeom prst="rect">
              <a:avLst/>
            </a:prstGeom>
          </p:spPr>
        </p:pic>
        <p:pic>
          <p:nvPicPr>
            <p:cNvPr id="95" name="Picture 94"/>
            <p:cNvPicPr>
              <a:picLocks noChangeAspect="1"/>
            </p:cNvPicPr>
            <p:nvPr/>
          </p:nvPicPr>
          <p:blipFill>
            <a:blip r:embed="rId14"/>
            <a:stretch>
              <a:fillRect/>
            </a:stretch>
          </p:blipFill>
          <p:spPr>
            <a:xfrm>
              <a:off x="6300401" y="5942142"/>
              <a:ext cx="347476" cy="392789"/>
            </a:xfrm>
            <a:prstGeom prst="rect">
              <a:avLst/>
            </a:prstGeom>
          </p:spPr>
        </p:pic>
        <p:pic>
          <p:nvPicPr>
            <p:cNvPr id="11296" name="Picture 11295"/>
            <p:cNvPicPr>
              <a:picLocks noChangeAspect="1"/>
            </p:cNvPicPr>
            <p:nvPr/>
          </p:nvPicPr>
          <p:blipFill>
            <a:blip r:embed="rId15"/>
            <a:stretch>
              <a:fillRect/>
            </a:stretch>
          </p:blipFill>
          <p:spPr>
            <a:xfrm>
              <a:off x="6650565" y="5931893"/>
              <a:ext cx="347490" cy="403038"/>
            </a:xfrm>
            <a:prstGeom prst="rect">
              <a:avLst/>
            </a:prstGeom>
          </p:spPr>
        </p:pic>
      </p:grpSp>
      <p:pic>
        <p:nvPicPr>
          <p:cNvPr id="11299" name="Picture 11298"/>
          <p:cNvPicPr>
            <a:picLocks noChangeAspect="1"/>
          </p:cNvPicPr>
          <p:nvPr/>
        </p:nvPicPr>
        <p:blipFill>
          <a:blip r:embed="rId16"/>
          <a:stretch>
            <a:fillRect/>
          </a:stretch>
        </p:blipFill>
        <p:spPr>
          <a:xfrm>
            <a:off x="7944063" y="5307680"/>
            <a:ext cx="4201362" cy="970539"/>
          </a:xfrm>
          <a:prstGeom prst="rect">
            <a:avLst/>
          </a:prstGeom>
        </p:spPr>
      </p:pic>
      <p:cxnSp>
        <p:nvCxnSpPr>
          <p:cNvPr id="103" name="Connector: Elbow 102"/>
          <p:cNvCxnSpPr>
            <a:cxnSpLocks/>
            <a:stCxn id="37" idx="3"/>
            <a:endCxn id="96" idx="1"/>
          </p:cNvCxnSpPr>
          <p:nvPr/>
        </p:nvCxnSpPr>
        <p:spPr>
          <a:xfrm flipV="1">
            <a:off x="5341204" y="5791893"/>
            <a:ext cx="543651" cy="777"/>
          </a:xfrm>
          <a:prstGeom prst="bentConnector3">
            <a:avLst>
              <a:gd name="adj1" fmla="val 50000"/>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Connector: Elbow 105"/>
          <p:cNvCxnSpPr>
            <a:cxnSpLocks/>
            <a:stCxn id="96" idx="3"/>
            <a:endCxn id="11299" idx="1"/>
          </p:cNvCxnSpPr>
          <p:nvPr/>
        </p:nvCxnSpPr>
        <p:spPr>
          <a:xfrm>
            <a:off x="7151010" y="5791892"/>
            <a:ext cx="793054" cy="1058"/>
          </a:xfrm>
          <a:prstGeom prst="bentConnector3">
            <a:avLst>
              <a:gd name="adj1" fmla="val 50000"/>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9" name="Connector: Elbow 108"/>
          <p:cNvCxnSpPr>
            <a:cxnSpLocks/>
            <a:endCxn id="78" idx="3"/>
          </p:cNvCxnSpPr>
          <p:nvPr/>
        </p:nvCxnSpPr>
        <p:spPr>
          <a:xfrm rot="16200000" flipV="1">
            <a:off x="7213901" y="4084490"/>
            <a:ext cx="1378980" cy="1067402"/>
          </a:xfrm>
          <a:prstGeom prst="bentConnector2">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8123395" y="343840"/>
            <a:ext cx="3780525" cy="2388842"/>
            <a:chOff x="8286286" y="350238"/>
            <a:chExt cx="3856332" cy="2436743"/>
          </a:xfrm>
        </p:grpSpPr>
        <p:pic>
          <p:nvPicPr>
            <p:cNvPr id="2" name="Picture 1"/>
            <p:cNvPicPr>
              <a:picLocks noChangeAspect="1"/>
            </p:cNvPicPr>
            <p:nvPr/>
          </p:nvPicPr>
          <p:blipFill>
            <a:blip r:embed="rId17"/>
            <a:stretch>
              <a:fillRect/>
            </a:stretch>
          </p:blipFill>
          <p:spPr>
            <a:xfrm>
              <a:off x="11279941" y="527871"/>
              <a:ext cx="862677" cy="1591173"/>
            </a:xfrm>
            <a:prstGeom prst="rect">
              <a:avLst/>
            </a:prstGeom>
          </p:spPr>
        </p:pic>
        <p:sp>
          <p:nvSpPr>
            <p:cNvPr id="30" name="Rectangle 29"/>
            <p:cNvSpPr/>
            <p:nvPr/>
          </p:nvSpPr>
          <p:spPr>
            <a:xfrm>
              <a:off x="11295870" y="2103933"/>
              <a:ext cx="846748" cy="400110"/>
            </a:xfrm>
            <a:prstGeom prst="rect">
              <a:avLst/>
            </a:prstGeom>
          </p:spPr>
          <p:txBody>
            <a:bodyPr wrap="square">
              <a:spAutoFit/>
            </a:bodyPr>
            <a:lstStyle/>
            <a:p>
              <a:pPr algn="ctr" defTabSz="914367"/>
              <a:r>
                <a:rPr lang="en-US" sz="1961" dirty="0">
                  <a:solidFill>
                    <a:srgbClr val="FFFFFF"/>
                  </a:solidFill>
                  <a:latin typeface="Segoe UI"/>
                </a:rPr>
                <a:t>KPI’s</a:t>
              </a:r>
            </a:p>
          </p:txBody>
        </p:sp>
        <p:grpSp>
          <p:nvGrpSpPr>
            <p:cNvPr id="11315" name="Group 11314"/>
            <p:cNvGrpSpPr/>
            <p:nvPr/>
          </p:nvGrpSpPr>
          <p:grpSpPr>
            <a:xfrm>
              <a:off x="8286286" y="350238"/>
              <a:ext cx="3001492" cy="2436743"/>
              <a:chOff x="4165000" y="830290"/>
              <a:chExt cx="3001492" cy="2436743"/>
            </a:xfrm>
          </p:grpSpPr>
          <p:pic>
            <p:nvPicPr>
              <p:cNvPr id="23" name="Picture 22"/>
              <p:cNvPicPr>
                <a:picLocks noChangeAspect="1"/>
              </p:cNvPicPr>
              <p:nvPr/>
            </p:nvPicPr>
            <p:blipFill>
              <a:blip r:embed="rId18"/>
              <a:stretch>
                <a:fillRect/>
              </a:stretch>
            </p:blipFill>
            <p:spPr>
              <a:xfrm>
                <a:off x="4165000" y="830290"/>
                <a:ext cx="3001492" cy="2436743"/>
              </a:xfrm>
              <a:prstGeom prst="rect">
                <a:avLst/>
              </a:prstGeom>
            </p:spPr>
          </p:pic>
          <p:pic>
            <p:nvPicPr>
              <p:cNvPr id="11313" name="Picture 11312"/>
              <p:cNvPicPr>
                <a:picLocks noChangeAspect="1"/>
              </p:cNvPicPr>
              <p:nvPr/>
            </p:nvPicPr>
            <p:blipFill>
              <a:blip r:embed="rId19"/>
              <a:stretch>
                <a:fillRect/>
              </a:stretch>
            </p:blipFill>
            <p:spPr>
              <a:xfrm>
                <a:off x="4413693" y="957593"/>
                <a:ext cx="2524624" cy="1480478"/>
              </a:xfrm>
              <a:prstGeom prst="rect">
                <a:avLst/>
              </a:prstGeom>
            </p:spPr>
          </p:pic>
        </p:grpSp>
      </p:grpSp>
      <p:pic>
        <p:nvPicPr>
          <p:cNvPr id="11318" name="Picture 11317"/>
          <p:cNvPicPr>
            <a:picLocks noChangeAspect="1"/>
          </p:cNvPicPr>
          <p:nvPr/>
        </p:nvPicPr>
        <p:blipFill>
          <a:blip r:embed="rId20"/>
          <a:stretch>
            <a:fillRect/>
          </a:stretch>
        </p:blipFill>
        <p:spPr>
          <a:xfrm>
            <a:off x="3569453" y="353492"/>
            <a:ext cx="3825403" cy="3297633"/>
          </a:xfrm>
          <a:prstGeom prst="rect">
            <a:avLst/>
          </a:prstGeom>
        </p:spPr>
      </p:pic>
      <p:grpSp>
        <p:nvGrpSpPr>
          <p:cNvPr id="115" name="Group 114"/>
          <p:cNvGrpSpPr/>
          <p:nvPr/>
        </p:nvGrpSpPr>
        <p:grpSpPr>
          <a:xfrm>
            <a:off x="8698483" y="3563437"/>
            <a:ext cx="3623035" cy="1258895"/>
            <a:chOff x="8872905" y="3634395"/>
            <a:chExt cx="3695684" cy="1284138"/>
          </a:xfrm>
        </p:grpSpPr>
        <p:sp>
          <p:nvSpPr>
            <p:cNvPr id="136" name="Rectangle 135"/>
            <p:cNvSpPr/>
            <p:nvPr/>
          </p:nvSpPr>
          <p:spPr>
            <a:xfrm>
              <a:off x="9832116" y="4333758"/>
              <a:ext cx="1698691" cy="584775"/>
            </a:xfrm>
            <a:prstGeom prst="rect">
              <a:avLst/>
            </a:prstGeom>
          </p:spPr>
          <p:txBody>
            <a:bodyPr wrap="square">
              <a:spAutoFit/>
            </a:bodyPr>
            <a:lstStyle/>
            <a:p>
              <a:pPr algn="ctr" defTabSz="914367"/>
              <a:r>
                <a:rPr lang="en-US" sz="1568" dirty="0">
                  <a:solidFill>
                    <a:srgbClr val="FFFFFF"/>
                  </a:solidFill>
                  <a:latin typeface="Segoe UI"/>
                </a:rPr>
                <a:t>Azure</a:t>
              </a:r>
            </a:p>
            <a:p>
              <a:pPr algn="ctr" defTabSz="914367"/>
              <a:r>
                <a:rPr lang="en-US" sz="1568" dirty="0">
                  <a:solidFill>
                    <a:srgbClr val="FFFFFF"/>
                  </a:solidFill>
                  <a:latin typeface="Segoe UI"/>
                </a:rPr>
                <a:t>Functions</a:t>
              </a:r>
            </a:p>
          </p:txBody>
        </p:sp>
        <p:grpSp>
          <p:nvGrpSpPr>
            <p:cNvPr id="114" name="Group 113"/>
            <p:cNvGrpSpPr/>
            <p:nvPr/>
          </p:nvGrpSpPr>
          <p:grpSpPr>
            <a:xfrm>
              <a:off x="8872905" y="3634395"/>
              <a:ext cx="3695684" cy="1108647"/>
              <a:chOff x="8872905" y="3634395"/>
              <a:chExt cx="3695684" cy="1108647"/>
            </a:xfrm>
          </p:grpSpPr>
          <p:grpSp>
            <p:nvGrpSpPr>
              <p:cNvPr id="124" name="Group 4"/>
              <p:cNvGrpSpPr>
                <a:grpSpLocks noChangeAspect="1"/>
              </p:cNvGrpSpPr>
              <p:nvPr/>
            </p:nvGrpSpPr>
            <p:grpSpPr bwMode="auto">
              <a:xfrm>
                <a:off x="9212663" y="3637268"/>
                <a:ext cx="842963" cy="657225"/>
                <a:chOff x="4994" y="1546"/>
                <a:chExt cx="531" cy="414"/>
              </a:xfrm>
            </p:grpSpPr>
            <p:sp>
              <p:nvSpPr>
                <p:cNvPr id="125" name="AutoShape 3"/>
                <p:cNvSpPr>
                  <a:spLocks noChangeAspect="1" noChangeArrowheads="1" noTextEdit="1"/>
                </p:cNvSpPr>
                <p:nvPr/>
              </p:nvSpPr>
              <p:spPr bwMode="auto">
                <a:xfrm>
                  <a:off x="4994" y="1546"/>
                  <a:ext cx="531" cy="4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26" name="Freeform 5"/>
                <p:cNvSpPr>
                  <a:spLocks/>
                </p:cNvSpPr>
                <p:nvPr/>
              </p:nvSpPr>
              <p:spPr bwMode="auto">
                <a:xfrm>
                  <a:off x="5001" y="1554"/>
                  <a:ext cx="83" cy="400"/>
                </a:xfrm>
                <a:custGeom>
                  <a:avLst/>
                  <a:gdLst>
                    <a:gd name="T0" fmla="*/ 122 w 267"/>
                    <a:gd name="T1" fmla="*/ 31 h 1305"/>
                    <a:gd name="T2" fmla="*/ 265 w 267"/>
                    <a:gd name="T3" fmla="*/ 0 h 1305"/>
                    <a:gd name="T4" fmla="*/ 266 w 267"/>
                    <a:gd name="T5" fmla="*/ 87 h 1305"/>
                    <a:gd name="T6" fmla="*/ 208 w 267"/>
                    <a:gd name="T7" fmla="*/ 108 h 1305"/>
                    <a:gd name="T8" fmla="*/ 189 w 267"/>
                    <a:gd name="T9" fmla="*/ 178 h 1305"/>
                    <a:gd name="T10" fmla="*/ 188 w 267"/>
                    <a:gd name="T11" fmla="*/ 515 h 1305"/>
                    <a:gd name="T12" fmla="*/ 165 w 267"/>
                    <a:gd name="T13" fmla="*/ 610 h 1305"/>
                    <a:gd name="T14" fmla="*/ 116 w 267"/>
                    <a:gd name="T15" fmla="*/ 650 h 1305"/>
                    <a:gd name="T16" fmla="*/ 174 w 267"/>
                    <a:gd name="T17" fmla="*/ 711 h 1305"/>
                    <a:gd name="T18" fmla="*/ 188 w 267"/>
                    <a:gd name="T19" fmla="*/ 794 h 1305"/>
                    <a:gd name="T20" fmla="*/ 189 w 267"/>
                    <a:gd name="T21" fmla="*/ 1126 h 1305"/>
                    <a:gd name="T22" fmla="*/ 206 w 267"/>
                    <a:gd name="T23" fmla="*/ 1194 h 1305"/>
                    <a:gd name="T24" fmla="*/ 263 w 267"/>
                    <a:gd name="T25" fmla="*/ 1218 h 1305"/>
                    <a:gd name="T26" fmla="*/ 266 w 267"/>
                    <a:gd name="T27" fmla="*/ 1302 h 1305"/>
                    <a:gd name="T28" fmla="*/ 113 w 267"/>
                    <a:gd name="T29" fmla="*/ 1263 h 1305"/>
                    <a:gd name="T30" fmla="*/ 72 w 267"/>
                    <a:gd name="T31" fmla="*/ 1143 h 1305"/>
                    <a:gd name="T32" fmla="*/ 71 w 267"/>
                    <a:gd name="T33" fmla="*/ 781 h 1305"/>
                    <a:gd name="T34" fmla="*/ 48 w 267"/>
                    <a:gd name="T35" fmla="*/ 711 h 1305"/>
                    <a:gd name="T36" fmla="*/ 0 w 267"/>
                    <a:gd name="T37" fmla="*/ 693 h 1305"/>
                    <a:gd name="T38" fmla="*/ 1 w 267"/>
                    <a:gd name="T39" fmla="*/ 608 h 1305"/>
                    <a:gd name="T40" fmla="*/ 51 w 267"/>
                    <a:gd name="T41" fmla="*/ 587 h 1305"/>
                    <a:gd name="T42" fmla="*/ 71 w 267"/>
                    <a:gd name="T43" fmla="*/ 511 h 1305"/>
                    <a:gd name="T44" fmla="*/ 72 w 267"/>
                    <a:gd name="T45" fmla="*/ 161 h 1305"/>
                    <a:gd name="T46" fmla="*/ 122 w 267"/>
                    <a:gd name="T47" fmla="*/ 31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7" h="1305">
                      <a:moveTo>
                        <a:pt x="122" y="31"/>
                      </a:moveTo>
                      <a:cubicBezTo>
                        <a:pt x="164" y="2"/>
                        <a:pt x="216" y="0"/>
                        <a:pt x="265" y="0"/>
                      </a:cubicBezTo>
                      <a:cubicBezTo>
                        <a:pt x="267" y="29"/>
                        <a:pt x="266" y="58"/>
                        <a:pt x="266" y="87"/>
                      </a:cubicBezTo>
                      <a:cubicBezTo>
                        <a:pt x="245" y="87"/>
                        <a:pt x="222" y="92"/>
                        <a:pt x="208" y="108"/>
                      </a:cubicBezTo>
                      <a:cubicBezTo>
                        <a:pt x="191" y="127"/>
                        <a:pt x="189" y="154"/>
                        <a:pt x="189" y="178"/>
                      </a:cubicBezTo>
                      <a:cubicBezTo>
                        <a:pt x="188" y="290"/>
                        <a:pt x="189" y="403"/>
                        <a:pt x="188" y="515"/>
                      </a:cubicBezTo>
                      <a:cubicBezTo>
                        <a:pt x="188" y="548"/>
                        <a:pt x="182" y="582"/>
                        <a:pt x="165" y="610"/>
                      </a:cubicBezTo>
                      <a:cubicBezTo>
                        <a:pt x="153" y="628"/>
                        <a:pt x="136" y="642"/>
                        <a:pt x="116" y="650"/>
                      </a:cubicBezTo>
                      <a:cubicBezTo>
                        <a:pt x="141" y="663"/>
                        <a:pt x="163" y="684"/>
                        <a:pt x="174" y="711"/>
                      </a:cubicBezTo>
                      <a:cubicBezTo>
                        <a:pt x="185" y="737"/>
                        <a:pt x="188" y="766"/>
                        <a:pt x="188" y="794"/>
                      </a:cubicBezTo>
                      <a:cubicBezTo>
                        <a:pt x="189" y="905"/>
                        <a:pt x="188" y="1016"/>
                        <a:pt x="189" y="1126"/>
                      </a:cubicBezTo>
                      <a:cubicBezTo>
                        <a:pt x="188" y="1150"/>
                        <a:pt x="193" y="1174"/>
                        <a:pt x="206" y="1194"/>
                      </a:cubicBezTo>
                      <a:cubicBezTo>
                        <a:pt x="220" y="1211"/>
                        <a:pt x="244" y="1212"/>
                        <a:pt x="263" y="1218"/>
                      </a:cubicBezTo>
                      <a:cubicBezTo>
                        <a:pt x="264" y="1246"/>
                        <a:pt x="265" y="1274"/>
                        <a:pt x="266" y="1302"/>
                      </a:cubicBezTo>
                      <a:cubicBezTo>
                        <a:pt x="213" y="1305"/>
                        <a:pt x="157" y="1292"/>
                        <a:pt x="113" y="1263"/>
                      </a:cubicBezTo>
                      <a:cubicBezTo>
                        <a:pt x="81" y="1232"/>
                        <a:pt x="73" y="1186"/>
                        <a:pt x="72" y="1143"/>
                      </a:cubicBezTo>
                      <a:cubicBezTo>
                        <a:pt x="71" y="1023"/>
                        <a:pt x="72" y="902"/>
                        <a:pt x="71" y="781"/>
                      </a:cubicBezTo>
                      <a:cubicBezTo>
                        <a:pt x="71" y="756"/>
                        <a:pt x="67" y="729"/>
                        <a:pt x="48" y="711"/>
                      </a:cubicBezTo>
                      <a:cubicBezTo>
                        <a:pt x="36" y="698"/>
                        <a:pt x="17" y="696"/>
                        <a:pt x="0" y="693"/>
                      </a:cubicBezTo>
                      <a:cubicBezTo>
                        <a:pt x="1" y="665"/>
                        <a:pt x="1" y="636"/>
                        <a:pt x="1" y="608"/>
                      </a:cubicBezTo>
                      <a:cubicBezTo>
                        <a:pt x="19" y="606"/>
                        <a:pt x="38" y="602"/>
                        <a:pt x="51" y="587"/>
                      </a:cubicBezTo>
                      <a:cubicBezTo>
                        <a:pt x="69" y="567"/>
                        <a:pt x="71" y="537"/>
                        <a:pt x="71" y="511"/>
                      </a:cubicBezTo>
                      <a:cubicBezTo>
                        <a:pt x="72" y="394"/>
                        <a:pt x="71" y="277"/>
                        <a:pt x="72" y="161"/>
                      </a:cubicBezTo>
                      <a:cubicBezTo>
                        <a:pt x="73" y="114"/>
                        <a:pt x="82" y="61"/>
                        <a:pt x="122" y="31"/>
                      </a:cubicBezTo>
                    </a:path>
                  </a:pathLst>
                </a:custGeom>
                <a:solidFill>
                  <a:srgbClr val="59B4D9"/>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27" name="Freeform 6"/>
                <p:cNvSpPr>
                  <a:spLocks/>
                </p:cNvSpPr>
                <p:nvPr/>
              </p:nvSpPr>
              <p:spPr bwMode="auto">
                <a:xfrm>
                  <a:off x="5436" y="1553"/>
                  <a:ext cx="82" cy="400"/>
                </a:xfrm>
                <a:custGeom>
                  <a:avLst/>
                  <a:gdLst>
                    <a:gd name="T0" fmla="*/ 1 w 266"/>
                    <a:gd name="T1" fmla="*/ 3 h 1306"/>
                    <a:gd name="T2" fmla="*/ 153 w 266"/>
                    <a:gd name="T3" fmla="*/ 42 h 1306"/>
                    <a:gd name="T4" fmla="*/ 195 w 266"/>
                    <a:gd name="T5" fmla="*/ 157 h 1306"/>
                    <a:gd name="T6" fmla="*/ 195 w 266"/>
                    <a:gd name="T7" fmla="*/ 519 h 1306"/>
                    <a:gd name="T8" fmla="*/ 215 w 266"/>
                    <a:gd name="T9" fmla="*/ 591 h 1306"/>
                    <a:gd name="T10" fmla="*/ 266 w 266"/>
                    <a:gd name="T11" fmla="*/ 612 h 1306"/>
                    <a:gd name="T12" fmla="*/ 266 w 266"/>
                    <a:gd name="T13" fmla="*/ 698 h 1306"/>
                    <a:gd name="T14" fmla="*/ 216 w 266"/>
                    <a:gd name="T15" fmla="*/ 718 h 1306"/>
                    <a:gd name="T16" fmla="*/ 195 w 266"/>
                    <a:gd name="T17" fmla="*/ 794 h 1306"/>
                    <a:gd name="T18" fmla="*/ 195 w 266"/>
                    <a:gd name="T19" fmla="*/ 1147 h 1306"/>
                    <a:gd name="T20" fmla="*/ 143 w 266"/>
                    <a:gd name="T21" fmla="*/ 1273 h 1306"/>
                    <a:gd name="T22" fmla="*/ 1 w 266"/>
                    <a:gd name="T23" fmla="*/ 1305 h 1306"/>
                    <a:gd name="T24" fmla="*/ 1 w 266"/>
                    <a:gd name="T25" fmla="*/ 1219 h 1306"/>
                    <a:gd name="T26" fmla="*/ 57 w 266"/>
                    <a:gd name="T27" fmla="*/ 1199 h 1306"/>
                    <a:gd name="T28" fmla="*/ 78 w 266"/>
                    <a:gd name="T29" fmla="*/ 1135 h 1306"/>
                    <a:gd name="T30" fmla="*/ 78 w 266"/>
                    <a:gd name="T31" fmla="*/ 814 h 1306"/>
                    <a:gd name="T32" fmla="*/ 104 w 266"/>
                    <a:gd name="T33" fmla="*/ 693 h 1306"/>
                    <a:gd name="T34" fmla="*/ 151 w 266"/>
                    <a:gd name="T35" fmla="*/ 654 h 1306"/>
                    <a:gd name="T36" fmla="*/ 97 w 266"/>
                    <a:gd name="T37" fmla="*/ 602 h 1306"/>
                    <a:gd name="T38" fmla="*/ 78 w 266"/>
                    <a:gd name="T39" fmla="*/ 502 h 1306"/>
                    <a:gd name="T40" fmla="*/ 78 w 266"/>
                    <a:gd name="T41" fmla="*/ 173 h 1306"/>
                    <a:gd name="T42" fmla="*/ 62 w 266"/>
                    <a:gd name="T43" fmla="*/ 112 h 1306"/>
                    <a:gd name="T44" fmla="*/ 5 w 266"/>
                    <a:gd name="T45" fmla="*/ 91 h 1306"/>
                    <a:gd name="T46" fmla="*/ 1 w 266"/>
                    <a:gd name="T47" fmla="*/ 3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6" h="1306">
                      <a:moveTo>
                        <a:pt x="1" y="3"/>
                      </a:moveTo>
                      <a:cubicBezTo>
                        <a:pt x="54" y="0"/>
                        <a:pt x="108" y="13"/>
                        <a:pt x="153" y="42"/>
                      </a:cubicBezTo>
                      <a:cubicBezTo>
                        <a:pt x="185" y="70"/>
                        <a:pt x="193" y="116"/>
                        <a:pt x="195" y="157"/>
                      </a:cubicBezTo>
                      <a:cubicBezTo>
                        <a:pt x="196" y="277"/>
                        <a:pt x="195" y="398"/>
                        <a:pt x="195" y="519"/>
                      </a:cubicBezTo>
                      <a:cubicBezTo>
                        <a:pt x="196" y="544"/>
                        <a:pt x="198" y="572"/>
                        <a:pt x="215" y="591"/>
                      </a:cubicBezTo>
                      <a:cubicBezTo>
                        <a:pt x="228" y="606"/>
                        <a:pt x="248" y="610"/>
                        <a:pt x="266" y="612"/>
                      </a:cubicBezTo>
                      <a:cubicBezTo>
                        <a:pt x="266" y="640"/>
                        <a:pt x="266" y="669"/>
                        <a:pt x="266" y="698"/>
                      </a:cubicBezTo>
                      <a:cubicBezTo>
                        <a:pt x="248" y="699"/>
                        <a:pt x="229" y="703"/>
                        <a:pt x="216" y="718"/>
                      </a:cubicBezTo>
                      <a:cubicBezTo>
                        <a:pt x="198" y="738"/>
                        <a:pt x="196" y="767"/>
                        <a:pt x="195" y="794"/>
                      </a:cubicBezTo>
                      <a:cubicBezTo>
                        <a:pt x="195" y="911"/>
                        <a:pt x="196" y="1029"/>
                        <a:pt x="195" y="1147"/>
                      </a:cubicBezTo>
                      <a:cubicBezTo>
                        <a:pt x="193" y="1193"/>
                        <a:pt x="183" y="1245"/>
                        <a:pt x="143" y="1273"/>
                      </a:cubicBezTo>
                      <a:cubicBezTo>
                        <a:pt x="102" y="1301"/>
                        <a:pt x="49" y="1306"/>
                        <a:pt x="1" y="1305"/>
                      </a:cubicBezTo>
                      <a:cubicBezTo>
                        <a:pt x="1" y="1277"/>
                        <a:pt x="0" y="1248"/>
                        <a:pt x="1" y="1219"/>
                      </a:cubicBezTo>
                      <a:cubicBezTo>
                        <a:pt x="21" y="1218"/>
                        <a:pt x="43" y="1214"/>
                        <a:pt x="57" y="1199"/>
                      </a:cubicBezTo>
                      <a:cubicBezTo>
                        <a:pt x="74" y="1182"/>
                        <a:pt x="78" y="1157"/>
                        <a:pt x="78" y="1135"/>
                      </a:cubicBezTo>
                      <a:cubicBezTo>
                        <a:pt x="78" y="1028"/>
                        <a:pt x="78" y="921"/>
                        <a:pt x="78" y="814"/>
                      </a:cubicBezTo>
                      <a:cubicBezTo>
                        <a:pt x="78" y="773"/>
                        <a:pt x="80" y="728"/>
                        <a:pt x="104" y="693"/>
                      </a:cubicBezTo>
                      <a:cubicBezTo>
                        <a:pt x="115" y="675"/>
                        <a:pt x="133" y="664"/>
                        <a:pt x="151" y="654"/>
                      </a:cubicBezTo>
                      <a:cubicBezTo>
                        <a:pt x="127" y="643"/>
                        <a:pt x="108" y="625"/>
                        <a:pt x="97" y="602"/>
                      </a:cubicBezTo>
                      <a:cubicBezTo>
                        <a:pt x="81" y="571"/>
                        <a:pt x="78" y="536"/>
                        <a:pt x="78" y="502"/>
                      </a:cubicBezTo>
                      <a:cubicBezTo>
                        <a:pt x="78" y="393"/>
                        <a:pt x="78" y="283"/>
                        <a:pt x="78" y="173"/>
                      </a:cubicBezTo>
                      <a:cubicBezTo>
                        <a:pt x="79" y="152"/>
                        <a:pt x="73" y="131"/>
                        <a:pt x="62" y="112"/>
                      </a:cubicBezTo>
                      <a:cubicBezTo>
                        <a:pt x="48" y="96"/>
                        <a:pt x="25" y="90"/>
                        <a:pt x="5" y="91"/>
                      </a:cubicBezTo>
                      <a:cubicBezTo>
                        <a:pt x="3" y="61"/>
                        <a:pt x="2" y="32"/>
                        <a:pt x="1" y="3"/>
                      </a:cubicBezTo>
                    </a:path>
                  </a:pathLst>
                </a:custGeom>
                <a:solidFill>
                  <a:srgbClr val="59B4D9"/>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28" name="Freeform 7"/>
                <p:cNvSpPr>
                  <a:spLocks/>
                </p:cNvSpPr>
                <p:nvPr/>
              </p:nvSpPr>
              <p:spPr bwMode="auto">
                <a:xfrm>
                  <a:off x="5208" y="1588"/>
                  <a:ext cx="97" cy="97"/>
                </a:xfrm>
                <a:custGeom>
                  <a:avLst/>
                  <a:gdLst>
                    <a:gd name="T0" fmla="*/ 2 w 316"/>
                    <a:gd name="T1" fmla="*/ 64 h 318"/>
                    <a:gd name="T2" fmla="*/ 69 w 316"/>
                    <a:gd name="T3" fmla="*/ 0 h 318"/>
                    <a:gd name="T4" fmla="*/ 248 w 316"/>
                    <a:gd name="T5" fmla="*/ 0 h 318"/>
                    <a:gd name="T6" fmla="*/ 313 w 316"/>
                    <a:gd name="T7" fmla="*/ 64 h 318"/>
                    <a:gd name="T8" fmla="*/ 313 w 316"/>
                    <a:gd name="T9" fmla="*/ 243 h 318"/>
                    <a:gd name="T10" fmla="*/ 235 w 316"/>
                    <a:gd name="T11" fmla="*/ 312 h 318"/>
                    <a:gd name="T12" fmla="*/ 106 w 316"/>
                    <a:gd name="T13" fmla="*/ 312 h 318"/>
                    <a:gd name="T14" fmla="*/ 36 w 316"/>
                    <a:gd name="T15" fmla="*/ 304 h 318"/>
                    <a:gd name="T16" fmla="*/ 1 w 316"/>
                    <a:gd name="T17" fmla="*/ 242 h 318"/>
                    <a:gd name="T18" fmla="*/ 2 w 316"/>
                    <a:gd name="T19" fmla="*/ 6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6" h="318">
                      <a:moveTo>
                        <a:pt x="2" y="64"/>
                      </a:moveTo>
                      <a:cubicBezTo>
                        <a:pt x="3" y="29"/>
                        <a:pt x="34" y="0"/>
                        <a:pt x="69" y="0"/>
                      </a:cubicBezTo>
                      <a:cubicBezTo>
                        <a:pt x="128" y="0"/>
                        <a:pt x="188" y="0"/>
                        <a:pt x="248" y="0"/>
                      </a:cubicBezTo>
                      <a:cubicBezTo>
                        <a:pt x="281" y="1"/>
                        <a:pt x="312" y="30"/>
                        <a:pt x="313" y="64"/>
                      </a:cubicBezTo>
                      <a:cubicBezTo>
                        <a:pt x="314" y="124"/>
                        <a:pt x="313" y="183"/>
                        <a:pt x="313" y="243"/>
                      </a:cubicBezTo>
                      <a:cubicBezTo>
                        <a:pt x="316" y="284"/>
                        <a:pt x="275" y="318"/>
                        <a:pt x="235" y="312"/>
                      </a:cubicBezTo>
                      <a:cubicBezTo>
                        <a:pt x="192" y="311"/>
                        <a:pt x="149" y="312"/>
                        <a:pt x="106" y="312"/>
                      </a:cubicBezTo>
                      <a:cubicBezTo>
                        <a:pt x="83" y="312"/>
                        <a:pt x="58" y="316"/>
                        <a:pt x="36" y="304"/>
                      </a:cubicBezTo>
                      <a:cubicBezTo>
                        <a:pt x="14" y="292"/>
                        <a:pt x="0" y="267"/>
                        <a:pt x="1" y="242"/>
                      </a:cubicBezTo>
                      <a:cubicBezTo>
                        <a:pt x="1" y="183"/>
                        <a:pt x="1" y="123"/>
                        <a:pt x="2" y="64"/>
                      </a:cubicBezTo>
                    </a:path>
                  </a:pathLst>
                </a:custGeom>
                <a:solidFill>
                  <a:schemeClr val="bg2">
                    <a:lumMod val="75000"/>
                  </a:schemeClr>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29" name="Freeform 8"/>
                <p:cNvSpPr>
                  <a:spLocks/>
                </p:cNvSpPr>
                <p:nvPr/>
              </p:nvSpPr>
              <p:spPr bwMode="auto">
                <a:xfrm>
                  <a:off x="5237" y="1616"/>
                  <a:ext cx="38" cy="39"/>
                </a:xfrm>
                <a:custGeom>
                  <a:avLst/>
                  <a:gdLst>
                    <a:gd name="T0" fmla="*/ 1 w 126"/>
                    <a:gd name="T1" fmla="*/ 0 h 125"/>
                    <a:gd name="T2" fmla="*/ 124 w 126"/>
                    <a:gd name="T3" fmla="*/ 0 h 125"/>
                    <a:gd name="T4" fmla="*/ 125 w 126"/>
                    <a:gd name="T5" fmla="*/ 125 h 125"/>
                    <a:gd name="T6" fmla="*/ 2 w 126"/>
                    <a:gd name="T7" fmla="*/ 125 h 125"/>
                    <a:gd name="T8" fmla="*/ 1 w 126"/>
                    <a:gd name="T9" fmla="*/ 0 h 125"/>
                  </a:gdLst>
                  <a:ahLst/>
                  <a:cxnLst>
                    <a:cxn ang="0">
                      <a:pos x="T0" y="T1"/>
                    </a:cxn>
                    <a:cxn ang="0">
                      <a:pos x="T2" y="T3"/>
                    </a:cxn>
                    <a:cxn ang="0">
                      <a:pos x="T4" y="T5"/>
                    </a:cxn>
                    <a:cxn ang="0">
                      <a:pos x="T6" y="T7"/>
                    </a:cxn>
                    <a:cxn ang="0">
                      <a:pos x="T8" y="T9"/>
                    </a:cxn>
                  </a:cxnLst>
                  <a:rect l="0" t="0" r="r" b="b"/>
                  <a:pathLst>
                    <a:path w="126" h="125">
                      <a:moveTo>
                        <a:pt x="1" y="0"/>
                      </a:moveTo>
                      <a:cubicBezTo>
                        <a:pt x="42" y="0"/>
                        <a:pt x="83" y="0"/>
                        <a:pt x="124" y="0"/>
                      </a:cubicBezTo>
                      <a:cubicBezTo>
                        <a:pt x="126" y="41"/>
                        <a:pt x="125" y="83"/>
                        <a:pt x="125" y="125"/>
                      </a:cubicBezTo>
                      <a:cubicBezTo>
                        <a:pt x="84" y="125"/>
                        <a:pt x="43" y="124"/>
                        <a:pt x="2" y="125"/>
                      </a:cubicBezTo>
                      <a:cubicBezTo>
                        <a:pt x="0" y="83"/>
                        <a:pt x="2" y="42"/>
                        <a:pt x="1" y="0"/>
                      </a:cubicBezTo>
                    </a:path>
                  </a:pathLst>
                </a:custGeom>
                <a:solidFill>
                  <a:srgbClr val="FFFFFF"/>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30" name="Freeform 9"/>
                <p:cNvSpPr>
                  <a:spLocks/>
                </p:cNvSpPr>
                <p:nvPr/>
              </p:nvSpPr>
              <p:spPr bwMode="auto">
                <a:xfrm>
                  <a:off x="5146" y="1683"/>
                  <a:ext cx="227" cy="127"/>
                </a:xfrm>
                <a:custGeom>
                  <a:avLst/>
                  <a:gdLst>
                    <a:gd name="T0" fmla="*/ 307 w 740"/>
                    <a:gd name="T1" fmla="*/ 1 h 414"/>
                    <a:gd name="T2" fmla="*/ 436 w 740"/>
                    <a:gd name="T3" fmla="*/ 1 h 414"/>
                    <a:gd name="T4" fmla="*/ 436 w 740"/>
                    <a:gd name="T5" fmla="*/ 131 h 414"/>
                    <a:gd name="T6" fmla="*/ 401 w 740"/>
                    <a:gd name="T7" fmla="*/ 132 h 414"/>
                    <a:gd name="T8" fmla="*/ 470 w 740"/>
                    <a:gd name="T9" fmla="*/ 177 h 414"/>
                    <a:gd name="T10" fmla="*/ 597 w 740"/>
                    <a:gd name="T11" fmla="*/ 204 h 414"/>
                    <a:gd name="T12" fmla="*/ 725 w 740"/>
                    <a:gd name="T13" fmla="*/ 308 h 414"/>
                    <a:gd name="T14" fmla="*/ 736 w 740"/>
                    <a:gd name="T15" fmla="*/ 414 h 414"/>
                    <a:gd name="T16" fmla="*/ 652 w 740"/>
                    <a:gd name="T17" fmla="*/ 414 h 414"/>
                    <a:gd name="T18" fmla="*/ 650 w 740"/>
                    <a:gd name="T19" fmla="*/ 345 h 414"/>
                    <a:gd name="T20" fmla="*/ 582 w 740"/>
                    <a:gd name="T21" fmla="*/ 287 h 414"/>
                    <a:gd name="T22" fmla="*/ 448 w 740"/>
                    <a:gd name="T23" fmla="*/ 258 h 414"/>
                    <a:gd name="T24" fmla="*/ 357 w 740"/>
                    <a:gd name="T25" fmla="*/ 209 h 414"/>
                    <a:gd name="T26" fmla="*/ 287 w 740"/>
                    <a:gd name="T27" fmla="*/ 249 h 414"/>
                    <a:gd name="T28" fmla="*/ 174 w 740"/>
                    <a:gd name="T29" fmla="*/ 276 h 414"/>
                    <a:gd name="T30" fmla="*/ 93 w 740"/>
                    <a:gd name="T31" fmla="*/ 329 h 414"/>
                    <a:gd name="T32" fmla="*/ 87 w 740"/>
                    <a:gd name="T33" fmla="*/ 408 h 414"/>
                    <a:gd name="T34" fmla="*/ 4 w 740"/>
                    <a:gd name="T35" fmla="*/ 408 h 414"/>
                    <a:gd name="T36" fmla="*/ 15 w 740"/>
                    <a:gd name="T37" fmla="*/ 301 h 414"/>
                    <a:gd name="T38" fmla="*/ 140 w 740"/>
                    <a:gd name="T39" fmla="*/ 198 h 414"/>
                    <a:gd name="T40" fmla="*/ 238 w 740"/>
                    <a:gd name="T41" fmla="*/ 179 h 414"/>
                    <a:gd name="T42" fmla="*/ 307 w 740"/>
                    <a:gd name="T43" fmla="*/ 140 h 414"/>
                    <a:gd name="T44" fmla="*/ 307 w 740"/>
                    <a:gd name="T45" fmla="*/ 119 h 414"/>
                    <a:gd name="T46" fmla="*/ 307 w 740"/>
                    <a:gd name="T47" fmla="*/ 1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0" h="414">
                      <a:moveTo>
                        <a:pt x="307" y="1"/>
                      </a:moveTo>
                      <a:cubicBezTo>
                        <a:pt x="350" y="1"/>
                        <a:pt x="393" y="0"/>
                        <a:pt x="436" y="1"/>
                      </a:cubicBezTo>
                      <a:cubicBezTo>
                        <a:pt x="436" y="45"/>
                        <a:pt x="436" y="88"/>
                        <a:pt x="436" y="131"/>
                      </a:cubicBezTo>
                      <a:cubicBezTo>
                        <a:pt x="425" y="131"/>
                        <a:pt x="413" y="131"/>
                        <a:pt x="401" y="132"/>
                      </a:cubicBezTo>
                      <a:cubicBezTo>
                        <a:pt x="415" y="157"/>
                        <a:pt x="443" y="170"/>
                        <a:pt x="470" y="177"/>
                      </a:cubicBezTo>
                      <a:cubicBezTo>
                        <a:pt x="512" y="186"/>
                        <a:pt x="554" y="195"/>
                        <a:pt x="597" y="204"/>
                      </a:cubicBezTo>
                      <a:cubicBezTo>
                        <a:pt x="652" y="218"/>
                        <a:pt x="703" y="254"/>
                        <a:pt x="725" y="308"/>
                      </a:cubicBezTo>
                      <a:cubicBezTo>
                        <a:pt x="740" y="341"/>
                        <a:pt x="735" y="379"/>
                        <a:pt x="736" y="414"/>
                      </a:cubicBezTo>
                      <a:lnTo>
                        <a:pt x="652" y="414"/>
                      </a:lnTo>
                      <a:cubicBezTo>
                        <a:pt x="651" y="391"/>
                        <a:pt x="654" y="368"/>
                        <a:pt x="650" y="345"/>
                      </a:cubicBezTo>
                      <a:cubicBezTo>
                        <a:pt x="642" y="314"/>
                        <a:pt x="611" y="296"/>
                        <a:pt x="582" y="287"/>
                      </a:cubicBezTo>
                      <a:cubicBezTo>
                        <a:pt x="537" y="277"/>
                        <a:pt x="493" y="268"/>
                        <a:pt x="448" y="258"/>
                      </a:cubicBezTo>
                      <a:cubicBezTo>
                        <a:pt x="414" y="250"/>
                        <a:pt x="383" y="232"/>
                        <a:pt x="357" y="209"/>
                      </a:cubicBezTo>
                      <a:cubicBezTo>
                        <a:pt x="337" y="227"/>
                        <a:pt x="313" y="242"/>
                        <a:pt x="287" y="249"/>
                      </a:cubicBezTo>
                      <a:cubicBezTo>
                        <a:pt x="250" y="259"/>
                        <a:pt x="212" y="267"/>
                        <a:pt x="174" y="276"/>
                      </a:cubicBezTo>
                      <a:cubicBezTo>
                        <a:pt x="142" y="283"/>
                        <a:pt x="109" y="298"/>
                        <a:pt x="93" y="329"/>
                      </a:cubicBezTo>
                      <a:cubicBezTo>
                        <a:pt x="83" y="354"/>
                        <a:pt x="90" y="382"/>
                        <a:pt x="87" y="408"/>
                      </a:cubicBezTo>
                      <a:cubicBezTo>
                        <a:pt x="60" y="409"/>
                        <a:pt x="32" y="409"/>
                        <a:pt x="4" y="408"/>
                      </a:cubicBezTo>
                      <a:cubicBezTo>
                        <a:pt x="5" y="372"/>
                        <a:pt x="0" y="335"/>
                        <a:pt x="15" y="301"/>
                      </a:cubicBezTo>
                      <a:cubicBezTo>
                        <a:pt x="37" y="248"/>
                        <a:pt x="87" y="213"/>
                        <a:pt x="140" y="198"/>
                      </a:cubicBezTo>
                      <a:cubicBezTo>
                        <a:pt x="173" y="192"/>
                        <a:pt x="205" y="185"/>
                        <a:pt x="238" y="179"/>
                      </a:cubicBezTo>
                      <a:cubicBezTo>
                        <a:pt x="264" y="173"/>
                        <a:pt x="290" y="161"/>
                        <a:pt x="307" y="140"/>
                      </a:cubicBezTo>
                      <a:cubicBezTo>
                        <a:pt x="313" y="134"/>
                        <a:pt x="306" y="126"/>
                        <a:pt x="307" y="119"/>
                      </a:cubicBezTo>
                      <a:cubicBezTo>
                        <a:pt x="307" y="80"/>
                        <a:pt x="307" y="40"/>
                        <a:pt x="307" y="1"/>
                      </a:cubicBezTo>
                      <a:close/>
                    </a:path>
                  </a:pathLst>
                </a:custGeom>
                <a:solidFill>
                  <a:srgbClr val="59B4D9"/>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31" name="Freeform 10"/>
                <p:cNvSpPr>
                  <a:spLocks/>
                </p:cNvSpPr>
                <p:nvPr/>
              </p:nvSpPr>
              <p:spPr bwMode="auto">
                <a:xfrm>
                  <a:off x="5115" y="1807"/>
                  <a:ext cx="89" cy="89"/>
                </a:xfrm>
                <a:custGeom>
                  <a:avLst/>
                  <a:gdLst>
                    <a:gd name="T0" fmla="*/ 35 w 289"/>
                    <a:gd name="T1" fmla="*/ 12 h 292"/>
                    <a:gd name="T2" fmla="*/ 104 w 289"/>
                    <a:gd name="T3" fmla="*/ 4 h 292"/>
                    <a:gd name="T4" fmla="*/ 187 w 289"/>
                    <a:gd name="T5" fmla="*/ 4 h 292"/>
                    <a:gd name="T6" fmla="*/ 255 w 289"/>
                    <a:gd name="T7" fmla="*/ 13 h 292"/>
                    <a:gd name="T8" fmla="*/ 289 w 289"/>
                    <a:gd name="T9" fmla="*/ 73 h 292"/>
                    <a:gd name="T10" fmla="*/ 288 w 289"/>
                    <a:gd name="T11" fmla="*/ 227 h 292"/>
                    <a:gd name="T12" fmla="*/ 224 w 289"/>
                    <a:gd name="T13" fmla="*/ 292 h 292"/>
                    <a:gd name="T14" fmla="*/ 66 w 289"/>
                    <a:gd name="T15" fmla="*/ 292 h 292"/>
                    <a:gd name="T16" fmla="*/ 0 w 289"/>
                    <a:gd name="T17" fmla="*/ 227 h 292"/>
                    <a:gd name="T18" fmla="*/ 0 w 289"/>
                    <a:gd name="T19" fmla="*/ 73 h 292"/>
                    <a:gd name="T20" fmla="*/ 35 w 289"/>
                    <a:gd name="T21"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9" h="292">
                      <a:moveTo>
                        <a:pt x="35" y="12"/>
                      </a:moveTo>
                      <a:cubicBezTo>
                        <a:pt x="56" y="0"/>
                        <a:pt x="81" y="4"/>
                        <a:pt x="104" y="4"/>
                      </a:cubicBezTo>
                      <a:cubicBezTo>
                        <a:pt x="132" y="5"/>
                        <a:pt x="160" y="5"/>
                        <a:pt x="187" y="4"/>
                      </a:cubicBezTo>
                      <a:cubicBezTo>
                        <a:pt x="210" y="4"/>
                        <a:pt x="235" y="0"/>
                        <a:pt x="255" y="13"/>
                      </a:cubicBezTo>
                      <a:cubicBezTo>
                        <a:pt x="276" y="25"/>
                        <a:pt x="289" y="49"/>
                        <a:pt x="289" y="73"/>
                      </a:cubicBezTo>
                      <a:cubicBezTo>
                        <a:pt x="289" y="124"/>
                        <a:pt x="289" y="175"/>
                        <a:pt x="288" y="227"/>
                      </a:cubicBezTo>
                      <a:cubicBezTo>
                        <a:pt x="289" y="261"/>
                        <a:pt x="258" y="291"/>
                        <a:pt x="224" y="292"/>
                      </a:cubicBezTo>
                      <a:cubicBezTo>
                        <a:pt x="171" y="292"/>
                        <a:pt x="119" y="292"/>
                        <a:pt x="66" y="292"/>
                      </a:cubicBezTo>
                      <a:cubicBezTo>
                        <a:pt x="31" y="292"/>
                        <a:pt x="1" y="262"/>
                        <a:pt x="0" y="227"/>
                      </a:cubicBezTo>
                      <a:cubicBezTo>
                        <a:pt x="0" y="175"/>
                        <a:pt x="0" y="124"/>
                        <a:pt x="0" y="73"/>
                      </a:cubicBezTo>
                      <a:cubicBezTo>
                        <a:pt x="0" y="48"/>
                        <a:pt x="13" y="23"/>
                        <a:pt x="35" y="12"/>
                      </a:cubicBezTo>
                    </a:path>
                  </a:pathLst>
                </a:custGeom>
                <a:solidFill>
                  <a:srgbClr val="7FBA00"/>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sp>
              <p:nvSpPr>
                <p:cNvPr id="132" name="Freeform 11"/>
                <p:cNvSpPr>
                  <a:spLocks/>
                </p:cNvSpPr>
                <p:nvPr/>
              </p:nvSpPr>
              <p:spPr bwMode="auto">
                <a:xfrm>
                  <a:off x="5315" y="1809"/>
                  <a:ext cx="90" cy="89"/>
                </a:xfrm>
                <a:custGeom>
                  <a:avLst/>
                  <a:gdLst>
                    <a:gd name="T0" fmla="*/ 36 w 291"/>
                    <a:gd name="T1" fmla="*/ 12 h 291"/>
                    <a:gd name="T2" fmla="*/ 102 w 291"/>
                    <a:gd name="T3" fmla="*/ 3 h 291"/>
                    <a:gd name="T4" fmla="*/ 186 w 291"/>
                    <a:gd name="T5" fmla="*/ 3 h 291"/>
                    <a:gd name="T6" fmla="*/ 250 w 291"/>
                    <a:gd name="T7" fmla="*/ 9 h 291"/>
                    <a:gd name="T8" fmla="*/ 290 w 291"/>
                    <a:gd name="T9" fmla="*/ 70 h 291"/>
                    <a:gd name="T10" fmla="*/ 290 w 291"/>
                    <a:gd name="T11" fmla="*/ 224 h 291"/>
                    <a:gd name="T12" fmla="*/ 227 w 291"/>
                    <a:gd name="T13" fmla="*/ 291 h 291"/>
                    <a:gd name="T14" fmla="*/ 65 w 291"/>
                    <a:gd name="T15" fmla="*/ 291 h 291"/>
                    <a:gd name="T16" fmla="*/ 1 w 291"/>
                    <a:gd name="T17" fmla="*/ 228 h 291"/>
                    <a:gd name="T18" fmla="*/ 1 w 291"/>
                    <a:gd name="T19" fmla="*/ 74 h 291"/>
                    <a:gd name="T20" fmla="*/ 36 w 291"/>
                    <a:gd name="T21" fmla="*/ 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 h="291">
                      <a:moveTo>
                        <a:pt x="36" y="12"/>
                      </a:moveTo>
                      <a:cubicBezTo>
                        <a:pt x="56" y="0"/>
                        <a:pt x="80" y="4"/>
                        <a:pt x="102" y="3"/>
                      </a:cubicBezTo>
                      <a:lnTo>
                        <a:pt x="186" y="3"/>
                      </a:lnTo>
                      <a:cubicBezTo>
                        <a:pt x="207" y="4"/>
                        <a:pt x="230" y="0"/>
                        <a:pt x="250" y="9"/>
                      </a:cubicBezTo>
                      <a:cubicBezTo>
                        <a:pt x="273" y="19"/>
                        <a:pt x="290" y="44"/>
                        <a:pt x="290" y="70"/>
                      </a:cubicBezTo>
                      <a:cubicBezTo>
                        <a:pt x="290" y="121"/>
                        <a:pt x="290" y="173"/>
                        <a:pt x="290" y="224"/>
                      </a:cubicBezTo>
                      <a:cubicBezTo>
                        <a:pt x="291" y="258"/>
                        <a:pt x="262" y="291"/>
                        <a:pt x="227" y="291"/>
                      </a:cubicBezTo>
                      <a:cubicBezTo>
                        <a:pt x="173" y="291"/>
                        <a:pt x="119" y="291"/>
                        <a:pt x="65" y="291"/>
                      </a:cubicBezTo>
                      <a:cubicBezTo>
                        <a:pt x="31" y="291"/>
                        <a:pt x="2" y="261"/>
                        <a:pt x="1" y="228"/>
                      </a:cubicBezTo>
                      <a:cubicBezTo>
                        <a:pt x="1" y="177"/>
                        <a:pt x="1" y="125"/>
                        <a:pt x="1" y="74"/>
                      </a:cubicBezTo>
                      <a:cubicBezTo>
                        <a:pt x="0" y="49"/>
                        <a:pt x="13" y="24"/>
                        <a:pt x="36" y="12"/>
                      </a:cubicBezTo>
                      <a:close/>
                    </a:path>
                  </a:pathLst>
                </a:custGeom>
                <a:solidFill>
                  <a:srgbClr val="7FBA00"/>
                </a:solidFill>
                <a:ln w="0">
                  <a:noFill/>
                  <a:prstDash val="solid"/>
                  <a:round/>
                  <a:headEnd/>
                  <a:tailEnd/>
                </a:ln>
              </p:spPr>
              <p:txBody>
                <a:bodyPr vert="horz" wrap="square" lIns="89642" tIns="44821" rIns="89642" bIns="44821" numCol="1" anchor="t" anchorCtr="0" compatLnSpc="1">
                  <a:prstTxWarp prst="textNoShape">
                    <a:avLst/>
                  </a:prstTxWarp>
                </a:bodyPr>
                <a:lstStyle/>
                <a:p>
                  <a:pPr defTabSz="914367"/>
                  <a:endParaRPr lang="pt-PT" sz="1765">
                    <a:solidFill>
                      <a:srgbClr val="FFFFFF"/>
                    </a:solidFill>
                    <a:latin typeface="Segoe UI"/>
                  </a:endParaRPr>
                </a:p>
              </p:txBody>
            </p:sp>
          </p:grpSp>
          <p:sp>
            <p:nvSpPr>
              <p:cNvPr id="133" name="Rectangle 132"/>
              <p:cNvSpPr/>
              <p:nvPr/>
            </p:nvSpPr>
            <p:spPr>
              <a:xfrm>
                <a:off x="8872905" y="4311926"/>
                <a:ext cx="1698691" cy="338554"/>
              </a:xfrm>
              <a:prstGeom prst="rect">
                <a:avLst/>
              </a:prstGeom>
            </p:spPr>
            <p:txBody>
              <a:bodyPr wrap="square">
                <a:spAutoFit/>
              </a:bodyPr>
              <a:lstStyle/>
              <a:p>
                <a:pPr defTabSz="914367"/>
                <a:r>
                  <a:rPr lang="en-US" sz="1568" dirty="0">
                    <a:solidFill>
                      <a:srgbClr val="FFFFFF"/>
                    </a:solidFill>
                    <a:latin typeface="Segoe UI"/>
                  </a:rPr>
                  <a:t>Logic Apps</a:t>
                </a:r>
              </a:p>
            </p:txBody>
          </p:sp>
          <p:pic>
            <p:nvPicPr>
              <p:cNvPr id="11320" name="Picture 11319"/>
              <p:cNvPicPr>
                <a:picLocks noChangeAspect="1"/>
              </p:cNvPicPr>
              <p:nvPr/>
            </p:nvPicPr>
            <p:blipFill>
              <a:blip r:embed="rId21"/>
              <a:stretch>
                <a:fillRect/>
              </a:stretch>
            </p:blipFill>
            <p:spPr>
              <a:xfrm>
                <a:off x="11295932" y="3691705"/>
                <a:ext cx="807386" cy="612300"/>
              </a:xfrm>
              <a:prstGeom prst="rect">
                <a:avLst/>
              </a:prstGeom>
            </p:spPr>
          </p:pic>
          <p:pic>
            <p:nvPicPr>
              <p:cNvPr id="11321" name="Picture 11320"/>
              <p:cNvPicPr>
                <a:picLocks noChangeAspect="1"/>
              </p:cNvPicPr>
              <p:nvPr/>
            </p:nvPicPr>
            <p:blipFill>
              <a:blip r:embed="rId22"/>
              <a:stretch>
                <a:fillRect/>
              </a:stretch>
            </p:blipFill>
            <p:spPr>
              <a:xfrm>
                <a:off x="10309413" y="3634395"/>
                <a:ext cx="802310" cy="742580"/>
              </a:xfrm>
              <a:prstGeom prst="rect">
                <a:avLst/>
              </a:prstGeom>
            </p:spPr>
          </p:pic>
          <p:sp>
            <p:nvSpPr>
              <p:cNvPr id="137" name="Rectangle 136"/>
              <p:cNvSpPr/>
              <p:nvPr/>
            </p:nvSpPr>
            <p:spPr>
              <a:xfrm>
                <a:off x="10869898" y="4404488"/>
                <a:ext cx="1698691" cy="338554"/>
              </a:xfrm>
              <a:prstGeom prst="rect">
                <a:avLst/>
              </a:prstGeom>
            </p:spPr>
            <p:txBody>
              <a:bodyPr wrap="square">
                <a:spAutoFit/>
              </a:bodyPr>
              <a:lstStyle/>
              <a:p>
                <a:pPr algn="ctr" defTabSz="914367"/>
                <a:r>
                  <a:rPr lang="en-US" sz="1568" dirty="0">
                    <a:solidFill>
                      <a:srgbClr val="FFFFFF"/>
                    </a:solidFill>
                    <a:latin typeface="Segoe UI"/>
                  </a:rPr>
                  <a:t>Power BI</a:t>
                </a:r>
              </a:p>
            </p:txBody>
          </p:sp>
        </p:grpSp>
      </p:grpSp>
      <p:cxnSp>
        <p:nvCxnSpPr>
          <p:cNvPr id="138" name="Connector: Elbow 137"/>
          <p:cNvCxnSpPr>
            <a:cxnSpLocks/>
            <a:endCxn id="136" idx="2"/>
          </p:cNvCxnSpPr>
          <p:nvPr/>
        </p:nvCxnSpPr>
        <p:spPr>
          <a:xfrm flipV="1">
            <a:off x="8451928" y="4822332"/>
            <a:ext cx="2019560" cy="485348"/>
          </a:xfrm>
          <a:prstGeom prst="bentConnector2">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9" name="Connector: Elbow 148"/>
          <p:cNvCxnSpPr>
            <a:cxnSpLocks/>
            <a:stCxn id="11321" idx="0"/>
            <a:endCxn id="23" idx="2"/>
          </p:cNvCxnSpPr>
          <p:nvPr/>
        </p:nvCxnSpPr>
        <p:spPr>
          <a:xfrm rot="16200000" flipV="1">
            <a:off x="9631953" y="2695369"/>
            <a:ext cx="830756" cy="905381"/>
          </a:xfrm>
          <a:prstGeom prst="bentConnector3">
            <a:avLst>
              <a:gd name="adj1" fmla="val 50000"/>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3259128" y="5219626"/>
            <a:ext cx="2082077" cy="1146088"/>
            <a:chOff x="3324479" y="5323793"/>
            <a:chExt cx="2123827" cy="1169069"/>
          </a:xfrm>
        </p:grpSpPr>
        <p:pic>
          <p:nvPicPr>
            <p:cNvPr id="37" name="Picture 36"/>
            <p:cNvPicPr>
              <a:picLocks noChangeAspect="1"/>
            </p:cNvPicPr>
            <p:nvPr/>
          </p:nvPicPr>
          <p:blipFill>
            <a:blip r:embed="rId23"/>
            <a:stretch>
              <a:fillRect/>
            </a:stretch>
          </p:blipFill>
          <p:spPr>
            <a:xfrm>
              <a:off x="3985989" y="5323793"/>
              <a:ext cx="1462317" cy="1169069"/>
            </a:xfrm>
            <a:prstGeom prst="rect">
              <a:avLst/>
            </a:prstGeom>
          </p:spPr>
        </p:pic>
        <p:cxnSp>
          <p:nvCxnSpPr>
            <p:cNvPr id="153" name="Connector: Elbow 152"/>
            <p:cNvCxnSpPr>
              <a:cxnSpLocks/>
              <a:endCxn id="37" idx="1"/>
            </p:cNvCxnSpPr>
            <p:nvPr/>
          </p:nvCxnSpPr>
          <p:spPr>
            <a:xfrm>
              <a:off x="3324479" y="5907535"/>
              <a:ext cx="661510" cy="793"/>
            </a:xfrm>
            <a:prstGeom prst="bentConnector3">
              <a:avLst>
                <a:gd name="adj1" fmla="val 50000"/>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198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left)">
                                      <p:cBhvr>
                                        <p:cTn id="11" dur="500"/>
                                        <p:tgtEl>
                                          <p:spTgt spid="10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par>
                                <p:cTn id="16" presetID="53" presetClass="entr" presetSubtype="16" fill="hold" nodeType="withEffect">
                                  <p:stCondLst>
                                    <p:cond delay="0"/>
                                  </p:stCondLst>
                                  <p:childTnLst>
                                    <p:set>
                                      <p:cBhvr>
                                        <p:cTn id="17" dur="1" fill="hold">
                                          <p:stCondLst>
                                            <p:cond delay="0"/>
                                          </p:stCondLst>
                                        </p:cTn>
                                        <p:tgtEl>
                                          <p:spTgt spid="11318"/>
                                        </p:tgtEl>
                                        <p:attrNameLst>
                                          <p:attrName>style.visibility</p:attrName>
                                        </p:attrNameLst>
                                      </p:cBhvr>
                                      <p:to>
                                        <p:strVal val="visible"/>
                                      </p:to>
                                    </p:set>
                                    <p:anim calcmode="lin" valueType="num">
                                      <p:cBhvr>
                                        <p:cTn id="18" dur="500" fill="hold"/>
                                        <p:tgtEl>
                                          <p:spTgt spid="11318"/>
                                        </p:tgtEl>
                                        <p:attrNameLst>
                                          <p:attrName>ppt_w</p:attrName>
                                        </p:attrNameLst>
                                      </p:cBhvr>
                                      <p:tavLst>
                                        <p:tav tm="0">
                                          <p:val>
                                            <p:fltVal val="0"/>
                                          </p:val>
                                        </p:tav>
                                        <p:tav tm="100000">
                                          <p:val>
                                            <p:strVal val="#ppt_w"/>
                                          </p:val>
                                        </p:tav>
                                      </p:tavLst>
                                    </p:anim>
                                    <p:anim calcmode="lin" valueType="num">
                                      <p:cBhvr>
                                        <p:cTn id="19" dur="500" fill="hold"/>
                                        <p:tgtEl>
                                          <p:spTgt spid="11318"/>
                                        </p:tgtEl>
                                        <p:attrNameLst>
                                          <p:attrName>ppt_h</p:attrName>
                                        </p:attrNameLst>
                                      </p:cBhvr>
                                      <p:tavLst>
                                        <p:tav tm="0">
                                          <p:val>
                                            <p:fltVal val="0"/>
                                          </p:val>
                                        </p:tav>
                                        <p:tav tm="100000">
                                          <p:val>
                                            <p:strVal val="#ppt_h"/>
                                          </p:val>
                                        </p:tav>
                                      </p:tavLst>
                                    </p:anim>
                                    <p:animEffect transition="in" filter="fade">
                                      <p:cBhvr>
                                        <p:cTn id="20" dur="500"/>
                                        <p:tgtEl>
                                          <p:spTgt spid="1131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318"/>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ipe(left)">
                                      <p:cBhvr>
                                        <p:cTn id="28" dur="500"/>
                                        <p:tgtEl>
                                          <p:spTgt spid="11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500"/>
                                        <p:tgtEl>
                                          <p:spTgt spid="103"/>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500"/>
                                        <p:tgtEl>
                                          <p:spTgt spid="112"/>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1318"/>
                                        </p:tgtEl>
                                        <p:attrNameLst>
                                          <p:attrName>style.visibility</p:attrName>
                                        </p:attrNameLst>
                                      </p:cBhvr>
                                      <p:to>
                                        <p:strVal val="visible"/>
                                      </p:to>
                                    </p:set>
                                    <p:anim calcmode="lin" valueType="num">
                                      <p:cBhvr>
                                        <p:cTn id="40" dur="500" fill="hold"/>
                                        <p:tgtEl>
                                          <p:spTgt spid="11318"/>
                                        </p:tgtEl>
                                        <p:attrNameLst>
                                          <p:attrName>ppt_w</p:attrName>
                                        </p:attrNameLst>
                                      </p:cBhvr>
                                      <p:tavLst>
                                        <p:tav tm="0">
                                          <p:val>
                                            <p:fltVal val="0"/>
                                          </p:val>
                                        </p:tav>
                                        <p:tav tm="100000">
                                          <p:val>
                                            <p:strVal val="#ppt_w"/>
                                          </p:val>
                                        </p:tav>
                                      </p:tavLst>
                                    </p:anim>
                                    <p:anim calcmode="lin" valueType="num">
                                      <p:cBhvr>
                                        <p:cTn id="41" dur="500" fill="hold"/>
                                        <p:tgtEl>
                                          <p:spTgt spid="11318"/>
                                        </p:tgtEl>
                                        <p:attrNameLst>
                                          <p:attrName>ppt_h</p:attrName>
                                        </p:attrNameLst>
                                      </p:cBhvr>
                                      <p:tavLst>
                                        <p:tav tm="0">
                                          <p:val>
                                            <p:fltVal val="0"/>
                                          </p:val>
                                        </p:tav>
                                        <p:tav tm="100000">
                                          <p:val>
                                            <p:strVal val="#ppt_h"/>
                                          </p:val>
                                        </p:tav>
                                      </p:tavLst>
                                    </p:anim>
                                    <p:animEffect transition="in" filter="fade">
                                      <p:cBhvr>
                                        <p:cTn id="42" dur="500"/>
                                        <p:tgtEl>
                                          <p:spTgt spid="113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1318"/>
                                        </p:tgtEl>
                                        <p:attrNameLst>
                                          <p:attrName>style.visibility</p:attrName>
                                        </p:attrNameLst>
                                      </p:cBhvr>
                                      <p:to>
                                        <p:strVal val="hidden"/>
                                      </p:to>
                                    </p:set>
                                  </p:childTnLst>
                                </p:cTn>
                              </p:par>
                            </p:childTnLst>
                          </p:cTn>
                        </p:par>
                        <p:par>
                          <p:cTn id="47" fill="hold">
                            <p:stCondLst>
                              <p:cond delay="0"/>
                            </p:stCondLst>
                            <p:childTnLst>
                              <p:par>
                                <p:cTn id="48" presetID="16" presetClass="entr" presetSubtype="21" fill="hold" nodeType="afterEffect">
                                  <p:stCondLst>
                                    <p:cond delay="0"/>
                                  </p:stCondLst>
                                  <p:childTnLst>
                                    <p:set>
                                      <p:cBhvr>
                                        <p:cTn id="49" dur="1" fill="hold">
                                          <p:stCondLst>
                                            <p:cond delay="0"/>
                                          </p:stCondLst>
                                        </p:cTn>
                                        <p:tgtEl>
                                          <p:spTgt spid="11299"/>
                                        </p:tgtEl>
                                        <p:attrNameLst>
                                          <p:attrName>style.visibility</p:attrName>
                                        </p:attrNameLst>
                                      </p:cBhvr>
                                      <p:to>
                                        <p:strVal val="visible"/>
                                      </p:to>
                                    </p:set>
                                    <p:animEffect transition="in" filter="barn(inVertical)">
                                      <p:cBhvr>
                                        <p:cTn id="50" dur="500"/>
                                        <p:tgtEl>
                                          <p:spTgt spid="11299"/>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left)">
                                      <p:cBhvr>
                                        <p:cTn id="54" dur="500"/>
                                        <p:tgtEl>
                                          <p:spTgt spid="10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09"/>
                                        </p:tgtEl>
                                        <p:attrNameLst>
                                          <p:attrName>style.visibility</p:attrName>
                                        </p:attrNameLst>
                                      </p:cBhvr>
                                      <p:to>
                                        <p:strVal val="visible"/>
                                      </p:to>
                                    </p:set>
                                    <p:animEffect transition="in" filter="wipe(down)">
                                      <p:cBhvr>
                                        <p:cTn id="59" dur="500"/>
                                        <p:tgtEl>
                                          <p:spTgt spid="109"/>
                                        </p:tgtEl>
                                      </p:cBhvr>
                                    </p:animEffect>
                                  </p:childTnLst>
                                </p:cTn>
                              </p:par>
                            </p:childTnLst>
                          </p:cTn>
                        </p:par>
                        <p:par>
                          <p:cTn id="60" fill="hold">
                            <p:stCondLst>
                              <p:cond delay="500"/>
                            </p:stCondLst>
                            <p:childTnLst>
                              <p:par>
                                <p:cTn id="61" presetID="22" presetClass="entr" presetSubtype="2" fill="hold" nodeType="afterEffect">
                                  <p:stCondLst>
                                    <p:cond delay="0"/>
                                  </p:stCondLst>
                                  <p:childTnLst>
                                    <p:set>
                                      <p:cBhvr>
                                        <p:cTn id="62" dur="1" fill="hold">
                                          <p:stCondLst>
                                            <p:cond delay="0"/>
                                          </p:stCondLst>
                                        </p:cTn>
                                        <p:tgtEl>
                                          <p:spTgt spid="113"/>
                                        </p:tgtEl>
                                        <p:attrNameLst>
                                          <p:attrName>style.visibility</p:attrName>
                                        </p:attrNameLst>
                                      </p:cBhvr>
                                      <p:to>
                                        <p:strVal val="visible"/>
                                      </p:to>
                                    </p:set>
                                    <p:animEffect transition="in" filter="wipe(right)">
                                      <p:cBhvr>
                                        <p:cTn id="63" dur="500"/>
                                        <p:tgtEl>
                                          <p:spTgt spid="113"/>
                                        </p:tgtEl>
                                      </p:cBhvr>
                                    </p:animEffect>
                                  </p:childTnLst>
                                </p:cTn>
                              </p:par>
                            </p:childTnLst>
                          </p:cTn>
                        </p:par>
                        <p:par>
                          <p:cTn id="64" fill="hold">
                            <p:stCondLst>
                              <p:cond delay="1000"/>
                            </p:stCondLst>
                            <p:childTnLst>
                              <p:par>
                                <p:cTn id="65" presetID="53" presetClass="entr" presetSubtype="16" fill="hold" nodeType="afterEffect">
                                  <p:stCondLst>
                                    <p:cond delay="0"/>
                                  </p:stCondLst>
                                  <p:childTnLst>
                                    <p:set>
                                      <p:cBhvr>
                                        <p:cTn id="66" dur="1" fill="hold">
                                          <p:stCondLst>
                                            <p:cond delay="0"/>
                                          </p:stCondLst>
                                        </p:cTn>
                                        <p:tgtEl>
                                          <p:spTgt spid="11318"/>
                                        </p:tgtEl>
                                        <p:attrNameLst>
                                          <p:attrName>style.visibility</p:attrName>
                                        </p:attrNameLst>
                                      </p:cBhvr>
                                      <p:to>
                                        <p:strVal val="visible"/>
                                      </p:to>
                                    </p:set>
                                    <p:anim calcmode="lin" valueType="num">
                                      <p:cBhvr>
                                        <p:cTn id="67" dur="500" fill="hold"/>
                                        <p:tgtEl>
                                          <p:spTgt spid="11318"/>
                                        </p:tgtEl>
                                        <p:attrNameLst>
                                          <p:attrName>ppt_w</p:attrName>
                                        </p:attrNameLst>
                                      </p:cBhvr>
                                      <p:tavLst>
                                        <p:tav tm="0">
                                          <p:val>
                                            <p:fltVal val="0"/>
                                          </p:val>
                                        </p:tav>
                                        <p:tav tm="100000">
                                          <p:val>
                                            <p:strVal val="#ppt_w"/>
                                          </p:val>
                                        </p:tav>
                                      </p:tavLst>
                                    </p:anim>
                                    <p:anim calcmode="lin" valueType="num">
                                      <p:cBhvr>
                                        <p:cTn id="68" dur="500" fill="hold"/>
                                        <p:tgtEl>
                                          <p:spTgt spid="11318"/>
                                        </p:tgtEl>
                                        <p:attrNameLst>
                                          <p:attrName>ppt_h</p:attrName>
                                        </p:attrNameLst>
                                      </p:cBhvr>
                                      <p:tavLst>
                                        <p:tav tm="0">
                                          <p:val>
                                            <p:fltVal val="0"/>
                                          </p:val>
                                        </p:tav>
                                        <p:tav tm="100000">
                                          <p:val>
                                            <p:strVal val="#ppt_h"/>
                                          </p:val>
                                        </p:tav>
                                      </p:tavLst>
                                    </p:anim>
                                    <p:animEffect transition="in" filter="fade">
                                      <p:cBhvr>
                                        <p:cTn id="69" dur="500"/>
                                        <p:tgtEl>
                                          <p:spTgt spid="113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11318"/>
                                        </p:tgtEl>
                                        <p:attrNameLst>
                                          <p:attrName>style.visibility</p:attrName>
                                        </p:attrNameLst>
                                      </p:cBhvr>
                                      <p:to>
                                        <p:strVal val="hidden"/>
                                      </p:to>
                                    </p:set>
                                  </p:childTnLst>
                                </p:cTn>
                              </p:par>
                            </p:childTnLst>
                          </p:cTn>
                        </p:par>
                        <p:par>
                          <p:cTn id="74" fill="hold">
                            <p:stCondLst>
                              <p:cond delay="0"/>
                            </p:stCondLst>
                            <p:childTnLst>
                              <p:par>
                                <p:cTn id="75" presetID="22" presetClass="entr" presetSubtype="8" fill="hold" nodeType="afterEffect">
                                  <p:stCondLst>
                                    <p:cond delay="0"/>
                                  </p:stCondLst>
                                  <p:childTnLst>
                                    <p:set>
                                      <p:cBhvr>
                                        <p:cTn id="76" dur="1" fill="hold">
                                          <p:stCondLst>
                                            <p:cond delay="0"/>
                                          </p:stCondLst>
                                        </p:cTn>
                                        <p:tgtEl>
                                          <p:spTgt spid="138"/>
                                        </p:tgtEl>
                                        <p:attrNameLst>
                                          <p:attrName>style.visibility</p:attrName>
                                        </p:attrNameLst>
                                      </p:cBhvr>
                                      <p:to>
                                        <p:strVal val="visible"/>
                                      </p:to>
                                    </p:set>
                                    <p:animEffect transition="in" filter="wipe(left)">
                                      <p:cBhvr>
                                        <p:cTn id="77" dur="500"/>
                                        <p:tgtEl>
                                          <p:spTgt spid="138"/>
                                        </p:tgtEl>
                                      </p:cBhvr>
                                    </p:animEffec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wipe(down)">
                                      <p:cBhvr>
                                        <p:cTn id="81" dur="500"/>
                                        <p:tgtEl>
                                          <p:spTgt spid="115"/>
                                        </p:tgtEl>
                                      </p:cBhvr>
                                    </p:animEffect>
                                  </p:childTnLst>
                                </p:cTn>
                              </p:par>
                            </p:childTnLst>
                          </p:cTn>
                        </p:par>
                        <p:par>
                          <p:cTn id="82" fill="hold">
                            <p:stCondLst>
                              <p:cond delay="1000"/>
                            </p:stCondLst>
                            <p:childTnLst>
                              <p:par>
                                <p:cTn id="83" presetID="22" presetClass="entr" presetSubtype="4" fill="hold" nodeType="afterEffect">
                                  <p:stCondLst>
                                    <p:cond delay="0"/>
                                  </p:stCondLst>
                                  <p:childTnLst>
                                    <p:set>
                                      <p:cBhvr>
                                        <p:cTn id="84" dur="1" fill="hold">
                                          <p:stCondLst>
                                            <p:cond delay="0"/>
                                          </p:stCondLst>
                                        </p:cTn>
                                        <p:tgtEl>
                                          <p:spTgt spid="149"/>
                                        </p:tgtEl>
                                        <p:attrNameLst>
                                          <p:attrName>style.visibility</p:attrName>
                                        </p:attrNameLst>
                                      </p:cBhvr>
                                      <p:to>
                                        <p:strVal val="visible"/>
                                      </p:to>
                                    </p:set>
                                    <p:animEffect transition="in" filter="wipe(down)">
                                      <p:cBhvr>
                                        <p:cTn id="8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860944"/>
            <a:ext cx="5632096" cy="5027087"/>
          </a:xfrm>
          <a:prstGeom prst="rect">
            <a:avLst/>
          </a:prstGeom>
        </p:spPr>
      </p:pic>
      <p:sp>
        <p:nvSpPr>
          <p:cNvPr id="5" name="Title 1"/>
          <p:cNvSpPr txBox="1">
            <a:spLocks/>
          </p:cNvSpPr>
          <p:nvPr/>
        </p:nvSpPr>
        <p:spPr>
          <a:xfrm>
            <a:off x="4190003" y="1860944"/>
            <a:ext cx="8259319" cy="56474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pt-PT" sz="4705" b="1" spc="-100" noProof="1">
                <a:solidFill>
                  <a:srgbClr val="FFFFFF"/>
                </a:solidFill>
                <a:latin typeface="Segoe UI Light"/>
              </a:rPr>
              <a:t>I understand that Evaluation</a:t>
            </a:r>
          </a:p>
        </p:txBody>
      </p:sp>
      <p:sp>
        <p:nvSpPr>
          <p:cNvPr id="7" name="Title 1"/>
          <p:cNvSpPr txBox="1">
            <a:spLocks/>
          </p:cNvSpPr>
          <p:nvPr/>
        </p:nvSpPr>
        <p:spPr>
          <a:xfrm>
            <a:off x="4190003" y="2581890"/>
            <a:ext cx="8259319" cy="56474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pt-PT" sz="4705" b="1" spc="-100" noProof="1">
                <a:solidFill>
                  <a:srgbClr val="FFFFFF"/>
                </a:solidFill>
                <a:latin typeface="Segoe UI Light"/>
              </a:rPr>
              <a:t>forms first but… what about</a:t>
            </a:r>
          </a:p>
        </p:txBody>
      </p:sp>
      <p:sp>
        <p:nvSpPr>
          <p:cNvPr id="8" name="Title 1"/>
          <p:cNvSpPr txBox="1">
            <a:spLocks/>
          </p:cNvSpPr>
          <p:nvPr/>
        </p:nvSpPr>
        <p:spPr>
          <a:xfrm>
            <a:off x="4190003" y="3302837"/>
            <a:ext cx="8259319" cy="56474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pt-PT" sz="4705" b="1" spc="-100" noProof="1">
                <a:solidFill>
                  <a:srgbClr val="FFFFFF"/>
                </a:solidFill>
                <a:latin typeface="Segoe UI Light"/>
              </a:rPr>
              <a:t>invoices?</a:t>
            </a:r>
          </a:p>
        </p:txBody>
      </p:sp>
      <p:pic>
        <p:nvPicPr>
          <p:cNvPr id="9" name="Picture 8"/>
          <p:cNvPicPr>
            <a:picLocks noChangeAspect="1"/>
          </p:cNvPicPr>
          <p:nvPr/>
        </p:nvPicPr>
        <p:blipFill>
          <a:blip r:embed="rId3"/>
          <a:stretch>
            <a:fillRect/>
          </a:stretch>
        </p:blipFill>
        <p:spPr>
          <a:xfrm>
            <a:off x="6940028" y="4892534"/>
            <a:ext cx="4201362" cy="970539"/>
          </a:xfrm>
          <a:prstGeom prst="rect">
            <a:avLst/>
          </a:prstGeom>
        </p:spPr>
      </p:pic>
      <p:sp>
        <p:nvSpPr>
          <p:cNvPr id="10" name="Title 1"/>
          <p:cNvSpPr txBox="1">
            <a:spLocks/>
          </p:cNvSpPr>
          <p:nvPr/>
        </p:nvSpPr>
        <p:spPr>
          <a:xfrm>
            <a:off x="10258984" y="5580703"/>
            <a:ext cx="1764812" cy="564740"/>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pt-PT" sz="4705" b="1" spc="-100" noProof="1">
                <a:solidFill>
                  <a:srgbClr val="FFFFFF"/>
                </a:solidFill>
                <a:latin typeface="Basterds" panose="02000500000000000000" pitchFamily="2" charset="0"/>
              </a:rPr>
              <a:t>first</a:t>
            </a:r>
          </a:p>
        </p:txBody>
      </p:sp>
    </p:spTree>
    <p:extLst>
      <p:ext uri="{BB962C8B-B14F-4D97-AF65-F5344CB8AC3E}">
        <p14:creationId xmlns:p14="http://schemas.microsoft.com/office/powerpoint/2010/main" val="3822294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76552" y="4430923"/>
            <a:ext cx="9902106" cy="2385692"/>
            <a:chOff x="1033661" y="4519277"/>
            <a:chExt cx="10100664" cy="2433531"/>
          </a:xfrm>
        </p:grpSpPr>
        <p:pic>
          <p:nvPicPr>
            <p:cNvPr id="4098"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9" y="4519277"/>
              <a:ext cx="7868416" cy="243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661" y="5467785"/>
              <a:ext cx="2069976" cy="1017738"/>
            </a:xfrm>
            <a:prstGeom prst="rect">
              <a:avLst/>
            </a:prstGeom>
          </p:spPr>
        </p:pic>
      </p:grpSp>
      <p:sp>
        <p:nvSpPr>
          <p:cNvPr id="13" name="Rectangle 12"/>
          <p:cNvSpPr/>
          <p:nvPr/>
        </p:nvSpPr>
        <p:spPr bwMode="auto">
          <a:xfrm>
            <a:off x="1200764" y="4430924"/>
            <a:ext cx="9790474" cy="715733"/>
          </a:xfrm>
          <a:prstGeom prst="rect">
            <a:avLst/>
          </a:prstGeom>
          <a:solidFill>
            <a:srgbClr val="282828"/>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latin typeface="Segoe UI"/>
            </a:endParaRPr>
          </a:p>
        </p:txBody>
      </p:sp>
      <p:grpSp>
        <p:nvGrpSpPr>
          <p:cNvPr id="4" name="Group 3"/>
          <p:cNvGrpSpPr/>
          <p:nvPr/>
        </p:nvGrpSpPr>
        <p:grpSpPr>
          <a:xfrm>
            <a:off x="3927610" y="1805374"/>
            <a:ext cx="7060021" cy="2631473"/>
            <a:chOff x="507868" y="2417159"/>
            <a:chExt cx="11173090" cy="1958897"/>
          </a:xfrm>
        </p:grpSpPr>
        <p:sp>
          <p:nvSpPr>
            <p:cNvPr id="5" name="Rectangle 4"/>
            <p:cNvSpPr/>
            <p:nvPr/>
          </p:nvSpPr>
          <p:spPr bwMode="auto">
            <a:xfrm>
              <a:off x="507868" y="2417159"/>
              <a:ext cx="11173090" cy="1958897"/>
            </a:xfrm>
            <a:prstGeom prst="rect">
              <a:avLst/>
            </a:prstGeom>
            <a:solidFill>
              <a:schemeClr val="bg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89639" tIns="134464" rIns="89639" bIns="134464"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451306" indent="-451306" defTabSz="896386">
                <a:lnSpc>
                  <a:spcPct val="90000"/>
                </a:lnSpc>
                <a:spcBef>
                  <a:spcPct val="20000"/>
                </a:spcBef>
                <a:buSzPct val="90000"/>
                <a:buBlip>
                  <a:blip r:embed="rId5"/>
                </a:buBlip>
              </a:pPr>
              <a:endParaRPr lang="en-US" sz="2353" dirty="0">
                <a:gradFill>
                  <a:gsLst>
                    <a:gs pos="0">
                      <a:srgbClr val="FFFFFF"/>
                    </a:gs>
                    <a:gs pos="100000">
                      <a:srgbClr val="FFFFFF"/>
                    </a:gs>
                  </a:gsLst>
                  <a:lin ang="5400000" scaled="0"/>
                </a:gradFill>
                <a:latin typeface="Segoe UI"/>
              </a:endParaRPr>
            </a:p>
          </p:txBody>
        </p:sp>
        <p:sp>
          <p:nvSpPr>
            <p:cNvPr id="6" name="Rectangle 5"/>
            <p:cNvSpPr/>
            <p:nvPr/>
          </p:nvSpPr>
          <p:spPr>
            <a:xfrm>
              <a:off x="587868" y="2608236"/>
              <a:ext cx="11013088" cy="1199408"/>
            </a:xfrm>
            <a:prstGeom prst="rect">
              <a:avLst/>
            </a:prstGeom>
          </p:spPr>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843475" lvl="1" indent="-395281" defTabSz="896386">
                <a:lnSpc>
                  <a:spcPct val="90000"/>
                </a:lnSpc>
                <a:spcBef>
                  <a:spcPct val="20000"/>
                </a:spcBef>
                <a:buSzPct val="105000"/>
                <a:buBlip>
                  <a:blip r:embed="rId6"/>
                </a:buBlip>
              </a:pPr>
              <a:r>
                <a:rPr lang="en-US" sz="2353" dirty="0">
                  <a:solidFill>
                    <a:srgbClr val="FFFFFF">
                      <a:alpha val="99000"/>
                    </a:srgbClr>
                  </a:solidFill>
                  <a:latin typeface="Segoe UI"/>
                </a:rPr>
                <a:t>sandro.pereira@devscope.net</a:t>
              </a:r>
            </a:p>
            <a:p>
              <a:pPr marL="843475" lvl="1" indent="-395281" defTabSz="896386">
                <a:lnSpc>
                  <a:spcPct val="90000"/>
                </a:lnSpc>
                <a:spcBef>
                  <a:spcPct val="20000"/>
                </a:spcBef>
                <a:buSzPct val="105000"/>
                <a:buBlip>
                  <a:blip r:embed="rId6"/>
                </a:buBlip>
              </a:pPr>
              <a:r>
                <a:rPr lang="en-US" sz="2353" noProof="1">
                  <a:solidFill>
                    <a:srgbClr val="FFFFFF">
                      <a:alpha val="99000"/>
                    </a:srgbClr>
                  </a:solidFill>
                  <a:latin typeface="Segoe UI"/>
                </a:rPr>
                <a:t>linkedin.com/in/sandropereira</a:t>
              </a:r>
            </a:p>
            <a:p>
              <a:pPr marL="843475" lvl="1" indent="-395281" defTabSz="896386">
                <a:lnSpc>
                  <a:spcPct val="90000"/>
                </a:lnSpc>
                <a:spcBef>
                  <a:spcPct val="20000"/>
                </a:spcBef>
                <a:buSzPct val="105000"/>
                <a:buBlip>
                  <a:blip r:embed="rId6"/>
                </a:buBlip>
              </a:pPr>
              <a:r>
                <a:rPr lang="en-US" sz="2353" dirty="0">
                  <a:solidFill>
                    <a:srgbClr val="FFFFFF">
                      <a:alpha val="99000"/>
                    </a:srgbClr>
                  </a:solidFill>
                  <a:latin typeface="Segoe UI"/>
                </a:rPr>
                <a:t>@sandro_asp </a:t>
              </a:r>
            </a:p>
            <a:p>
              <a:pPr marL="843475" lvl="1" indent="-395281" defTabSz="896386">
                <a:lnSpc>
                  <a:spcPct val="90000"/>
                </a:lnSpc>
                <a:spcBef>
                  <a:spcPct val="20000"/>
                </a:spcBef>
                <a:buSzPct val="105000"/>
                <a:buBlip>
                  <a:blip r:embed="rId6"/>
                </a:buBlip>
              </a:pPr>
              <a:r>
                <a:rPr lang="en-US" sz="2353" dirty="0">
                  <a:solidFill>
                    <a:srgbClr val="FFFFFF">
                      <a:alpha val="99000"/>
                    </a:srgbClr>
                  </a:solidFill>
                  <a:latin typeface="Segoe UI"/>
                </a:rPr>
                <a:t>sandroaspbiztalkblog.wordpress.com</a:t>
              </a:r>
            </a:p>
          </p:txBody>
        </p:sp>
      </p:grpSp>
      <p:sp>
        <p:nvSpPr>
          <p:cNvPr id="7" name="Title 1"/>
          <p:cNvSpPr>
            <a:spLocks noGrp="1"/>
          </p:cNvSpPr>
          <p:nvPr/>
        </p:nvSpPr>
        <p:spPr>
          <a:xfrm>
            <a:off x="432512" y="360845"/>
            <a:ext cx="3616307" cy="130345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896350"/>
            <a:r>
              <a:rPr lang="en-US" sz="9411" b="1" spc="-98" dirty="0">
                <a:gradFill flip="none" rotWithShape="1">
                  <a:gsLst>
                    <a:gs pos="0">
                      <a:srgbClr val="FFFFFF"/>
                    </a:gs>
                    <a:gs pos="86000">
                      <a:srgbClr val="FFFFFF"/>
                    </a:gs>
                  </a:gsLst>
                  <a:lin ang="5400000" scaled="0"/>
                  <a:tileRect/>
                </a:gradFill>
                <a:latin typeface="Segoe UI Light"/>
              </a:rPr>
              <a:t>Thanks</a:t>
            </a:r>
            <a:endParaRPr lang="en-US" sz="4313" spc="-98" dirty="0">
              <a:gradFill flip="none" rotWithShape="1">
                <a:gsLst>
                  <a:gs pos="0">
                    <a:srgbClr val="FFFFFF"/>
                  </a:gs>
                  <a:gs pos="86000">
                    <a:srgbClr val="FFFFFF"/>
                  </a:gs>
                </a:gsLst>
                <a:lin ang="5400000" scaled="0"/>
                <a:tileRect/>
              </a:gradFill>
              <a:latin typeface="Segoe UI Light"/>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157" y="1805374"/>
            <a:ext cx="2730453" cy="2631474"/>
          </a:xfrm>
          <a:prstGeom prst="rect">
            <a:avLst/>
          </a:prstGeom>
        </p:spPr>
      </p:pic>
      <p:sp>
        <p:nvSpPr>
          <p:cNvPr id="12" name="Text Placeholder 30"/>
          <p:cNvSpPr txBox="1">
            <a:spLocks/>
          </p:cNvSpPr>
          <p:nvPr/>
        </p:nvSpPr>
        <p:spPr>
          <a:xfrm>
            <a:off x="8496145" y="4487887"/>
            <a:ext cx="2903415" cy="821723"/>
          </a:xfrm>
          <a:prstGeom prst="rect">
            <a:avLst/>
          </a:prstGeom>
        </p:spPr>
        <p:txBody>
          <a:bodyPr/>
          <a:lstStyle>
            <a:defPPr>
              <a:defRPr lang="en-US"/>
            </a:defPPr>
            <a:lvl1pPr marR="0" indent="0" fontAlgn="auto">
              <a:lnSpc>
                <a:spcPct val="90000"/>
              </a:lnSpc>
              <a:spcBef>
                <a:spcPct val="20000"/>
              </a:spcBef>
              <a:spcAft>
                <a:spcPts val="0"/>
              </a:spcAft>
              <a:buClrTx/>
              <a:buSzPct val="90000"/>
              <a:buFont typeface="Arial" pitchFamily="34" charset="0"/>
              <a:buNone/>
              <a:tabLst/>
              <a:defRPr sz="2400" spc="0" baseline="0">
                <a:gradFill>
                  <a:gsLst>
                    <a:gs pos="1250">
                      <a:schemeClr val="tx1"/>
                    </a:gs>
                    <a:gs pos="10000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defTabSz="914367"/>
            <a:r>
              <a:rPr lang="pt-PT" sz="1961" b="1" dirty="0">
                <a:gradFill>
                  <a:gsLst>
                    <a:gs pos="1250">
                      <a:srgbClr val="FFFFFF"/>
                    </a:gs>
                    <a:gs pos="100000">
                      <a:srgbClr val="FFFFFF"/>
                    </a:gs>
                  </a:gsLst>
                  <a:lin ang="5400000" scaled="0"/>
                </a:gradFill>
                <a:latin typeface="Segoe UI Light"/>
              </a:rPr>
              <a:t>+351 223 751 350</a:t>
            </a:r>
          </a:p>
          <a:p>
            <a:pPr defTabSz="914367"/>
            <a:r>
              <a:rPr lang="pt-PT" sz="1961" b="1" dirty="0">
                <a:gradFill>
                  <a:gsLst>
                    <a:gs pos="1250">
                      <a:srgbClr val="FFFFFF"/>
                    </a:gs>
                    <a:gs pos="100000">
                      <a:srgbClr val="FFFFFF"/>
                    </a:gs>
                  </a:gsLst>
                  <a:lin ang="5400000" scaled="0"/>
                </a:gradFill>
                <a:latin typeface="Segoe UI Light"/>
              </a:rPr>
              <a:t>www.devscope.net</a:t>
            </a: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3467" y="4316374"/>
            <a:ext cx="2262982" cy="950758"/>
          </a:xfrm>
          <a:prstGeom prst="rect">
            <a:avLst/>
          </a:prstGeom>
        </p:spPr>
      </p:pic>
    </p:spTree>
    <p:extLst>
      <p:ext uri="{BB962C8B-B14F-4D97-AF65-F5344CB8AC3E}">
        <p14:creationId xmlns:p14="http://schemas.microsoft.com/office/powerpoint/2010/main" val="1818277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7745"/>
            <a:ext cx="12192000" cy="4257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32990" y="63995"/>
            <a:ext cx="8594652" cy="1200329"/>
          </a:xfrm>
          <a:prstGeom prst="rect">
            <a:avLst/>
          </a:prstGeom>
          <a:noFill/>
        </p:spPr>
        <p:txBody>
          <a:bodyPr wrap="square" rtlCol="0">
            <a:spAutoFit/>
          </a:bodyPr>
          <a:lstStyle/>
          <a:p>
            <a:pPr algn="ctr"/>
            <a:r>
              <a:rPr lang="pt-PT" sz="7200" dirty="0">
                <a:solidFill>
                  <a:schemeClr val="tx1">
                    <a:lumMod val="75000"/>
                    <a:lumOff val="25000"/>
                  </a:schemeClr>
                </a:solidFill>
                <a:latin typeface="Gill Sans MT Condensed" panose="020B0506020104020203" pitchFamily="34" charset="0"/>
              </a:rPr>
              <a:t>THANK YOU TO OUR SPONSORS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1990" y="2172356"/>
            <a:ext cx="3000438" cy="783322"/>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558" y="1664017"/>
            <a:ext cx="4893381" cy="180000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72" y="4372311"/>
            <a:ext cx="3441600" cy="7200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1990" y="3832311"/>
            <a:ext cx="2550118" cy="126000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6009" y="5781675"/>
            <a:ext cx="1088709" cy="1080000"/>
          </a:xfrm>
          <a:prstGeom prst="rect">
            <a:avLst/>
          </a:prstGeom>
        </p:spPr>
      </p:pic>
    </p:spTree>
    <p:extLst>
      <p:ext uri="{BB962C8B-B14F-4D97-AF65-F5344CB8AC3E}">
        <p14:creationId xmlns:p14="http://schemas.microsoft.com/office/powerpoint/2010/main" val="274853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Product_Brand_template_16-9_WHITE_Cyan-accent">
  <a:themeElements>
    <a:clrScheme name="Custom 1">
      <a:dk1>
        <a:srgbClr val="505050"/>
      </a:dk1>
      <a:lt1>
        <a:srgbClr val="FFFFFF"/>
      </a:lt1>
      <a:dk2>
        <a:srgbClr val="0072C6"/>
      </a:dk2>
      <a:lt2>
        <a:srgbClr val="D2D2D2"/>
      </a:lt2>
      <a:accent1>
        <a:srgbClr val="0072C6"/>
      </a:accent1>
      <a:accent2>
        <a:srgbClr val="68217A"/>
      </a:accent2>
      <a:accent3>
        <a:srgbClr val="008272"/>
      </a:accent3>
      <a:accent4>
        <a:srgbClr val="9B9B9B"/>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568</Words>
  <Application>Microsoft Office PowerPoint</Application>
  <PresentationFormat>Widescreen</PresentationFormat>
  <Paragraphs>56</Paragraphs>
  <Slides>8</Slides>
  <Notes>4</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3" baseType="lpstr">
      <vt:lpstr>Arial</vt:lpstr>
      <vt:lpstr>Basterds</vt:lpstr>
      <vt:lpstr>Calibri</vt:lpstr>
      <vt:lpstr>Calibri Light</vt:lpstr>
      <vt:lpstr>Gill Sans MT Condensed</vt:lpstr>
      <vt:lpstr>Open Sans Light</vt:lpstr>
      <vt:lpstr>Questrial</vt:lpstr>
      <vt:lpstr>Segoe UI</vt:lpstr>
      <vt:lpstr>Segoe UI Light</vt:lpstr>
      <vt:lpstr>Wingdings</vt:lpstr>
      <vt:lpstr>Office Theme</vt:lpstr>
      <vt:lpstr>MSVID_Product_Brand_template_16-9_WHITE_Cyan-accent</vt:lpstr>
      <vt:lpstr>2_MSVID_Product_Brand_template_16-9_WHITE_Cyan-accent</vt:lpstr>
      <vt:lpstr>1_MSVID_Product_Brand_template_16-9_WHITE_Cyan-accent</vt:lpstr>
      <vt:lpstr>think-cell Slide</vt:lpstr>
      <vt:lpstr>TUGA IT 2017</vt:lpstr>
      <vt:lpstr>PowerPoint Presentation</vt:lpstr>
      <vt:lpstr>PowerPoint Presentation</vt:lpstr>
      <vt:lpstr>THE SPEAKER NIGHTMARE  Eval Forms, OCR, Logic Apps, Azure Functions &amp; Power BI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 IT 2016</dc:title>
  <dc:creator>André Vala</dc:creator>
  <cp:lastModifiedBy>Sandro Pereira</cp:lastModifiedBy>
  <cp:revision>30</cp:revision>
  <dcterms:created xsi:type="dcterms:W3CDTF">2016-05-15T23:39:35Z</dcterms:created>
  <dcterms:modified xsi:type="dcterms:W3CDTF">2017-05-18T08:53:52Z</dcterms:modified>
</cp:coreProperties>
</file>