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5" r:id="rId11"/>
    <p:sldId id="259" r:id="rId12"/>
    <p:sldId id="260" r:id="rId13"/>
    <p:sldId id="261" r:id="rId14"/>
    <p:sldId id="262" r:id="rId15"/>
    <p:sldId id="263" r:id="rId16"/>
    <p:sldId id="265" r:id="rId17"/>
    <p:sldId id="264" r:id="rId18"/>
    <p:sldId id="266" r:id="rId19"/>
    <p:sldId id="268" r:id="rId20"/>
    <p:sldId id="269" r:id="rId21"/>
    <p:sldId id="270" r:id="rId22"/>
    <p:sldId id="271" r:id="rId23"/>
    <p:sldId id="275" r:id="rId24"/>
    <p:sldId id="272" r:id="rId25"/>
    <p:sldId id="267" r:id="rId26"/>
    <p:sldId id="289" r:id="rId27"/>
    <p:sldId id="279" r:id="rId28"/>
    <p:sldId id="28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>
        <p:scale>
          <a:sx n="130" d="100"/>
          <a:sy n="130" d="100"/>
        </p:scale>
        <p:origin x="-16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ACDB-EF3C-4C00-890E-00522ED775DE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4504-39A1-4746-8359-083DD94B5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7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5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0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C38ED-8BED-487C-97EA-B3BBB302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A5F5A-3DA0-4FF3-B3C5-CBB33487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12D63-03F2-4EFB-B2BB-E96ACE5B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2556A-4C0C-4FFE-BA8A-5949BF84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EDB56-F503-484B-B42C-F2937C4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39E48-151F-4E67-B7D5-1389E234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9F12F-B42C-4CE5-9FD4-5F43FECA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0B644-D34B-424F-94F2-1BBDFB57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13D86-F67B-4344-8127-58850D02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FC55-B031-4E17-A3AB-7A65357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EE5C4-7A8B-4F6C-A99F-51FC1551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E3430-DE08-415A-89A0-72F97A7C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2EED8-58E6-4A3F-A7D4-D25DD63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D7D8-3055-455B-95BB-13D68B77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076E-2D91-4114-80E1-3ABE2DA1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E897-6901-403D-BF27-4A39C4ED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FB2B1-53C5-4BEB-9438-251CB0A3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1F378-B04E-45CA-88EA-D4D538F8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F5B1C-418F-4999-96BC-5E9C6184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DE1E-3F31-4DFB-A30F-24800E64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7B55-5C52-45C4-BA3D-C72017F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0EE32-0C4D-4588-8470-A0F908D3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57C4-E8E8-4367-8D55-39039FAD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0DBF6-381B-4FAC-9574-DD22415A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9F074-7444-493E-B75D-FA3CC3C8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0EE9-7DF7-49F4-979D-3E18509B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44F13-889A-404A-9467-F9925DB1B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17825-6020-4669-B64B-07AC3A20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F7A9B-993A-4682-8E6D-D4C23AEF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C2D35-58A9-4ABE-A76F-31D01A30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3D521-A092-4BC7-87DE-457BFC2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1E80-9211-41CF-A062-2A6D190C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AC2E4-607F-4D2E-B408-6A396C8C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CC996-4683-488A-AE95-4BC77D79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40B0D-6270-40D9-A855-97623E535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567E8-B874-41B5-9930-38BE42B4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19CC3-9678-46FB-A3E5-85620583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3DF10-8427-4324-BA82-0F89E18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6B3B0-BE10-485D-AE04-F0E9C50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D58AA-B338-4F9E-9767-BF7F36D7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B3C76B-EE3A-45C4-9D4D-DB207467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AE8BD-2B31-48DB-B95F-08BFA35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EE1FC-A95C-429F-853A-DD6FAAE9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A682E-619C-4AD5-8DC4-627F92EB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36A498-1922-4CD4-B992-92E5B71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AA1FD-2F0D-4054-986A-97F4557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964D-F057-4C95-9DBF-FC1BD5A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B9872-ED0E-4783-BCAD-C0A6E578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49C6F-F605-42E4-B722-1E8958B1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3B23F-F760-4678-8595-DDB71A16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8DF5E-10D5-453A-9224-6A5FABF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F58D5-66B8-418B-9741-B45AB6C1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3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F8C13-8AF3-40B3-A96A-A0C8B5B6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5DC4F-A78B-4C31-AEEF-65072E69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1BF9A-8B54-451E-92D9-896F79AF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F09F3-2A04-458B-A064-1C273280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A71E8-AA14-47DA-AE84-E77E61A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CC1A3-06A3-4116-AF8D-FCAD67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B9C98-3E97-4457-B99D-3897970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A7898-79E1-4DA5-B01B-58AB7D72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52A7-C636-4181-A64C-D9E23D5C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C88D6-A3AA-41AF-91E1-7019BFD6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96B47-480F-4FCE-B98C-92B016CC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2756B-57B9-4239-A368-8C01E918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58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Analysis on </a:t>
            </a:r>
            <a:r>
              <a:rPr lang="zh-CN" altLang="en-US" dirty="0"/>
              <a:t>“</a:t>
            </a:r>
            <a:r>
              <a:rPr lang="en-US" altLang="zh-CN" dirty="0"/>
              <a:t>External-Memory Exact and Approximate All-Pairs Shortest-Paths in Undirected Graphs”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03384-B844-4F9C-BFDB-73342872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946"/>
            <a:ext cx="9144000" cy="841008"/>
          </a:xfrm>
        </p:spPr>
        <p:txBody>
          <a:bodyPr/>
          <a:lstStyle/>
          <a:p>
            <a:r>
              <a:rPr lang="en-US" altLang="zh-CN" dirty="0"/>
              <a:t>					Team 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F339-6361-1F47-AE05-BCB14569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cache-oblivious exact algorithm for APSP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problem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unweighted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undirected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graph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D979-04B8-7242-A275-3AA7EEFA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Overview:</a:t>
            </a:r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MR-BFS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v1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Incremental-BFS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F15BC-4219-5D47-8A17-FE6F4BBE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28" y="2772696"/>
            <a:ext cx="2031794" cy="3751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337AB51-A018-B94D-B686-795411079AA1}"/>
              </a:ext>
            </a:extLst>
          </p:cNvPr>
          <p:cNvCxnSpPr>
            <a:cxnSpLocks/>
          </p:cNvCxnSpPr>
          <p:nvPr/>
        </p:nvCxnSpPr>
        <p:spPr>
          <a:xfrm flipV="1">
            <a:off x="1661652" y="3647768"/>
            <a:ext cx="1002890" cy="1406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B9224A6-7607-7F4C-8F0B-BCFAB1F14907}"/>
              </a:ext>
            </a:extLst>
          </p:cNvPr>
          <p:cNvCxnSpPr>
            <a:cxnSpLocks/>
          </p:cNvCxnSpPr>
          <p:nvPr/>
        </p:nvCxnSpPr>
        <p:spPr>
          <a:xfrm flipV="1">
            <a:off x="1907458" y="4159046"/>
            <a:ext cx="1160207" cy="932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82572FA-2E1D-324A-914C-BAD65389B32A}"/>
              </a:ext>
            </a:extLst>
          </p:cNvPr>
          <p:cNvSpPr txBox="1"/>
          <p:nvPr/>
        </p:nvSpPr>
        <p:spPr>
          <a:xfrm>
            <a:off x="562896" y="5091803"/>
            <a:ext cx="295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Two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major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components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98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1087901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 </a:t>
            </a:r>
            <a:r>
              <a:rPr lang="en-US" altLang="zh-CN" sz="2800" dirty="0">
                <a:latin typeface="CMR10"/>
              </a:rPr>
              <a:t>computes the BFS level of each node with respect to s</a:t>
            </a:r>
            <a:endParaRPr lang="en-US" altLang="zh-CN" sz="2400" dirty="0">
              <a:latin typeface="CMR1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7158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]: </a:t>
            </a:r>
            <a:r>
              <a:rPr lang="en-US" altLang="zh-CN" sz="2400" b="0" i="0" u="none" strike="noStrike" baseline="0" dirty="0">
                <a:latin typeface="CMR10"/>
              </a:rPr>
              <a:t>set of </a:t>
            </a:r>
            <a:r>
              <a:rPr lang="en-US" altLang="zh-CN" sz="2400" dirty="0">
                <a:latin typeface="CMR10"/>
              </a:rPr>
              <a:t>nodes in BFS level </a:t>
            </a:r>
            <a:r>
              <a:rPr lang="en-US" altLang="zh-CN" sz="2400" b="0" i="0" u="none" strike="noStrike" baseline="0" dirty="0" err="1">
                <a:latin typeface="CMMI10"/>
              </a:rPr>
              <a:t>i</a:t>
            </a:r>
            <a:r>
              <a:rPr lang="en-US" altLang="zh-CN" sz="24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en-US" altLang="zh-CN" sz="2400" dirty="0"/>
              <a:t>N(v): </a:t>
            </a:r>
            <a:r>
              <a:rPr lang="en-US" altLang="zh-CN" sz="2400" b="0" i="0" u="none" strike="noStrike" baseline="0" dirty="0">
                <a:latin typeface="CMR10"/>
              </a:rPr>
              <a:t>set of vertices adjacent to vertex </a:t>
            </a:r>
            <a:r>
              <a:rPr lang="en-US" altLang="zh-CN" sz="2400" b="0" i="0" u="none" strike="noStrike" baseline="0" dirty="0">
                <a:latin typeface="CMMI10"/>
              </a:rPr>
              <a:t>v</a:t>
            </a:r>
          </a:p>
          <a:p>
            <a:pPr algn="l"/>
            <a:endParaRPr lang="en-US" altLang="zh-CN" sz="3200" dirty="0">
              <a:latin typeface="CMMI10"/>
            </a:endParaRPr>
          </a:p>
          <a:p>
            <a:pPr algn="l"/>
            <a:endParaRPr lang="en-US" altLang="zh-CN" sz="3200" dirty="0"/>
          </a:p>
          <a:p>
            <a:r>
              <a:rPr lang="en-US" altLang="zh-CN" sz="3200" dirty="0"/>
              <a:t>Start with L[-1] = [], L[0] = [s],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1:</a:t>
            </a:r>
          </a:p>
          <a:p>
            <a:r>
              <a:rPr lang="en-US" altLang="zh-CN" sz="3200" dirty="0"/>
              <a:t>For each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&lt; V: </a:t>
            </a:r>
          </a:p>
          <a:p>
            <a:r>
              <a:rPr lang="en-US" altLang="zh-CN" sz="3200" dirty="0"/>
              <a:t>Compute L[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D5226D-F56E-B846-8DBA-A0D91BFE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Construct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 each v ∈ L(i−1), accesses to its adjacency lists.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34EC21-CB48-48F5-A9D3-D697367A4CC0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652077-FF9A-0E45-A9A4-C410BA4C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1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Sort the nodes in N(L(i−1)).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A0D5DD-2495-424C-8102-025C819F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32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9D823-04FE-0F46-BAE3-C95B8E99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482" y="2084440"/>
            <a:ext cx="4022470" cy="27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32F4B8-A465-B84B-AB26-341E7D06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415" y="2172929"/>
            <a:ext cx="4370889" cy="27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Construct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R6"/>
                  </a:rPr>
                  <a:t>1</a:t>
                </a:r>
                <a:r>
                  <a:rPr lang="en-US" altLang="zh-CN" sz="3200" dirty="0">
                    <a:latin typeface="CMR6"/>
                  </a:rPr>
                  <a:t>/</a:t>
                </a:r>
                <a:r>
                  <a:rPr lang="nn-NO" altLang="zh-CN" sz="3200" b="0" i="0" u="none" strike="noStrike" baseline="0" dirty="0">
                    <a:latin typeface="CMMI6"/>
                  </a:rPr>
                  <a:t>B 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MI8"/>
                  </a:rPr>
                  <a:t>N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L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i </a:t>
                </a:r>
                <a:r>
                  <a:rPr lang="nn-NO" altLang="zh-CN" sz="3200" b="0" i="0" u="none" strike="noStrike" baseline="0" dirty="0">
                    <a:latin typeface="CMSY8"/>
                  </a:rPr>
                  <a:t>− </a:t>
                </a:r>
                <a:r>
                  <a:rPr lang="nn-NO" altLang="zh-CN" sz="3200" b="0" i="0" u="none" strike="noStrike" baseline="0" dirty="0">
                    <a:latin typeface="CMR8"/>
                  </a:rPr>
                  <a:t>1))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R8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Remove duplicates from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sort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 err="1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MI8"/>
                  </a:rPr>
                  <a:t> 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 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. Remove nodes in L′(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) that occur in </a:t>
                </a:r>
                <a:r>
                  <a:rPr kumimoji="0" lang="nn-NO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L(i − 1) ∪ L(i − 2):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(1/B(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2)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pPr algn="l"/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))|</m:t>
                        </m:r>
                      </m:e>
                    </m:nary>
                  </m:oMath>
                </a14:m>
                <a:r>
                  <a:rPr lang="en-US" altLang="zh-CN" sz="3200" dirty="0">
                    <a:latin typeface="CMR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</a:p>
              <a:p>
                <a:pPr algn="ctr"/>
                <a:r>
                  <a:rPr lang="en-US" altLang="zh-CN" sz="3200" dirty="0"/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)|+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sort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))|)+1/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B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 (|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))| + 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)))</m:t>
                        </m:r>
                      </m:e>
                    </m:nary>
                  </m:oMath>
                </a14:m>
                <a:r>
                  <a:rPr lang="nn-NO" altLang="zh-CN" sz="3200" dirty="0"/>
                  <a:t>)</a:t>
                </a:r>
                <a:endParaRPr lang="en-US" altLang="zh-CN" sz="3200" b="0" i="0" u="none" strike="noStrike" baseline="0" dirty="0">
                  <a:latin typeface="CMR10"/>
                </a:endParaRPr>
              </a:p>
              <a:p>
                <a:pPr algn="ctr"/>
                <a:r>
                  <a:rPr lang="en-US" altLang="zh-CN" sz="3200" b="0" i="0" u="none" strike="noStrike" baseline="0" dirty="0">
                    <a:latin typeface="CMSY10"/>
                  </a:rPr>
                  <a:t>=O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 </a:t>
                </a:r>
                <a:r>
                  <a:rPr lang="en-US" altLang="zh-CN" sz="3200" b="0" i="0" u="none" strike="noStrike" baseline="0" dirty="0">
                    <a:latin typeface="CMR10"/>
                  </a:rPr>
                  <a:t>+ </a:t>
                </a:r>
                <a:r>
                  <a:rPr lang="en-US" altLang="zh-CN" sz="3200" b="0" i="0" u="none" strike="noStrike" baseline="0" dirty="0">
                    <a:latin typeface="CMMI10"/>
                  </a:rPr>
                  <a:t>sort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u="none" strike="noStrike" baseline="0" dirty="0">
                    <a:latin typeface="CMR10"/>
                  </a:rPr>
                  <a:t>)) I/</a:t>
                </a:r>
                <a:r>
                  <a:rPr lang="en-US" altLang="zh-CN" sz="3200" b="0" u="none" strike="noStrike" baseline="0" dirty="0" err="1">
                    <a:latin typeface="CMR10"/>
                  </a:rPr>
                  <a:t>Os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blipFill>
                <a:blip r:embed="rId3"/>
                <a:stretch>
                  <a:fillRect l="-2109" t="-1948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1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841C0-1DF6-4D6A-B9CB-CA75B8A22EEC}"/>
              </a:ext>
            </a:extLst>
          </p:cNvPr>
          <p:cNvSpPr txBox="1"/>
          <p:nvPr/>
        </p:nvSpPr>
        <p:spPr>
          <a:xfrm>
            <a:off x="609601" y="550985"/>
            <a:ext cx="7527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For </a:t>
            </a:r>
            <a:r>
              <a:rPr lang="en-US" altLang="zh-CN" sz="4000" b="0" i="0" u="none" strike="noStrike" baseline="0" dirty="0">
                <a:latin typeface="CMR10"/>
              </a:rPr>
              <a:t>unweighted undirected graphs:</a:t>
            </a:r>
          </a:p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1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dirty="0">
                <a:latin typeface="CMR10"/>
              </a:rPr>
              <a:t>	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=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 u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5FE9D-AFC9-41D4-97C8-0CD989388F9D}"/>
              </a:ext>
            </a:extLst>
          </p:cNvPr>
          <p:cNvSpPr txBox="1"/>
          <p:nvPr/>
        </p:nvSpPr>
        <p:spPr>
          <a:xfrm>
            <a:off x="609601" y="3645059"/>
            <a:ext cx="99528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2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b="0" i="0" u="none" strike="noStrike" baseline="0" dirty="0">
                <a:latin typeface="CMMI10"/>
              </a:rPr>
              <a:t>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−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+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r>
              <a:rPr lang="pl-PL" altLang="zh-CN" sz="3200" b="0" i="0" u="none" strike="noStrike" baseline="0" dirty="0">
                <a:latin typeface="CMTI10"/>
              </a:rPr>
              <a:t>.</a:t>
            </a:r>
            <a:endParaRPr lang="en-US" altLang="zh-CN" sz="3200" dirty="0">
              <a:latin typeface="CMTI10"/>
            </a:endParaRPr>
          </a:p>
          <a:p>
            <a:pPr algn="ctr"/>
            <a:r>
              <a:rPr lang="en-US" altLang="zh-CN" sz="3200" b="0" i="0" u="none" strike="noStrike" baseline="0" dirty="0">
                <a:latin typeface="CMR10"/>
              </a:rPr>
              <a:t>Triangle Inequality</a:t>
            </a:r>
            <a:endParaRPr lang="zh-CN" alt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2F099C-BDBF-0C42-8F26-51B01F6D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57" y="1179871"/>
            <a:ext cx="3100649" cy="29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6B886A-F593-451F-BE44-7DCDFCA9107D}"/>
              </a:ext>
            </a:extLst>
          </p:cNvPr>
          <p:cNvSpPr txBox="1"/>
          <p:nvPr/>
        </p:nvSpPr>
        <p:spPr>
          <a:xfrm>
            <a:off x="463061" y="486508"/>
            <a:ext cx="100232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i="0" u="none" strike="noStrike" baseline="0" dirty="0">
                <a:latin typeface="CMR10"/>
              </a:rPr>
              <a:t>Sort the adjacency lists in non-decreasing order by </a:t>
            </a:r>
            <a:r>
              <a:rPr lang="en-US" altLang="zh-CN" sz="3200" b="0" i="0" u="none" strike="noStrike" baseline="0" dirty="0">
                <a:latin typeface="CMMI10"/>
              </a:rPr>
              <a:t>d</a:t>
            </a:r>
            <a:r>
              <a:rPr lang="en-US" altLang="zh-CN" sz="3200" b="0" i="0" u="none" strike="noStrike" baseline="0" dirty="0">
                <a:latin typeface="CMR10"/>
              </a:rPr>
              <a:t>(</a:t>
            </a:r>
            <a:r>
              <a:rPr lang="en-US" altLang="zh-CN" sz="3200" b="0" i="0" u="none" strike="noStrike" baseline="0" dirty="0">
                <a:latin typeface="CMMI10"/>
              </a:rPr>
              <a:t>u, </a:t>
            </a:r>
            <a:r>
              <a:rPr lang="en-US" altLang="zh-CN" sz="3200" b="0" i="0" u="none" strike="noStrike" baseline="0" dirty="0">
                <a:latin typeface="CMSY10"/>
              </a:rPr>
              <a:t>·</a:t>
            </a:r>
            <a:r>
              <a:rPr lang="en-US" altLang="zh-CN" sz="3200" b="0" i="0" u="none" strike="noStrike" baseline="0" dirty="0">
                <a:latin typeface="CMR10"/>
              </a:rPr>
              <a:t>)</a:t>
            </a:r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A(j): portion of the sorted list which contains adjacency lists of vertices w with d(</a:t>
            </a:r>
            <a:r>
              <a:rPr lang="en-US" altLang="zh-CN" sz="3200" dirty="0" err="1"/>
              <a:t>u,w</a:t>
            </a:r>
            <a:r>
              <a:rPr lang="en-US" altLang="zh-CN" sz="3200" dirty="0"/>
              <a:t>) = j</a:t>
            </a:r>
          </a:p>
          <a:p>
            <a:pPr algn="l"/>
            <a:endParaRPr lang="en-US" altLang="zh-CN" sz="3200" dirty="0"/>
          </a:p>
          <a:p>
            <a:r>
              <a:rPr lang="en-US" altLang="zh-CN" sz="3200" b="1" i="0" u="none" strike="noStrike" baseline="0" dirty="0">
                <a:latin typeface="CMCSC10"/>
              </a:rPr>
              <a:t>Observation</a:t>
            </a:r>
            <a:r>
              <a:rPr lang="en-US" altLang="zh-CN" sz="3200" b="1" i="0" u="none" strike="noStrike" baseline="0" dirty="0">
                <a:latin typeface="CMR10"/>
              </a:rPr>
              <a:t> 3</a:t>
            </a:r>
            <a:r>
              <a:rPr lang="en-US" altLang="zh-CN" sz="3200" b="0" i="0" u="none" strike="noStrike" baseline="0" dirty="0">
                <a:latin typeface="CMR10"/>
              </a:rPr>
              <a:t>: </a:t>
            </a:r>
          </a:p>
          <a:p>
            <a:pPr algn="l"/>
            <a:r>
              <a:rPr lang="en-US" altLang="zh-CN" sz="3200" dirty="0"/>
              <a:t>The adjacency list of any vertex w with d(</a:t>
            </a:r>
            <a:r>
              <a:rPr lang="en-US" altLang="zh-CN" sz="3200" dirty="0" err="1"/>
              <a:t>v,w</a:t>
            </a:r>
            <a:r>
              <a:rPr lang="en-US" altLang="zh-CN" sz="3200" dirty="0"/>
              <a:t>)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must reside in some A(j) where </a:t>
            </a:r>
          </a:p>
          <a:p>
            <a:pPr algn="ctr"/>
            <a:r>
              <a:rPr lang="en-US" altLang="zh-CN" sz="3200" dirty="0" err="1"/>
              <a:t>i</a:t>
            </a:r>
            <a:r>
              <a:rPr lang="en-US" altLang="zh-CN" sz="3200" dirty="0"/>
              <a:t> − d(u, v) ≤ j ≤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+ d(u, v)</a:t>
            </a:r>
          </a:p>
          <a:p>
            <a:r>
              <a:rPr lang="en-US" altLang="zh-CN" sz="3200" dirty="0"/>
              <a:t>With this observation, we have the next BFS algorithm.</a:t>
            </a:r>
          </a:p>
        </p:txBody>
      </p:sp>
    </p:spTree>
    <p:extLst>
      <p:ext uri="{BB962C8B-B14F-4D97-AF65-F5344CB8AC3E}">
        <p14:creationId xmlns:p14="http://schemas.microsoft.com/office/powerpoint/2010/main" val="319742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 </a:t>
            </a:r>
            <a:r>
              <a:rPr lang="en-US" altLang="zh-CN" sz="2800" b="0" i="0" u="none" strike="noStrike" baseline="0" dirty="0">
                <a:latin typeface="CMR8"/>
              </a:rPr>
              <a:t>computes</a:t>
            </a:r>
          </a:p>
          <a:p>
            <a:pPr algn="l"/>
            <a:r>
              <a:rPr lang="pl-PL" altLang="zh-CN" sz="2800" b="0" i="0" u="none" strike="noStrike" baseline="0" dirty="0">
                <a:latin typeface="CMMI8"/>
              </a:rPr>
              <a:t>d</a:t>
            </a:r>
            <a:r>
              <a:rPr lang="pl-PL" altLang="zh-CN" sz="2800" b="0" i="0" u="none" strike="noStrike" baseline="0" dirty="0">
                <a:latin typeface="CMR8"/>
              </a:rPr>
              <a:t>(</a:t>
            </a:r>
            <a:r>
              <a:rPr lang="pl-PL" altLang="zh-CN" sz="2800" b="0" i="0" u="none" strike="noStrike" baseline="0" dirty="0">
                <a:latin typeface="CMMI8"/>
              </a:rPr>
              <a:t>v, w</a:t>
            </a:r>
            <a:r>
              <a:rPr lang="pl-PL" altLang="zh-CN" sz="2800" b="0" i="0" u="none" strike="noStrike" baseline="0" dirty="0">
                <a:latin typeface="CMR8"/>
              </a:rPr>
              <a:t>) for all </a:t>
            </a:r>
            <a:r>
              <a:rPr lang="pl-PL" altLang="zh-CN" sz="2800" b="0" i="0" u="none" strike="noStrike" baseline="0" dirty="0">
                <a:latin typeface="CMMI8"/>
              </a:rPr>
              <a:t>w </a:t>
            </a:r>
            <a:r>
              <a:rPr lang="pl-PL" altLang="zh-CN" sz="2800" b="0" i="0" u="none" strike="noStrike" baseline="0" dirty="0">
                <a:latin typeface="CMSY8"/>
              </a:rPr>
              <a:t>∈ </a:t>
            </a:r>
            <a:r>
              <a:rPr lang="pl-PL" altLang="zh-CN" sz="2800" b="0" i="0" u="none" strike="noStrike" baseline="0" dirty="0">
                <a:latin typeface="CMMI8"/>
              </a:rPr>
              <a:t>V </a:t>
            </a:r>
            <a:r>
              <a:rPr lang="pl-PL" altLang="zh-CN" sz="2800" b="0" i="0" u="none" strike="noStrike" baseline="0" dirty="0">
                <a:latin typeface="CMR8"/>
              </a:rPr>
              <a:t>[</a:t>
            </a:r>
            <a:r>
              <a:rPr lang="pl-PL" altLang="zh-CN" sz="2800" b="0" i="0" u="none" strike="noStrike" baseline="0" dirty="0">
                <a:latin typeface="CMMI8"/>
              </a:rPr>
              <a:t>G</a:t>
            </a:r>
            <a:r>
              <a:rPr lang="pl-PL" altLang="zh-CN" sz="2800" b="0" i="0" u="none" strike="noStrike" baseline="0" dirty="0">
                <a:latin typeface="CMR8"/>
              </a:rPr>
              <a:t>]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9025"/>
            <a:ext cx="68228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A(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): portion of </a:t>
            </a:r>
            <a:r>
              <a:rPr lang="en-US" altLang="zh-CN" sz="2000" dirty="0" err="1">
                <a:solidFill>
                  <a:prstClr val="black"/>
                </a:solidFill>
                <a:latin typeface="CMMI10"/>
              </a:rPr>
              <a:t>Adj_lists</a:t>
            </a:r>
            <a:r>
              <a:rPr lang="en-US" altLang="zh-CN" sz="2000" dirty="0">
                <a:solidFill>
                  <a:prstClr val="black"/>
                </a:solidFill>
                <a:latin typeface="CMMI1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with exactly distance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from u.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Sort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Adj_lists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d(u, x) ≤ d(u, y) ∧ x &lt;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5491011"/>
            <a:ext cx="7119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{3: [0, 2], 5: [0, 1, 2], 1: [2, 4, 5], 2: [1, 3, 4, 5], 4: [1, 2]}</a:t>
            </a:r>
          </a:p>
          <a:p>
            <a:pPr lvl="0"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DB6C59-A3A4-B44B-A4BE-27BCE896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6" y="2033209"/>
            <a:ext cx="4575091" cy="2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4C9247-371F-477D-BFD3-35D898BF2EC0}"/>
              </a:ext>
            </a:extLst>
          </p:cNvPr>
          <p:cNvSpPr txBox="1"/>
          <p:nvPr/>
        </p:nvSpPr>
        <p:spPr>
          <a:xfrm>
            <a:off x="633045" y="888025"/>
            <a:ext cx="10925908" cy="419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paper </a:t>
            </a:r>
            <a:r>
              <a:rPr lang="en-US" altLang="zh-CN" sz="4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en-US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algorithms.</a:t>
            </a:r>
            <a:endParaRPr lang="en-US" altLang="zh-CN" sz="40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cache-oblivious exact algorithm for APSP in unweighted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cache-aware approximate algorithm for APSP in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cache-aware exact algorithm for APSP in 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F4C086A-831C-4E88-A20E-BFD748E76C67}"/>
              </a:ext>
            </a:extLst>
          </p:cNvPr>
          <p:cNvSpPr/>
          <p:nvPr/>
        </p:nvSpPr>
        <p:spPr>
          <a:xfrm>
            <a:off x="257906" y="1403933"/>
            <a:ext cx="11301047" cy="15826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11277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Construct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j ← max{0, i−1−d(u, v)} to min{|V |−1, i−1+d(u, v)} 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Extract the adjacency list of each w ∈ V [G]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that appears in 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whose adjacency list appears in A(j)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50B72E4-5289-4998-A473-7537EC21B3FE}"/>
              </a:ext>
            </a:extLst>
          </p:cNvPr>
          <p:cNvSpPr/>
          <p:nvPr/>
        </p:nvSpPr>
        <p:spPr>
          <a:xfrm>
            <a:off x="726830" y="4232031"/>
            <a:ext cx="9882555" cy="5847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5928852" y="1185573"/>
            <a:ext cx="645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N(L(i-1))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[0,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2]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0B9294-B9A4-4801-959D-E92759AEED66}"/>
              </a:ext>
            </a:extLst>
          </p:cNvPr>
          <p:cNvCxnSpPr>
            <a:cxnSpLocks/>
          </p:cNvCxnSpPr>
          <p:nvPr/>
        </p:nvCxnSpPr>
        <p:spPr>
          <a:xfrm>
            <a:off x="10127226" y="4703586"/>
            <a:ext cx="482159" cy="6618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DDB219-0201-4799-A870-274837625985}"/>
              </a:ext>
            </a:extLst>
          </p:cNvPr>
          <p:cNvSpPr/>
          <p:nvPr/>
        </p:nvSpPr>
        <p:spPr>
          <a:xfrm>
            <a:off x="9855326" y="5380039"/>
            <a:ext cx="2168769" cy="584775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Observation 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55912B-9DC4-9C4C-A08B-5D35BCF0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348" y="2110831"/>
            <a:ext cx="3671594" cy="19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445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2,</a:t>
            </a: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</a:t>
            </a: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L′(</a:t>
            </a:r>
            <a:r>
              <a:rPr lang="en-US" altLang="zh-CN" sz="3200" dirty="0" err="1">
                <a:solidFill>
                  <a:prstClr val="black"/>
                </a:solidFill>
              </a:rPr>
              <a:t>i</a:t>
            </a:r>
            <a:r>
              <a:rPr lang="en-US" altLang="zh-CN" sz="3200" dirty="0">
                <a:solidFill>
                  <a:prstClr val="black"/>
                </a:solidFill>
              </a:rPr>
              <a:t>)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[0,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1,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2,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4,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5]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08F40-2FA1-A64F-B819-EFE3F97E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56" y="2033209"/>
            <a:ext cx="4575091" cy="2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28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5642839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prstClr val="black"/>
                </a:solidFill>
              </a:rPr>
              <a:t>i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2,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V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2</a:t>
            </a:r>
            <a:endParaRPr lang="en-US" altLang="zh-CN" sz="3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L(</a:t>
            </a:r>
            <a:r>
              <a:rPr lang="en-US" altLang="zh-CN" sz="32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</a:t>
            </a: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[0]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6B098D-48E5-9F43-A3E4-3D85F1D0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343" y="2034427"/>
            <a:ext cx="4581013" cy="28439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943191-9400-6C42-986D-9219609BC5DE}"/>
              </a:ext>
            </a:extLst>
          </p:cNvPr>
          <p:cNvSpPr txBox="1"/>
          <p:nvPr/>
        </p:nvSpPr>
        <p:spPr>
          <a:xfrm>
            <a:off x="11524162" y="2251587"/>
            <a:ext cx="4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6FD8F-047B-CA41-9ED1-26C8383D37D5}"/>
              </a:ext>
            </a:extLst>
          </p:cNvPr>
          <p:cNvSpPr txBox="1"/>
          <p:nvPr/>
        </p:nvSpPr>
        <p:spPr>
          <a:xfrm>
            <a:off x="8937140" y="3077531"/>
            <a:ext cx="4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310F8-0903-C34E-AB7D-DFCE086FF3B9}"/>
              </a:ext>
            </a:extLst>
          </p:cNvPr>
          <p:cNvSpPr txBox="1"/>
          <p:nvPr/>
        </p:nvSpPr>
        <p:spPr>
          <a:xfrm>
            <a:off x="10017177" y="1755092"/>
            <a:ext cx="4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24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869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Output: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{-1:[],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0:[2],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1:[1,3,4,5],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2:[0],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3:[],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4:[],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5:[]}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E8CEB4-BADC-424E-9CBF-A0B77DC5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1" y="2122169"/>
            <a:ext cx="4252042" cy="2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Sort the 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Adj_lists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O(sort(E))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Construct 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L(</a:t>
                </a:r>
                <a:r>
                  <a:rPr lang="en-US" altLang="zh-CN" sz="3200" dirty="0" err="1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i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O(d(u, v)) </a:t>
                </a:r>
              </a:p>
              <a:p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</a:t>
                </a:r>
              </a:p>
              <a:p>
                <a:pPr algn="ctr"/>
                <a:r>
                  <a:rPr lang="pt-BR" altLang="zh-CN" sz="3200" dirty="0">
                    <a:latin typeface="CMSY8"/>
                  </a:rPr>
                  <a:t>O(E/B d(u, v) + sort(E)) </a:t>
                </a:r>
                <a:r>
                  <a:rPr lang="en-US" altLang="zh-CN" sz="3200" dirty="0">
                    <a:latin typeface="CMSY8"/>
                  </a:rPr>
                  <a:t>I/</a:t>
                </a:r>
                <a:r>
                  <a:rPr lang="en-US" altLang="zh-CN" sz="3200" dirty="0" err="1">
                    <a:latin typeface="CMSY8"/>
                  </a:rPr>
                  <a:t>Os</a:t>
                </a:r>
                <a:endParaRPr lang="zh-CN" altLang="en-US" sz="3200" dirty="0">
                  <a:latin typeface="CMSY8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blipFill>
                <a:blip r:embed="rId3"/>
                <a:stretch>
                  <a:fillRect l="-2109" t="-2605" b="-3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4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E5FA08-D56F-43F7-8F3A-184EB23D1DEE}"/>
              </a:ext>
            </a:extLst>
          </p:cNvPr>
          <p:cNvSpPr txBox="1"/>
          <p:nvPr/>
        </p:nvSpPr>
        <p:spPr>
          <a:xfrm>
            <a:off x="656492" y="374359"/>
            <a:ext cx="72683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Incremental-BFS performs BFS I/O-efficiently from all v ∈ V [G].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Observation 4: </a:t>
            </a:r>
          </a:p>
          <a:p>
            <a:r>
              <a:rPr lang="en-US" altLang="zh-CN" sz="3200" dirty="0"/>
              <a:t>If ET is an Euler Tour of a spanning tree of an unweighted undirected graph G: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the number of edges between any two vertices x and y on ET is an upper bound on d(x, y) in G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ET has O(V ) edges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each vertex of V [G] appears at least once in ET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8EC00BB-BEA0-4770-8E11-EF0948735BF7}"/>
              </a:ext>
            </a:extLst>
          </p:cNvPr>
          <p:cNvSpPr/>
          <p:nvPr/>
        </p:nvSpPr>
        <p:spPr>
          <a:xfrm>
            <a:off x="785446" y="5202342"/>
            <a:ext cx="7479323" cy="12426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ACB39E-EA09-4091-AE51-2759C96944AB}"/>
              </a:ext>
            </a:extLst>
          </p:cNvPr>
          <p:cNvCxnSpPr/>
          <p:nvPr/>
        </p:nvCxnSpPr>
        <p:spPr>
          <a:xfrm>
            <a:off x="7784123" y="5439508"/>
            <a:ext cx="131298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E2D566-5D68-40E6-AB3B-BB5F143B73F7}"/>
              </a:ext>
            </a:extLst>
          </p:cNvPr>
          <p:cNvSpPr/>
          <p:nvPr/>
        </p:nvSpPr>
        <p:spPr>
          <a:xfrm>
            <a:off x="9144000" y="4994031"/>
            <a:ext cx="2602523" cy="124264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CMR10"/>
              </a:rPr>
              <a:t>E</a:t>
            </a:r>
            <a:r>
              <a:rPr lang="en-US" altLang="zh-CN" sz="1800" b="0" i="0" u="none" strike="noStrike" baseline="0" dirty="0">
                <a:latin typeface="CMR10"/>
              </a:rPr>
              <a:t>nsures that BFS will be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performed from each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SY10"/>
              </a:rPr>
              <a:t>∈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0" u="none" strike="noStrike" baseline="0" dirty="0">
                <a:latin typeface="CMMI10"/>
              </a:rPr>
              <a:t>G</a:t>
            </a:r>
            <a:r>
              <a:rPr lang="en-US" altLang="zh-CN" sz="1800" b="0" i="0" u="none" strike="noStrike" baseline="0" dirty="0">
                <a:latin typeface="CMR10"/>
              </a:rPr>
              <a:t>].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Euler tour technique - Wikipedia">
            <a:extLst>
              <a:ext uri="{FF2B5EF4-FFF2-40B4-BE49-F238E27FC236}">
                <a16:creationId xmlns:a16="http://schemas.microsoft.com/office/drawing/2014/main" id="{48CDD39D-4D00-CE4E-AB7E-EDED1C56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36" y="690309"/>
            <a:ext cx="4055433" cy="357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0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F339-6361-1F47-AE05-BCB14569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things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together,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made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D979-04B8-7242-A275-3AA7EEFA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MR-BFS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v1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Incremental-BFS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0CA58-7822-F149-A801-7AD0ABE6A738}"/>
              </a:ext>
            </a:extLst>
          </p:cNvPr>
          <p:cNvSpPr txBox="1"/>
          <p:nvPr/>
        </p:nvSpPr>
        <p:spPr>
          <a:xfrm>
            <a:off x="383458" y="4326192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problem!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9978BA-E896-534D-BB26-EC85B1560FEF}"/>
              </a:ext>
            </a:extLst>
          </p:cNvPr>
          <p:cNvSpPr/>
          <p:nvPr/>
        </p:nvSpPr>
        <p:spPr>
          <a:xfrm>
            <a:off x="265471" y="1449632"/>
            <a:ext cx="10933471" cy="13951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7">
            <a:extLst>
              <a:ext uri="{FF2B5EF4-FFF2-40B4-BE49-F238E27FC236}">
                <a16:creationId xmlns:a16="http://schemas.microsoft.com/office/drawing/2014/main" id="{C68C34CD-961A-9446-9DB7-8EE9C5AA344D}"/>
              </a:ext>
            </a:extLst>
          </p:cNvPr>
          <p:cNvCxnSpPr/>
          <p:nvPr/>
        </p:nvCxnSpPr>
        <p:spPr>
          <a:xfrm flipV="1">
            <a:off x="8057535" y="1095251"/>
            <a:ext cx="691662" cy="422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8">
            <a:extLst>
              <a:ext uri="{FF2B5EF4-FFF2-40B4-BE49-F238E27FC236}">
                <a16:creationId xmlns:a16="http://schemas.microsoft.com/office/drawing/2014/main" id="{FCB32395-470D-BF4D-B23C-3F21DA79E602}"/>
              </a:ext>
            </a:extLst>
          </p:cNvPr>
          <p:cNvSpPr/>
          <p:nvPr/>
        </p:nvSpPr>
        <p:spPr>
          <a:xfrm>
            <a:off x="8749197" y="359386"/>
            <a:ext cx="2332892" cy="10902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Just do a simple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traversal</a:t>
            </a:r>
            <a:r>
              <a:rPr lang="en-US" altLang="zh-CN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lvl="0" indent="-514350" algn="ctr">
                  <a:buFontTx/>
                  <a:buAutoNum type="alphaLcPeriod"/>
                  <a:defRPr/>
                </a:pPr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O(min{V +sort(E), sort(E)·</a:t>
                </a:r>
                <a:r>
                  <a:rPr kumimoji="0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lvl="0" algn="ctr"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+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V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 ·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sort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(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1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MR8"/>
              </a:rPr>
              <a:t>*: Cache-oblivious priority queue and graph algorithm applications. 2002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604C2C-5072-44D1-999E-962EA51B89ED}"/>
              </a:ext>
            </a:extLst>
          </p:cNvPr>
          <p:cNvSpPr/>
          <p:nvPr/>
        </p:nvSpPr>
        <p:spPr>
          <a:xfrm>
            <a:off x="3739662" y="4923692"/>
            <a:ext cx="2731476" cy="9730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345AA-C455-4773-9BD4-51422B4C6F68}"/>
              </a:ext>
            </a:extLst>
          </p:cNvPr>
          <p:cNvCxnSpPr/>
          <p:nvPr/>
        </p:nvCxnSpPr>
        <p:spPr>
          <a:xfrm flipV="1">
            <a:off x="6213231" y="4431323"/>
            <a:ext cx="2356337" cy="656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/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MR10"/>
                  </a:rPr>
                  <a:t> By O</a:t>
                </a:r>
                <a:r>
                  <a:rPr lang="en-US" altLang="zh-CN" sz="1800" b="0" i="0" u="none" strike="noStrike" baseline="0" dirty="0">
                    <a:latin typeface="CMR10"/>
                  </a:rPr>
                  <a:t>bservation 3(a) and 4(b):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1800" dirty="0">
                    <a:solidFill>
                      <a:prstClr val="black"/>
                    </a:solidFill>
                  </a:rPr>
                  <a:t> </a:t>
                </a:r>
                <a:r>
                  <a:rPr lang="it-IT" altLang="zh-CN" dirty="0">
                    <a:solidFill>
                      <a:prstClr val="black"/>
                    </a:solidFill>
                  </a:rPr>
                  <a:t>= O(V).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blipFill>
                <a:blip r:embed="rId4"/>
                <a:stretch>
                  <a:fillRect b="-84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O(min{V +sort(E), sort(E)·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V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 · 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sort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8"/>
                <a:ea typeface="等线" panose="02010600030101010101" pitchFamily="2" charset="-122"/>
                <a:cs typeface="+mn-cs"/>
              </a:rPr>
              <a:t>*: Cache-oblivious priority queue and graph algorithm applications. 2002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37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Tour?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improvements?</a:t>
            </a:r>
          </a:p>
        </p:txBody>
      </p:sp>
    </p:spTree>
    <p:extLst>
      <p:ext uri="{BB962C8B-B14F-4D97-AF65-F5344CB8AC3E}">
        <p14:creationId xmlns:p14="http://schemas.microsoft.com/office/powerpoint/2010/main" val="32639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APSP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problem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27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AFCFA-B0DE-F347-8386-E28458B7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Tour?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06A0-AA09-7F47-8B43-BCE6C666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27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6FDDF-70D1-684A-AC33-947C737B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8E082-F225-6644-9BE7-DF1685D7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968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125F-2CC3-DC42-934D-7030ED16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improvements?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0D9FF-54C4-8740-BD74-CFC9B012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3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161D-3D4D-4C41-9A49-C8DBF88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7595E-9711-F344-A5F3-5097C4EB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</a:t>
            </a:r>
            <a:r>
              <a:rPr kumimoji="1" lang="en-US" altLang="zh-CN" dirty="0"/>
              <a:t>ll-</a:t>
            </a:r>
            <a:r>
              <a:rPr kumimoji="1" lang="en-US" altLang="zh-CN" b="1" dirty="0"/>
              <a:t>p</a:t>
            </a:r>
            <a:r>
              <a:rPr kumimoji="1" lang="en-US" altLang="zh-CN" dirty="0"/>
              <a:t>airs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</a:t>
            </a:r>
            <a:r>
              <a:rPr kumimoji="1" lang="en-US" altLang="zh-CN" dirty="0"/>
              <a:t>hortest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</a:t>
            </a:r>
            <a:r>
              <a:rPr kumimoji="1" lang="en-US" altLang="zh-CN" dirty="0"/>
              <a:t>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(directed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undirected)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V[G],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E[G],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real-valued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find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minimum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total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edge-weight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between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every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pair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vertices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V[G].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b="1" dirty="0"/>
              <a:t>Cache-oblivious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3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5138-5A0B-8343-9D11-2E02D90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A906D-974D-DC48-AA40-C59776F6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6381" cy="46672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cache-aware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class!)</a:t>
            </a:r>
          </a:p>
          <a:p>
            <a:r>
              <a:rPr kumimoji="1" lang="en-US" altLang="zh-CN" dirty="0"/>
              <a:t>﻿Similar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cache-aware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 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 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consists of a two-level memory hierarchy, but algorithms are designed and analyzed without using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 M and B in the algorithm description, and</a:t>
            </a:r>
            <a:r>
              <a:rPr kumimoji="1" lang="zh-CN" altLang="en-US" dirty="0"/>
              <a:t> </a:t>
            </a:r>
            <a:r>
              <a:rPr kumimoji="1" lang="en" altLang="zh-CN" dirty="0"/>
              <a:t>﻿it is assumed that an optimal cache-replacement strategy is used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00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r>
              <a:rPr kumimoji="1" lang="en-US" altLang="zh-CN" b="1" dirty="0"/>
              <a:t>Spanning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Euler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spanning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981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0C61-FE17-614E-A96D-248D1732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FFBD2-5D83-5146-94F1-DCE94FEF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spanning tree is a tree that connects all the vertices of a graph with the minimum possible number of edges. </a:t>
            </a:r>
          </a:p>
          <a:p>
            <a:r>
              <a:rPr lang="en" altLang="zh-CN" dirty="0"/>
              <a:t>Thus, </a:t>
            </a:r>
            <a:r>
              <a:rPr lang="en" altLang="zh-CN" b="1" dirty="0"/>
              <a:t>a spanning tree is always connected. Also, a spanning tree never contains a cycle.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85D1-5D45-B647-816A-761B5568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pic>
        <p:nvPicPr>
          <p:cNvPr id="1026" name="Picture 2" descr="Euler tour technique - Wikipedia">
            <a:extLst>
              <a:ext uri="{FF2B5EF4-FFF2-40B4-BE49-F238E27FC236}">
                <a16:creationId xmlns:a16="http://schemas.microsoft.com/office/drawing/2014/main" id="{6EF635EB-02F9-764A-8F6B-A9921CF82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76" y="1690688"/>
            <a:ext cx="4935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E12C4D-1C19-1C46-8C6F-49E24BDD3D2B}"/>
              </a:ext>
            </a:extLst>
          </p:cNvPr>
          <p:cNvSpPr txBox="1"/>
          <p:nvPr/>
        </p:nvSpPr>
        <p:spPr>
          <a:xfrm>
            <a:off x="934065" y="1690688"/>
            <a:ext cx="50439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800" dirty="0"/>
              <a:t>An Eulerian cycle, Eulerian circuit or Euler tour in an undirected graph is </a:t>
            </a:r>
            <a:r>
              <a:rPr lang="en" altLang="zh-CN" sz="2800" b="1" dirty="0"/>
              <a:t>a cycle that uses each edge exactly once</a:t>
            </a:r>
            <a:r>
              <a:rPr lang="en" altLang="zh-CN" sz="2800" dirty="0"/>
              <a:t>.</a:t>
            </a: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tree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viewed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directed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graph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that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contains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two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directed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edges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each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edge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tree.</a:t>
            </a:r>
            <a:endParaRPr lang="en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Using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Depth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First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Search!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32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2289</Words>
  <Application>Microsoft Macintosh PowerPoint</Application>
  <PresentationFormat>宽屏</PresentationFormat>
  <Paragraphs>230</Paragraphs>
  <Slides>32</Slides>
  <Notes>4</Notes>
  <HiddenSlides>3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等线</vt:lpstr>
      <vt:lpstr>等线 Light</vt:lpstr>
      <vt:lpstr>CMCSC10</vt:lpstr>
      <vt:lpstr>CMMI10</vt:lpstr>
      <vt:lpstr>CMMI6</vt:lpstr>
      <vt:lpstr>CMMI8</vt:lpstr>
      <vt:lpstr>CMR10</vt:lpstr>
      <vt:lpstr>CMR6</vt:lpstr>
      <vt:lpstr>CMR8</vt:lpstr>
      <vt:lpstr>CMSY10</vt:lpstr>
      <vt:lpstr>CMSY8</vt:lpstr>
      <vt:lpstr>CMTI10</vt:lpstr>
      <vt:lpstr>Arial</vt:lpstr>
      <vt:lpstr>Calibri</vt:lpstr>
      <vt:lpstr>Cambria Math</vt:lpstr>
      <vt:lpstr>Office 主题​​</vt:lpstr>
      <vt:lpstr>Analysis on “External-Memory Exact and Approximate All-Pairs Shortest-Paths in Undirected Graphs”</vt:lpstr>
      <vt:lpstr>PowerPoint 演示文稿</vt:lpstr>
      <vt:lpstr>Background Knowledge</vt:lpstr>
      <vt:lpstr>APSP problem</vt:lpstr>
      <vt:lpstr>Background Knowledge</vt:lpstr>
      <vt:lpstr>Cache-oblivious model</vt:lpstr>
      <vt:lpstr>Background Knowledge</vt:lpstr>
      <vt:lpstr>Spanning tree</vt:lpstr>
      <vt:lpstr>Euler tour of spanning tree</vt:lpstr>
      <vt:lpstr>The cache-oblivious exact algorithm for APSP problem on unweighted undirected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Put things together, we made it!</vt:lpstr>
      <vt:lpstr>PowerPoint 演示文稿</vt:lpstr>
      <vt:lpstr>PowerPoint 演示文稿</vt:lpstr>
      <vt:lpstr>Questions you may ask</vt:lpstr>
      <vt:lpstr>Why use spanning tree and Euler Tour?  </vt:lpstr>
      <vt:lpstr>How does the presented algorithm improve the known solution?</vt:lpstr>
      <vt:lpstr>How doss the algorithm achieve these improvements?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“External-Memory Exact and Approximate All-Pairs Shortest-Paths in Undirected Graphs”</dc:title>
  <dc:creator>Jiayi Ding</dc:creator>
  <cp:lastModifiedBy>T166592</cp:lastModifiedBy>
  <cp:revision>23</cp:revision>
  <dcterms:created xsi:type="dcterms:W3CDTF">2021-11-06T07:20:55Z</dcterms:created>
  <dcterms:modified xsi:type="dcterms:W3CDTF">2021-11-07T12:12:17Z</dcterms:modified>
</cp:coreProperties>
</file>