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9" r:id="rId13"/>
    <p:sldId id="270" r:id="rId14"/>
    <p:sldId id="271" r:id="rId15"/>
    <p:sldId id="275" r:id="rId16"/>
    <p:sldId id="272" r:id="rId17"/>
    <p:sldId id="267" r:id="rId18"/>
    <p:sldId id="273" r:id="rId19"/>
    <p:sldId id="274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ACDB-EF3C-4C00-890E-00522ED775DE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44504-39A1-4746-8359-083DD94B5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4504-39A1-4746-8359-083DD94B50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7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4504-39A1-4746-8359-083DD94B50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7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44504-39A1-4746-8359-083DD94B50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45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44504-39A1-4746-8359-083DD94B50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0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C38ED-8BED-487C-97EA-B3BBB302A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FA5F5A-3DA0-4FF3-B3C5-CBB334872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12D63-03F2-4EFB-B2BB-E96ACE5B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2556A-4C0C-4FFE-BA8A-5949BF84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EDB56-F503-484B-B42C-F2937C4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39E48-151F-4E67-B7D5-1389E234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9F12F-B42C-4CE5-9FD4-5F43FECA5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0B644-D34B-424F-94F2-1BBDFB57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13D86-F67B-4344-8127-58850D02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7FC55-B031-4E17-A3AB-7A653575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3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6EE5C4-7A8B-4F6C-A99F-51FC15514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AE3430-DE08-415A-89A0-72F97A7CA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2EED8-58E6-4A3F-A7D4-D25DD637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0D7D8-3055-455B-95BB-13D68B77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7076E-2D91-4114-80E1-3ABE2DA1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9E897-6901-403D-BF27-4A39C4ED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FB2B1-53C5-4BEB-9438-251CB0A3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1F378-B04E-45CA-88EA-D4D538F8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F5B1C-418F-4999-96BC-5E9C6184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4DE1E-3F31-4DFB-A30F-24800E64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A7B55-5C52-45C4-BA3D-C72017F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0EE32-0C4D-4588-8470-A0F908D3D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F57C4-E8E8-4367-8D55-39039FAD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0DBF6-381B-4FAC-9574-DD22415A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9F074-7444-493E-B75D-FA3CC3C8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D0EE9-7DF7-49F4-979D-3E18509B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44F13-889A-404A-9467-F9925DB1B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E17825-6020-4669-B64B-07AC3A208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F7A9B-993A-4682-8E6D-D4C23AEF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C2D35-58A9-4ABE-A76F-31D01A30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3D521-A092-4BC7-87DE-457BFC2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5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61E80-9211-41CF-A062-2A6D190C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AC2E4-607F-4D2E-B408-6A396C8C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8CC996-4683-488A-AE95-4BC77D79A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640B0D-6270-40D9-A855-97623E535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567E8-B874-41B5-9930-38BE42B41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B19CC3-9678-46FB-A3E5-85620583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23DF10-8427-4324-BA82-0F89E185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B6B3B0-BE10-485D-AE04-F0E9C503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9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D58AA-B338-4F9E-9767-BF7F36D7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B3C76B-EE3A-45C4-9D4D-DB207467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CAE8BD-2B31-48DB-B95F-08BFA358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6EE1FC-A95C-429F-853A-DD6FAAE9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9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0A682E-619C-4AD5-8DC4-627F92EB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36A498-1922-4CD4-B992-92E5B719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4AA1FD-2F0D-4054-986A-97F4557C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3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5964D-F057-4C95-9DBF-FC1BD5A7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B9872-ED0E-4783-BCAD-C0A6E578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49C6F-F605-42E4-B722-1E8958B11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3B23F-F760-4678-8595-DDB71A16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8DF5E-10D5-453A-9224-6A5FABF2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F58D5-66B8-418B-9741-B45AB6C1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43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F8C13-8AF3-40B3-A96A-A0C8B5B6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85DC4F-A78B-4C31-AEEF-65072E691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1BF9A-8B54-451E-92D9-896F79AF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FF09F3-2A04-458B-A064-1C273280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A71E8-AA14-47DA-AE84-E77E61A2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0CC1A3-06A3-4116-AF8D-FCAD6711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1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1B9C98-3E97-4457-B99D-38979708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A7898-79E1-4DA5-B01B-58AB7D72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952A7-C636-4181-A64C-D9E23D5C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E5E3-B8EB-4967-8A03-7B1E5A29AA19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C88D6-A3AA-41AF-91E1-7019BFD66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96B47-480F-4FCE-B98C-92B016CC0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0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2756B-57B9-4239-A368-8C01E918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558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Analysis on “External-Memory Exact and Approximate All-Pairs Shortest-Paths in Undirected Graphs”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403384-B844-4F9C-BFDB-733428728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1946"/>
            <a:ext cx="9144000" cy="841008"/>
          </a:xfrm>
        </p:spPr>
        <p:txBody>
          <a:bodyPr/>
          <a:lstStyle/>
          <a:p>
            <a:r>
              <a:rPr lang="en-US" altLang="zh-CN" dirty="0"/>
              <a:t>					Team 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2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56B886A-F593-451F-BE44-7DCDFCA9107D}"/>
              </a:ext>
            </a:extLst>
          </p:cNvPr>
          <p:cNvSpPr txBox="1"/>
          <p:nvPr/>
        </p:nvSpPr>
        <p:spPr>
          <a:xfrm>
            <a:off x="463061" y="486508"/>
            <a:ext cx="100232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0" i="0" u="none" strike="noStrike" baseline="0" dirty="0">
                <a:latin typeface="CMR10"/>
              </a:rPr>
              <a:t>Sort the adjacency lists in non-decreasing order by </a:t>
            </a:r>
            <a:r>
              <a:rPr lang="en-US" altLang="zh-CN" sz="3200" b="0" i="0" u="none" strike="noStrike" baseline="0" dirty="0">
                <a:latin typeface="CMMI10"/>
              </a:rPr>
              <a:t>d</a:t>
            </a:r>
            <a:r>
              <a:rPr lang="en-US" altLang="zh-CN" sz="3200" b="0" i="0" u="none" strike="noStrike" baseline="0" dirty="0">
                <a:latin typeface="CMR10"/>
              </a:rPr>
              <a:t>(</a:t>
            </a:r>
            <a:r>
              <a:rPr lang="en-US" altLang="zh-CN" sz="3200" b="0" i="0" u="none" strike="noStrike" baseline="0" dirty="0">
                <a:latin typeface="CMMI10"/>
              </a:rPr>
              <a:t>u, </a:t>
            </a:r>
            <a:r>
              <a:rPr lang="en-US" altLang="zh-CN" sz="3200" b="0" i="0" u="none" strike="noStrike" baseline="0" dirty="0">
                <a:latin typeface="CMSY10"/>
              </a:rPr>
              <a:t>·</a:t>
            </a:r>
            <a:r>
              <a:rPr lang="en-US" altLang="zh-CN" sz="3200" b="0" i="0" u="none" strike="noStrike" baseline="0" dirty="0">
                <a:latin typeface="CMR10"/>
              </a:rPr>
              <a:t>)</a:t>
            </a:r>
          </a:p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A(j): portion of the sorted list which contains adjacency lists of vertices w with d(</a:t>
            </a:r>
            <a:r>
              <a:rPr lang="en-US" altLang="zh-CN" sz="3200" dirty="0" err="1"/>
              <a:t>u,w</a:t>
            </a:r>
            <a:r>
              <a:rPr lang="en-US" altLang="zh-CN" sz="3200" dirty="0"/>
              <a:t>) = j</a:t>
            </a:r>
          </a:p>
          <a:p>
            <a:pPr algn="l"/>
            <a:endParaRPr lang="en-US" altLang="zh-CN" sz="3200" dirty="0"/>
          </a:p>
          <a:p>
            <a:r>
              <a:rPr lang="en-US" altLang="zh-CN" sz="3200" b="1" i="0" u="none" strike="noStrike" baseline="0" dirty="0">
                <a:latin typeface="CMCSC10"/>
              </a:rPr>
              <a:t>Observation</a:t>
            </a:r>
            <a:r>
              <a:rPr lang="en-US" altLang="zh-CN" sz="3200" b="1" i="0" u="none" strike="noStrike" baseline="0" dirty="0">
                <a:latin typeface="CMR10"/>
              </a:rPr>
              <a:t> 3</a:t>
            </a:r>
            <a:r>
              <a:rPr lang="en-US" altLang="zh-CN" sz="3200" b="0" i="0" u="none" strike="noStrike" baseline="0" dirty="0">
                <a:latin typeface="CMR10"/>
              </a:rPr>
              <a:t>: </a:t>
            </a:r>
          </a:p>
          <a:p>
            <a:pPr algn="l"/>
            <a:r>
              <a:rPr lang="en-US" altLang="zh-CN" sz="3200" dirty="0"/>
              <a:t>The adjacency list of any vertex w with d(</a:t>
            </a:r>
            <a:r>
              <a:rPr lang="en-US" altLang="zh-CN" sz="3200" dirty="0" err="1"/>
              <a:t>v,w</a:t>
            </a:r>
            <a:r>
              <a:rPr lang="en-US" altLang="zh-CN" sz="3200" dirty="0"/>
              <a:t>)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must reside in some A(j) where </a:t>
            </a:r>
          </a:p>
          <a:p>
            <a:pPr algn="ctr"/>
            <a:r>
              <a:rPr lang="en-US" altLang="zh-CN" sz="3200" dirty="0" err="1"/>
              <a:t>i</a:t>
            </a:r>
            <a:r>
              <a:rPr lang="en-US" altLang="zh-CN" sz="3200" dirty="0"/>
              <a:t> − d(u, v) ≤ j ≤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+ d(u, v)</a:t>
            </a:r>
          </a:p>
          <a:p>
            <a:r>
              <a:rPr lang="en-US" altLang="zh-CN" sz="3200" dirty="0"/>
              <a:t>With this observation, we have the next BFS algorithm.</a:t>
            </a:r>
          </a:p>
        </p:txBody>
      </p:sp>
    </p:spTree>
    <p:extLst>
      <p:ext uri="{BB962C8B-B14F-4D97-AF65-F5344CB8AC3E}">
        <p14:creationId xmlns:p14="http://schemas.microsoft.com/office/powerpoint/2010/main" val="319742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 </a:t>
            </a:r>
            <a:r>
              <a:rPr lang="en-US" altLang="zh-CN" sz="2800" b="0" i="0" u="none" strike="noStrike" baseline="0" dirty="0">
                <a:latin typeface="CMR8"/>
              </a:rPr>
              <a:t>computes</a:t>
            </a:r>
          </a:p>
          <a:p>
            <a:pPr algn="l"/>
            <a:r>
              <a:rPr lang="pl-PL" altLang="zh-CN" sz="2800" b="0" i="0" u="none" strike="noStrike" baseline="0" dirty="0">
                <a:latin typeface="CMMI8"/>
              </a:rPr>
              <a:t>d</a:t>
            </a:r>
            <a:r>
              <a:rPr lang="pl-PL" altLang="zh-CN" sz="2800" b="0" i="0" u="none" strike="noStrike" baseline="0" dirty="0">
                <a:latin typeface="CMR8"/>
              </a:rPr>
              <a:t>(</a:t>
            </a:r>
            <a:r>
              <a:rPr lang="pl-PL" altLang="zh-CN" sz="2800" b="0" i="0" u="none" strike="noStrike" baseline="0" dirty="0">
                <a:latin typeface="CMMI8"/>
              </a:rPr>
              <a:t>v, w</a:t>
            </a:r>
            <a:r>
              <a:rPr lang="pl-PL" altLang="zh-CN" sz="2800" b="0" i="0" u="none" strike="noStrike" baseline="0" dirty="0">
                <a:latin typeface="CMR8"/>
              </a:rPr>
              <a:t>) for all </a:t>
            </a:r>
            <a:r>
              <a:rPr lang="pl-PL" altLang="zh-CN" sz="2800" b="0" i="0" u="none" strike="noStrike" baseline="0" dirty="0">
                <a:latin typeface="CMMI8"/>
              </a:rPr>
              <a:t>w </a:t>
            </a:r>
            <a:r>
              <a:rPr lang="pl-PL" altLang="zh-CN" sz="2800" b="0" i="0" u="none" strike="noStrike" baseline="0" dirty="0">
                <a:latin typeface="CMSY8"/>
              </a:rPr>
              <a:t>∈ </a:t>
            </a:r>
            <a:r>
              <a:rPr lang="pl-PL" altLang="zh-CN" sz="2800" b="0" i="0" u="none" strike="noStrike" baseline="0" dirty="0">
                <a:latin typeface="CMMI8"/>
              </a:rPr>
              <a:t>V </a:t>
            </a:r>
            <a:r>
              <a:rPr lang="pl-PL" altLang="zh-CN" sz="2800" b="0" i="0" u="none" strike="noStrike" baseline="0" dirty="0">
                <a:latin typeface="CMR8"/>
              </a:rPr>
              <a:t>[</a:t>
            </a:r>
            <a:r>
              <a:rPr lang="pl-PL" altLang="zh-CN" sz="2800" b="0" i="0" u="none" strike="noStrike" baseline="0" dirty="0">
                <a:latin typeface="CMMI8"/>
              </a:rPr>
              <a:t>G</a:t>
            </a:r>
            <a:r>
              <a:rPr lang="pl-PL" altLang="zh-CN" sz="2800" b="0" i="0" u="none" strike="noStrike" baseline="0" dirty="0">
                <a:latin typeface="CMR8"/>
              </a:rPr>
              <a:t>]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06D8B6-73E8-43D0-B405-C426FF6CF111}"/>
              </a:ext>
            </a:extLst>
          </p:cNvPr>
          <p:cNvSpPr/>
          <p:nvPr/>
        </p:nvSpPr>
        <p:spPr>
          <a:xfrm>
            <a:off x="7889630" y="1569025"/>
            <a:ext cx="3575539" cy="4372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Incremental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-BFS 1: a graph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highlight edge from u to w and node v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569025"/>
            <a:ext cx="682283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 Sort the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Adj_lists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d(u, x) ≤ d(u, y) ∧ x &lt; 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Construct A(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): p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ortion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of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Adj_lists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with 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exactly distance </a:t>
            </a:r>
            <a:r>
              <a:rPr lang="en-US" altLang="zh-CN" sz="28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from u.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0" y="6031785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85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185573"/>
            <a:ext cx="112776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2.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Construct N(L(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 j ← max{0, i−1−d(u, v)} to min{|V |−1, i−1+d(u, v)} 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Extract the adjacency list of each w ∈ V [G]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that appears in L(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 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whose adjacency list appears in A(j)</a:t>
            </a:r>
            <a:endParaRPr kumimoji="0" lang="es-E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50B72E4-5289-4998-A473-7537EC21B3FE}"/>
              </a:ext>
            </a:extLst>
          </p:cNvPr>
          <p:cNvSpPr/>
          <p:nvPr/>
        </p:nvSpPr>
        <p:spPr>
          <a:xfrm>
            <a:off x="726830" y="4232031"/>
            <a:ext cx="9882555" cy="5847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8204341" y="1185573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30B9294-B9A4-4801-959D-E92759AEED66}"/>
              </a:ext>
            </a:extLst>
          </p:cNvPr>
          <p:cNvCxnSpPr/>
          <p:nvPr/>
        </p:nvCxnSpPr>
        <p:spPr>
          <a:xfrm flipV="1">
            <a:off x="5644660" y="3626633"/>
            <a:ext cx="1441939" cy="5029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3DDB219-0201-4799-A870-274837625985}"/>
              </a:ext>
            </a:extLst>
          </p:cNvPr>
          <p:cNvSpPr/>
          <p:nvPr/>
        </p:nvSpPr>
        <p:spPr>
          <a:xfrm>
            <a:off x="7166848" y="3354868"/>
            <a:ext cx="2168769" cy="584775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Observation 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623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06D8B6-73E8-43D0-B405-C426FF6CF111}"/>
              </a:ext>
            </a:extLst>
          </p:cNvPr>
          <p:cNvSpPr/>
          <p:nvPr/>
        </p:nvSpPr>
        <p:spPr>
          <a:xfrm>
            <a:off x="7889630" y="1569025"/>
            <a:ext cx="3575539" cy="4372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Incremental-BFS 1: a graph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highlight edge from u to w and node v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185573"/>
            <a:ext cx="68228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 Remove duplicates from N(L(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− 1)):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scan and compaction.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denote the result by L′(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97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06D8B6-73E8-43D0-B405-C426FF6CF111}"/>
              </a:ext>
            </a:extLst>
          </p:cNvPr>
          <p:cNvSpPr/>
          <p:nvPr/>
        </p:nvSpPr>
        <p:spPr>
          <a:xfrm>
            <a:off x="7889630" y="1569025"/>
            <a:ext cx="3575539" cy="4372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Incremental-BFS 1: a graph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highlight edge from u to w and node v to w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185573"/>
            <a:ext cx="682283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 Remove nodes in L′(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 that occur in </a:t>
            </a:r>
            <a:r>
              <a:rPr kumimoji="0" lang="nn-NO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L(i − 1) ∪ L(i − 2)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arallel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scan L′(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), L(i−1) and L(i−2).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The result set is the L(</a:t>
            </a:r>
            <a:r>
              <a:rPr lang="en-US" altLang="zh-CN" sz="28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 we want.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24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06D8B6-73E8-43D0-B405-C426FF6CF111}"/>
              </a:ext>
            </a:extLst>
          </p:cNvPr>
          <p:cNvSpPr/>
          <p:nvPr/>
        </p:nvSpPr>
        <p:spPr>
          <a:xfrm>
            <a:off x="7889630" y="1569025"/>
            <a:ext cx="3575539" cy="4372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MR-BFS 1: a graph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highlight all node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We can easily obtain the shortest path between source node s and any other node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n∈G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92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/>
              <p:nvPr/>
            </p:nvSpPr>
            <p:spPr>
              <a:xfrm>
                <a:off x="692836" y="492369"/>
                <a:ext cx="10408918" cy="4211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I/O Complexity</a:t>
                </a:r>
              </a:p>
              <a:p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1. Sort the 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Adj_lists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:</a:t>
                </a:r>
              </a:p>
              <a:p>
                <a:pPr algn="ctr"/>
                <a:r>
                  <a:rPr lang="en-US" altLang="zh-CN" sz="3200" b="0" i="0" u="none" strike="noStrike" baseline="0" dirty="0">
                    <a:latin typeface="CMSY8"/>
                  </a:rPr>
                  <a:t>O(sort(E))</a:t>
                </a:r>
              </a:p>
              <a:p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 Construct 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L(</a:t>
                </a:r>
                <a:r>
                  <a:rPr lang="en-US" altLang="zh-CN" sz="3200" dirty="0" err="1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i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):</a:t>
                </a:r>
              </a:p>
              <a:p>
                <a:pPr algn="ctr"/>
                <a:r>
                  <a:rPr lang="en-US" altLang="zh-CN" sz="3200" b="0" i="0" u="none" strike="noStrike" baseline="0" dirty="0">
                    <a:latin typeface="CMSY8"/>
                  </a:rPr>
                  <a:t>O(d(u, v)) </a:t>
                </a:r>
              </a:p>
              <a:p>
                <a:r>
                  <a:rPr lang="en-US" altLang="zh-CN" sz="3200" dirty="0">
                    <a:latin typeface="CMR8"/>
                  </a:rPr>
                  <a:t>Total: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SY1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MI1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MI1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R1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SY1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sz="3200" b="0" i="0" u="none" strike="noStrike" baseline="0" dirty="0">
                    <a:latin typeface="CMSY10"/>
                  </a:rPr>
                  <a:t> </a:t>
                </a:r>
                <a:r>
                  <a:rPr lang="en-US" altLang="zh-CN" sz="3200" b="0" i="0" u="none" strike="noStrike" baseline="0" dirty="0">
                    <a:latin typeface="CMR10"/>
                  </a:rPr>
                  <a:t>= </a:t>
                </a:r>
                <a:r>
                  <a:rPr lang="en-US" altLang="zh-CN" sz="3200" b="0" i="0" u="none" strike="noStrike" baseline="0" dirty="0">
                    <a:latin typeface="CMSY10"/>
                  </a:rPr>
                  <a:t>O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E</a:t>
                </a:r>
                <a:r>
                  <a:rPr lang="en-US" altLang="zh-CN" sz="3200" b="0" i="0" u="none" strike="noStrike" baseline="0" dirty="0">
                    <a:latin typeface="CMR10"/>
                  </a:rPr>
                  <a:t>)</a:t>
                </a:r>
                <a:r>
                  <a:rPr lang="en-US" altLang="zh-CN" sz="3200" b="0" i="0" u="none" strike="noStrike" dirty="0">
                    <a:latin typeface="CMR10"/>
                  </a:rPr>
                  <a:t> </a:t>
                </a:r>
              </a:p>
              <a:p>
                <a:pPr algn="ctr"/>
                <a:r>
                  <a:rPr lang="pt-BR" altLang="zh-CN" sz="3200" dirty="0">
                    <a:latin typeface="CMSY8"/>
                  </a:rPr>
                  <a:t>O(E/B d(u, v) + sort(E)) </a:t>
                </a:r>
                <a:r>
                  <a:rPr lang="en-US" altLang="zh-CN" sz="3200" dirty="0">
                    <a:latin typeface="CMSY8"/>
                  </a:rPr>
                  <a:t>I/</a:t>
                </a:r>
                <a:r>
                  <a:rPr lang="en-US" altLang="zh-CN" sz="3200" dirty="0" err="1">
                    <a:latin typeface="CMSY8"/>
                  </a:rPr>
                  <a:t>Os</a:t>
                </a:r>
                <a:endParaRPr lang="zh-CN" altLang="en-US" sz="3200" dirty="0">
                  <a:latin typeface="CMSY8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6" y="492369"/>
                <a:ext cx="10408918" cy="4211089"/>
              </a:xfrm>
              <a:prstGeom prst="rect">
                <a:avLst/>
              </a:prstGeom>
              <a:blipFill>
                <a:blip r:embed="rId3"/>
                <a:stretch>
                  <a:fillRect l="-2109" t="-2605" b="-3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74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E5FA08-D56F-43F7-8F3A-184EB23D1DEE}"/>
              </a:ext>
            </a:extLst>
          </p:cNvPr>
          <p:cNvSpPr txBox="1"/>
          <p:nvPr/>
        </p:nvSpPr>
        <p:spPr>
          <a:xfrm>
            <a:off x="656492" y="374359"/>
            <a:ext cx="726830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Incremental-BFS performs BFS I/O-efficiently from all v ∈ V [G].</a:t>
            </a:r>
          </a:p>
          <a:p>
            <a:endParaRPr lang="en-US" altLang="zh-CN" sz="3200" dirty="0"/>
          </a:p>
          <a:p>
            <a:r>
              <a:rPr lang="en-US" altLang="zh-CN" sz="3200" b="1" dirty="0"/>
              <a:t>Observation 4: </a:t>
            </a:r>
          </a:p>
          <a:p>
            <a:r>
              <a:rPr lang="en-US" altLang="zh-CN" sz="3200" dirty="0"/>
              <a:t>If ET is an Euler Tour of a spanning tree of an unweighted undirected graph G:</a:t>
            </a:r>
          </a:p>
          <a:p>
            <a:pPr marL="514350" indent="-514350">
              <a:buAutoNum type="alphaLcPeriod"/>
            </a:pPr>
            <a:r>
              <a:rPr lang="en-US" altLang="zh-CN" sz="3200" dirty="0"/>
              <a:t>the number of edges between any two vertices x and y on ET is an upper bound on d(x, y) in G</a:t>
            </a:r>
          </a:p>
          <a:p>
            <a:pPr marL="514350" indent="-514350">
              <a:buAutoNum type="alphaLcPeriod"/>
            </a:pPr>
            <a:r>
              <a:rPr lang="en-US" altLang="zh-CN" sz="3200" dirty="0"/>
              <a:t>ET has O(V ) edges</a:t>
            </a:r>
          </a:p>
          <a:p>
            <a:pPr marL="514350" indent="-514350">
              <a:buAutoNum type="alphaLcPeriod"/>
            </a:pPr>
            <a:r>
              <a:rPr lang="en-US" altLang="zh-CN" sz="3200" dirty="0"/>
              <a:t>each vertex of V [G] appears at least once in ET</a:t>
            </a:r>
            <a:endParaRPr lang="zh-CN" altLang="en-US" sz="3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6CA536-A937-4E95-AC82-450DC0C8AC2A}"/>
              </a:ext>
            </a:extLst>
          </p:cNvPr>
          <p:cNvSpPr/>
          <p:nvPr/>
        </p:nvSpPr>
        <p:spPr>
          <a:xfrm>
            <a:off x="8182707" y="374359"/>
            <a:ext cx="3575539" cy="4372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ET example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8EC00BB-BEA0-4770-8E11-EF0948735BF7}"/>
              </a:ext>
            </a:extLst>
          </p:cNvPr>
          <p:cNvSpPr/>
          <p:nvPr/>
        </p:nvSpPr>
        <p:spPr>
          <a:xfrm>
            <a:off x="785446" y="5202342"/>
            <a:ext cx="7479323" cy="12426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AACB39E-EA09-4091-AE51-2759C96944AB}"/>
              </a:ext>
            </a:extLst>
          </p:cNvPr>
          <p:cNvCxnSpPr/>
          <p:nvPr/>
        </p:nvCxnSpPr>
        <p:spPr>
          <a:xfrm>
            <a:off x="7784123" y="5439508"/>
            <a:ext cx="131298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7E2D566-5D68-40E6-AB3B-BB5F143B73F7}"/>
              </a:ext>
            </a:extLst>
          </p:cNvPr>
          <p:cNvSpPr/>
          <p:nvPr/>
        </p:nvSpPr>
        <p:spPr>
          <a:xfrm>
            <a:off x="9144000" y="4994031"/>
            <a:ext cx="2602523" cy="1242644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latin typeface="CMR10"/>
              </a:rPr>
              <a:t>E</a:t>
            </a:r>
            <a:r>
              <a:rPr lang="en-US" altLang="zh-CN" sz="1800" b="0" i="0" u="none" strike="noStrike" baseline="0" dirty="0">
                <a:latin typeface="CMR10"/>
              </a:rPr>
              <a:t>nsures that BFS will be</a:t>
            </a:r>
          </a:p>
          <a:p>
            <a:pPr algn="l"/>
            <a:r>
              <a:rPr lang="en-US" altLang="zh-CN" sz="1800" b="0" i="0" u="none" strike="noStrike" baseline="0" dirty="0">
                <a:latin typeface="CMR10"/>
              </a:rPr>
              <a:t>performed from each </a:t>
            </a:r>
            <a:r>
              <a:rPr lang="en-US" altLang="zh-CN" sz="1800" b="0" i="0" u="none" strike="noStrike" baseline="0" dirty="0">
                <a:latin typeface="CMMI10"/>
              </a:rPr>
              <a:t>v </a:t>
            </a:r>
            <a:r>
              <a:rPr lang="en-US" altLang="zh-CN" sz="1800" b="0" i="0" u="none" strike="noStrike" baseline="0" dirty="0">
                <a:latin typeface="CMSY10"/>
              </a:rPr>
              <a:t>∈ </a:t>
            </a:r>
            <a:r>
              <a:rPr lang="en-US" altLang="zh-CN" sz="1800" b="0" i="0" u="none" strike="noStrike" baseline="0" dirty="0">
                <a:latin typeface="CMMI10"/>
              </a:rPr>
              <a:t>V </a:t>
            </a:r>
            <a:r>
              <a:rPr lang="en-US" altLang="zh-CN" sz="1800" b="0" i="0" u="none" strike="noStrike" baseline="0" dirty="0">
                <a:latin typeface="CMR10"/>
              </a:rPr>
              <a:t>[</a:t>
            </a:r>
            <a:r>
              <a:rPr lang="en-US" altLang="zh-CN" sz="1800" b="0" i="0" u="none" strike="noStrike" baseline="0" dirty="0">
                <a:latin typeface="CMMI10"/>
              </a:rPr>
              <a:t>G</a:t>
            </a:r>
            <a:r>
              <a:rPr lang="en-US" altLang="zh-CN" sz="1800" b="0" i="0" u="none" strike="noStrike" baseline="0" dirty="0">
                <a:latin typeface="CMR10"/>
              </a:rPr>
              <a:t>].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003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905436-7C98-4DD6-92F6-07953B507A95}"/>
              </a:ext>
            </a:extLst>
          </p:cNvPr>
          <p:cNvSpPr txBox="1"/>
          <p:nvPr/>
        </p:nvSpPr>
        <p:spPr>
          <a:xfrm>
            <a:off x="469509" y="550984"/>
            <a:ext cx="1125298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Put things together:</a:t>
            </a:r>
          </a:p>
          <a:p>
            <a:endParaRPr lang="en-US" altLang="zh-CN" sz="4000" dirty="0"/>
          </a:p>
          <a:p>
            <a:pPr marL="342900" indent="-342900">
              <a:buAutoNum type="arabicPeriod"/>
            </a:pPr>
            <a:r>
              <a:rPr lang="en-US" altLang="zh-CN" sz="3200" dirty="0"/>
              <a:t>Find all vertices of G</a:t>
            </a:r>
          </a:p>
          <a:p>
            <a:pPr marL="342900" indent="-342900">
              <a:buAutoNum type="arabicPeriod"/>
            </a:pP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-US" altLang="zh-CN" sz="3200" dirty="0"/>
              <a:t>Select a source node n</a:t>
            </a:r>
          </a:p>
          <a:p>
            <a:pPr marL="342900" indent="-342900">
              <a:buAutoNum type="arabicPeriod"/>
            </a:pP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-US" altLang="zh-CN" sz="3200" dirty="0"/>
              <a:t>Perform MR-BFS on the n</a:t>
            </a:r>
          </a:p>
          <a:p>
            <a:pPr marL="342900" indent="-342900">
              <a:buAutoNum type="arabicPeriod"/>
            </a:pP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-US" altLang="zh-CN" sz="3200" dirty="0"/>
              <a:t>For rest vertices, perform Incremental-BFS for I/O efficiency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292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AP-BFS(G):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8"/>
                <a:ea typeface="等线" panose="02010600030101010101" pitchFamily="2" charset="-122"/>
                <a:cs typeface="+mn-cs"/>
              </a:rPr>
              <a:t>computes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8"/>
                <a:ea typeface="等线" panose="02010600030101010101" pitchFamily="2" charset="-122"/>
                <a:cs typeface="+mn-cs"/>
              </a:rPr>
              <a:t>all path shortest path of graph G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06D8B6-73E8-43D0-B405-C426FF6CF111}"/>
              </a:ext>
            </a:extLst>
          </p:cNvPr>
          <p:cNvSpPr/>
          <p:nvPr/>
        </p:nvSpPr>
        <p:spPr>
          <a:xfrm>
            <a:off x="7889630" y="1569025"/>
            <a:ext cx="3575539" cy="4372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AP-BFS 1: a graph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Highlight spanning tree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207152"/>
            <a:ext cx="6822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 Traversal the graph: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Find a spanning tree T of G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fr-FR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Construct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an Euler Tour ET for 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Mark the first occurrence of each vertex on ET and denote by v(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0" y="5558443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9EC7943-EE2F-4300-BE1A-657BF7E64EF7}"/>
              </a:ext>
            </a:extLst>
          </p:cNvPr>
          <p:cNvSpPr/>
          <p:nvPr/>
        </p:nvSpPr>
        <p:spPr>
          <a:xfrm>
            <a:off x="1031631" y="3200400"/>
            <a:ext cx="5627077" cy="94957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620EFCB-56AC-43DB-A014-C56142DF465B}"/>
              </a:ext>
            </a:extLst>
          </p:cNvPr>
          <p:cNvCxnSpPr/>
          <p:nvPr/>
        </p:nvCxnSpPr>
        <p:spPr>
          <a:xfrm flipV="1">
            <a:off x="4419600" y="2659271"/>
            <a:ext cx="691662" cy="4220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4D711DA-0E96-4076-8C98-94E3BFF616B1}"/>
              </a:ext>
            </a:extLst>
          </p:cNvPr>
          <p:cNvSpPr/>
          <p:nvPr/>
        </p:nvSpPr>
        <p:spPr>
          <a:xfrm>
            <a:off x="5257800" y="1569025"/>
            <a:ext cx="2332892" cy="109024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Just do a simple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DFS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traversal</a:t>
            </a:r>
            <a:r>
              <a:rPr lang="en-US" altLang="zh-CN" dirty="0">
                <a:solidFill>
                  <a:schemeClr val="tx1"/>
                </a:solidFill>
              </a:rPr>
              <a:t>!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8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C4C9247-371F-477D-BFD3-35D898BF2EC0}"/>
              </a:ext>
            </a:extLst>
          </p:cNvPr>
          <p:cNvSpPr txBox="1"/>
          <p:nvPr/>
        </p:nvSpPr>
        <p:spPr>
          <a:xfrm>
            <a:off x="633046" y="1330477"/>
            <a:ext cx="10925908" cy="4197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paper discusses 3 main contributions.</a:t>
            </a:r>
            <a:endParaRPr lang="en-US" altLang="zh-CN" sz="40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 cache-oblivious exact algorithm for APSP in unweighted undirected graphs.</a:t>
            </a:r>
            <a:endParaRPr lang="zh-CN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cache-aware approximate algorithm for APSP in undirected graphs.</a:t>
            </a:r>
            <a:endParaRPr lang="zh-CN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 cache-aware exact algorithm for APSP in weighted undirected graphs.</a:t>
            </a:r>
            <a:endParaRPr lang="zh-CN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F4C086A-831C-4E88-A20E-BFD748E76C67}"/>
              </a:ext>
            </a:extLst>
          </p:cNvPr>
          <p:cNvSpPr/>
          <p:nvPr/>
        </p:nvSpPr>
        <p:spPr>
          <a:xfrm>
            <a:off x="445476" y="1846385"/>
            <a:ext cx="11301047" cy="158261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AP-BFS(G):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8"/>
                <a:ea typeface="等线" panose="02010600030101010101" pitchFamily="2" charset="-122"/>
                <a:cs typeface="+mn-cs"/>
              </a:rPr>
              <a:t>computes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8"/>
                <a:ea typeface="等线" panose="02010600030101010101" pitchFamily="2" charset="-122"/>
                <a:cs typeface="+mn-cs"/>
              </a:rPr>
              <a:t>all path shortest path of graph G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06D8B6-73E8-43D0-B405-C426FF6CF111}"/>
              </a:ext>
            </a:extLst>
          </p:cNvPr>
          <p:cNvSpPr/>
          <p:nvPr/>
        </p:nvSpPr>
        <p:spPr>
          <a:xfrm>
            <a:off x="7889630" y="1569025"/>
            <a:ext cx="3575539" cy="4372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AP-BFS 1: a graph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Highlight source node v1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Show </a:t>
            </a:r>
            <a:r>
              <a:rPr kumimoji="0" lang="pl-PL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d(v1,w)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207152"/>
            <a:ext cx="699867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2. Run MR-BFS with v[1] as the source node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Compute </a:t>
            </a:r>
            <a:r>
              <a:rPr kumimoji="0" lang="pl-PL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d(v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[</a:t>
            </a:r>
            <a:r>
              <a:rPr kumimoji="0" lang="pl-PL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</a:t>
            </a:r>
            <a:r>
              <a:rPr kumimoji="0" lang="pl-PL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,w) for all w ∈ V [G].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0" y="5066073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362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AP-BFS(G):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8"/>
                <a:ea typeface="等线" panose="02010600030101010101" pitchFamily="2" charset="-122"/>
                <a:cs typeface="+mn-cs"/>
              </a:rPr>
              <a:t>computes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8"/>
                <a:ea typeface="等线" panose="02010600030101010101" pitchFamily="2" charset="-122"/>
                <a:cs typeface="+mn-cs"/>
              </a:rPr>
              <a:t>all path shortest path of graph G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06D8B6-73E8-43D0-B405-C426FF6CF111}"/>
              </a:ext>
            </a:extLst>
          </p:cNvPr>
          <p:cNvSpPr/>
          <p:nvPr/>
        </p:nvSpPr>
        <p:spPr>
          <a:xfrm>
            <a:off x="7889630" y="1569025"/>
            <a:ext cx="3575539" cy="4372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AP-BFS 1: a graph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Highlight source node v2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Show </a:t>
            </a:r>
            <a:r>
              <a:rPr kumimoji="0" lang="pl-PL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d(v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pl-PL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,w)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207152"/>
            <a:ext cx="690489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 Run Incremental-BFS on rest vertices.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Compute </a:t>
            </a:r>
            <a:r>
              <a:rPr kumimoji="0" lang="pl-PL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d(v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[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</a:t>
            </a:r>
            <a:r>
              <a:rPr kumimoji="0" lang="pl-PL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,w) for all w ∈ V [G].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0" y="5066073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2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/>
              <p:nvPr/>
            </p:nvSpPr>
            <p:spPr>
              <a:xfrm>
                <a:off x="692836" y="492369"/>
                <a:ext cx="10408918" cy="5189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I/O Complexity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1.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Graph Traversal:</a:t>
                </a:r>
              </a:p>
              <a:p>
                <a:pPr marL="514350" lvl="0" indent="-514350" algn="ctr">
                  <a:buFontTx/>
                  <a:buAutoNum type="alphaLcPeriod"/>
                  <a:defRPr/>
                </a:pPr>
                <a:r>
                  <a:rPr lang="it-IT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O(min{V +sort(E), sort(E)·</a:t>
                </a:r>
                <a:r>
                  <a:rPr kumimoji="0" lang="en-US" altLang="zh-CN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𝑙𝑜𝑔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 V})*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O(sort(V))*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O(sort(E))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 MR-BFS: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O(V +sort(E))</a:t>
                </a:r>
              </a:p>
              <a:p>
                <a:pPr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3. Incremental-BFS: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O(E/B d(v[i−1], v[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]) + sort(E))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R8"/>
                    <a:ea typeface="等线" panose="02010600030101010101" pitchFamily="2" charset="-122"/>
                    <a:cs typeface="+mn-cs"/>
                  </a:rPr>
                  <a:t>Total:</a:t>
                </a:r>
              </a:p>
              <a:p>
                <a:pPr lvl="0" algn="ctr">
                  <a:defRPr/>
                </a:pPr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O(E/B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it-IT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𝑖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=2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|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𝑉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|</m:t>
                        </m:r>
                      </m:sup>
                      <m:e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+ 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V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 · 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sort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(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E</m:t>
                    </m:r>
                  </m:oMath>
                </a14:m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))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I/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Os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SY8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6" y="492369"/>
                <a:ext cx="10408918" cy="5189882"/>
              </a:xfrm>
              <a:prstGeom prst="rect">
                <a:avLst/>
              </a:prstGeom>
              <a:blipFill>
                <a:blip r:embed="rId3"/>
                <a:stretch>
                  <a:fillRect l="-2109" t="-2115" b="-1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F897CB8-9B5C-4A46-871B-5CA9890828A9}"/>
              </a:ext>
            </a:extLst>
          </p:cNvPr>
          <p:cNvSpPr txBox="1"/>
          <p:nvPr/>
        </p:nvSpPr>
        <p:spPr>
          <a:xfrm>
            <a:off x="422617" y="6180965"/>
            <a:ext cx="8146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MR8"/>
              </a:rPr>
              <a:t>*: Cache-oblivious priority queue and graph algorithm applications. 2002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604C2C-5072-44D1-999E-962EA51B89ED}"/>
              </a:ext>
            </a:extLst>
          </p:cNvPr>
          <p:cNvSpPr/>
          <p:nvPr/>
        </p:nvSpPr>
        <p:spPr>
          <a:xfrm>
            <a:off x="3739662" y="4923692"/>
            <a:ext cx="2731476" cy="97301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7345AA-C455-4773-9BD4-51422B4C6F68}"/>
              </a:ext>
            </a:extLst>
          </p:cNvPr>
          <p:cNvCxnSpPr/>
          <p:nvPr/>
        </p:nvCxnSpPr>
        <p:spPr>
          <a:xfrm flipV="1">
            <a:off x="6213231" y="4431323"/>
            <a:ext cx="2356337" cy="6564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29309BFA-7EBC-43DF-93F1-5D826E3F199A}"/>
                  </a:ext>
                </a:extLst>
              </p:cNvPr>
              <p:cNvSpPr/>
              <p:nvPr/>
            </p:nvSpPr>
            <p:spPr>
              <a:xfrm>
                <a:off x="8686799" y="3429000"/>
                <a:ext cx="3001107" cy="1484690"/>
              </a:xfrm>
              <a:prstGeom prst="round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CMR10"/>
                  </a:rPr>
                  <a:t> By O</a:t>
                </a:r>
                <a:r>
                  <a:rPr lang="en-US" altLang="zh-CN" sz="1800" b="0" i="0" u="none" strike="noStrike" baseline="0" dirty="0">
                    <a:latin typeface="CMR10"/>
                  </a:rPr>
                  <a:t>bservation 3(a) and 4(b):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it-IT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𝑖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=2</m:t>
                        </m:r>
                      </m:sub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|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𝑉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|</m:t>
                        </m:r>
                      </m:sup>
                      <m:e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altLang="zh-CN" sz="1800" dirty="0">
                    <a:solidFill>
                      <a:prstClr val="black"/>
                    </a:solidFill>
                  </a:rPr>
                  <a:t> </a:t>
                </a:r>
                <a:r>
                  <a:rPr lang="it-IT" altLang="zh-CN" dirty="0">
                    <a:solidFill>
                      <a:prstClr val="black"/>
                    </a:solidFill>
                  </a:rPr>
                  <a:t>= O(V).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29309BFA-7EBC-43DF-93F1-5D826E3F1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9" y="3429000"/>
                <a:ext cx="3001107" cy="1484690"/>
              </a:xfrm>
              <a:prstGeom prst="roundRect">
                <a:avLst/>
              </a:prstGeom>
              <a:blipFill>
                <a:blip r:embed="rId4"/>
                <a:stretch>
                  <a:fillRect b="-8468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63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/>
              <p:nvPr/>
            </p:nvSpPr>
            <p:spPr>
              <a:xfrm>
                <a:off x="692836" y="492369"/>
                <a:ext cx="10408918" cy="5189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I/O Complexity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1.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Graph Traversal: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O(min{V +sort(E), sort(E)·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𝑙𝑜𝑔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𝑙𝑜𝑔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 V})*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O(sort(V))*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O(sort(E))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 MR-BFS: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O(V +sort(E))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3. Incremental-BFS: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O(E/B d(v[i−1], v[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]) + sort(E))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R8"/>
                    <a:ea typeface="等线" panose="02010600030101010101" pitchFamily="2" charset="-122"/>
                    <a:cs typeface="+mn-cs"/>
                  </a:rPr>
                  <a:t>Total: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V</m:t>
                    </m:r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 · </m:t>
                    </m:r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sort</m:t>
                    </m:r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(</m:t>
                    </m:r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E</m:t>
                    </m:r>
                  </m:oMath>
                </a14:m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))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I/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Os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SY8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6" y="492369"/>
                <a:ext cx="10408918" cy="5189882"/>
              </a:xfrm>
              <a:prstGeom prst="rect">
                <a:avLst/>
              </a:prstGeom>
              <a:blipFill>
                <a:blip r:embed="rId3"/>
                <a:stretch>
                  <a:fillRect l="-2109" t="-2115" b="-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F897CB8-9B5C-4A46-871B-5CA9890828A9}"/>
              </a:ext>
            </a:extLst>
          </p:cNvPr>
          <p:cNvSpPr txBox="1"/>
          <p:nvPr/>
        </p:nvSpPr>
        <p:spPr>
          <a:xfrm>
            <a:off x="422617" y="6180965"/>
            <a:ext cx="8146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8"/>
                <a:ea typeface="等线" panose="02010600030101010101" pitchFamily="2" charset="-122"/>
                <a:cs typeface="+mn-cs"/>
              </a:rPr>
              <a:t>*: Cache-oblivious priority queue and graph algorithm applications. 2002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37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1087901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 </a:t>
            </a:r>
            <a:r>
              <a:rPr lang="en-US" altLang="zh-CN" sz="2800" dirty="0">
                <a:latin typeface="CMR10"/>
              </a:rPr>
              <a:t>computes the BFS level of each node with respect to s</a:t>
            </a:r>
            <a:endParaRPr lang="en-US" altLang="zh-CN" sz="2400" dirty="0">
              <a:latin typeface="CMR1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06D8B6-73E8-43D0-B405-C426FF6CF111}"/>
              </a:ext>
            </a:extLst>
          </p:cNvPr>
          <p:cNvSpPr/>
          <p:nvPr/>
        </p:nvSpPr>
        <p:spPr>
          <a:xfrm>
            <a:off x="7889630" y="1569025"/>
            <a:ext cx="3575539" cy="4372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MR-BFS 1: a graph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highlight source node 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567158"/>
            <a:ext cx="68228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]: </a:t>
            </a:r>
            <a:r>
              <a:rPr lang="en-US" altLang="zh-CN" sz="2400" b="0" i="0" u="none" strike="noStrike" baseline="0" dirty="0">
                <a:latin typeface="CMR10"/>
              </a:rPr>
              <a:t>set of </a:t>
            </a:r>
            <a:r>
              <a:rPr lang="en-US" altLang="zh-CN" sz="2400" dirty="0">
                <a:latin typeface="CMR10"/>
              </a:rPr>
              <a:t>nodes in BFS level </a:t>
            </a:r>
            <a:r>
              <a:rPr lang="en-US" altLang="zh-CN" sz="2400" b="0" i="0" u="none" strike="noStrike" baseline="0" dirty="0" err="1">
                <a:latin typeface="CMMI10"/>
              </a:rPr>
              <a:t>i</a:t>
            </a:r>
            <a:r>
              <a:rPr lang="en-US" altLang="zh-CN" sz="2400" b="0" i="0" u="none" strike="noStrike" baseline="0" dirty="0">
                <a:latin typeface="CMR10"/>
              </a:rPr>
              <a:t>.</a:t>
            </a:r>
          </a:p>
          <a:p>
            <a:pPr algn="l"/>
            <a:r>
              <a:rPr lang="en-US" altLang="zh-CN" sz="2400" dirty="0"/>
              <a:t>N(v): </a:t>
            </a:r>
            <a:r>
              <a:rPr lang="en-US" altLang="zh-CN" sz="2400" b="0" i="0" u="none" strike="noStrike" baseline="0" dirty="0">
                <a:latin typeface="CMR10"/>
              </a:rPr>
              <a:t>set of vertices adjacent to vertex </a:t>
            </a:r>
            <a:r>
              <a:rPr lang="en-US" altLang="zh-CN" sz="2400" b="0" i="0" u="none" strike="noStrike" baseline="0" dirty="0">
                <a:latin typeface="CMMI10"/>
              </a:rPr>
              <a:t>v</a:t>
            </a:r>
          </a:p>
          <a:p>
            <a:pPr algn="l"/>
            <a:endParaRPr lang="en-US" altLang="zh-CN" sz="3200" dirty="0">
              <a:latin typeface="CMMI10"/>
            </a:endParaRPr>
          </a:p>
          <a:p>
            <a:pPr algn="l"/>
            <a:endParaRPr lang="en-US" altLang="zh-CN" sz="3200" dirty="0"/>
          </a:p>
          <a:p>
            <a:r>
              <a:rPr lang="en-US" altLang="zh-CN" sz="3200" dirty="0"/>
              <a:t>Start with L[-1] = [], L[0] = [s],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1:</a:t>
            </a:r>
          </a:p>
          <a:p>
            <a:r>
              <a:rPr lang="en-US" altLang="zh-CN" sz="3200" dirty="0"/>
              <a:t>For each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&lt; V: </a:t>
            </a:r>
          </a:p>
          <a:p>
            <a:r>
              <a:rPr lang="en-US" altLang="zh-CN" sz="3200" dirty="0"/>
              <a:t>Compute L[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Put example here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1854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06D8B6-73E8-43D0-B405-C426FF6CF111}"/>
              </a:ext>
            </a:extLst>
          </p:cNvPr>
          <p:cNvSpPr/>
          <p:nvPr/>
        </p:nvSpPr>
        <p:spPr>
          <a:xfrm>
            <a:off x="7889630" y="1569025"/>
            <a:ext cx="3575539" cy="4372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MR-BFS 1: a graph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highlight source node 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nodes in BFS level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N(v):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vertices adjacent to vertex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 Construct N(L(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− 1)):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For each v ∈ L(i−1), accesses to its adjacency lists.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34EC21-CB48-48F5-A9D3-D697367A4CC0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Put example here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501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06D8B6-73E8-43D0-B405-C426FF6CF111}"/>
              </a:ext>
            </a:extLst>
          </p:cNvPr>
          <p:cNvSpPr/>
          <p:nvPr/>
        </p:nvSpPr>
        <p:spPr>
          <a:xfrm>
            <a:off x="7889630" y="1569025"/>
            <a:ext cx="3575539" cy="4372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MR-BFS 1: a graph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highlight source node 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nodes in BFS level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N(v):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vertices adjacent to vertex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 Remove duplicates from N(L(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− 1)):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Sort the nodes in N(L(i−1)).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scan and compaction.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denote the result by L′(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FC0D06-5794-4C73-9772-B808C5D9AD4A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Put example here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1481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06D8B6-73E8-43D0-B405-C426FF6CF111}"/>
              </a:ext>
            </a:extLst>
          </p:cNvPr>
          <p:cNvSpPr/>
          <p:nvPr/>
        </p:nvSpPr>
        <p:spPr>
          <a:xfrm>
            <a:off x="7889630" y="1569025"/>
            <a:ext cx="3575539" cy="4372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MR-BFS 1: a graph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highlight source node s and node in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bfs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level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nodes in BFS level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N(v):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vertices adjacent to vertex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 Remove nodes in L′(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 that occur in </a:t>
            </a:r>
            <a:r>
              <a:rPr kumimoji="0" lang="nn-NO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L(i − 1) ∪ L(i − 2)</a:t>
            </a: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arallel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scan L′(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), L(i−1) and L(i−2).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The result set is the L(</a:t>
            </a:r>
            <a:r>
              <a:rPr lang="en-US" altLang="zh-CN" sz="32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 we want.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FC0D06-5794-4C73-9772-B808C5D9AD4A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57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06D8B6-73E8-43D0-B405-C426FF6CF111}"/>
              </a:ext>
            </a:extLst>
          </p:cNvPr>
          <p:cNvSpPr/>
          <p:nvPr/>
        </p:nvSpPr>
        <p:spPr>
          <a:xfrm>
            <a:off x="7889630" y="1569025"/>
            <a:ext cx="3575539" cy="4372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MR-BFS 1: a graph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highlight all node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nodes in BFS level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N(v):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vertices adjacent to vertex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We can easily obtain the shortest path between source node s and any other node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n∈G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98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/>
              <p:nvPr/>
            </p:nvSpPr>
            <p:spPr>
              <a:xfrm>
                <a:off x="692836" y="492369"/>
                <a:ext cx="10408918" cy="5632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I/O Complexity</a:t>
                </a:r>
              </a:p>
              <a:p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1. Construct N(L(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− 1)):</a:t>
                </a:r>
              </a:p>
              <a:p>
                <a:pPr algn="ctr"/>
                <a:r>
                  <a:rPr lang="en-US" altLang="zh-CN" sz="3200" b="0" i="0" u="none" strike="noStrike" baseline="0" dirty="0">
                    <a:latin typeface="CMSY8"/>
                  </a:rPr>
                  <a:t>O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</a:t>
                </a:r>
                <a:r>
                  <a:rPr lang="en-US" altLang="zh-CN" sz="3200" b="0" i="0" u="none" strike="noStrike" baseline="0" dirty="0">
                    <a:latin typeface="CMR8"/>
                  </a:rPr>
                  <a:t>1)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+</a:t>
                </a:r>
                <a:r>
                  <a:rPr lang="en-US" altLang="zh-CN" sz="3200" b="0" i="0" u="none" strike="noStrike" baseline="0" dirty="0">
                    <a:latin typeface="CMR6"/>
                  </a:rPr>
                  <a:t>1</a:t>
                </a:r>
                <a:r>
                  <a:rPr lang="en-US" altLang="zh-CN" sz="3200" dirty="0">
                    <a:latin typeface="CMR6"/>
                  </a:rPr>
                  <a:t>/</a:t>
                </a:r>
                <a:r>
                  <a:rPr lang="nn-NO" altLang="zh-CN" sz="3200" b="0" i="0" u="none" strike="noStrike" baseline="0" dirty="0">
                    <a:latin typeface="CMMI6"/>
                  </a:rPr>
                  <a:t>B </a:t>
                </a:r>
                <a:r>
                  <a:rPr lang="nn-NO" altLang="zh-CN" sz="3200" b="0" i="0" u="none" strike="noStrike" baseline="0" dirty="0">
                    <a:latin typeface="CMSY8"/>
                  </a:rPr>
                  <a:t>|</a:t>
                </a:r>
                <a:r>
                  <a:rPr lang="nn-NO" altLang="zh-CN" sz="3200" b="0" i="0" u="none" strike="noStrike" baseline="0" dirty="0">
                    <a:latin typeface="CMMI8"/>
                  </a:rPr>
                  <a:t>N</a:t>
                </a:r>
                <a:r>
                  <a:rPr lang="nn-NO" altLang="zh-CN" sz="3200" b="0" i="0" u="none" strike="noStrike" baseline="0" dirty="0">
                    <a:latin typeface="CMR8"/>
                  </a:rPr>
                  <a:t>(</a:t>
                </a:r>
                <a:r>
                  <a:rPr lang="nn-NO" altLang="zh-CN" sz="3200" b="0" i="0" u="none" strike="noStrike" baseline="0" dirty="0">
                    <a:latin typeface="CMMI8"/>
                  </a:rPr>
                  <a:t>L</a:t>
                </a:r>
                <a:r>
                  <a:rPr lang="nn-NO" altLang="zh-CN" sz="3200" b="0" i="0" u="none" strike="noStrike" baseline="0" dirty="0">
                    <a:latin typeface="CMR8"/>
                  </a:rPr>
                  <a:t>(</a:t>
                </a:r>
                <a:r>
                  <a:rPr lang="nn-NO" altLang="zh-CN" sz="3200" b="0" i="0" u="none" strike="noStrike" baseline="0" dirty="0">
                    <a:latin typeface="CMMI8"/>
                  </a:rPr>
                  <a:t>i </a:t>
                </a:r>
                <a:r>
                  <a:rPr lang="nn-NO" altLang="zh-CN" sz="3200" b="0" i="0" u="none" strike="noStrike" baseline="0" dirty="0">
                    <a:latin typeface="CMSY8"/>
                  </a:rPr>
                  <a:t>− </a:t>
                </a:r>
                <a:r>
                  <a:rPr lang="nn-NO" altLang="zh-CN" sz="3200" b="0" i="0" u="none" strike="noStrike" baseline="0" dirty="0">
                    <a:latin typeface="CMR8"/>
                  </a:rPr>
                  <a:t>1))</a:t>
                </a:r>
                <a:r>
                  <a:rPr lang="nn-NO" altLang="zh-CN" sz="3200" b="0" i="0" u="none" strike="noStrike" baseline="0" dirty="0">
                    <a:latin typeface="CMSY8"/>
                  </a:rPr>
                  <a:t>|</a:t>
                </a:r>
                <a:r>
                  <a:rPr lang="nn-NO" altLang="zh-CN" sz="3200" b="0" i="0" u="none" strike="noStrike" baseline="0" dirty="0">
                    <a:latin typeface="CMR8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 Remove duplicates from N(L(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− 1)):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b="0" i="0" u="none" strike="noStrike" baseline="0" dirty="0">
                    <a:latin typeface="CMSY8"/>
                  </a:rPr>
                  <a:t>O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sort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N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 err="1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MI8"/>
                  </a:rPr>
                  <a:t> 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 </a:t>
                </a:r>
                <a:r>
                  <a:rPr lang="en-US" altLang="zh-CN" sz="3200" b="0" i="0" u="none" strike="noStrike" baseline="0" dirty="0">
                    <a:latin typeface="CMR8"/>
                  </a:rPr>
                  <a:t>1))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))</a:t>
                </a:r>
              </a:p>
              <a:p>
                <a:r>
                  <a:rPr lang="en-US" altLang="zh-CN" sz="32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3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. Remove nodes in L′(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) that occur in </a:t>
                </a:r>
                <a:r>
                  <a:rPr kumimoji="0" lang="nn-NO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L(i − 1) ∪ L(i − 2):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</a:p>
              <a:p>
                <a:pPr algn="ctr"/>
                <a:r>
                  <a:rPr lang="en-US" altLang="zh-CN" sz="3200" b="0" i="0" u="none" strike="noStrike" baseline="0" dirty="0">
                    <a:latin typeface="CMSY8"/>
                  </a:rPr>
                  <a:t>O</a:t>
                </a:r>
                <a:r>
                  <a:rPr lang="en-US" altLang="zh-CN" sz="3200" b="0" i="0" u="none" strike="noStrike" baseline="0" dirty="0">
                    <a:latin typeface="CMR8"/>
                  </a:rPr>
                  <a:t>(1/B(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N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</a:t>
                </a:r>
                <a:r>
                  <a:rPr lang="en-US" altLang="zh-CN" sz="3200" b="0" i="0" u="none" strike="noStrike" baseline="0" dirty="0">
                    <a:latin typeface="CMR8"/>
                  </a:rPr>
                  <a:t>1))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+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</a:t>
                </a:r>
                <a:r>
                  <a:rPr lang="en-US" altLang="zh-CN" sz="3200" b="0" i="0" u="none" strike="noStrike" baseline="0" dirty="0">
                    <a:latin typeface="CMR8"/>
                  </a:rPr>
                  <a:t>1)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+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</a:t>
                </a:r>
                <a:r>
                  <a:rPr lang="en-US" altLang="zh-CN" sz="3200" b="0" i="0" u="none" strike="noStrike" baseline="0" dirty="0">
                    <a:latin typeface="CMR8"/>
                  </a:rPr>
                  <a:t>2)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))</a:t>
                </a:r>
              </a:p>
              <a:p>
                <a:pPr algn="l"/>
                <a:r>
                  <a:rPr lang="en-US" altLang="zh-CN" sz="3200" dirty="0">
                    <a:latin typeface="CMR8"/>
                  </a:rPr>
                  <a:t>Total: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SY1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MI1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MI1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R1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SY1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sz="3200" b="0" i="0" u="none" strike="noStrike" baseline="0" dirty="0">
                    <a:latin typeface="CMSY10"/>
                  </a:rPr>
                  <a:t> </a:t>
                </a:r>
                <a:r>
                  <a:rPr lang="en-US" altLang="zh-CN" sz="3200" b="0" i="0" u="none" strike="noStrike" baseline="0" dirty="0">
                    <a:latin typeface="CMR10"/>
                  </a:rPr>
                  <a:t>= </a:t>
                </a:r>
                <a:r>
                  <a:rPr lang="en-US" altLang="zh-CN" sz="3200" b="0" i="0" u="none" strike="noStrike" baseline="0" dirty="0">
                    <a:latin typeface="CMSY10"/>
                  </a:rPr>
                  <a:t>O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V</a:t>
                </a:r>
                <a:r>
                  <a:rPr lang="en-US" altLang="zh-CN" sz="3200" b="0" i="0" u="none" strike="noStrike" baseline="0" dirty="0">
                    <a:latin typeface="CMR10"/>
                  </a:rPr>
                  <a:t>)</a:t>
                </a:r>
                <a:r>
                  <a:rPr lang="en-US" altLang="zh-CN" sz="3200" b="0" i="0" u="none" strike="noStrike" dirty="0">
                    <a:latin typeface="CMR1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3200">
                            <a:latin typeface="CMR1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3200">
                            <a:latin typeface="CMR1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))|</m:t>
                        </m:r>
                      </m:e>
                    </m:nary>
                  </m:oMath>
                </a14:m>
                <a:r>
                  <a:rPr lang="en-US" altLang="zh-CN" sz="3200" dirty="0">
                    <a:latin typeface="CMR10"/>
                  </a:rPr>
                  <a:t> </a:t>
                </a:r>
                <a:r>
                  <a:rPr lang="en-US" altLang="zh-CN" sz="3200" b="0" i="0" u="none" strike="noStrike" baseline="0" dirty="0">
                    <a:latin typeface="CMR10"/>
                  </a:rPr>
                  <a:t>= </a:t>
                </a:r>
                <a:r>
                  <a:rPr lang="en-US" altLang="zh-CN" sz="3200" b="0" i="0" u="none" strike="noStrike" baseline="0" dirty="0">
                    <a:latin typeface="CMSY10"/>
                  </a:rPr>
                  <a:t>O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E</a:t>
                </a:r>
                <a:r>
                  <a:rPr lang="en-US" altLang="zh-CN" sz="3200" b="0" i="0" u="none" strike="noStrike" baseline="0" dirty="0">
                    <a:latin typeface="CMR10"/>
                  </a:rPr>
                  <a:t>)</a:t>
                </a:r>
              </a:p>
              <a:p>
                <a:pPr algn="ctr"/>
                <a:r>
                  <a:rPr lang="en-US" altLang="zh-CN" sz="3200" dirty="0"/>
                  <a:t>O(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3200" dirty="0" smtClean="0"/>
                          <m:t>(|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L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)|+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sort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(|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L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))|)+1/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B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 (|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N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L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i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))| + 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L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i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)))</m:t>
                        </m:r>
                      </m:e>
                    </m:nary>
                  </m:oMath>
                </a14:m>
                <a:r>
                  <a:rPr lang="nn-NO" altLang="zh-CN" sz="3200" dirty="0"/>
                  <a:t>)</a:t>
                </a:r>
                <a:endParaRPr lang="en-US" altLang="zh-CN" sz="3200" b="0" i="0" u="none" strike="noStrike" baseline="0" dirty="0">
                  <a:latin typeface="CMR10"/>
                </a:endParaRPr>
              </a:p>
              <a:p>
                <a:pPr algn="ctr"/>
                <a:r>
                  <a:rPr lang="en-US" altLang="zh-CN" sz="3200" b="0" i="0" u="none" strike="noStrike" baseline="0" dirty="0">
                    <a:latin typeface="CMSY10"/>
                  </a:rPr>
                  <a:t>=O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V </a:t>
                </a:r>
                <a:r>
                  <a:rPr lang="en-US" altLang="zh-CN" sz="3200" b="0" i="0" u="none" strike="noStrike" baseline="0" dirty="0">
                    <a:latin typeface="CMR10"/>
                  </a:rPr>
                  <a:t>+ </a:t>
                </a:r>
                <a:r>
                  <a:rPr lang="en-US" altLang="zh-CN" sz="3200" b="0" i="0" u="none" strike="noStrike" baseline="0" dirty="0">
                    <a:latin typeface="CMMI10"/>
                  </a:rPr>
                  <a:t>sort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E</a:t>
                </a:r>
                <a:r>
                  <a:rPr lang="en-US" altLang="zh-CN" sz="3200" b="0" u="none" strike="noStrike" baseline="0" dirty="0">
                    <a:latin typeface="CMR10"/>
                  </a:rPr>
                  <a:t>)) I/</a:t>
                </a:r>
                <a:r>
                  <a:rPr lang="en-US" altLang="zh-CN" sz="3200" b="0" u="none" strike="noStrike" baseline="0" dirty="0" err="1">
                    <a:latin typeface="CMR10"/>
                  </a:rPr>
                  <a:t>Os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6" y="492369"/>
                <a:ext cx="10408918" cy="5632696"/>
              </a:xfrm>
              <a:prstGeom prst="rect">
                <a:avLst/>
              </a:prstGeom>
              <a:blipFill>
                <a:blip r:embed="rId3"/>
                <a:stretch>
                  <a:fillRect l="-2109" t="-1948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91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C841C0-1DF6-4D6A-B9CB-CA75B8A22EEC}"/>
              </a:ext>
            </a:extLst>
          </p:cNvPr>
          <p:cNvSpPr txBox="1"/>
          <p:nvPr/>
        </p:nvSpPr>
        <p:spPr>
          <a:xfrm>
            <a:off x="609601" y="550985"/>
            <a:ext cx="75270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For </a:t>
            </a:r>
            <a:r>
              <a:rPr lang="en-US" altLang="zh-CN" sz="4000" b="0" i="0" u="none" strike="noStrike" baseline="0" dirty="0">
                <a:latin typeface="CMR10"/>
              </a:rPr>
              <a:t>unweighted undirected graphs:</a:t>
            </a:r>
          </a:p>
          <a:p>
            <a:r>
              <a:rPr lang="en-US" altLang="zh-CN" sz="3600" b="1" i="0" u="none" strike="noStrike" baseline="0" dirty="0">
                <a:latin typeface="CMCSC10"/>
              </a:rPr>
              <a:t>Observation</a:t>
            </a:r>
            <a:r>
              <a:rPr lang="en-US" altLang="zh-CN" sz="3600" b="1" i="0" u="none" strike="noStrike" baseline="0" dirty="0">
                <a:latin typeface="CMR10"/>
              </a:rPr>
              <a:t> 1</a:t>
            </a:r>
            <a:r>
              <a:rPr lang="en-US" altLang="zh-CN" sz="3600" b="0" i="0" u="none" strike="noStrike" baseline="0" dirty="0">
                <a:latin typeface="CMR10"/>
              </a:rPr>
              <a:t>: </a:t>
            </a:r>
          </a:p>
          <a:p>
            <a:r>
              <a:rPr lang="en-US" altLang="zh-CN" sz="3200" dirty="0">
                <a:latin typeface="CMR10"/>
              </a:rPr>
              <a:t>			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 v</a:t>
            </a:r>
            <a:r>
              <a:rPr lang="pl-PL" altLang="zh-CN" sz="3200" b="0" i="0" u="none" strike="noStrike" baseline="0" dirty="0">
                <a:latin typeface="CMR10"/>
              </a:rPr>
              <a:t>) =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v, u</a:t>
            </a:r>
            <a:r>
              <a:rPr lang="pl-PL" altLang="zh-CN" sz="3200" b="0" i="0" u="none" strike="noStrike" baseline="0" dirty="0">
                <a:latin typeface="CMR10"/>
              </a:rPr>
              <a:t>)</a:t>
            </a:r>
            <a:endParaRPr lang="zh-CN" altLang="en-US" sz="32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4FEBBC7-46FD-416D-A679-77C8499FFC96}"/>
              </a:ext>
            </a:extLst>
          </p:cNvPr>
          <p:cNvSpPr/>
          <p:nvPr/>
        </p:nvSpPr>
        <p:spPr>
          <a:xfrm>
            <a:off x="8136661" y="656492"/>
            <a:ext cx="3738815" cy="33879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for 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15FE9D-AFC9-41D4-97C8-0CD989388F9D}"/>
              </a:ext>
            </a:extLst>
          </p:cNvPr>
          <p:cNvSpPr txBox="1"/>
          <p:nvPr/>
        </p:nvSpPr>
        <p:spPr>
          <a:xfrm>
            <a:off x="609601" y="3645059"/>
            <a:ext cx="99528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0" u="none" strike="noStrike" baseline="0" dirty="0">
                <a:latin typeface="CMCSC10"/>
              </a:rPr>
              <a:t>Observation</a:t>
            </a:r>
            <a:r>
              <a:rPr lang="en-US" altLang="zh-CN" sz="3600" b="1" i="0" u="none" strike="noStrike" baseline="0" dirty="0">
                <a:latin typeface="CMR10"/>
              </a:rPr>
              <a:t> 2</a:t>
            </a:r>
            <a:r>
              <a:rPr lang="en-US" altLang="zh-CN" sz="3600" b="0" i="0" u="none" strike="noStrike" baseline="0" dirty="0">
                <a:latin typeface="CMR10"/>
              </a:rPr>
              <a:t>: </a:t>
            </a:r>
          </a:p>
          <a:p>
            <a:r>
              <a:rPr lang="en-US" altLang="zh-CN" sz="3200" b="0" i="0" u="none" strike="noStrike" baseline="0" dirty="0">
                <a:latin typeface="CMMI10"/>
              </a:rPr>
              <a:t>		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u,w</a:t>
            </a:r>
            <a:r>
              <a:rPr lang="pl-PL" altLang="zh-CN" sz="3200" b="0" i="0" u="none" strike="noStrike" baseline="0" dirty="0">
                <a:latin typeface="CMR10"/>
              </a:rPr>
              <a:t>) </a:t>
            </a:r>
            <a:r>
              <a:rPr lang="pl-PL" altLang="zh-CN" sz="3200" b="0" i="0" u="none" strike="noStrike" baseline="0" dirty="0">
                <a:latin typeface="CMSY10"/>
              </a:rPr>
              <a:t>−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 v</a:t>
            </a:r>
            <a:r>
              <a:rPr lang="pl-PL" altLang="zh-CN" sz="3200" b="0" i="0" u="none" strike="noStrike" baseline="0" dirty="0">
                <a:latin typeface="CMR10"/>
              </a:rPr>
              <a:t>) </a:t>
            </a:r>
            <a:r>
              <a:rPr lang="pl-PL" altLang="zh-CN" sz="3200" b="0" i="0" u="none" strike="noStrike" baseline="0" dirty="0">
                <a:latin typeface="CMSY10"/>
              </a:rPr>
              <a:t>≤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v,w</a:t>
            </a:r>
            <a:r>
              <a:rPr lang="pl-PL" altLang="zh-CN" sz="3200" b="0" i="0" u="none" strike="noStrike" baseline="0" dirty="0">
                <a:latin typeface="CMR10"/>
              </a:rPr>
              <a:t>) </a:t>
            </a:r>
            <a:r>
              <a:rPr lang="pl-PL" altLang="zh-CN" sz="3200" b="0" i="0" u="none" strike="noStrike" baseline="0" dirty="0">
                <a:latin typeface="CMSY10"/>
              </a:rPr>
              <a:t>≤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u,w</a:t>
            </a:r>
            <a:r>
              <a:rPr lang="pl-PL" altLang="zh-CN" sz="3200" b="0" i="0" u="none" strike="noStrike" baseline="0" dirty="0">
                <a:latin typeface="CMR10"/>
              </a:rPr>
              <a:t>) +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 v</a:t>
            </a:r>
            <a:r>
              <a:rPr lang="pl-PL" altLang="zh-CN" sz="3200" b="0" i="0" u="none" strike="noStrike" baseline="0" dirty="0">
                <a:latin typeface="CMR10"/>
              </a:rPr>
              <a:t>)</a:t>
            </a:r>
            <a:r>
              <a:rPr lang="pl-PL" altLang="zh-CN" sz="3200" b="0" i="0" u="none" strike="noStrike" baseline="0" dirty="0">
                <a:latin typeface="CMTI10"/>
              </a:rPr>
              <a:t>.</a:t>
            </a:r>
            <a:endParaRPr lang="en-US" altLang="zh-CN" sz="3200" dirty="0">
              <a:latin typeface="CMTI10"/>
            </a:endParaRPr>
          </a:p>
          <a:p>
            <a:pPr algn="ctr"/>
            <a:r>
              <a:rPr lang="en-US" altLang="zh-CN" sz="3200" b="0" i="0" u="none" strike="noStrike" baseline="0" dirty="0">
                <a:latin typeface="CMR10"/>
              </a:rPr>
              <a:t>Triangle Inequality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0090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2051</Words>
  <Application>Microsoft Office PowerPoint</Application>
  <PresentationFormat>宽屏</PresentationFormat>
  <Paragraphs>249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CMCSC10</vt:lpstr>
      <vt:lpstr>CMMI10</vt:lpstr>
      <vt:lpstr>CMMI6</vt:lpstr>
      <vt:lpstr>CMMI8</vt:lpstr>
      <vt:lpstr>CMR10</vt:lpstr>
      <vt:lpstr>CMR6</vt:lpstr>
      <vt:lpstr>CMR8</vt:lpstr>
      <vt:lpstr>CMSY10</vt:lpstr>
      <vt:lpstr>CMSY8</vt:lpstr>
      <vt:lpstr>CMTI10</vt:lpstr>
      <vt:lpstr>等线</vt:lpstr>
      <vt:lpstr>等线 Light</vt:lpstr>
      <vt:lpstr>Arial</vt:lpstr>
      <vt:lpstr>Calibri</vt:lpstr>
      <vt:lpstr>Cambria Math</vt:lpstr>
      <vt:lpstr>Office 主题​​</vt:lpstr>
      <vt:lpstr>Analysis on “External-Memory Exact and Approximate All-Pairs Shortest-Paths in Undirected Graphs”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“External-Memory Exact and Approximate All-Pairs Shortest-Paths in Undirected Graphs”</dc:title>
  <dc:creator>Jiayi Ding</dc:creator>
  <cp:lastModifiedBy>Jiayi Ding</cp:lastModifiedBy>
  <cp:revision>12</cp:revision>
  <dcterms:created xsi:type="dcterms:W3CDTF">2021-11-06T07:20:55Z</dcterms:created>
  <dcterms:modified xsi:type="dcterms:W3CDTF">2021-11-06T18:58:01Z</dcterms:modified>
</cp:coreProperties>
</file>