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59" r:id="rId4"/>
    <p:sldId id="260" r:id="rId5"/>
    <p:sldId id="261" r:id="rId6"/>
    <p:sldId id="264" r:id="rId7"/>
    <p:sldId id="266" r:id="rId8"/>
    <p:sldId id="262" r:id="rId9"/>
    <p:sldId id="263" r:id="rId10"/>
  </p:sldIdLst>
  <p:sldSz cx="12192000" cy="6858000"/>
  <p:notesSz cx="6858000" cy="9144000"/>
  <p:embeddedFontLst>
    <p:embeddedFont>
      <p:font typeface="DX시인과나" panose="02020600000000000000" pitchFamily="18" charset="-127"/>
      <p:regular r:id="rId12"/>
    </p:embeddedFont>
    <p:embeddedFont>
      <p:font typeface="나눔스퀘어" panose="020B0600000101010101" pitchFamily="50" charset="-127"/>
      <p:regular r:id="rId13"/>
    </p:embeddedFont>
    <p:embeddedFont>
      <p:font typeface="맑은 고딕" panose="020B0503020000020004" pitchFamily="50" charset="-127"/>
      <p:regular r:id="rId14"/>
      <p:bold r:id="rId1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E0E3"/>
    <a:srgbClr val="CCDAFF"/>
    <a:srgbClr val="E80C25"/>
    <a:srgbClr val="BFBFBF"/>
    <a:srgbClr val="FCAAA4"/>
    <a:srgbClr val="FA7268"/>
    <a:srgbClr val="FA72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0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11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92FFCD-8722-4179-9F80-8CD1BFBE3041}" type="datetimeFigureOut">
              <a:rPr lang="ko-KR" altLang="en-US" smtClean="0"/>
              <a:t>2018-12-08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BD07D3-19E4-469E-9146-C9B6710C13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661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소스코드</a:t>
            </a:r>
            <a:r>
              <a:rPr lang="en-US" altLang="ko-KR" sz="1200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(</a:t>
            </a:r>
            <a:r>
              <a:rPr lang="ko-KR" altLang="en-US" sz="1200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어떤 소스 이용했는지</a:t>
            </a:r>
            <a:r>
              <a:rPr lang="en-US" altLang="ko-KR" sz="1200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), </a:t>
            </a:r>
            <a:r>
              <a:rPr lang="ko-KR" altLang="en-US" sz="1200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라이선스 조사 내용</a:t>
            </a:r>
            <a:r>
              <a:rPr lang="en-US" altLang="ko-KR" sz="1200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, </a:t>
            </a:r>
            <a:r>
              <a:rPr lang="ko-KR" altLang="en-US" sz="1200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깃 허브 사용 과정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BD07D3-19E4-469E-9146-C9B6710C13F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9273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소스코드</a:t>
            </a:r>
            <a:r>
              <a:rPr lang="en-US" altLang="ko-KR" sz="1200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(</a:t>
            </a:r>
            <a:r>
              <a:rPr lang="ko-KR" altLang="en-US" sz="1200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어떤 소스 이용했는지</a:t>
            </a:r>
            <a:r>
              <a:rPr lang="en-US" altLang="ko-KR" sz="1200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), </a:t>
            </a:r>
            <a:r>
              <a:rPr lang="ko-KR" altLang="en-US" sz="1200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라이선스 조사 내용</a:t>
            </a:r>
            <a:r>
              <a:rPr lang="en-US" altLang="ko-KR" sz="1200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, </a:t>
            </a:r>
            <a:r>
              <a:rPr lang="ko-KR" altLang="en-US" sz="1200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깃 허브 사용 과정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BD07D3-19E4-469E-9146-C9B6710C13F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9047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소스코드</a:t>
            </a:r>
            <a:r>
              <a:rPr lang="en-US" altLang="ko-KR" sz="1200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(</a:t>
            </a:r>
            <a:r>
              <a:rPr lang="ko-KR" altLang="en-US" sz="1200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어떤 소스 이용했는지</a:t>
            </a:r>
            <a:r>
              <a:rPr lang="en-US" altLang="ko-KR" sz="1200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), </a:t>
            </a:r>
            <a:r>
              <a:rPr lang="ko-KR" altLang="en-US" sz="1200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라이선스 조사 내용</a:t>
            </a:r>
            <a:r>
              <a:rPr lang="en-US" altLang="ko-KR" sz="1200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, </a:t>
            </a:r>
            <a:r>
              <a:rPr lang="ko-KR" altLang="en-US" sz="1200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깃 허브 사용 과정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BD07D3-19E4-469E-9146-C9B6710C13F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49072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동심세줄 웹페이지 사진</a:t>
            </a:r>
            <a:r>
              <a:rPr lang="en-US" altLang="ko-KR" sz="1200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, </a:t>
            </a:r>
            <a:r>
              <a:rPr lang="ko-KR" altLang="en-US" sz="1200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각각 보여지는 기능 설명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BD07D3-19E4-469E-9146-C9B6710C13F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2765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3E7C12-B0EA-44F2-88C6-67F7688BDE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69BEB3C-4516-48A9-9230-8BF4AC39C1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C356C8-3D54-439F-8C2F-FEE9FBF00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56B0A-FF72-4FFB-873D-36B18D0C3038}" type="datetimeFigureOut">
              <a:rPr lang="ko-KR" altLang="en-US" smtClean="0"/>
              <a:t>2018-12-08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F8C0C1-8EB3-45D0-A2B3-34BBC61C0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2AF8B0-7D81-474C-AD70-A5B861A58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970F9-9BA6-4B56-AD84-15D23153AC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2907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3EC8BF-7675-4BFA-9CC2-E35481D0B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9B45675-D03B-4862-B0FD-7E742AF743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95F306-497C-4995-B99E-AC853BB77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56B0A-FF72-4FFB-873D-36B18D0C3038}" type="datetimeFigureOut">
              <a:rPr lang="ko-KR" altLang="en-US" smtClean="0"/>
              <a:t>2018-12-08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44E998-F625-4881-A6B6-5F69A3A18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78C47C-EBCF-4FCF-8820-B29EDD21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970F9-9BA6-4B56-AD84-15D23153AC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57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22FACC8-8D52-40B9-8EBA-894122821C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523FAE3-3D9B-4AAC-ADBF-900D28FBEA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351FEE-9804-45FD-BB3A-7AE4AD841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56B0A-FF72-4FFB-873D-36B18D0C3038}" type="datetimeFigureOut">
              <a:rPr lang="ko-KR" altLang="en-US" smtClean="0"/>
              <a:t>2018-12-08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03985C-6DFA-491D-B972-B14903913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A78A65-357A-4259-B742-B0575460C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970F9-9BA6-4B56-AD84-15D23153AC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031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892F75-D142-41A4-B3E5-410CC5D85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EA7008-F891-4443-8B86-B1987ACEF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F61102-4A5B-4416-BD13-755F35B7B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56B0A-FF72-4FFB-873D-36B18D0C3038}" type="datetimeFigureOut">
              <a:rPr lang="ko-KR" altLang="en-US" smtClean="0"/>
              <a:t>2018-12-08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CCC643-3D13-4433-B584-E44AE081E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5297AB-96D7-49E9-962D-DFE99EBB1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970F9-9BA6-4B56-AD84-15D23153AC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4383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6FB657-3CB0-4F6B-B4ED-09037A64A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E536D0-75DF-4027-A449-CEDEEB55BE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E5E49C-B64F-4C02-81F8-7B0E23D39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56B0A-FF72-4FFB-873D-36B18D0C3038}" type="datetimeFigureOut">
              <a:rPr lang="ko-KR" altLang="en-US" smtClean="0"/>
              <a:t>2018-12-08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1E763F-2C4E-4164-9C2C-199973D4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1698D5-EDAC-49B6-A96D-F4370D832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970F9-9BA6-4B56-AD84-15D23153AC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238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7A1A09-45B6-48E9-9C3C-15EE75D72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B76952-F065-44F6-979D-21526DB492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8791800-BAC6-4D02-80CC-D15A4A975E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420C06-4153-43F3-880F-17685D8BA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56B0A-FF72-4FFB-873D-36B18D0C3038}" type="datetimeFigureOut">
              <a:rPr lang="ko-KR" altLang="en-US" smtClean="0"/>
              <a:t>2018-12-08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70A276-9714-4F09-A464-A6C380E92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882B4A-CA2A-4424-8D30-C458B1431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970F9-9BA6-4B56-AD84-15D23153AC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611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B47295-DC7B-4F23-96FB-30F941F5B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B461C9-F3C2-4DE0-81FA-F6CADC413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484C277-A022-40A2-981D-76E90F684C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C2D58E3-1957-4603-8FA3-A85A51577C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5D05A9A-4214-43D5-A7FB-4E2E76D339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B3E7C78-3A6B-4FB8-8A3A-F3BD154A2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56B0A-FF72-4FFB-873D-36B18D0C3038}" type="datetimeFigureOut">
              <a:rPr lang="ko-KR" altLang="en-US" smtClean="0"/>
              <a:t>2018-12-08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915C479-B800-4651-B0B4-8DE08D730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60189DA-5B38-48F2-A7D4-053A2E6CA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970F9-9BA6-4B56-AD84-15D23153AC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126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C3F539-ACBD-4F7B-86B6-7E87D0CA1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F792B28-CC21-49D6-B137-5E6635C2C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56B0A-FF72-4FFB-873D-36B18D0C3038}" type="datetimeFigureOut">
              <a:rPr lang="ko-KR" altLang="en-US" smtClean="0"/>
              <a:t>2018-12-08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0BED48E-0134-459C-8FA8-4E64F75FE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4648C23-0088-4C80-A336-71E3A4B3C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970F9-9BA6-4B56-AD84-15D23153AC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903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AC8BBA7-0108-446E-93FF-C0C33D615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56B0A-FF72-4FFB-873D-36B18D0C3038}" type="datetimeFigureOut">
              <a:rPr lang="ko-KR" altLang="en-US" smtClean="0"/>
              <a:t>2018-12-08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B80BB79-2FE8-4F70-8774-B8B9C3F78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6E3258-4C74-4CC8-A26F-64D38632C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970F9-9BA6-4B56-AD84-15D23153AC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562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C0A55F-E016-4B2C-A582-F2BC20775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04E83F-BC9E-4ABE-A791-B07B05666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D25B629-CF7B-42BF-AFC0-A84875088A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D441AB-5217-4B4B-B7B3-C0C0DE45A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56B0A-FF72-4FFB-873D-36B18D0C3038}" type="datetimeFigureOut">
              <a:rPr lang="ko-KR" altLang="en-US" smtClean="0"/>
              <a:t>2018-12-08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ABE70F-FC9D-4436-BF1F-E4576E8B6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AE00B9-DF2F-419E-B382-1157FC6DD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970F9-9BA6-4B56-AD84-15D23153AC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063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14A11E-C9C9-4B80-8380-66FA51390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8CA57E1-BAFB-4B2C-8CED-A4910D29AC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EFFB8C8-E653-4FAF-A9AA-9B79F2B2BA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CEB692-4E62-4CBD-BAD2-049A0732D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56B0A-FF72-4FFB-873D-36B18D0C3038}" type="datetimeFigureOut">
              <a:rPr lang="ko-KR" altLang="en-US" smtClean="0"/>
              <a:t>2018-12-08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80BD69-9B38-483A-8D65-EB0C5497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ADFB8B-E9E2-4395-9D5F-A19FADB17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970F9-9BA6-4B56-AD84-15D23153AC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981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E52AE6F-3774-4325-81B9-30A74A73E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407143-3C30-4C35-B7F5-3896C2F7D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8EDE72-318B-4918-834F-1F1B89BFBC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56B0A-FF72-4FFB-873D-36B18D0C3038}" type="datetimeFigureOut">
              <a:rPr lang="ko-KR" altLang="en-US" smtClean="0"/>
              <a:t>2018-12-08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3479AE-1438-48AD-B014-4CAF5B99E4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749750-9C2F-41CA-B5C9-864B231E2B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A970F9-9BA6-4B56-AD84-15D23153AC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1932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13.png"/><Relationship Id="rId5" Type="http://schemas.openxmlformats.org/officeDocument/2006/relationships/image" Target="../media/image3.png"/><Relationship Id="rId10" Type="http://schemas.openxmlformats.org/officeDocument/2006/relationships/image" Target="../media/image12.png"/><Relationship Id="rId4" Type="http://schemas.openxmlformats.org/officeDocument/2006/relationships/image" Target="../media/image2.svg"/><Relationship Id="rId9" Type="http://schemas.openxmlformats.org/officeDocument/2006/relationships/image" Target="../media/image11.png"/><Relationship Id="rId1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11" Type="http://schemas.openxmlformats.org/officeDocument/2006/relationships/image" Target="../media/image19.png"/><Relationship Id="rId5" Type="http://schemas.openxmlformats.org/officeDocument/2006/relationships/image" Target="../media/image7.png"/><Relationship Id="rId10" Type="http://schemas.openxmlformats.org/officeDocument/2006/relationships/image" Target="../media/image18.png"/><Relationship Id="rId4" Type="http://schemas.openxmlformats.org/officeDocument/2006/relationships/image" Target="../media/image2.svg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hyperlink" Target="https://ksg072.github.io/opensource_seoson2/HTML/index.html" TargetMode="External"/><Relationship Id="rId4" Type="http://schemas.openxmlformats.org/officeDocument/2006/relationships/image" Target="../media/image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38A9FFAB-988C-49CE-B7B3-8B40029751E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CAAA4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A66DFC2-12B1-43B2-BF7E-B655681BA9FB}"/>
              </a:ext>
            </a:extLst>
          </p:cNvPr>
          <p:cNvSpPr/>
          <p:nvPr/>
        </p:nvSpPr>
        <p:spPr>
          <a:xfrm>
            <a:off x="1751960" y="865670"/>
            <a:ext cx="4200525" cy="378618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3BC463F-AEBD-4836-AE4D-0E43545F6487}"/>
              </a:ext>
            </a:extLst>
          </p:cNvPr>
          <p:cNvSpPr/>
          <p:nvPr/>
        </p:nvSpPr>
        <p:spPr>
          <a:xfrm>
            <a:off x="1595438" y="721516"/>
            <a:ext cx="4500562" cy="4100513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" name="그래픽 4" descr="달과 별">
            <a:extLst>
              <a:ext uri="{FF2B5EF4-FFF2-40B4-BE49-F238E27FC236}">
                <a16:creationId xmlns:a16="http://schemas.microsoft.com/office/drawing/2014/main" id="{177BBD31-5712-4E82-BCCE-14AE7600C5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171264">
            <a:off x="4480320" y="1041793"/>
            <a:ext cx="1059655" cy="105965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701A9EC-2B83-4382-A359-D56A48595971}"/>
              </a:ext>
            </a:extLst>
          </p:cNvPr>
          <p:cNvSpPr txBox="1"/>
          <p:nvPr/>
        </p:nvSpPr>
        <p:spPr>
          <a:xfrm>
            <a:off x="1843930" y="1990270"/>
            <a:ext cx="830997" cy="301466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sz="4200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동심 세줄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970F48-A319-4E98-B771-F9A6A26F6E6F}"/>
              </a:ext>
            </a:extLst>
          </p:cNvPr>
          <p:cNvSpPr txBox="1"/>
          <p:nvPr/>
        </p:nvSpPr>
        <p:spPr>
          <a:xfrm>
            <a:off x="7341669" y="5017436"/>
            <a:ext cx="4658435" cy="176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500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Y-04 </a:t>
            </a:r>
            <a:r>
              <a:rPr lang="ko-KR" altLang="en-US" sz="2500" dirty="0" err="1">
                <a:latin typeface="DX시인과나" panose="02020600000000000000" pitchFamily="18" charset="-127"/>
                <a:ea typeface="DX시인과나" panose="02020600000000000000" pitchFamily="18" charset="-127"/>
              </a:rPr>
              <a:t>고양이좋조</a:t>
            </a:r>
            <a:endParaRPr lang="en-US" altLang="ko-KR" sz="2500" dirty="0"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 algn="r"/>
            <a:r>
              <a:rPr lang="ko-KR" altLang="en-US" sz="1600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중국학과 </a:t>
            </a:r>
            <a:r>
              <a:rPr lang="en-US" altLang="ko-KR" sz="1600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2015045832 </a:t>
            </a:r>
            <a:r>
              <a:rPr lang="ko-KR" altLang="en-US" sz="1600" dirty="0" err="1">
                <a:latin typeface="DX시인과나" panose="02020600000000000000" pitchFamily="18" charset="-127"/>
                <a:ea typeface="DX시인과나" panose="02020600000000000000" pitchFamily="18" charset="-127"/>
              </a:rPr>
              <a:t>황유비</a:t>
            </a:r>
            <a:endParaRPr lang="en-US" altLang="ko-KR" sz="1600" dirty="0"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 algn="r"/>
            <a:r>
              <a:rPr lang="ko-KR" altLang="en-US" sz="1600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소프트웨어학부 </a:t>
            </a:r>
            <a:r>
              <a:rPr lang="en-US" altLang="ko-KR" sz="1600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201804</a:t>
            </a:r>
            <a:r>
              <a:rPr lang="en-US" altLang="zh-CN" sz="1600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4366</a:t>
            </a:r>
            <a:r>
              <a:rPr lang="en-US" altLang="ko-KR" sz="1600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 </a:t>
            </a:r>
            <a:r>
              <a:rPr lang="ko-KR" altLang="en-US" sz="1600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김민주</a:t>
            </a:r>
            <a:endParaRPr lang="en-US" altLang="ko-KR" sz="1600" dirty="0"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 algn="r"/>
            <a:r>
              <a:rPr lang="ko-KR" altLang="en-US" sz="1600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소프트웨어학부 </a:t>
            </a:r>
            <a:r>
              <a:rPr lang="en-US" altLang="ko-KR" sz="1600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2018044384 </a:t>
            </a:r>
            <a:r>
              <a:rPr lang="ko-KR" altLang="en-US" sz="1600" dirty="0" err="1">
                <a:latin typeface="DX시인과나" panose="02020600000000000000" pitchFamily="18" charset="-127"/>
                <a:ea typeface="DX시인과나" panose="02020600000000000000" pitchFamily="18" charset="-127"/>
              </a:rPr>
              <a:t>김서권</a:t>
            </a:r>
            <a:endParaRPr lang="en-US" altLang="ko-KR" sz="1600" dirty="0"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 algn="r"/>
            <a:r>
              <a:rPr lang="ko-KR" altLang="en-US" sz="1600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소프트웨어학부 </a:t>
            </a:r>
            <a:r>
              <a:rPr lang="en-US" altLang="ko-KR" sz="1600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2018044593 </a:t>
            </a:r>
            <a:r>
              <a:rPr lang="ko-KR" altLang="en-US" sz="1600" dirty="0" err="1">
                <a:latin typeface="DX시인과나" panose="02020600000000000000" pitchFamily="18" charset="-127"/>
                <a:ea typeface="DX시인과나" panose="02020600000000000000" pitchFamily="18" charset="-127"/>
              </a:rPr>
              <a:t>박연희</a:t>
            </a:r>
            <a:endParaRPr lang="en-US" altLang="ko-KR" sz="1600" dirty="0"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 algn="r"/>
            <a:r>
              <a:rPr lang="ko-KR" altLang="en-US" sz="1600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소프트웨어학부 </a:t>
            </a:r>
            <a:r>
              <a:rPr lang="en-US" altLang="ko-KR" sz="1600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2018044984 </a:t>
            </a:r>
            <a:r>
              <a:rPr lang="ko-KR" altLang="en-US" sz="1600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이효정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003F245B-E7A1-4C12-A862-CE18BFED3306}"/>
              </a:ext>
            </a:extLst>
          </p:cNvPr>
          <p:cNvCxnSpPr>
            <a:cxnSpLocks/>
          </p:cNvCxnSpPr>
          <p:nvPr/>
        </p:nvCxnSpPr>
        <p:spPr>
          <a:xfrm flipV="1">
            <a:off x="2126079" y="1807433"/>
            <a:ext cx="236121" cy="1993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031E5D8B-60A6-4587-AF54-2D17BB2F415B}"/>
              </a:ext>
            </a:extLst>
          </p:cNvPr>
          <p:cNvCxnSpPr>
            <a:cxnSpLocks/>
          </p:cNvCxnSpPr>
          <p:nvPr/>
        </p:nvCxnSpPr>
        <p:spPr>
          <a:xfrm flipV="1">
            <a:off x="2126079" y="1694920"/>
            <a:ext cx="236121" cy="1993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C3C52BDE-5DB7-4007-863C-7DEFC897757F}"/>
              </a:ext>
            </a:extLst>
          </p:cNvPr>
          <p:cNvCxnSpPr>
            <a:cxnSpLocks/>
          </p:cNvCxnSpPr>
          <p:nvPr/>
        </p:nvCxnSpPr>
        <p:spPr>
          <a:xfrm flipV="1">
            <a:off x="2126079" y="1582407"/>
            <a:ext cx="236121" cy="1993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2093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38A9FFAB-988C-49CE-B7B3-8B40029751E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CAAA4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3BC463F-AEBD-4836-AE4D-0E43545F6487}"/>
              </a:ext>
            </a:extLst>
          </p:cNvPr>
          <p:cNvSpPr/>
          <p:nvPr/>
        </p:nvSpPr>
        <p:spPr>
          <a:xfrm>
            <a:off x="313898" y="286603"/>
            <a:ext cx="11627893" cy="641444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2D1664C7-D3CF-4AC0-8A19-9E174A1FCBB4}"/>
              </a:ext>
            </a:extLst>
          </p:cNvPr>
          <p:cNvGrpSpPr/>
          <p:nvPr/>
        </p:nvGrpSpPr>
        <p:grpSpPr>
          <a:xfrm>
            <a:off x="3510885" y="786028"/>
            <a:ext cx="5233917" cy="4984711"/>
            <a:chOff x="3435823" y="1005814"/>
            <a:chExt cx="5233917" cy="4984711"/>
          </a:xfrm>
        </p:grpSpPr>
        <p:pic>
          <p:nvPicPr>
            <p:cNvPr id="5" name="그래픽 4" descr="달과 별">
              <a:extLst>
                <a:ext uri="{FF2B5EF4-FFF2-40B4-BE49-F238E27FC236}">
                  <a16:creationId xmlns:a16="http://schemas.microsoft.com/office/drawing/2014/main" id="{177BBD31-5712-4E82-BCCE-14AE7600C5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171264">
              <a:off x="4145383" y="1005814"/>
              <a:ext cx="1059655" cy="1059655"/>
            </a:xfrm>
            <a:prstGeom prst="rect">
              <a:avLst/>
            </a:prstGeom>
          </p:spPr>
        </p:pic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789FADC4-02DC-493C-A9B9-BD3D938FF289}"/>
                </a:ext>
              </a:extLst>
            </p:cNvPr>
            <p:cNvCxnSpPr/>
            <p:nvPr/>
          </p:nvCxnSpPr>
          <p:spPr>
            <a:xfrm>
              <a:off x="3766782" y="2388358"/>
              <a:ext cx="457200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9E6E6F3-F530-4ADA-AD9F-8CEB8CEE6353}"/>
                </a:ext>
              </a:extLst>
            </p:cNvPr>
            <p:cNvSpPr txBox="1"/>
            <p:nvPr/>
          </p:nvSpPr>
          <p:spPr>
            <a:xfrm>
              <a:off x="5195248" y="1451789"/>
              <a:ext cx="1801504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5000" dirty="0">
                  <a:latin typeface="DX시인과나" panose="02020600000000000000" pitchFamily="18" charset="-127"/>
                  <a:ea typeface="DX시인과나" panose="02020600000000000000" pitchFamily="18" charset="-127"/>
                </a:rPr>
                <a:t>목차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A10DA52-1A51-49BA-8857-F89880389EC9}"/>
                </a:ext>
              </a:extLst>
            </p:cNvPr>
            <p:cNvSpPr txBox="1"/>
            <p:nvPr/>
          </p:nvSpPr>
          <p:spPr>
            <a:xfrm>
              <a:off x="3435823" y="2558816"/>
              <a:ext cx="5233917" cy="34317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ctr">
                <a:lnSpc>
                  <a:spcPct val="200000"/>
                </a:lnSpc>
                <a:buAutoNum type="arabicPeriod"/>
              </a:pPr>
              <a:r>
                <a:rPr lang="ko-KR" altLang="en-US" sz="2800" dirty="0">
                  <a:latin typeface="DX시인과나" panose="02020600000000000000" pitchFamily="18" charset="-127"/>
                  <a:ea typeface="DX시인과나" panose="02020600000000000000" pitchFamily="18" charset="-127"/>
                </a:rPr>
                <a:t> 조원소개</a:t>
              </a:r>
              <a:endParaRPr lang="en-US" altLang="ko-KR" sz="2800" dirty="0">
                <a:latin typeface="DX시인과나" panose="02020600000000000000" pitchFamily="18" charset="-127"/>
                <a:ea typeface="DX시인과나" panose="02020600000000000000" pitchFamily="18" charset="-127"/>
              </a:endParaRPr>
            </a:p>
            <a:p>
              <a:pPr algn="ctr">
                <a:lnSpc>
                  <a:spcPct val="200000"/>
                </a:lnSpc>
              </a:pPr>
              <a:r>
                <a:rPr lang="en-US" altLang="ko-KR" sz="2800" dirty="0">
                  <a:latin typeface="DX시인과나" panose="02020600000000000000" pitchFamily="18" charset="-127"/>
                  <a:ea typeface="DX시인과나" panose="02020600000000000000" pitchFamily="18" charset="-127"/>
                </a:rPr>
                <a:t>2. </a:t>
              </a:r>
              <a:r>
                <a:rPr lang="ko-KR" altLang="en-US" sz="2800" dirty="0">
                  <a:latin typeface="DX시인과나" panose="02020600000000000000" pitchFamily="18" charset="-127"/>
                  <a:ea typeface="DX시인과나" panose="02020600000000000000" pitchFamily="18" charset="-127"/>
                </a:rPr>
                <a:t>프로젝트 주제</a:t>
              </a:r>
              <a:endParaRPr lang="en-US" altLang="ko-KR" sz="2800" dirty="0">
                <a:latin typeface="DX시인과나" panose="02020600000000000000" pitchFamily="18" charset="-127"/>
                <a:ea typeface="DX시인과나" panose="02020600000000000000" pitchFamily="18" charset="-127"/>
              </a:endParaRPr>
            </a:p>
            <a:p>
              <a:pPr algn="ctr">
                <a:lnSpc>
                  <a:spcPct val="200000"/>
                </a:lnSpc>
              </a:pPr>
              <a:r>
                <a:rPr lang="en-US" altLang="ko-KR" sz="2800" dirty="0">
                  <a:latin typeface="DX시인과나" panose="02020600000000000000" pitchFamily="18" charset="-127"/>
                  <a:ea typeface="DX시인과나" panose="02020600000000000000" pitchFamily="18" charset="-127"/>
                </a:rPr>
                <a:t>3. </a:t>
              </a:r>
              <a:r>
                <a:rPr lang="ko-KR" altLang="en-US" sz="2800" dirty="0">
                  <a:latin typeface="DX시인과나" panose="02020600000000000000" pitchFamily="18" charset="-127"/>
                  <a:ea typeface="DX시인과나" panose="02020600000000000000" pitchFamily="18" charset="-127"/>
                </a:rPr>
                <a:t>프로젝트 과정</a:t>
              </a:r>
              <a:endParaRPr lang="en-US" altLang="ko-KR" sz="2800" dirty="0">
                <a:latin typeface="DX시인과나" panose="02020600000000000000" pitchFamily="18" charset="-127"/>
                <a:ea typeface="DX시인과나" panose="02020600000000000000" pitchFamily="18" charset="-127"/>
              </a:endParaRPr>
            </a:p>
            <a:p>
              <a:pPr algn="ctr">
                <a:lnSpc>
                  <a:spcPct val="200000"/>
                </a:lnSpc>
              </a:pPr>
              <a:r>
                <a:rPr lang="en-US" altLang="ko-KR" sz="2800" dirty="0">
                  <a:latin typeface="DX시인과나" panose="02020600000000000000" pitchFamily="18" charset="-127"/>
                  <a:ea typeface="DX시인과나" panose="02020600000000000000" pitchFamily="18" charset="-127"/>
                </a:rPr>
                <a:t>4. </a:t>
              </a:r>
              <a:r>
                <a:rPr lang="ko-KR" altLang="en-US" sz="2800" dirty="0">
                  <a:latin typeface="DX시인과나" panose="02020600000000000000" pitchFamily="18" charset="-127"/>
                  <a:ea typeface="DX시인과나" panose="02020600000000000000" pitchFamily="18" charset="-127"/>
                </a:rPr>
                <a:t>결과물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909703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38A9FFAB-988C-49CE-B7B3-8B40029751E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CAAA4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3BC463F-AEBD-4836-AE4D-0E43545F6487}"/>
              </a:ext>
            </a:extLst>
          </p:cNvPr>
          <p:cNvSpPr/>
          <p:nvPr/>
        </p:nvSpPr>
        <p:spPr>
          <a:xfrm>
            <a:off x="313898" y="286603"/>
            <a:ext cx="11627893" cy="641444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AA9CCAD-0471-403F-A9B8-48D7E247E982}"/>
              </a:ext>
            </a:extLst>
          </p:cNvPr>
          <p:cNvGrpSpPr/>
          <p:nvPr/>
        </p:nvGrpSpPr>
        <p:grpSpPr>
          <a:xfrm>
            <a:off x="658380" y="472129"/>
            <a:ext cx="4009154" cy="1059655"/>
            <a:chOff x="822153" y="635903"/>
            <a:chExt cx="4009154" cy="1059655"/>
          </a:xfrm>
        </p:grpSpPr>
        <p:pic>
          <p:nvPicPr>
            <p:cNvPr id="10" name="그래픽 9" descr="달과 별">
              <a:extLst>
                <a:ext uri="{FF2B5EF4-FFF2-40B4-BE49-F238E27FC236}">
                  <a16:creationId xmlns:a16="http://schemas.microsoft.com/office/drawing/2014/main" id="{CA27B384-D3FE-42C9-81E5-F1FCC404C3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171264">
              <a:off x="822153" y="635903"/>
              <a:ext cx="1059655" cy="1059655"/>
            </a:xfrm>
            <a:prstGeom prst="rect">
              <a:avLst/>
            </a:prstGeom>
          </p:spPr>
        </p:pic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7E8D1634-C940-4B07-A575-55EBE91C4F88}"/>
                </a:ext>
              </a:extLst>
            </p:cNvPr>
            <p:cNvCxnSpPr>
              <a:cxnSpLocks/>
            </p:cNvCxnSpPr>
            <p:nvPr/>
          </p:nvCxnSpPr>
          <p:spPr>
            <a:xfrm>
              <a:off x="832513" y="1678675"/>
              <a:ext cx="3998794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52766F1-B159-44C3-A101-696B36B51CA5}"/>
              </a:ext>
            </a:extLst>
          </p:cNvPr>
          <p:cNvSpPr txBox="1"/>
          <p:nvPr/>
        </p:nvSpPr>
        <p:spPr>
          <a:xfrm>
            <a:off x="2614323" y="1052237"/>
            <a:ext cx="21784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1. </a:t>
            </a:r>
            <a:r>
              <a:rPr lang="ko-KR" altLang="en-US" sz="3000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조원 소개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6DD7891B-67EA-4770-84DA-3C1DAACED8E4}"/>
              </a:ext>
            </a:extLst>
          </p:cNvPr>
          <p:cNvGrpSpPr/>
          <p:nvPr/>
        </p:nvGrpSpPr>
        <p:grpSpPr>
          <a:xfrm>
            <a:off x="945523" y="1975274"/>
            <a:ext cx="10369756" cy="1607894"/>
            <a:chOff x="945523" y="1975274"/>
            <a:chExt cx="10369756" cy="1607894"/>
          </a:xfrm>
        </p:grpSpPr>
        <p:pic>
          <p:nvPicPr>
            <p:cNvPr id="7" name="그래픽 6" descr="쥐">
              <a:extLst>
                <a:ext uri="{FF2B5EF4-FFF2-40B4-BE49-F238E27FC236}">
                  <a16:creationId xmlns:a16="http://schemas.microsoft.com/office/drawing/2014/main" id="{A11DA48A-E00B-48BB-8E28-99CC590D59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45523" y="1975274"/>
              <a:ext cx="1607894" cy="1607894"/>
            </a:xfrm>
            <a:prstGeom prst="rect">
              <a:avLst/>
            </a:prstGeom>
          </p:spPr>
        </p:pic>
        <p:pic>
          <p:nvPicPr>
            <p:cNvPr id="14" name="그래픽 13" descr="토끼">
              <a:extLst>
                <a:ext uri="{FF2B5EF4-FFF2-40B4-BE49-F238E27FC236}">
                  <a16:creationId xmlns:a16="http://schemas.microsoft.com/office/drawing/2014/main" id="{D5FFEF6E-7646-4F73-A3F3-ACDF603AEB5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252785" y="1975274"/>
              <a:ext cx="1428750" cy="1428750"/>
            </a:xfrm>
            <a:prstGeom prst="rect">
              <a:avLst/>
            </a:prstGeom>
          </p:spPr>
        </p:pic>
        <p:pic>
          <p:nvPicPr>
            <p:cNvPr id="15" name="그래픽 14" descr="토끼">
              <a:extLst>
                <a:ext uri="{FF2B5EF4-FFF2-40B4-BE49-F238E27FC236}">
                  <a16:creationId xmlns:a16="http://schemas.microsoft.com/office/drawing/2014/main" id="{6E61A1DE-065E-4CEE-B18C-5EFB6CC89CE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470617" y="1975274"/>
              <a:ext cx="1428750" cy="1428750"/>
            </a:xfrm>
            <a:prstGeom prst="rect">
              <a:avLst/>
            </a:prstGeom>
          </p:spPr>
        </p:pic>
        <p:pic>
          <p:nvPicPr>
            <p:cNvPr id="16" name="그래픽 15" descr="토끼">
              <a:extLst>
                <a:ext uri="{FF2B5EF4-FFF2-40B4-BE49-F238E27FC236}">
                  <a16:creationId xmlns:a16="http://schemas.microsoft.com/office/drawing/2014/main" id="{B93216F7-ABFF-4219-BC46-EC9AF1F94BB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713398" y="1975274"/>
              <a:ext cx="1428750" cy="1428750"/>
            </a:xfrm>
            <a:prstGeom prst="rect">
              <a:avLst/>
            </a:prstGeom>
          </p:spPr>
        </p:pic>
        <p:pic>
          <p:nvPicPr>
            <p:cNvPr id="9" name="그래픽 8" descr="고양이">
              <a:extLst>
                <a:ext uri="{FF2B5EF4-FFF2-40B4-BE49-F238E27FC236}">
                  <a16:creationId xmlns:a16="http://schemas.microsoft.com/office/drawing/2014/main" id="{19960B9F-9C8A-413F-8FE0-129E3C54DFD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886958" y="1975703"/>
              <a:ext cx="1428321" cy="1428321"/>
            </a:xfrm>
            <a:prstGeom prst="rect">
              <a:avLst/>
            </a:prstGeom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ADD2A163-4B4F-4259-9A05-CEAFDA041803}"/>
              </a:ext>
            </a:extLst>
          </p:cNvPr>
          <p:cNvSpPr txBox="1"/>
          <p:nvPr/>
        </p:nvSpPr>
        <p:spPr>
          <a:xfrm>
            <a:off x="1472171" y="3429000"/>
            <a:ext cx="800219" cy="213858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err="1">
                <a:latin typeface="DX시인과나" panose="02020600000000000000" pitchFamily="18" charset="-127"/>
                <a:ea typeface="DX시인과나" panose="02020600000000000000" pitchFamily="18" charset="-127"/>
              </a:rPr>
              <a:t>피피티</a:t>
            </a:r>
            <a:r>
              <a:rPr lang="ko-KR" altLang="en-US" sz="2000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 제작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프로그램 개발</a:t>
            </a:r>
            <a:endParaRPr lang="en-US" altLang="ko-KR" sz="2000" dirty="0"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8395E54-5B83-422F-B563-3F01E3929E67}"/>
              </a:ext>
            </a:extLst>
          </p:cNvPr>
          <p:cNvSpPr txBox="1"/>
          <p:nvPr/>
        </p:nvSpPr>
        <p:spPr>
          <a:xfrm>
            <a:off x="3794559" y="3427123"/>
            <a:ext cx="492443" cy="213858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프로그램 개발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0C3E17F-DF0E-4891-81F9-AAF14D623B92}"/>
              </a:ext>
            </a:extLst>
          </p:cNvPr>
          <p:cNvSpPr txBox="1"/>
          <p:nvPr/>
        </p:nvSpPr>
        <p:spPr>
          <a:xfrm>
            <a:off x="6039111" y="3434321"/>
            <a:ext cx="800219" cy="213858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발표</a:t>
            </a:r>
            <a:endParaRPr lang="en-US" altLang="ko-KR" sz="2000" dirty="0"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프로그램 개발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917D3E0-3CE1-4861-B880-B5904D82FC82}"/>
              </a:ext>
            </a:extLst>
          </p:cNvPr>
          <p:cNvSpPr txBox="1"/>
          <p:nvPr/>
        </p:nvSpPr>
        <p:spPr>
          <a:xfrm>
            <a:off x="8350829" y="3427123"/>
            <a:ext cx="492443" cy="316737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라이선스 조사 및 정리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F99DED9-09BC-4043-8DD3-9B5A43226A11}"/>
              </a:ext>
            </a:extLst>
          </p:cNvPr>
          <p:cNvSpPr txBox="1"/>
          <p:nvPr/>
        </p:nvSpPr>
        <p:spPr>
          <a:xfrm>
            <a:off x="10411980" y="3424234"/>
            <a:ext cx="800219" cy="31673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err="1">
                <a:latin typeface="DX시인과나" panose="02020600000000000000" pitchFamily="18" charset="-127"/>
                <a:ea typeface="DX시인과나" panose="02020600000000000000" pitchFamily="18" charset="-127"/>
              </a:rPr>
              <a:t>피피티</a:t>
            </a:r>
            <a:r>
              <a:rPr lang="ko-KR" altLang="en-US" sz="2000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 제작 보조</a:t>
            </a:r>
            <a:endParaRPr lang="en-US" altLang="ko-KR" sz="2000" dirty="0"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라이선스 조사 및 정리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510A77-4A08-484D-8ED3-637BCD54ED88}"/>
              </a:ext>
            </a:extLst>
          </p:cNvPr>
          <p:cNvSpPr txBox="1"/>
          <p:nvPr/>
        </p:nvSpPr>
        <p:spPr>
          <a:xfrm>
            <a:off x="1115511" y="3430721"/>
            <a:ext cx="523220" cy="103645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sz="2200" b="1" dirty="0" err="1">
                <a:latin typeface="DX시인과나" panose="02020600000000000000" pitchFamily="18" charset="-127"/>
                <a:ea typeface="DX시인과나" panose="02020600000000000000" pitchFamily="18" charset="-127"/>
              </a:rPr>
              <a:t>황유비</a:t>
            </a:r>
            <a:endParaRPr lang="en-US" altLang="ko-KR" sz="2200" b="1" dirty="0"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F99F31F-FE74-47B2-B8D0-8AFBEDAF5098}"/>
              </a:ext>
            </a:extLst>
          </p:cNvPr>
          <p:cNvSpPr txBox="1"/>
          <p:nvPr/>
        </p:nvSpPr>
        <p:spPr>
          <a:xfrm>
            <a:off x="3471840" y="3445723"/>
            <a:ext cx="523220" cy="103645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sz="2200" b="1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김민주</a:t>
            </a:r>
            <a:endParaRPr lang="en-US" altLang="ko-KR" sz="2200" b="1" dirty="0"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3706EE5-75D2-4ED3-A674-4F39DA71D727}"/>
              </a:ext>
            </a:extLst>
          </p:cNvPr>
          <p:cNvSpPr txBox="1"/>
          <p:nvPr/>
        </p:nvSpPr>
        <p:spPr>
          <a:xfrm>
            <a:off x="5606757" y="3434321"/>
            <a:ext cx="523220" cy="103645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sz="2200" b="1" dirty="0" err="1">
                <a:latin typeface="DX시인과나" panose="02020600000000000000" pitchFamily="18" charset="-127"/>
                <a:ea typeface="DX시인과나" panose="02020600000000000000" pitchFamily="18" charset="-127"/>
              </a:rPr>
              <a:t>김서권</a:t>
            </a:r>
            <a:endParaRPr lang="en-US" altLang="ko-KR" sz="2200" b="1" dirty="0"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473E8C-0041-4AB4-8FFC-EC21C2264279}"/>
              </a:ext>
            </a:extLst>
          </p:cNvPr>
          <p:cNvSpPr txBox="1"/>
          <p:nvPr/>
        </p:nvSpPr>
        <p:spPr>
          <a:xfrm>
            <a:off x="7904319" y="3427123"/>
            <a:ext cx="523220" cy="103645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sz="2200" b="1" dirty="0" err="1">
                <a:latin typeface="DX시인과나" panose="02020600000000000000" pitchFamily="18" charset="-127"/>
                <a:ea typeface="DX시인과나" panose="02020600000000000000" pitchFamily="18" charset="-127"/>
              </a:rPr>
              <a:t>박연희</a:t>
            </a:r>
            <a:endParaRPr lang="en-US" altLang="ko-KR" sz="2200" b="1" dirty="0"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CCCA0F8-CA69-40A8-BA76-1FAAF0717E08}"/>
              </a:ext>
            </a:extLst>
          </p:cNvPr>
          <p:cNvSpPr txBox="1"/>
          <p:nvPr/>
        </p:nvSpPr>
        <p:spPr>
          <a:xfrm>
            <a:off x="10020336" y="3451523"/>
            <a:ext cx="523220" cy="103645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sz="2200" b="1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이효정</a:t>
            </a:r>
            <a:endParaRPr lang="en-US" altLang="ko-KR" sz="2200" b="1" dirty="0"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4815791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38A9FFAB-988C-49CE-B7B3-8B40029751E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CAAA4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3BC463F-AEBD-4836-AE4D-0E43545F6487}"/>
              </a:ext>
            </a:extLst>
          </p:cNvPr>
          <p:cNvSpPr/>
          <p:nvPr/>
        </p:nvSpPr>
        <p:spPr>
          <a:xfrm>
            <a:off x="313898" y="286603"/>
            <a:ext cx="11627893" cy="641444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AA9CCAD-0471-403F-A9B8-48D7E247E982}"/>
              </a:ext>
            </a:extLst>
          </p:cNvPr>
          <p:cNvGrpSpPr/>
          <p:nvPr/>
        </p:nvGrpSpPr>
        <p:grpSpPr>
          <a:xfrm>
            <a:off x="658380" y="472129"/>
            <a:ext cx="4009154" cy="1059655"/>
            <a:chOff x="822153" y="635903"/>
            <a:chExt cx="4009154" cy="1059655"/>
          </a:xfrm>
        </p:grpSpPr>
        <p:pic>
          <p:nvPicPr>
            <p:cNvPr id="10" name="그래픽 9" descr="달과 별">
              <a:extLst>
                <a:ext uri="{FF2B5EF4-FFF2-40B4-BE49-F238E27FC236}">
                  <a16:creationId xmlns:a16="http://schemas.microsoft.com/office/drawing/2014/main" id="{CA27B384-D3FE-42C9-81E5-F1FCC404C3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171264">
              <a:off x="822153" y="635903"/>
              <a:ext cx="1059655" cy="1059655"/>
            </a:xfrm>
            <a:prstGeom prst="rect">
              <a:avLst/>
            </a:prstGeom>
          </p:spPr>
        </p:pic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7E8D1634-C940-4B07-A575-55EBE91C4F88}"/>
                </a:ext>
              </a:extLst>
            </p:cNvPr>
            <p:cNvCxnSpPr>
              <a:cxnSpLocks/>
            </p:cNvCxnSpPr>
            <p:nvPr/>
          </p:nvCxnSpPr>
          <p:spPr>
            <a:xfrm>
              <a:off x="832513" y="1678675"/>
              <a:ext cx="3998794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52766F1-B159-44C3-A101-696B36B51CA5}"/>
              </a:ext>
            </a:extLst>
          </p:cNvPr>
          <p:cNvSpPr txBox="1"/>
          <p:nvPr/>
        </p:nvSpPr>
        <p:spPr>
          <a:xfrm>
            <a:off x="1864624" y="1050590"/>
            <a:ext cx="29948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2. </a:t>
            </a:r>
            <a:r>
              <a:rPr lang="ko-KR" altLang="en-US" sz="3000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프로젝트 주제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6A00D3C0-C007-4610-AACE-D398C6B80AFB}"/>
              </a:ext>
            </a:extLst>
          </p:cNvPr>
          <p:cNvGrpSpPr/>
          <p:nvPr/>
        </p:nvGrpSpPr>
        <p:grpSpPr>
          <a:xfrm>
            <a:off x="2288097" y="2068899"/>
            <a:ext cx="7862336" cy="2379828"/>
            <a:chOff x="1964005" y="2017181"/>
            <a:chExt cx="7862336" cy="2379828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192DD18-0608-485D-9B74-CEFE3ECE6FCA}"/>
                </a:ext>
              </a:extLst>
            </p:cNvPr>
            <p:cNvSpPr txBox="1"/>
            <p:nvPr/>
          </p:nvSpPr>
          <p:spPr>
            <a:xfrm>
              <a:off x="2125379" y="2428283"/>
              <a:ext cx="770096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latin typeface="DX시인과나" panose="02020600000000000000" pitchFamily="18" charset="-127"/>
                  <a:ea typeface="DX시인과나" panose="02020600000000000000" pitchFamily="18" charset="-127"/>
                </a:rPr>
                <a:t>3</a:t>
              </a:r>
              <a:r>
                <a:rPr lang="ko-KR" altLang="en-US" sz="2400" dirty="0">
                  <a:latin typeface="DX시인과나" panose="02020600000000000000" pitchFamily="18" charset="-127"/>
                  <a:ea typeface="DX시인과나" panose="02020600000000000000" pitchFamily="18" charset="-127"/>
                </a:rPr>
                <a:t>주간 </a:t>
              </a:r>
              <a:r>
                <a:rPr lang="ko-KR" altLang="en-US" sz="2400" dirty="0">
                  <a:solidFill>
                    <a:srgbClr val="E80C25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오픈소스</a:t>
              </a:r>
              <a:r>
                <a:rPr lang="ko-KR" altLang="en-US" sz="2400" dirty="0">
                  <a:latin typeface="DX시인과나" panose="02020600000000000000" pitchFamily="18" charset="-127"/>
                  <a:ea typeface="DX시인과나" panose="02020600000000000000" pitchFamily="18" charset="-127"/>
                </a:rPr>
                <a:t> 소프트웨어를 </a:t>
              </a:r>
              <a:r>
                <a:rPr lang="ko-KR" altLang="en-US" sz="2400" dirty="0">
                  <a:solidFill>
                    <a:srgbClr val="E80C25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활용</a:t>
              </a:r>
              <a:r>
                <a:rPr lang="ko-KR" altLang="en-US" sz="2400" dirty="0">
                  <a:latin typeface="DX시인과나" panose="02020600000000000000" pitchFamily="18" charset="-127"/>
                  <a:ea typeface="DX시인과나" panose="02020600000000000000" pitchFamily="18" charset="-127"/>
                </a:rPr>
                <a:t>하여</a:t>
              </a:r>
              <a:endParaRPr lang="en-US" altLang="ko-KR" sz="2400" dirty="0">
                <a:latin typeface="DX시인과나" panose="02020600000000000000" pitchFamily="18" charset="-127"/>
                <a:ea typeface="DX시인과나" panose="02020600000000000000" pitchFamily="18" charset="-127"/>
              </a:endParaRPr>
            </a:p>
            <a:p>
              <a:pPr algn="ctr"/>
              <a:r>
                <a:rPr lang="ko-KR" altLang="en-US" sz="2400" dirty="0">
                  <a:latin typeface="DX시인과나" panose="02020600000000000000" pitchFamily="18" charset="-127"/>
                  <a:ea typeface="DX시인과나" panose="02020600000000000000" pitchFamily="18" charset="-127"/>
                </a:rPr>
                <a:t>컨텐츠 공유 목적의 </a:t>
              </a:r>
              <a:r>
                <a:rPr lang="ko-KR" altLang="en-US" sz="2400" dirty="0">
                  <a:solidFill>
                    <a:srgbClr val="E80C25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웹페이지 제작</a:t>
              </a:r>
              <a:endParaRPr lang="en-US" altLang="ko-KR" sz="2400" dirty="0">
                <a:solidFill>
                  <a:srgbClr val="E80C25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endParaRPr>
            </a:p>
          </p:txBody>
        </p:sp>
        <p:pic>
          <p:nvPicPr>
            <p:cNvPr id="5" name="그래픽 4" descr="별">
              <a:extLst>
                <a:ext uri="{FF2B5EF4-FFF2-40B4-BE49-F238E27FC236}">
                  <a16:creationId xmlns:a16="http://schemas.microsoft.com/office/drawing/2014/main" id="{8BB00447-352F-4C6B-901C-E0AEC25F11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964005" y="2017181"/>
              <a:ext cx="914400" cy="914400"/>
            </a:xfrm>
            <a:prstGeom prst="rect">
              <a:avLst/>
            </a:prstGeom>
          </p:spPr>
        </p:pic>
        <p:pic>
          <p:nvPicPr>
            <p:cNvPr id="14" name="그래픽 13" descr="별">
              <a:extLst>
                <a:ext uri="{FF2B5EF4-FFF2-40B4-BE49-F238E27FC236}">
                  <a16:creationId xmlns:a16="http://schemas.microsoft.com/office/drawing/2014/main" id="{B3774441-4497-4429-A6A9-D4C42D7569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964005" y="3482609"/>
              <a:ext cx="914400" cy="914400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D7B2EBF-DD6E-4B66-A258-7247EDCC6A57}"/>
              </a:ext>
            </a:extLst>
          </p:cNvPr>
          <p:cNvSpPr txBox="1"/>
          <p:nvPr/>
        </p:nvSpPr>
        <p:spPr>
          <a:xfrm>
            <a:off x="2745297" y="4111703"/>
            <a:ext cx="77009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이용한 소프트웨어 간의 </a:t>
            </a:r>
            <a:r>
              <a:rPr lang="ko-KR" altLang="en-US" sz="2400" dirty="0">
                <a:solidFill>
                  <a:srgbClr val="E80C25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저작권 충돌</a:t>
            </a:r>
            <a:r>
              <a:rPr lang="ko-KR" altLang="en-US" sz="2400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이 발생하지 않도록</a:t>
            </a:r>
            <a:endParaRPr lang="en-US" altLang="ko-KR" sz="2400" dirty="0"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 algn="ctr"/>
            <a:r>
              <a:rPr lang="ko-KR" altLang="en-US" sz="2400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라이선스를 충분히 검토 후 이에 대한 </a:t>
            </a:r>
            <a:r>
              <a:rPr lang="ko-KR" altLang="en-US" sz="2400" dirty="0">
                <a:solidFill>
                  <a:srgbClr val="E80C25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보증서 작성</a:t>
            </a:r>
            <a:endParaRPr lang="en-US" altLang="ko-KR" sz="2400" dirty="0">
              <a:solidFill>
                <a:srgbClr val="E80C25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8492849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38A9FFAB-988C-49CE-B7B3-8B40029751E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CAAA4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3BC463F-AEBD-4836-AE4D-0E43545F6487}"/>
              </a:ext>
            </a:extLst>
          </p:cNvPr>
          <p:cNvSpPr/>
          <p:nvPr/>
        </p:nvSpPr>
        <p:spPr>
          <a:xfrm>
            <a:off x="313898" y="286603"/>
            <a:ext cx="11627893" cy="641444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2766F1-B159-44C3-A101-696B36B51CA5}"/>
              </a:ext>
            </a:extLst>
          </p:cNvPr>
          <p:cNvSpPr txBox="1"/>
          <p:nvPr/>
        </p:nvSpPr>
        <p:spPr>
          <a:xfrm>
            <a:off x="1797422" y="1035457"/>
            <a:ext cx="38978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3. </a:t>
            </a:r>
            <a:r>
              <a:rPr lang="ko-KR" altLang="en-US" sz="3000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프로젝트 과정</a:t>
            </a:r>
            <a:r>
              <a:rPr lang="en-US" altLang="ko-KR" sz="2000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(Code)</a:t>
            </a:r>
            <a:endParaRPr lang="ko-KR" altLang="en-US" sz="2500" dirty="0"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pic>
        <p:nvPicPr>
          <p:cNvPr id="15" name="그래픽 14" descr="달과 별">
            <a:extLst>
              <a:ext uri="{FF2B5EF4-FFF2-40B4-BE49-F238E27FC236}">
                <a16:creationId xmlns:a16="http://schemas.microsoft.com/office/drawing/2014/main" id="{B0C34AD3-B0B5-47D1-93C6-2841ED6EAB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171264">
            <a:off x="658380" y="472129"/>
            <a:ext cx="1059655" cy="1059655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E8D1634-C940-4B07-A575-55EBE91C4F88}"/>
              </a:ext>
            </a:extLst>
          </p:cNvPr>
          <p:cNvCxnSpPr>
            <a:cxnSpLocks/>
          </p:cNvCxnSpPr>
          <p:nvPr/>
        </p:nvCxnSpPr>
        <p:spPr>
          <a:xfrm>
            <a:off x="668740" y="1514901"/>
            <a:ext cx="3998794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BA265679-48D2-4D8D-9625-69E9BF9D3D41}"/>
              </a:ext>
            </a:extLst>
          </p:cNvPr>
          <p:cNvGrpSpPr/>
          <p:nvPr/>
        </p:nvGrpSpPr>
        <p:grpSpPr>
          <a:xfrm>
            <a:off x="821154" y="1622653"/>
            <a:ext cx="3589796" cy="1210671"/>
            <a:chOff x="452112" y="1811030"/>
            <a:chExt cx="3589796" cy="121067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AE70F65-A375-401F-9E52-43C657F71BD0}"/>
                </a:ext>
              </a:extLst>
            </p:cNvPr>
            <p:cNvSpPr txBox="1"/>
            <p:nvPr/>
          </p:nvSpPr>
          <p:spPr>
            <a:xfrm>
              <a:off x="1020396" y="2102104"/>
              <a:ext cx="30215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DX시인과나" panose="02020600000000000000" pitchFamily="18" charset="-127"/>
                  <a:ea typeface="DX시인과나" panose="02020600000000000000" pitchFamily="18" charset="-127"/>
                </a:rPr>
                <a:t>Git Hub, Git Kraken</a:t>
              </a:r>
              <a:r>
                <a:rPr lang="ko-KR" altLang="en-US" dirty="0">
                  <a:latin typeface="DX시인과나" panose="02020600000000000000" pitchFamily="18" charset="-127"/>
                  <a:ea typeface="DX시인과나" panose="02020600000000000000" pitchFamily="18" charset="-127"/>
                </a:rPr>
                <a:t> </a:t>
              </a:r>
              <a:endParaRPr lang="en-US" altLang="ko-KR" dirty="0">
                <a:latin typeface="DX시인과나" panose="02020600000000000000" pitchFamily="18" charset="-127"/>
                <a:ea typeface="DX시인과나" panose="02020600000000000000" pitchFamily="18" charset="-127"/>
              </a:endParaRPr>
            </a:p>
            <a:p>
              <a:pPr algn="ctr"/>
              <a:r>
                <a:rPr lang="ko-KR" altLang="en-US" dirty="0">
                  <a:latin typeface="DX시인과나" panose="02020600000000000000" pitchFamily="18" charset="-127"/>
                  <a:ea typeface="DX시인과나" panose="02020600000000000000" pitchFamily="18" charset="-127"/>
                </a:rPr>
                <a:t>이용 정보 공유</a:t>
              </a:r>
            </a:p>
          </p:txBody>
        </p:sp>
        <p:pic>
          <p:nvPicPr>
            <p:cNvPr id="23" name="그래픽 22" descr="쥐">
              <a:extLst>
                <a:ext uri="{FF2B5EF4-FFF2-40B4-BE49-F238E27FC236}">
                  <a16:creationId xmlns:a16="http://schemas.microsoft.com/office/drawing/2014/main" id="{8B61450B-1C61-4B45-A03C-1C12AFA3AE7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52112" y="1811030"/>
              <a:ext cx="1210671" cy="1210671"/>
            </a:xfrm>
            <a:prstGeom prst="rect">
              <a:avLst/>
            </a:prstGeom>
          </p:spPr>
        </p:pic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9BFAE8F2-4F9D-46A9-A8DF-60CAEEA67CDC}"/>
              </a:ext>
            </a:extLst>
          </p:cNvPr>
          <p:cNvGrpSpPr/>
          <p:nvPr/>
        </p:nvGrpSpPr>
        <p:grpSpPr>
          <a:xfrm>
            <a:off x="4417053" y="1652727"/>
            <a:ext cx="3302801" cy="1007838"/>
            <a:chOff x="4525301" y="1026451"/>
            <a:chExt cx="3655290" cy="1202994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D030208-E581-4429-AAC3-7E0D5B886725}"/>
                </a:ext>
              </a:extLst>
            </p:cNvPr>
            <p:cNvSpPr txBox="1"/>
            <p:nvPr/>
          </p:nvSpPr>
          <p:spPr>
            <a:xfrm>
              <a:off x="5159079" y="1351834"/>
              <a:ext cx="3021512" cy="771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DX시인과나" panose="02020600000000000000" pitchFamily="18" charset="-127"/>
                  <a:ea typeface="DX시인과나" panose="02020600000000000000" pitchFamily="18" charset="-127"/>
                </a:rPr>
                <a:t>개인 계정을 이용한 </a:t>
              </a:r>
              <a:endParaRPr lang="en-US" altLang="ko-KR" dirty="0">
                <a:latin typeface="DX시인과나" panose="02020600000000000000" pitchFamily="18" charset="-127"/>
                <a:ea typeface="DX시인과나" panose="02020600000000000000" pitchFamily="18" charset="-127"/>
              </a:endParaRPr>
            </a:p>
            <a:p>
              <a:pPr algn="ctr"/>
              <a:r>
                <a:rPr lang="ko-KR" altLang="en-US" dirty="0">
                  <a:latin typeface="DX시인과나" panose="02020600000000000000" pitchFamily="18" charset="-127"/>
                  <a:ea typeface="DX시인과나" panose="02020600000000000000" pitchFamily="18" charset="-127"/>
                </a:rPr>
                <a:t>로그인 기능 구현</a:t>
              </a:r>
            </a:p>
          </p:txBody>
        </p:sp>
        <p:pic>
          <p:nvPicPr>
            <p:cNvPr id="24" name="그래픽 23" descr="토끼">
              <a:extLst>
                <a:ext uri="{FF2B5EF4-FFF2-40B4-BE49-F238E27FC236}">
                  <a16:creationId xmlns:a16="http://schemas.microsoft.com/office/drawing/2014/main" id="{18CDBEF3-CB79-403F-A79A-24BE99B7F0F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525301" y="1026451"/>
              <a:ext cx="1202996" cy="1202994"/>
            </a:xfrm>
            <a:prstGeom prst="rect">
              <a:avLst/>
            </a:prstGeom>
          </p:spPr>
        </p:pic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08296E5A-4BAE-4F4B-A6C3-A754D8AC0BE6}"/>
              </a:ext>
            </a:extLst>
          </p:cNvPr>
          <p:cNvSpPr txBox="1"/>
          <p:nvPr/>
        </p:nvSpPr>
        <p:spPr>
          <a:xfrm>
            <a:off x="8490217" y="2183796"/>
            <a:ext cx="273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웹페이지</a:t>
            </a:r>
            <a:r>
              <a:rPr lang="en-US" altLang="ko-KR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 </a:t>
            </a:r>
            <a:r>
              <a:rPr lang="ko-KR" altLang="en-US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구성 코드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B633C15-24FA-4618-BB4F-E64E441E401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24389" y="2525411"/>
            <a:ext cx="2881374" cy="376395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8FDA28A-9B1B-4AB7-9905-989888449077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b="1608"/>
          <a:stretch/>
        </p:blipFill>
        <p:spPr>
          <a:xfrm>
            <a:off x="4635856" y="2525411"/>
            <a:ext cx="2881375" cy="376395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4FE0841-DA64-45F9-9F08-0235335CDD4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588897" y="3128165"/>
            <a:ext cx="1918411" cy="19818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89C2820-E8F1-45F4-B775-21A65A524EF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304084" y="2525411"/>
            <a:ext cx="2881197" cy="3763957"/>
          </a:xfrm>
          <a:prstGeom prst="rect">
            <a:avLst/>
          </a:prstGeom>
        </p:spPr>
      </p:pic>
      <p:pic>
        <p:nvPicPr>
          <p:cNvPr id="20" name="그래픽 19" descr="고양이">
            <a:extLst>
              <a:ext uri="{FF2B5EF4-FFF2-40B4-BE49-F238E27FC236}">
                <a16:creationId xmlns:a16="http://schemas.microsoft.com/office/drawing/2014/main" id="{A32478B8-FBD6-4E76-8D45-233D47BC13E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900401" y="1408610"/>
            <a:ext cx="1210671" cy="1210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147104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38A9FFAB-988C-49CE-B7B3-8B40029751E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CAAA4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3BC463F-AEBD-4836-AE4D-0E43545F6487}"/>
              </a:ext>
            </a:extLst>
          </p:cNvPr>
          <p:cNvSpPr/>
          <p:nvPr/>
        </p:nvSpPr>
        <p:spPr>
          <a:xfrm>
            <a:off x="313898" y="286603"/>
            <a:ext cx="11627893" cy="641444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2766F1-B159-44C3-A101-696B36B51CA5}"/>
              </a:ext>
            </a:extLst>
          </p:cNvPr>
          <p:cNvSpPr txBox="1"/>
          <p:nvPr/>
        </p:nvSpPr>
        <p:spPr>
          <a:xfrm>
            <a:off x="1973576" y="1036630"/>
            <a:ext cx="37938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3. </a:t>
            </a:r>
            <a:r>
              <a:rPr lang="ko-KR" altLang="en-US" sz="3000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프로젝트 과정</a:t>
            </a:r>
            <a:r>
              <a:rPr lang="en-US" altLang="ko-KR" sz="2000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(License)</a:t>
            </a:r>
            <a:endParaRPr lang="ko-KR" altLang="en-US" sz="2000" dirty="0"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pic>
        <p:nvPicPr>
          <p:cNvPr id="15" name="그래픽 14" descr="달과 별">
            <a:extLst>
              <a:ext uri="{FF2B5EF4-FFF2-40B4-BE49-F238E27FC236}">
                <a16:creationId xmlns:a16="http://schemas.microsoft.com/office/drawing/2014/main" id="{B0C34AD3-B0B5-47D1-93C6-2841ED6EAB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171264">
            <a:off x="658380" y="472129"/>
            <a:ext cx="1059655" cy="1059655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E8D1634-C940-4B07-A575-55EBE91C4F88}"/>
              </a:ext>
            </a:extLst>
          </p:cNvPr>
          <p:cNvCxnSpPr>
            <a:cxnSpLocks/>
          </p:cNvCxnSpPr>
          <p:nvPr/>
        </p:nvCxnSpPr>
        <p:spPr>
          <a:xfrm>
            <a:off x="668740" y="1514901"/>
            <a:ext cx="3998794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그래픽 23" descr="토끼">
            <a:extLst>
              <a:ext uri="{FF2B5EF4-FFF2-40B4-BE49-F238E27FC236}">
                <a16:creationId xmlns:a16="http://schemas.microsoft.com/office/drawing/2014/main" id="{18CDBEF3-CB79-403F-A79A-24BE99B7F0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3635" y="1710290"/>
            <a:ext cx="1086988" cy="1007837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4A6BCD69-0DBF-4996-A729-E649AC5E6BCE}"/>
              </a:ext>
            </a:extLst>
          </p:cNvPr>
          <p:cNvSpPr txBox="1"/>
          <p:nvPr/>
        </p:nvSpPr>
        <p:spPr>
          <a:xfrm>
            <a:off x="419952" y="4530827"/>
            <a:ext cx="11627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ko-KR" altLang="en-US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▶ 동심세줄 제작에 사용된 오픈소스 소스코드는 </a:t>
            </a:r>
            <a:r>
              <a:rPr lang="en-US" altLang="ko-KR" b="1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Creative Commons Attribution </a:t>
            </a:r>
            <a:r>
              <a:rPr lang="ko-KR" altLang="ko-KR" b="1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–</a:t>
            </a:r>
            <a:r>
              <a:rPr lang="en-US" altLang="ko-KR" b="1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 SA 3.0 License</a:t>
            </a:r>
            <a:r>
              <a:rPr lang="ko-KR" altLang="en-US" b="1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 </a:t>
            </a:r>
            <a:r>
              <a:rPr lang="ko-KR" altLang="en-US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가 적용되며</a:t>
            </a:r>
            <a:r>
              <a:rPr lang="en-US" altLang="ko-KR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 </a:t>
            </a:r>
          </a:p>
          <a:p>
            <a:pPr fontAlgn="ctr"/>
            <a:r>
              <a:rPr lang="en-US" altLang="ko-KR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    </a:t>
            </a:r>
            <a:r>
              <a:rPr lang="ko-KR" altLang="en-US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동심세줄은 </a:t>
            </a:r>
            <a:r>
              <a:rPr lang="en-US" altLang="ko-KR" b="1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MIT LICENSE</a:t>
            </a:r>
            <a:r>
              <a:rPr lang="ko-KR" altLang="en-US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를 적용합니다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FF91F338-128E-4ADF-A6FF-12499844FD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6508392"/>
              </p:ext>
            </p:extLst>
          </p:nvPr>
        </p:nvGraphicFramePr>
        <p:xfrm>
          <a:off x="543635" y="2569133"/>
          <a:ext cx="11168417" cy="17395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0840">
                  <a:extLst>
                    <a:ext uri="{9D8B030D-6E8A-4147-A177-3AD203B41FA5}">
                      <a16:colId xmlns:a16="http://schemas.microsoft.com/office/drawing/2014/main" val="3407751644"/>
                    </a:ext>
                  </a:extLst>
                </a:gridCol>
                <a:gridCol w="2181225">
                  <a:extLst>
                    <a:ext uri="{9D8B030D-6E8A-4147-A177-3AD203B41FA5}">
                      <a16:colId xmlns:a16="http://schemas.microsoft.com/office/drawing/2014/main" val="275510360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804121902"/>
                    </a:ext>
                  </a:extLst>
                </a:gridCol>
                <a:gridCol w="752475">
                  <a:extLst>
                    <a:ext uri="{9D8B030D-6E8A-4147-A177-3AD203B41FA5}">
                      <a16:colId xmlns:a16="http://schemas.microsoft.com/office/drawing/2014/main" val="3806990507"/>
                    </a:ext>
                  </a:extLst>
                </a:gridCol>
                <a:gridCol w="790575">
                  <a:extLst>
                    <a:ext uri="{9D8B030D-6E8A-4147-A177-3AD203B41FA5}">
                      <a16:colId xmlns:a16="http://schemas.microsoft.com/office/drawing/2014/main" val="1781611205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1609145636"/>
                    </a:ext>
                  </a:extLst>
                </a:gridCol>
                <a:gridCol w="752475">
                  <a:extLst>
                    <a:ext uri="{9D8B030D-6E8A-4147-A177-3AD203B41FA5}">
                      <a16:colId xmlns:a16="http://schemas.microsoft.com/office/drawing/2014/main" val="2895383664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684942379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044015552"/>
                    </a:ext>
                  </a:extLst>
                </a:gridCol>
                <a:gridCol w="819150">
                  <a:extLst>
                    <a:ext uri="{9D8B030D-6E8A-4147-A177-3AD203B41FA5}">
                      <a16:colId xmlns:a16="http://schemas.microsoft.com/office/drawing/2014/main" val="55234761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1431028344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899838067"/>
                    </a:ext>
                  </a:extLst>
                </a:gridCol>
                <a:gridCol w="739252">
                  <a:extLst>
                    <a:ext uri="{9D8B030D-6E8A-4147-A177-3AD203B41FA5}">
                      <a16:colId xmlns:a16="http://schemas.microsoft.com/office/drawing/2014/main" val="1512373895"/>
                    </a:ext>
                  </a:extLst>
                </a:gridCol>
              </a:tblGrid>
              <a:tr h="13547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소프트웨어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라이선스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복제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배포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수정 권한 허용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배포 시 라이선스 사본 첨부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저작권 고지사항 또는</a:t>
                      </a:r>
                      <a:endParaRPr lang="en-US" altLang="ko-KR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기여</a:t>
                      </a:r>
                      <a:endParaRPr lang="en-US" altLang="ko-KR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고지사항 유지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배포 시 소스코드 제공 의무와 범위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조합</a:t>
                      </a:r>
                      <a:endParaRPr lang="en-US" altLang="ko-KR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저작물 작성 및 타 라이선스 배포 허용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수정 시 수정내용 고지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명시적 특허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라이선스의 허용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라이선시가</a:t>
                      </a: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특허소송 제기 시 라이선스 종료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이름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상표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상호에</a:t>
                      </a:r>
                      <a:endParaRPr lang="en-US" altLang="ko-KR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대한 사용 제한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보증의 부인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책임의 제한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2234262"/>
                  </a:ext>
                </a:extLst>
              </a:tr>
              <a:tr h="23948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spc="-4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Html 5 up -</a:t>
                      </a: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spc="-4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prologue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spc="-4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Creative Commons Attribution </a:t>
                      </a:r>
                      <a:r>
                        <a:rPr lang="ko-KR" sz="1200" kern="100" spc="-4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바탕" panose="02030600000101010101" pitchFamily="18" charset="-127"/>
                        </a:rPr>
                        <a:t>–</a:t>
                      </a:r>
                      <a:r>
                        <a:rPr lang="en-US" sz="1200" kern="100" spc="-4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 SA 3.0 License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600" b="1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○</a:t>
                      </a:r>
                      <a:endParaRPr lang="ko-KR" sz="16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600" b="1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○</a:t>
                      </a:r>
                      <a:endParaRPr lang="ko-KR" sz="16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600" b="1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○</a:t>
                      </a:r>
                      <a:endParaRPr lang="ko-KR" sz="16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600" b="1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○</a:t>
                      </a:r>
                      <a:endParaRPr lang="ko-KR" sz="16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6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600" b="1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○</a:t>
                      </a:r>
                      <a:endParaRPr lang="ko-KR" sz="16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600" b="1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○</a:t>
                      </a:r>
                      <a:endParaRPr lang="ko-KR" sz="16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6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조건부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600" b="1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○</a:t>
                      </a:r>
                      <a:endParaRPr lang="ko-KR" sz="1600" b="1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X</a:t>
                      </a:r>
                      <a:endParaRPr lang="ko-KR" sz="1600" b="1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96672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7335030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38A9FFAB-988C-49CE-B7B3-8B40029751E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CAAA4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3BC463F-AEBD-4836-AE4D-0E43545F6487}"/>
              </a:ext>
            </a:extLst>
          </p:cNvPr>
          <p:cNvSpPr/>
          <p:nvPr/>
        </p:nvSpPr>
        <p:spPr>
          <a:xfrm>
            <a:off x="313898" y="286603"/>
            <a:ext cx="11627893" cy="641444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2766F1-B159-44C3-A101-696B36B51CA5}"/>
              </a:ext>
            </a:extLst>
          </p:cNvPr>
          <p:cNvSpPr txBox="1"/>
          <p:nvPr/>
        </p:nvSpPr>
        <p:spPr>
          <a:xfrm>
            <a:off x="1973576" y="1036630"/>
            <a:ext cx="37938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3. </a:t>
            </a:r>
            <a:r>
              <a:rPr lang="ko-KR" altLang="en-US" sz="3000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프로젝트 과정</a:t>
            </a:r>
            <a:r>
              <a:rPr lang="en-US" altLang="ko-KR" sz="2000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(License)</a:t>
            </a:r>
            <a:endParaRPr lang="ko-KR" altLang="en-US" sz="2000" dirty="0"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pic>
        <p:nvPicPr>
          <p:cNvPr id="15" name="그래픽 14" descr="달과 별">
            <a:extLst>
              <a:ext uri="{FF2B5EF4-FFF2-40B4-BE49-F238E27FC236}">
                <a16:creationId xmlns:a16="http://schemas.microsoft.com/office/drawing/2014/main" id="{B0C34AD3-B0B5-47D1-93C6-2841ED6EAB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171264">
            <a:off x="658380" y="472129"/>
            <a:ext cx="1059655" cy="1059655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E8D1634-C940-4B07-A575-55EBE91C4F88}"/>
              </a:ext>
            </a:extLst>
          </p:cNvPr>
          <p:cNvCxnSpPr>
            <a:cxnSpLocks/>
          </p:cNvCxnSpPr>
          <p:nvPr/>
        </p:nvCxnSpPr>
        <p:spPr>
          <a:xfrm>
            <a:off x="668740" y="1514901"/>
            <a:ext cx="3998794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그래픽 30" descr="고양이">
            <a:extLst>
              <a:ext uri="{FF2B5EF4-FFF2-40B4-BE49-F238E27FC236}">
                <a16:creationId xmlns:a16="http://schemas.microsoft.com/office/drawing/2014/main" id="{F24FA230-78D7-48FD-A4BE-F3307A47CD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0747700" y="5514976"/>
            <a:ext cx="1262044" cy="125502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D463AB8-6F4C-4D06-95ED-8F00B4B8837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7589"/>
          <a:stretch/>
        </p:blipFill>
        <p:spPr>
          <a:xfrm>
            <a:off x="1973576" y="3044659"/>
            <a:ext cx="3754822" cy="17912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ECCAF31-A6F7-4F36-A39C-C98ED54360D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361" b="896"/>
          <a:stretch/>
        </p:blipFill>
        <p:spPr>
          <a:xfrm>
            <a:off x="1973576" y="4882984"/>
            <a:ext cx="3754822" cy="142015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8AA3774-EE22-48E2-BD67-ACB0AFA663B2}"/>
              </a:ext>
            </a:extLst>
          </p:cNvPr>
          <p:cNvSpPr txBox="1"/>
          <p:nvPr/>
        </p:nvSpPr>
        <p:spPr>
          <a:xfrm>
            <a:off x="1112007" y="2041432"/>
            <a:ext cx="106894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ko-KR" altLang="en-US" sz="2100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동심세줄에 </a:t>
            </a:r>
            <a:r>
              <a:rPr lang="en-US" altLang="ko-KR" sz="2100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MIT</a:t>
            </a:r>
            <a:r>
              <a:rPr lang="ko-KR" altLang="en-US" sz="2100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라이선스를 적용하기 위해 작성한 허가서를 비롯한 보증서를 </a:t>
            </a:r>
            <a:r>
              <a:rPr lang="en-US" altLang="ko-KR" sz="2100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txt </a:t>
            </a:r>
            <a:r>
              <a:rPr lang="ko-KR" altLang="en-US" sz="2100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파일로 </a:t>
            </a:r>
            <a:r>
              <a:rPr lang="en-US" altLang="ko-KR" sz="2100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GitHub</a:t>
            </a:r>
            <a:r>
              <a:rPr lang="ko-KR" altLang="en-US" sz="2100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에 업로드 하고 라이선스 보증서와 라이선스 사본을 </a:t>
            </a:r>
            <a:r>
              <a:rPr lang="en-US" altLang="ko-KR" sz="2100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pdf</a:t>
            </a:r>
            <a:r>
              <a:rPr lang="ko-KR" altLang="en-US" sz="2100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로 따로 작성하였습니다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FA357BCA-5359-4450-8F72-1851B6BB97F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92927" y="3306626"/>
            <a:ext cx="2130618" cy="2673386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7629C895-18B9-449E-9FC0-908E8F36500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92925" y="5206685"/>
            <a:ext cx="2130620" cy="698951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45238932-8992-4536-BFD6-BF2726AB7F2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188075" y="3006842"/>
            <a:ext cx="1570060" cy="1078837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4CE0E110-396D-4CB0-86A1-E99B8D71893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188072" y="4146439"/>
            <a:ext cx="1570061" cy="1076114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2A4A310D-0F6D-4149-B0FD-42898958E8A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188072" y="5283313"/>
            <a:ext cx="1570061" cy="1076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499607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38A9FFAB-988C-49CE-B7B3-8B40029751E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CAAA4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3BC463F-AEBD-4836-AE4D-0E43545F6487}"/>
              </a:ext>
            </a:extLst>
          </p:cNvPr>
          <p:cNvSpPr/>
          <p:nvPr/>
        </p:nvSpPr>
        <p:spPr>
          <a:xfrm>
            <a:off x="313898" y="286603"/>
            <a:ext cx="11627893" cy="641444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AA9CCAD-0471-403F-A9B8-48D7E247E982}"/>
              </a:ext>
            </a:extLst>
          </p:cNvPr>
          <p:cNvGrpSpPr/>
          <p:nvPr/>
        </p:nvGrpSpPr>
        <p:grpSpPr>
          <a:xfrm>
            <a:off x="658380" y="472129"/>
            <a:ext cx="4009154" cy="1059655"/>
            <a:chOff x="822153" y="635903"/>
            <a:chExt cx="4009154" cy="1059655"/>
          </a:xfrm>
        </p:grpSpPr>
        <p:pic>
          <p:nvPicPr>
            <p:cNvPr id="10" name="그래픽 9" descr="달과 별">
              <a:extLst>
                <a:ext uri="{FF2B5EF4-FFF2-40B4-BE49-F238E27FC236}">
                  <a16:creationId xmlns:a16="http://schemas.microsoft.com/office/drawing/2014/main" id="{CA27B384-D3FE-42C9-81E5-F1FCC404C3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171264">
              <a:off x="822153" y="635903"/>
              <a:ext cx="1059655" cy="1059655"/>
            </a:xfrm>
            <a:prstGeom prst="rect">
              <a:avLst/>
            </a:prstGeom>
          </p:spPr>
        </p:pic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7E8D1634-C940-4B07-A575-55EBE91C4F88}"/>
                </a:ext>
              </a:extLst>
            </p:cNvPr>
            <p:cNvCxnSpPr>
              <a:cxnSpLocks/>
            </p:cNvCxnSpPr>
            <p:nvPr/>
          </p:nvCxnSpPr>
          <p:spPr>
            <a:xfrm>
              <a:off x="832513" y="1678675"/>
              <a:ext cx="3998794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52766F1-B159-44C3-A101-696B36B51CA5}"/>
              </a:ext>
            </a:extLst>
          </p:cNvPr>
          <p:cNvSpPr txBox="1"/>
          <p:nvPr/>
        </p:nvSpPr>
        <p:spPr>
          <a:xfrm>
            <a:off x="3094771" y="1032746"/>
            <a:ext cx="16788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4. </a:t>
            </a:r>
            <a:r>
              <a:rPr lang="ko-KR" altLang="en-US" sz="3000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결과물</a:t>
            </a:r>
          </a:p>
        </p:txBody>
      </p:sp>
      <p:pic>
        <p:nvPicPr>
          <p:cNvPr id="4" name="그림 3">
            <a:hlinkClick r:id="rId5"/>
            <a:extLst>
              <a:ext uri="{FF2B5EF4-FFF2-40B4-BE49-F238E27FC236}">
                <a16:creationId xmlns:a16="http://schemas.microsoft.com/office/drawing/2014/main" id="{82D8C409-1B7A-48A6-B86E-4ABFA8D36A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66220" y="1915805"/>
            <a:ext cx="8266092" cy="4001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895759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38A9FFAB-988C-49CE-B7B3-8B40029751E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CAAA4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3BC463F-AEBD-4836-AE4D-0E43545F6487}"/>
              </a:ext>
            </a:extLst>
          </p:cNvPr>
          <p:cNvSpPr/>
          <p:nvPr/>
        </p:nvSpPr>
        <p:spPr>
          <a:xfrm>
            <a:off x="313898" y="286603"/>
            <a:ext cx="11627893" cy="641444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A03C880-F3DA-4888-A49E-477468CD4D14}"/>
              </a:ext>
            </a:extLst>
          </p:cNvPr>
          <p:cNvGrpSpPr/>
          <p:nvPr/>
        </p:nvGrpSpPr>
        <p:grpSpPr>
          <a:xfrm>
            <a:off x="3998162" y="2825878"/>
            <a:ext cx="4102415" cy="1197778"/>
            <a:chOff x="3998162" y="2875413"/>
            <a:chExt cx="4102415" cy="1197778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EDB971DD-97AB-4D46-8E60-CAEFA6E69E5F}"/>
                </a:ext>
              </a:extLst>
            </p:cNvPr>
            <p:cNvGrpSpPr/>
            <p:nvPr/>
          </p:nvGrpSpPr>
          <p:grpSpPr>
            <a:xfrm>
              <a:off x="3998162" y="3013536"/>
              <a:ext cx="4102415" cy="1059655"/>
              <a:chOff x="565119" y="463663"/>
              <a:chExt cx="4102415" cy="1059655"/>
            </a:xfrm>
          </p:grpSpPr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8AA9CCAD-0471-403F-A9B8-48D7E247E982}"/>
                  </a:ext>
                </a:extLst>
              </p:cNvPr>
              <p:cNvGrpSpPr/>
              <p:nvPr/>
            </p:nvGrpSpPr>
            <p:grpSpPr>
              <a:xfrm>
                <a:off x="565119" y="463663"/>
                <a:ext cx="4102415" cy="1059655"/>
                <a:chOff x="728892" y="627437"/>
                <a:chExt cx="4102415" cy="1059655"/>
              </a:xfrm>
            </p:grpSpPr>
            <p:pic>
              <p:nvPicPr>
                <p:cNvPr id="10" name="그래픽 9" descr="달과 별">
                  <a:extLst>
                    <a:ext uri="{FF2B5EF4-FFF2-40B4-BE49-F238E27FC236}">
                      <a16:creationId xmlns:a16="http://schemas.microsoft.com/office/drawing/2014/main" id="{CA27B384-D3FE-42C9-81E5-F1FCC404C3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 rot="1171264">
                  <a:off x="728892" y="627437"/>
                  <a:ext cx="1059655" cy="1059655"/>
                </a:xfrm>
                <a:prstGeom prst="rect">
                  <a:avLst/>
                </a:prstGeom>
              </p:spPr>
            </p:pic>
            <p:cxnSp>
              <p:nvCxnSpPr>
                <p:cNvPr id="3" name="직선 연결선 2">
                  <a:extLst>
                    <a:ext uri="{FF2B5EF4-FFF2-40B4-BE49-F238E27FC236}">
                      <a16:creationId xmlns:a16="http://schemas.microsoft.com/office/drawing/2014/main" id="{7E8D1634-C940-4B07-A575-55EBE91C4F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2513" y="1678675"/>
                  <a:ext cx="3998794" cy="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52766F1-B159-44C3-A101-696B36B51CA5}"/>
                  </a:ext>
                </a:extLst>
              </p:cNvPr>
              <p:cNvSpPr txBox="1"/>
              <p:nvPr/>
            </p:nvSpPr>
            <p:spPr>
              <a:xfrm>
                <a:off x="1591101" y="716741"/>
                <a:ext cx="287364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4000" dirty="0">
                    <a:latin typeface="DX시인과나" panose="02020600000000000000" pitchFamily="18" charset="-127"/>
                    <a:ea typeface="DX시인과나" panose="02020600000000000000" pitchFamily="18" charset="-127"/>
                  </a:rPr>
                  <a:t>감사합니다</a:t>
                </a:r>
              </a:p>
            </p:txBody>
          </p:sp>
        </p:grp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34497FD7-D1E0-4A02-8E44-23B1826F2B85}"/>
                </a:ext>
              </a:extLst>
            </p:cNvPr>
            <p:cNvCxnSpPr>
              <a:cxnSpLocks/>
            </p:cNvCxnSpPr>
            <p:nvPr/>
          </p:nvCxnSpPr>
          <p:spPr>
            <a:xfrm>
              <a:off x="4101783" y="2875413"/>
              <a:ext cx="3998794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61042661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</TotalTime>
  <Words>312</Words>
  <Application>Microsoft Office PowerPoint</Application>
  <PresentationFormat>와이드스크린</PresentationFormat>
  <Paragraphs>83</Paragraphs>
  <Slides>9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맑은 고딕</vt:lpstr>
      <vt:lpstr>나눔스퀘어</vt:lpstr>
      <vt:lpstr>Arial</vt:lpstr>
      <vt:lpstr>DX시인과나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Hwangub</dc:creator>
  <cp:lastModifiedBy>효정 이</cp:lastModifiedBy>
  <cp:revision>56</cp:revision>
  <dcterms:created xsi:type="dcterms:W3CDTF">2018-12-07T06:35:49Z</dcterms:created>
  <dcterms:modified xsi:type="dcterms:W3CDTF">2018-12-08T14:13:44Z</dcterms:modified>
</cp:coreProperties>
</file>