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1" r:id="rId7"/>
    <p:sldId id="264" r:id="rId8"/>
    <p:sldId id="268" r:id="rId9"/>
    <p:sldId id="269" r:id="rId10"/>
    <p:sldId id="270" r:id="rId11"/>
    <p:sldId id="265" r:id="rId12"/>
    <p:sldId id="267" r:id="rId13"/>
    <p:sldId id="25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2023.05.17.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2023.05.17.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va.hajosneender@ksh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Specification/DDI-Codebook/2.5/XMLSchem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diallianc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Specification/DDI-Codebook/2.1/DTD/Documentation/version2-1-all.html" TargetMode="External"/><Relationship Id="rId2" Type="http://schemas.openxmlformats.org/officeDocument/2006/relationships/hyperlink" Target="https://ddialliance.org/Specification/DDI-Codebook/2.1/DTD/Documentation/DDI2-1-tre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resources/tools" TargetMode="External"/><Relationship Id="rId2" Type="http://schemas.openxmlformats.org/officeDocument/2006/relationships/hyperlink" Target="https://ddialliance.org/ddi-membershi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dialliance.org/publication/ddi-sdmx-integration-and-implement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202723" y="6249600"/>
            <a:ext cx="280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002060"/>
                </a:solidFill>
                <a:latin typeface="Myriad "/>
              </a:rPr>
              <a:t>Budapest, 2023.május 17.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29585" y="2413958"/>
            <a:ext cx="1059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rgbClr val="0070C0"/>
                </a:solidFill>
              </a:rPr>
              <a:t>DDI</a:t>
            </a:r>
            <a:endParaRPr lang="hu-HU" sz="2400" b="1" dirty="0">
              <a:solidFill>
                <a:srgbClr val="0070C0"/>
              </a:solidFill>
            </a:endParaRPr>
          </a:p>
          <a:p>
            <a:pPr algn="ctr"/>
            <a:r>
              <a:rPr lang="hu-HU" sz="2400" b="1" dirty="0">
                <a:solidFill>
                  <a:srgbClr val="0070C0"/>
                </a:solidFill>
              </a:rPr>
              <a:t>Data </a:t>
            </a:r>
            <a:r>
              <a:rPr lang="hu-HU" sz="2400" b="1" dirty="0" err="1">
                <a:solidFill>
                  <a:srgbClr val="0070C0"/>
                </a:solidFill>
              </a:rPr>
              <a:t>Documantation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Initiative</a:t>
            </a:r>
            <a:endParaRPr lang="hu-HU" sz="4400" b="1" dirty="0">
              <a:solidFill>
                <a:srgbClr val="0070C0"/>
              </a:solidFill>
              <a:latin typeface="Myriad 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00200" y="3658403"/>
            <a:ext cx="1059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Hajósné Ender Éva </a:t>
            </a:r>
          </a:p>
          <a:p>
            <a:pPr algn="ctr"/>
            <a:r>
              <a:rPr lang="hu-HU" sz="1400" dirty="0"/>
              <a:t>E-mail: </a:t>
            </a:r>
            <a:r>
              <a:rPr lang="hu-HU" sz="1400" dirty="0">
                <a:hlinkClick r:id="rId4"/>
              </a:rPr>
              <a:t>eva.hajosneender@ksh.hu</a:t>
            </a:r>
            <a:endParaRPr lang="hu-HU" sz="1400" dirty="0"/>
          </a:p>
          <a:p>
            <a:pPr algn="ctr"/>
            <a:r>
              <a:rPr lang="hu-HU" sz="1400" dirty="0"/>
              <a:t>KSH, Módszertani főosztály</a:t>
            </a:r>
          </a:p>
          <a:p>
            <a:pPr algn="ctr"/>
            <a:r>
              <a:rPr lang="hu-HU" sz="2400" b="1" i="1" dirty="0">
                <a:solidFill>
                  <a:srgbClr val="002060"/>
                </a:solidFill>
                <a:latin typeface="Myriad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7AD240B-EF1E-40AA-8B25-D6414D589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1413"/>
          <a:stretch/>
        </p:blipFill>
        <p:spPr>
          <a:xfrm>
            <a:off x="3712696" y="1459685"/>
            <a:ext cx="4897904" cy="38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5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530876"/>
            <a:ext cx="1219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Alapok</a:t>
            </a:r>
            <a:endParaRPr lang="hu-HU" dirty="0"/>
          </a:p>
          <a:p>
            <a:pPr algn="ctr"/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2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78373FE-E3C0-4D29-87BE-71048978DB4C}"/>
              </a:ext>
            </a:extLst>
          </p:cNvPr>
          <p:cNvSpPr txBox="1"/>
          <p:nvPr/>
        </p:nvSpPr>
        <p:spPr>
          <a:xfrm>
            <a:off x="1394791" y="1913767"/>
            <a:ext cx="9764276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 Data </a:t>
            </a:r>
            <a:r>
              <a:rPr lang="hu-HU" dirty="0" err="1"/>
              <a:t>Documantation</a:t>
            </a:r>
            <a:r>
              <a:rPr lang="hu-HU" dirty="0"/>
              <a:t> </a:t>
            </a:r>
            <a:r>
              <a:rPr lang="hu-HU" dirty="0" err="1"/>
              <a:t>Initiative</a:t>
            </a:r>
            <a:r>
              <a:rPr lang="hu-HU" dirty="0"/>
              <a:t> (DDI) olyan </a:t>
            </a:r>
            <a:r>
              <a:rPr lang="hu-HU" b="1" dirty="0">
                <a:solidFill>
                  <a:srgbClr val="0070C0"/>
                </a:solidFill>
              </a:rPr>
              <a:t>nemzetközi modell</a:t>
            </a:r>
            <a:r>
              <a:rPr lang="hu-HU" dirty="0"/>
              <a:t>, amely </a:t>
            </a:r>
            <a:r>
              <a:rPr lang="hu-HU" b="1" dirty="0" err="1">
                <a:solidFill>
                  <a:srgbClr val="0070C0"/>
                </a:solidFill>
              </a:rPr>
              <a:t>mikroadatok</a:t>
            </a:r>
            <a:r>
              <a:rPr lang="hu-HU" b="1" dirty="0">
                <a:solidFill>
                  <a:srgbClr val="0070C0"/>
                </a:solidFill>
              </a:rPr>
              <a:t> leírására</a:t>
            </a:r>
            <a:r>
              <a:rPr lang="hu-HU" dirty="0"/>
              <a:t>, </a:t>
            </a:r>
            <a:r>
              <a:rPr lang="hu-HU" b="1" dirty="0">
                <a:solidFill>
                  <a:srgbClr val="0070C0"/>
                </a:solidFill>
              </a:rPr>
              <a:t>kutatók</a:t>
            </a:r>
            <a:r>
              <a:rPr lang="hu-HU" dirty="0"/>
              <a:t> által készült. Elsősorban XML nyelven. A DDI alkalmas az </a:t>
            </a:r>
            <a:r>
              <a:rPr lang="hu-HU" dirty="0">
                <a:solidFill>
                  <a:srgbClr val="0070C0"/>
                </a:solidFill>
              </a:rPr>
              <a:t>adatok dokumentálásra </a:t>
            </a:r>
            <a:r>
              <a:rPr lang="hu-HU" dirty="0"/>
              <a:t>és a </a:t>
            </a:r>
            <a:r>
              <a:rPr lang="hu-HU" dirty="0">
                <a:solidFill>
                  <a:srgbClr val="0070C0"/>
                </a:solidFill>
              </a:rPr>
              <a:t>menedzselésre</a:t>
            </a:r>
            <a:r>
              <a:rPr lang="hu-HU" dirty="0"/>
              <a:t> (pl.: begyűjtés, feldolgozás, publikálás, archiválás) 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Támogatja a </a:t>
            </a:r>
            <a:r>
              <a:rPr lang="hu-HU" dirty="0">
                <a:solidFill>
                  <a:srgbClr val="0070C0"/>
                </a:solidFill>
              </a:rPr>
              <a:t>gépek általi adatfeldolgozást</a:t>
            </a:r>
            <a:r>
              <a:rPr lang="hu-HU" dirty="0"/>
              <a:t>. Alapvető célja, hogy leírja az elemi adatokat bármely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readable</a:t>
            </a:r>
            <a:r>
              <a:rPr lang="hu-HU" dirty="0"/>
              <a:t> struktúrában, illetve formátumban 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A DDI használatával előállnak a k</a:t>
            </a:r>
            <a:r>
              <a:rPr lang="hu-HU" dirty="0">
                <a:solidFill>
                  <a:srgbClr val="0070C0"/>
                </a:solidFill>
              </a:rPr>
              <a:t>ódlisták, adatkatalógusok, kérdésbankok, az adatok és metaadatok közötti kapcsolatok</a:t>
            </a:r>
            <a:r>
              <a:rPr lang="hu-HU" dirty="0"/>
              <a:t>, mindeközben összehasonlíthatóvá válnak az adatok, és összhangot teremt a kapcsolatokban. (</a:t>
            </a:r>
            <a:r>
              <a:rPr lang="hu-HU" u="sng" dirty="0">
                <a:hlinkClick r:id="rId3"/>
              </a:rPr>
              <a:t>https://ddialliance.org/Specification/DDI-Codebook/2.5/XMLSchema/</a:t>
            </a:r>
            <a:r>
              <a:rPr lang="hu-HU" u="sng" dirty="0"/>
              <a:t>)</a:t>
            </a:r>
            <a:endParaRPr lang="hu-HU" u="sng" dirty="0">
              <a:hlinkClick r:id="rId4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u="sng" dirty="0">
                <a:hlinkClick r:id="rId4"/>
              </a:rPr>
              <a:t>https://ddialliance.org/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940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622516"/>
            <a:ext cx="1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Fontos: 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3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78373FE-E3C0-4D29-87BE-71048978DB4C}"/>
              </a:ext>
            </a:extLst>
          </p:cNvPr>
          <p:cNvSpPr txBox="1"/>
          <p:nvPr/>
        </p:nvSpPr>
        <p:spPr>
          <a:xfrm>
            <a:off x="407656" y="1649894"/>
            <a:ext cx="11661913" cy="485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hu-HU" sz="2800" b="1" dirty="0"/>
              <a:t>Egység</a:t>
            </a:r>
            <a:r>
              <a:rPr lang="hu-HU" sz="2800" dirty="0"/>
              <a:t>:</a:t>
            </a: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800" dirty="0">
                <a:solidFill>
                  <a:srgbClr val="0070C0"/>
                </a:solidFill>
              </a:rPr>
              <a:t>elemi adatokat </a:t>
            </a:r>
            <a:r>
              <a:rPr lang="hu-HU" sz="2800" dirty="0"/>
              <a:t>ír le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hu-HU" sz="2800" b="1" dirty="0"/>
              <a:t>Témafüggetlen</a:t>
            </a:r>
            <a:r>
              <a:rPr lang="hu-HU" sz="2800" dirty="0"/>
              <a:t>: minden adatra </a:t>
            </a:r>
            <a:r>
              <a:rPr lang="hu-HU" sz="2800" dirty="0">
                <a:solidFill>
                  <a:srgbClr val="0070C0"/>
                </a:solidFill>
              </a:rPr>
              <a:t>ugyanaz</a:t>
            </a:r>
            <a:r>
              <a:rPr lang="hu-HU" sz="2800" dirty="0"/>
              <a:t> </a:t>
            </a:r>
            <a:r>
              <a:rPr lang="hu-HU" sz="2800" dirty="0">
                <a:solidFill>
                  <a:srgbClr val="0070C0"/>
                </a:solidFill>
              </a:rPr>
              <a:t>a szerkezet </a:t>
            </a:r>
            <a:r>
              <a:rPr lang="hu-HU" sz="2800" dirty="0"/>
              <a:t>alkalmazható</a:t>
            </a:r>
          </a:p>
          <a:p>
            <a:pPr algn="just">
              <a:spcAft>
                <a:spcPts val="2400"/>
              </a:spcAft>
            </a:pPr>
            <a:r>
              <a:rPr lang="hu-HU" sz="2800" b="1" dirty="0"/>
              <a:t>Célja</a:t>
            </a:r>
            <a:r>
              <a:rPr lang="hu-HU" sz="2800" dirty="0"/>
              <a:t>: </a:t>
            </a:r>
            <a:r>
              <a:rPr lang="hu-HU" sz="2800" dirty="0" err="1">
                <a:solidFill>
                  <a:srgbClr val="0070C0"/>
                </a:solidFill>
              </a:rPr>
              <a:t>mikroadatok</a:t>
            </a:r>
            <a:r>
              <a:rPr lang="hu-HU" sz="2800" dirty="0">
                <a:solidFill>
                  <a:srgbClr val="0070C0"/>
                </a:solidFill>
              </a:rPr>
              <a:t> dokumentálása, menedzselése </a:t>
            </a:r>
            <a:r>
              <a:rPr lang="hu-HU" sz="2800" dirty="0"/>
              <a:t>egységes szerkezetben, hogy az adatmegosztás és összekapcsolás </a:t>
            </a:r>
            <a:r>
              <a:rPr lang="hu-HU" sz="2800" dirty="0">
                <a:solidFill>
                  <a:srgbClr val="0070C0"/>
                </a:solidFill>
              </a:rPr>
              <a:t>hatékonyabb</a:t>
            </a:r>
            <a:r>
              <a:rPr lang="hu-HU" sz="2800" dirty="0"/>
              <a:t> legyen, </a:t>
            </a:r>
            <a:r>
              <a:rPr lang="hu-HU" sz="2800" dirty="0">
                <a:solidFill>
                  <a:srgbClr val="0070C0"/>
                </a:solidFill>
              </a:rPr>
              <a:t>géppel</a:t>
            </a:r>
            <a:r>
              <a:rPr lang="hu-HU" sz="2800" dirty="0"/>
              <a:t> olvasható formátumban, a </a:t>
            </a:r>
            <a:r>
              <a:rPr lang="hu-HU" sz="2800" dirty="0">
                <a:solidFill>
                  <a:srgbClr val="0070C0"/>
                </a:solidFill>
              </a:rPr>
              <a:t>metaadatok </a:t>
            </a:r>
            <a:r>
              <a:rPr lang="hu-HU" sz="2800" dirty="0" err="1">
                <a:solidFill>
                  <a:srgbClr val="0070C0"/>
                </a:solidFill>
              </a:rPr>
              <a:t>újrahasználásával</a:t>
            </a:r>
            <a:r>
              <a:rPr lang="hu-HU" sz="2800" dirty="0"/>
              <a:t>, a </a:t>
            </a:r>
            <a:r>
              <a:rPr lang="hu-HU" sz="2800" dirty="0">
                <a:solidFill>
                  <a:srgbClr val="0070C0"/>
                </a:solidFill>
              </a:rPr>
              <a:t>FAIR</a:t>
            </a:r>
            <a:r>
              <a:rPr lang="hu-HU" sz="2800" dirty="0"/>
              <a:t> (</a:t>
            </a:r>
            <a:r>
              <a:rPr lang="hu-HU" sz="2800" dirty="0" err="1"/>
              <a:t>Findability</a:t>
            </a:r>
            <a:r>
              <a:rPr lang="hu-HU" sz="2800" dirty="0"/>
              <a:t>, </a:t>
            </a:r>
            <a:r>
              <a:rPr lang="hu-HU" sz="2800" dirty="0" err="1"/>
              <a:t>Accessibility</a:t>
            </a:r>
            <a:r>
              <a:rPr lang="hu-HU" sz="2800" dirty="0"/>
              <a:t>, </a:t>
            </a:r>
            <a:r>
              <a:rPr lang="hu-HU" sz="2800" dirty="0" err="1"/>
              <a:t>Interoperability</a:t>
            </a:r>
            <a:r>
              <a:rPr lang="hu-HU" sz="2800" dirty="0"/>
              <a:t>, </a:t>
            </a:r>
            <a:r>
              <a:rPr lang="hu-HU" sz="2800" dirty="0" err="1"/>
              <a:t>Reusability</a:t>
            </a:r>
            <a:r>
              <a:rPr lang="hu-HU" sz="2800" dirty="0"/>
              <a:t>) alapelveket követve. </a:t>
            </a:r>
          </a:p>
          <a:p>
            <a:pPr algn="ctr">
              <a:lnSpc>
                <a:spcPct val="150000"/>
              </a:lnSpc>
              <a:spcAft>
                <a:spcPts val="2400"/>
              </a:spcAft>
            </a:pP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08765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3772" y="530876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Struktúra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4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0D1DACC-5181-4B5E-9DA1-95B48DB58408}"/>
              </a:ext>
            </a:extLst>
          </p:cNvPr>
          <p:cNvSpPr txBox="1"/>
          <p:nvPr/>
        </p:nvSpPr>
        <p:spPr>
          <a:xfrm>
            <a:off x="2107096" y="2014330"/>
            <a:ext cx="7977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0" indent="-400050">
              <a:buFont typeface="+mj-lt"/>
              <a:buAutoNum type="romanUcPeriod"/>
            </a:pPr>
            <a:r>
              <a:rPr lang="hu-HU" dirty="0"/>
              <a:t>Magáról az </a:t>
            </a:r>
            <a:r>
              <a:rPr lang="hu-HU" dirty="0">
                <a:solidFill>
                  <a:srgbClr val="0070C0"/>
                </a:solidFill>
              </a:rPr>
              <a:t>adatfájlról</a:t>
            </a:r>
            <a:r>
              <a:rPr lang="hu-HU" dirty="0"/>
              <a:t> készülni kell egy leírásnak: </a:t>
            </a:r>
            <a:r>
              <a:rPr lang="hu-HU" dirty="0" err="1"/>
              <a:t>Documentation</a:t>
            </a:r>
            <a:r>
              <a:rPr lang="hu-HU" dirty="0"/>
              <a:t> </a:t>
            </a:r>
            <a:r>
              <a:rPr lang="hu-HU" dirty="0" err="1"/>
              <a:t>Description</a:t>
            </a:r>
            <a:r>
              <a:rPr lang="hu-HU" dirty="0"/>
              <a:t> &lt;</a:t>
            </a:r>
            <a:r>
              <a:rPr lang="hu-HU" dirty="0" err="1"/>
              <a:t>docDscr</a:t>
            </a:r>
            <a:r>
              <a:rPr lang="hu-HU" dirty="0"/>
              <a:t>&gt;</a:t>
            </a:r>
            <a:br>
              <a:rPr lang="hu-HU" dirty="0"/>
            </a:br>
            <a:r>
              <a:rPr lang="hu-HU" dirty="0"/>
              <a:t>Leírás magáról a fájlról, és a metaadatokról. A </a:t>
            </a:r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Decription</a:t>
            </a:r>
            <a:r>
              <a:rPr lang="hu-HU" dirty="0"/>
              <a:t> &lt;</a:t>
            </a:r>
            <a:r>
              <a:rPr lang="hu-HU" dirty="0" err="1"/>
              <a:t>stdyDscr</a:t>
            </a:r>
            <a:r>
              <a:rPr lang="hu-HU" dirty="0"/>
              <a:t>&gt; hasonló adatokat tartalmaz, mint a szakstatisztikai dokumentáció</a:t>
            </a:r>
          </a:p>
          <a:p>
            <a:pPr marL="400050" lvl="0" indent="-400050">
              <a:buFont typeface="+mj-lt"/>
              <a:buAutoNum type="romanUcPeriod"/>
            </a:pPr>
            <a:r>
              <a:rPr lang="hu-HU" dirty="0"/>
              <a:t>Az adatfájl </a:t>
            </a:r>
            <a:r>
              <a:rPr lang="hu-HU" dirty="0">
                <a:solidFill>
                  <a:srgbClr val="0070C0"/>
                </a:solidFill>
              </a:rPr>
              <a:t>formátumát</a:t>
            </a:r>
            <a:r>
              <a:rPr lang="hu-HU" dirty="0"/>
              <a:t> kell leírni: Data </a:t>
            </a:r>
            <a:r>
              <a:rPr lang="hu-HU" dirty="0" err="1"/>
              <a:t>Files</a:t>
            </a:r>
            <a:r>
              <a:rPr lang="hu-HU" dirty="0"/>
              <a:t> </a:t>
            </a:r>
            <a:r>
              <a:rPr lang="hu-HU" dirty="0" err="1"/>
              <a:t>Description</a:t>
            </a:r>
            <a:r>
              <a:rPr lang="hu-HU" dirty="0"/>
              <a:t> &lt;</a:t>
            </a:r>
            <a:r>
              <a:rPr lang="hu-HU" dirty="0" err="1"/>
              <a:t>fileDscr</a:t>
            </a:r>
            <a:r>
              <a:rPr lang="hu-HU" dirty="0"/>
              <a:t>&gt;.</a:t>
            </a:r>
          </a:p>
          <a:p>
            <a:pPr marL="400050" lvl="0" indent="-400050">
              <a:buFont typeface="+mj-lt"/>
              <a:buAutoNum type="romanUcPeriod"/>
            </a:pPr>
            <a:r>
              <a:rPr lang="hu-HU" dirty="0">
                <a:solidFill>
                  <a:srgbClr val="0070C0"/>
                </a:solidFill>
              </a:rPr>
              <a:t>Forráskatalógust</a:t>
            </a:r>
            <a:r>
              <a:rPr lang="hu-HU" dirty="0"/>
              <a:t> is kell készíteni: mutatókat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 err="1"/>
              <a:t>Variable</a:t>
            </a:r>
            <a:r>
              <a:rPr lang="hu-HU" dirty="0"/>
              <a:t> </a:t>
            </a:r>
            <a:r>
              <a:rPr lang="hu-HU" dirty="0" err="1"/>
              <a:t>Decription</a:t>
            </a:r>
            <a:r>
              <a:rPr lang="hu-HU" dirty="0"/>
              <a:t> &lt;</a:t>
            </a:r>
            <a:r>
              <a:rPr lang="hu-HU" dirty="0" err="1"/>
              <a:t>dataDscr</a:t>
            </a:r>
            <a:r>
              <a:rPr lang="hu-HU" dirty="0"/>
              <a:t>&gt; a írja le. Ezen felül egy kódlista/ egy adatfájl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 err="1"/>
              <a:t>Codebook</a:t>
            </a:r>
            <a:r>
              <a:rPr lang="hu-HU" dirty="0"/>
              <a:t> készítése is elengedhetetlen.</a:t>
            </a:r>
          </a:p>
          <a:p>
            <a:pPr marL="400050" lvl="0" indent="-400050">
              <a:buFont typeface="+mj-lt"/>
              <a:buAutoNum type="romanUcPeriod"/>
            </a:pPr>
            <a:r>
              <a:rPr lang="hu-HU" dirty="0"/>
              <a:t>Minden </a:t>
            </a:r>
            <a:r>
              <a:rPr lang="hu-HU" dirty="0" err="1">
                <a:solidFill>
                  <a:srgbClr val="0070C0"/>
                </a:solidFill>
              </a:rPr>
              <a:t>machine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err="1">
                <a:solidFill>
                  <a:srgbClr val="0070C0"/>
                </a:solidFill>
              </a:rPr>
              <a:t>readable</a:t>
            </a:r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/>
              <a:t>információnak az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Documentation</a:t>
            </a:r>
            <a:r>
              <a:rPr lang="hu-HU" dirty="0"/>
              <a:t> &lt;</a:t>
            </a:r>
            <a:r>
              <a:rPr lang="hu-HU" dirty="0" err="1"/>
              <a:t>otherMat</a:t>
            </a:r>
            <a:r>
              <a:rPr lang="hu-HU" dirty="0"/>
              <a:t>&gt; helyet ad, amit eddig nem volt lehetőség leírni.</a:t>
            </a:r>
          </a:p>
          <a:p>
            <a:pPr marL="400050" indent="-400050">
              <a:buFont typeface="+mj-lt"/>
              <a:buAutoNum type="romanU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94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622516"/>
            <a:ext cx="1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Példa: 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5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CF28FAE4-69C0-4E9A-992A-7526764FE66E}"/>
              </a:ext>
            </a:extLst>
          </p:cNvPr>
          <p:cNvSpPr/>
          <p:nvPr/>
        </p:nvSpPr>
        <p:spPr>
          <a:xfrm>
            <a:off x="1140903" y="1559035"/>
            <a:ext cx="8773379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(DTD) tag-ek jellemzőit is megjeleníti: kötelező, vagy megadható; egyedi, vagy ismétlődhet; és az attribútumokat. Az alábbi képen látszik, hogy hogy kell leírni az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adatelőállítót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DDI szerint: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DA689E1-F49E-4311-9142-6D4717204855}"/>
              </a:ext>
            </a:extLst>
          </p:cNvPr>
          <p:cNvSpPr/>
          <p:nvPr/>
        </p:nvSpPr>
        <p:spPr>
          <a:xfrm>
            <a:off x="745435" y="6075144"/>
            <a:ext cx="976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https://ddialliance.org/Specification/DDI-Codebook/2.1/DTD/Documentation/DDI2-1-tree.html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https://ddialliance.org/Specification/DDI-Codebook/2.1/DTD/Documentation/version2-1-all.html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6CBB430-C925-4D47-92AD-D946269E84FA}"/>
              </a:ext>
            </a:extLst>
          </p:cNvPr>
          <p:cNvPicPr/>
          <p:nvPr/>
        </p:nvPicPr>
        <p:blipFill rotWithShape="1">
          <a:blip r:embed="rId4"/>
          <a:srcRect l="21568" t="42601" r="34481" b="13142"/>
          <a:stretch/>
        </p:blipFill>
        <p:spPr bwMode="auto">
          <a:xfrm>
            <a:off x="4757530" y="2478157"/>
            <a:ext cx="6401537" cy="3588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4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622516"/>
            <a:ext cx="1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Példa 2: 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6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8C3A25A-0630-44BD-803F-EAE6F4FE07D6}"/>
              </a:ext>
            </a:extLst>
          </p:cNvPr>
          <p:cNvSpPr/>
          <p:nvPr/>
        </p:nvSpPr>
        <p:spPr>
          <a:xfrm>
            <a:off x="1091246" y="1538016"/>
            <a:ext cx="9252379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DDI szerkezetben az alábbi jellemzők rögzítését írja elő az adatfelvétellel kapcsolatban: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2E7A98E-C3DC-4800-8DBE-C60D9B2E68A4}"/>
              </a:ext>
            </a:extLst>
          </p:cNvPr>
          <p:cNvPicPr/>
          <p:nvPr/>
        </p:nvPicPr>
        <p:blipFill rotWithShape="1">
          <a:blip r:embed="rId2"/>
          <a:srcRect l="9187" t="19407" r="27309" b="15979"/>
          <a:stretch/>
        </p:blipFill>
        <p:spPr bwMode="auto">
          <a:xfrm>
            <a:off x="3972122" y="2083190"/>
            <a:ext cx="5624884" cy="3176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750C4D6-9336-4AFA-B7E4-41256B0A31F2}"/>
              </a:ext>
            </a:extLst>
          </p:cNvPr>
          <p:cNvPicPr/>
          <p:nvPr/>
        </p:nvPicPr>
        <p:blipFill rotWithShape="1">
          <a:blip r:embed="rId3"/>
          <a:srcRect l="3858" t="61772" r="35696" b="26150"/>
          <a:stretch/>
        </p:blipFill>
        <p:spPr bwMode="auto">
          <a:xfrm>
            <a:off x="3499077" y="5188843"/>
            <a:ext cx="5193845" cy="61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5A5E33C-A65C-420E-BBDE-E5CD8325BA58}"/>
              </a:ext>
            </a:extLst>
          </p:cNvPr>
          <p:cNvPicPr/>
          <p:nvPr/>
        </p:nvPicPr>
        <p:blipFill rotWithShape="1">
          <a:blip r:embed="rId3"/>
          <a:srcRect l="3858" t="61772" r="35696" b="26150"/>
          <a:stretch/>
        </p:blipFill>
        <p:spPr bwMode="auto">
          <a:xfrm>
            <a:off x="3532633" y="5197232"/>
            <a:ext cx="5193845" cy="61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04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622516"/>
            <a:ext cx="1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Közösség: 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7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F9D7A5A-9E81-4AD6-96DB-0238AA76B2A7}"/>
              </a:ext>
            </a:extLst>
          </p:cNvPr>
          <p:cNvSpPr/>
          <p:nvPr/>
        </p:nvSpPr>
        <p:spPr>
          <a:xfrm>
            <a:off x="2052506" y="2205302"/>
            <a:ext cx="8086988" cy="1772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Nemzetközi szinten nyitott a lehetőség, hogy a 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 Közösséghez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csatlakozzanak a szervezetek. Külön 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weboldalon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megtalálhatóak a tagok, rövid leírás a Közösségben elfoglalt szerepükről.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16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https://ddialliance.org/ddi-membership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E60E842-3949-4E14-8932-184DD7964DCA}"/>
              </a:ext>
            </a:extLst>
          </p:cNvPr>
          <p:cNvSpPr/>
          <p:nvPr/>
        </p:nvSpPr>
        <p:spPr>
          <a:xfrm>
            <a:off x="687897" y="4716428"/>
            <a:ext cx="10901843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 modell alkalmazását </a:t>
            </a:r>
            <a:r>
              <a:rPr lang="hu-H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eszközökkel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 is segítik. A Közösség által ajánlott alkalmazások szinte teljesen lefedik a teljes statisztikai adatelőállítási folyamatot. (Nem mind ingyenes!)</a:t>
            </a:r>
            <a:r>
              <a:rPr lang="hu-HU" dirty="0"/>
              <a:t> </a:t>
            </a:r>
            <a:r>
              <a:rPr lang="hu-H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https://ddialliance.org/resources/tools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8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0" y="530876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Jelenleg a KSH-ban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8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78373FE-E3C0-4D29-87BE-71048978DB4C}"/>
              </a:ext>
            </a:extLst>
          </p:cNvPr>
          <p:cNvSpPr txBox="1"/>
          <p:nvPr/>
        </p:nvSpPr>
        <p:spPr>
          <a:xfrm>
            <a:off x="1347009" y="2228671"/>
            <a:ext cx="976427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A DDI szerinti leírás teljesítésére már </a:t>
            </a:r>
            <a:r>
              <a:rPr lang="hu-HU" dirty="0">
                <a:solidFill>
                  <a:srgbClr val="0070C0"/>
                </a:solidFill>
              </a:rPr>
              <a:t>sok információnk rendelkezésre áll</a:t>
            </a:r>
            <a:r>
              <a:rPr lang="hu-HU" dirty="0"/>
              <a:t>. A megfeleléshez a leírás </a:t>
            </a:r>
            <a:r>
              <a:rPr lang="hu-HU" dirty="0">
                <a:solidFill>
                  <a:srgbClr val="0070C0"/>
                </a:solidFill>
              </a:rPr>
              <a:t>szintjét kell mélyíteni </a:t>
            </a:r>
            <a:r>
              <a:rPr lang="hu-HU" dirty="0"/>
              <a:t>vagy </a:t>
            </a:r>
            <a:r>
              <a:rPr lang="hu-HU" dirty="0">
                <a:solidFill>
                  <a:srgbClr val="0070C0"/>
                </a:solidFill>
              </a:rPr>
              <a:t>angolra is lefordítani</a:t>
            </a:r>
            <a:r>
              <a:rPr lang="hu-HU" dirty="0"/>
              <a:t>. Fizikailag a legtöbb információ helye már most is létezik az adatbázis táblákban, és a honlapon is meg tud jelenni. Az adatokhoz történő kapcsolása pedig a meglévő és ezek kiegészítésére szolgáló tervezés alatt álló rendszerekben megoldható lesz.</a:t>
            </a:r>
          </a:p>
        </p:txBody>
      </p:sp>
    </p:spTree>
    <p:extLst>
      <p:ext uri="{BB962C8B-B14F-4D97-AF65-F5344CB8AC3E}">
        <p14:creationId xmlns:p14="http://schemas.microsoft.com/office/powerpoint/2010/main" val="53601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572141"/>
            <a:ext cx="12190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A DDI és a </a:t>
            </a:r>
            <a:br>
              <a:rPr lang="hu-HU" sz="2800" b="1" i="1" dirty="0">
                <a:solidFill>
                  <a:srgbClr val="002060"/>
                </a:solidFill>
                <a:latin typeface="Myriad "/>
              </a:rPr>
            </a:br>
            <a:r>
              <a:rPr lang="hu-HU" sz="2800" b="1" i="1" dirty="0">
                <a:solidFill>
                  <a:srgbClr val="002060"/>
                </a:solidFill>
                <a:latin typeface="Myriad "/>
              </a:rPr>
              <a:t>Statistical Data and Metadata Exchange (SDMX) kapcsolata</a:t>
            </a:r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DEC6E1-F1C1-444D-8DA3-0621314F7DF1}" type="slidenum">
              <a:rPr lang="hu-HU" sz="1300" b="1" smtClean="0">
                <a:solidFill>
                  <a:schemeClr val="tx1"/>
                </a:solidFill>
              </a:rPr>
              <a:pPr/>
              <a:t>9</a:t>
            </a:fld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4AD572B-9975-44B7-97B8-BD971E3D3963}"/>
              </a:ext>
            </a:extLst>
          </p:cNvPr>
          <p:cNvSpPr/>
          <p:nvPr/>
        </p:nvSpPr>
        <p:spPr>
          <a:xfrm>
            <a:off x="1563548" y="2514739"/>
            <a:ext cx="867102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/>
              <a:t>Első ránézésre a két szabvány versengése látszik, pedig az egyik </a:t>
            </a:r>
            <a:r>
              <a:rPr lang="hu-HU" dirty="0">
                <a:solidFill>
                  <a:srgbClr val="00B050"/>
                </a:solidFill>
              </a:rPr>
              <a:t>a </a:t>
            </a:r>
            <a:r>
              <a:rPr lang="hu-HU" dirty="0" err="1">
                <a:solidFill>
                  <a:srgbClr val="00B050"/>
                </a:solidFill>
              </a:rPr>
              <a:t>mikroadatok</a:t>
            </a:r>
            <a:r>
              <a:rPr lang="hu-HU" dirty="0">
                <a:solidFill>
                  <a:srgbClr val="00B050"/>
                </a:solidFill>
              </a:rPr>
              <a:t> leírását</a:t>
            </a:r>
            <a:r>
              <a:rPr lang="hu-HU" dirty="0"/>
              <a:t>, míg a másik a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makroadatok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cseréjét </a:t>
            </a:r>
            <a:r>
              <a:rPr lang="hu-HU" dirty="0"/>
              <a:t>támogatja elsősorban. A statisztikai adatelőállítási folyamat a két szabvánnyal végig kísérhető </a:t>
            </a:r>
            <a:r>
              <a:rPr lang="hu-HU" dirty="0">
                <a:solidFill>
                  <a:srgbClr val="0070C0"/>
                </a:solidFill>
              </a:rPr>
              <a:t>külön-külön vagy egymást kiegészítve</a:t>
            </a:r>
            <a:r>
              <a:rPr lang="hu-HU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hu-HU" u="sng" dirty="0">
                <a:hlinkClick r:id="rId2"/>
              </a:rPr>
              <a:t>https://ddialliance.org/publication/ddi-sdmx-integration-and-implementation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455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81B3D9-2814-4C34-AE69-A758932FB0FE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612</Words>
  <Application>Microsoft Office PowerPoint</Application>
  <PresentationFormat>Szélesvásznú</PresentationFormat>
  <Paragraphs>58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Myriad 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Hajósné Ender Éva</cp:lastModifiedBy>
  <cp:revision>29</cp:revision>
  <dcterms:created xsi:type="dcterms:W3CDTF">2017-03-01T09:38:02Z</dcterms:created>
  <dcterms:modified xsi:type="dcterms:W3CDTF">2023-05-17T11:04:03Z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