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0058400" cy="7772400"/>
  <p:notesSz cx="10058400" cy="77724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B2873E-9EDB-4D63-A4F8-B8401EA931F7}" v="2" dt="2025-10-28T14:23:09.074"/>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661"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shitij gawad" userId="071c90b4687aabce" providerId="LiveId" clId="{C2F88EB2-96D2-4AC0-B53C-88052FE7E28F}"/>
    <pc:docChg chg="modSld">
      <pc:chgData name="Kshitij gawad" userId="071c90b4687aabce" providerId="LiveId" clId="{C2F88EB2-96D2-4AC0-B53C-88052FE7E28F}" dt="2025-10-28T14:23:14.165" v="69" actId="20577"/>
      <pc:docMkLst>
        <pc:docMk/>
      </pc:docMkLst>
      <pc:sldChg chg="modSp mod">
        <pc:chgData name="Kshitij gawad" userId="071c90b4687aabce" providerId="LiveId" clId="{C2F88EB2-96D2-4AC0-B53C-88052FE7E28F}" dt="2025-10-28T14:23:14.165" v="69" actId="20577"/>
        <pc:sldMkLst>
          <pc:docMk/>
          <pc:sldMk cId="0" sldId="256"/>
        </pc:sldMkLst>
        <pc:spChg chg="mod">
          <ac:chgData name="Kshitij gawad" userId="071c90b4687aabce" providerId="LiveId" clId="{C2F88EB2-96D2-4AC0-B53C-88052FE7E28F}" dt="2025-10-28T14:22:19.958" v="65" actId="1076"/>
          <ac:spMkLst>
            <pc:docMk/>
            <pc:sldMk cId="0" sldId="256"/>
            <ac:spMk id="2" creationId="{00000000-0000-0000-0000-000000000000}"/>
          </ac:spMkLst>
        </pc:spChg>
        <pc:spChg chg="mod">
          <ac:chgData name="Kshitij gawad" userId="071c90b4687aabce" providerId="LiveId" clId="{C2F88EB2-96D2-4AC0-B53C-88052FE7E28F}" dt="2025-10-28T14:23:14.165" v="69" actId="20577"/>
          <ac:spMkLst>
            <pc:docMk/>
            <pc:sldMk cId="0" sldId="256"/>
            <ac:spMk id="9" creationId="{00000000-0000-0000-0000-000000000000}"/>
          </ac:spMkLst>
        </pc:spChg>
        <pc:spChg chg="mod">
          <ac:chgData name="Kshitij gawad" userId="071c90b4687aabce" providerId="LiveId" clId="{C2F88EB2-96D2-4AC0-B53C-88052FE7E28F}" dt="2025-10-28T14:18:56.416" v="52" actId="20577"/>
          <ac:spMkLst>
            <pc:docMk/>
            <pc:sldMk cId="0" sldId="256"/>
            <ac:spMk id="10" creationId="{00000000-0000-0000-0000-000000000000}"/>
          </ac:spMkLst>
        </pc:spChg>
        <pc:grpChg chg="mod">
          <ac:chgData name="Kshitij gawad" userId="071c90b4687aabce" providerId="LiveId" clId="{C2F88EB2-96D2-4AC0-B53C-88052FE7E28F}" dt="2025-10-28T14:22:28.256" v="66" actId="1076"/>
          <ac:grpSpMkLst>
            <pc:docMk/>
            <pc:sldMk cId="0" sldId="256"/>
            <ac:grpSpMk id="3" creationId="{00000000-0000-0000-0000-000000000000}"/>
          </ac:grpSpMkLst>
        </pc:gr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54380" y="2409444"/>
            <a:ext cx="8549640" cy="1632204"/>
          </a:xfrm>
          <a:prstGeom prst="rect">
            <a:avLst/>
          </a:prstGeom>
        </p:spPr>
        <p:txBody>
          <a:bodyPr wrap="square" lIns="0" tIns="0" rIns="0" bIns="0">
            <a:spAutoFit/>
          </a:bodyPr>
          <a:lstStyle>
            <a:lvl1pPr>
              <a:defRPr sz="3050" b="0" i="0">
                <a:solidFill>
                  <a:srgbClr val="FFFF00"/>
                </a:solidFill>
                <a:latin typeface="Cambria"/>
                <a:cs typeface="Cambria"/>
              </a:defRPr>
            </a:lvl1pPr>
          </a:lstStyle>
          <a:p>
            <a:endParaRPr/>
          </a:p>
        </p:txBody>
      </p:sp>
      <p:sp>
        <p:nvSpPr>
          <p:cNvPr id="3" name="Holder 3"/>
          <p:cNvSpPr>
            <a:spLocks noGrp="1"/>
          </p:cNvSpPr>
          <p:nvPr>
            <p:ph type="subTitle" idx="4"/>
          </p:nvPr>
        </p:nvSpPr>
        <p:spPr>
          <a:xfrm>
            <a:off x="1508760" y="4352544"/>
            <a:ext cx="7040880" cy="1943100"/>
          </a:xfrm>
          <a:prstGeom prst="rect">
            <a:avLst/>
          </a:prstGeom>
        </p:spPr>
        <p:txBody>
          <a:bodyPr wrap="square" lIns="0" tIns="0" rIns="0" bIns="0">
            <a:spAutoFit/>
          </a:bodyPr>
          <a:lstStyle>
            <a:lvl1pPr>
              <a:defRPr sz="1950" b="0" i="0">
                <a:solidFill>
                  <a:schemeClr val="tx1"/>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10/28/2025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50" b="0" i="0">
                <a:solidFill>
                  <a:srgbClr val="FFFF00"/>
                </a:solidFill>
                <a:latin typeface="Cambria"/>
                <a:cs typeface="Cambria"/>
              </a:defRPr>
            </a:lvl1pPr>
          </a:lstStyle>
          <a:p>
            <a:endParaRPr/>
          </a:p>
        </p:txBody>
      </p:sp>
      <p:sp>
        <p:nvSpPr>
          <p:cNvPr id="3" name="Holder 3"/>
          <p:cNvSpPr>
            <a:spLocks noGrp="1"/>
          </p:cNvSpPr>
          <p:nvPr>
            <p:ph type="body" idx="1"/>
          </p:nvPr>
        </p:nvSpPr>
        <p:spPr/>
        <p:txBody>
          <a:bodyPr lIns="0" tIns="0" rIns="0" bIns="0"/>
          <a:lstStyle>
            <a:lvl1pPr>
              <a:defRPr sz="1950" b="0" i="0">
                <a:solidFill>
                  <a:schemeClr val="tx1"/>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10/28/2025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50" b="0" i="0">
                <a:solidFill>
                  <a:srgbClr val="FFFF00"/>
                </a:solidFill>
                <a:latin typeface="Cambria"/>
                <a:cs typeface="Cambria"/>
              </a:defRPr>
            </a:lvl1pPr>
          </a:lstStyle>
          <a:p>
            <a:endParaRPr/>
          </a:p>
        </p:txBody>
      </p:sp>
      <p:sp>
        <p:nvSpPr>
          <p:cNvPr id="3" name="Holder 3"/>
          <p:cNvSpPr>
            <a:spLocks noGrp="1"/>
          </p:cNvSpPr>
          <p:nvPr>
            <p:ph sz="half" idx="2"/>
          </p:nvPr>
        </p:nvSpPr>
        <p:spPr>
          <a:xfrm>
            <a:off x="502920" y="1787652"/>
            <a:ext cx="4375404" cy="512978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180076" y="1787652"/>
            <a:ext cx="4375404" cy="512978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10/28/2025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50" b="0" i="0">
                <a:solidFill>
                  <a:srgbClr val="FFFF00"/>
                </a:solidFill>
                <a:latin typeface="Cambria"/>
                <a:cs typeface="Cambri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10/28/2025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10/28/2025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1057655"/>
            <a:ext cx="10058400" cy="1405255"/>
          </a:xfrm>
          <a:custGeom>
            <a:avLst/>
            <a:gdLst/>
            <a:ahLst/>
            <a:cxnLst/>
            <a:rect l="l" t="t" r="r" b="b"/>
            <a:pathLst>
              <a:path w="10058400" h="1405255">
                <a:moveTo>
                  <a:pt x="10058400" y="1405127"/>
                </a:moveTo>
                <a:lnTo>
                  <a:pt x="0" y="1405127"/>
                </a:lnTo>
                <a:lnTo>
                  <a:pt x="0" y="0"/>
                </a:lnTo>
                <a:lnTo>
                  <a:pt x="10058400" y="0"/>
                </a:lnTo>
                <a:lnTo>
                  <a:pt x="10058400" y="1405127"/>
                </a:lnTo>
                <a:close/>
              </a:path>
            </a:pathLst>
          </a:custGeom>
          <a:solidFill>
            <a:srgbClr val="31384D"/>
          </a:solidFill>
        </p:spPr>
        <p:txBody>
          <a:bodyPr wrap="square" lIns="0" tIns="0" rIns="0" bIns="0" rtlCol="0"/>
          <a:lstStyle/>
          <a:p>
            <a:endParaRPr/>
          </a:p>
        </p:txBody>
      </p:sp>
      <p:sp>
        <p:nvSpPr>
          <p:cNvPr id="2" name="Holder 2"/>
          <p:cNvSpPr>
            <a:spLocks noGrp="1"/>
          </p:cNvSpPr>
          <p:nvPr>
            <p:ph type="title"/>
          </p:nvPr>
        </p:nvSpPr>
        <p:spPr>
          <a:xfrm>
            <a:off x="1646912" y="1271042"/>
            <a:ext cx="7367270" cy="1101725"/>
          </a:xfrm>
          <a:prstGeom prst="rect">
            <a:avLst/>
          </a:prstGeom>
        </p:spPr>
        <p:txBody>
          <a:bodyPr wrap="square" lIns="0" tIns="0" rIns="0" bIns="0">
            <a:spAutoFit/>
          </a:bodyPr>
          <a:lstStyle>
            <a:lvl1pPr>
              <a:defRPr sz="3050" b="0" i="0">
                <a:solidFill>
                  <a:srgbClr val="FFFF00"/>
                </a:solidFill>
                <a:latin typeface="Cambria"/>
                <a:cs typeface="Cambria"/>
              </a:defRPr>
            </a:lvl1pPr>
          </a:lstStyle>
          <a:p>
            <a:endParaRPr/>
          </a:p>
        </p:txBody>
      </p:sp>
      <p:sp>
        <p:nvSpPr>
          <p:cNvPr id="3" name="Holder 3"/>
          <p:cNvSpPr>
            <a:spLocks noGrp="1"/>
          </p:cNvSpPr>
          <p:nvPr>
            <p:ph type="body" idx="1"/>
          </p:nvPr>
        </p:nvSpPr>
        <p:spPr>
          <a:xfrm>
            <a:off x="648499" y="2660399"/>
            <a:ext cx="8761400" cy="3646804"/>
          </a:xfrm>
          <a:prstGeom prst="rect">
            <a:avLst/>
          </a:prstGeom>
        </p:spPr>
        <p:txBody>
          <a:bodyPr wrap="square" lIns="0" tIns="0" rIns="0" bIns="0">
            <a:spAutoFit/>
          </a:bodyPr>
          <a:lstStyle>
            <a:lvl1pPr>
              <a:defRPr sz="1950" b="0" i="0">
                <a:solidFill>
                  <a:schemeClr val="tx1"/>
                </a:solidFill>
                <a:latin typeface="Arial MT"/>
                <a:cs typeface="Arial MT"/>
              </a:defRPr>
            </a:lvl1pPr>
          </a:lstStyle>
          <a:p>
            <a:endParaRPr/>
          </a:p>
        </p:txBody>
      </p:sp>
      <p:sp>
        <p:nvSpPr>
          <p:cNvPr id="4" name="Holder 4"/>
          <p:cNvSpPr>
            <a:spLocks noGrp="1"/>
          </p:cNvSpPr>
          <p:nvPr>
            <p:ph type="ftr" sz="quarter" idx="5"/>
          </p:nvPr>
        </p:nvSpPr>
        <p:spPr>
          <a:xfrm>
            <a:off x="3419856" y="7228332"/>
            <a:ext cx="3218688" cy="3886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02920" y="7228332"/>
            <a:ext cx="2313432" cy="3886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10/28/2025</a:t>
            </a:fld>
            <a:endParaRPr lang="en-US"/>
          </a:p>
        </p:txBody>
      </p:sp>
      <p:sp>
        <p:nvSpPr>
          <p:cNvPr id="6" name="Holder 6"/>
          <p:cNvSpPr>
            <a:spLocks noGrp="1"/>
          </p:cNvSpPr>
          <p:nvPr>
            <p:ph type="sldNum" sz="quarter" idx="7"/>
          </p:nvPr>
        </p:nvSpPr>
        <p:spPr>
          <a:xfrm>
            <a:off x="7242048" y="7228332"/>
            <a:ext cx="2313432" cy="3886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medium.com/%40shimaaaboelmagd257/how-to-build-a-movie-" TargetMode="External"/><Relationship Id="rId2" Type="http://schemas.openxmlformats.org/officeDocument/2006/relationships/image" Target="../media/image13.jpg"/><Relationship Id="rId1" Type="http://schemas.openxmlformats.org/officeDocument/2006/relationships/slideLayout" Target="../slideLayouts/slideLayout2.xml"/><Relationship Id="rId5" Type="http://schemas.openxmlformats.org/officeDocument/2006/relationships/hyperlink" Target="http://www.geeksforgeeks.org/stack-data-structure/" TargetMode="External"/><Relationship Id="rId4" Type="http://schemas.openxmlformats.org/officeDocument/2006/relationships/hyperlink" Target="http://www.tutorialspoint.com/cprogramming/c_linke"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4.xml"/><Relationship Id="rId5" Type="http://schemas.openxmlformats.org/officeDocument/2006/relationships/image" Target="../media/image5.jp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859" y="1056640"/>
            <a:ext cx="10058400" cy="5659120"/>
          </a:xfrm>
          <a:custGeom>
            <a:avLst/>
            <a:gdLst/>
            <a:ahLst/>
            <a:cxnLst/>
            <a:rect l="l" t="t" r="r" b="b"/>
            <a:pathLst>
              <a:path w="10058400" h="5659120">
                <a:moveTo>
                  <a:pt x="10058400" y="5658611"/>
                </a:moveTo>
                <a:lnTo>
                  <a:pt x="0" y="5658611"/>
                </a:lnTo>
                <a:lnTo>
                  <a:pt x="0" y="0"/>
                </a:lnTo>
                <a:lnTo>
                  <a:pt x="10058400" y="0"/>
                </a:lnTo>
                <a:lnTo>
                  <a:pt x="10058400" y="5658611"/>
                </a:lnTo>
                <a:close/>
              </a:path>
            </a:pathLst>
          </a:custGeom>
          <a:solidFill>
            <a:srgbClr val="31384D"/>
          </a:solidFill>
        </p:spPr>
        <p:txBody>
          <a:bodyPr wrap="square" lIns="0" tIns="0" rIns="0" bIns="0" rtlCol="0"/>
          <a:lstStyle/>
          <a:p>
            <a:endParaRPr/>
          </a:p>
        </p:txBody>
      </p:sp>
      <p:grpSp>
        <p:nvGrpSpPr>
          <p:cNvPr id="3" name="object 3"/>
          <p:cNvGrpSpPr/>
          <p:nvPr/>
        </p:nvGrpSpPr>
        <p:grpSpPr>
          <a:xfrm>
            <a:off x="0" y="1044776"/>
            <a:ext cx="10060305" cy="4838700"/>
            <a:chOff x="0" y="1057655"/>
            <a:chExt cx="10060305" cy="4838700"/>
          </a:xfrm>
        </p:grpSpPr>
        <p:sp>
          <p:nvSpPr>
            <p:cNvPr id="4" name="object 4"/>
            <p:cNvSpPr/>
            <p:nvPr/>
          </p:nvSpPr>
          <p:spPr>
            <a:xfrm>
              <a:off x="0" y="1057655"/>
              <a:ext cx="10060305" cy="4838700"/>
            </a:xfrm>
            <a:custGeom>
              <a:avLst/>
              <a:gdLst/>
              <a:ahLst/>
              <a:cxnLst/>
              <a:rect l="l" t="t" r="r" b="b"/>
              <a:pathLst>
                <a:path w="10060305" h="4838700">
                  <a:moveTo>
                    <a:pt x="0" y="4838699"/>
                  </a:moveTo>
                  <a:lnTo>
                    <a:pt x="0" y="0"/>
                  </a:lnTo>
                  <a:lnTo>
                    <a:pt x="10059924" y="0"/>
                  </a:lnTo>
                  <a:lnTo>
                    <a:pt x="10058400" y="1950719"/>
                  </a:lnTo>
                  <a:lnTo>
                    <a:pt x="0" y="4838699"/>
                  </a:lnTo>
                  <a:close/>
                </a:path>
              </a:pathLst>
            </a:custGeom>
            <a:solidFill>
              <a:srgbClr val="FFFFFF"/>
            </a:solidFill>
          </p:spPr>
          <p:txBody>
            <a:bodyPr wrap="square" lIns="0" tIns="0" rIns="0" bIns="0" rtlCol="0"/>
            <a:lstStyle/>
            <a:p>
              <a:endParaRPr/>
            </a:p>
          </p:txBody>
        </p:sp>
        <p:pic>
          <p:nvPicPr>
            <p:cNvPr id="5" name="object 5"/>
            <p:cNvPicPr/>
            <p:nvPr/>
          </p:nvPicPr>
          <p:blipFill>
            <a:blip r:embed="rId2" cstate="print"/>
            <a:stretch>
              <a:fillRect/>
            </a:stretch>
          </p:blipFill>
          <p:spPr>
            <a:xfrm>
              <a:off x="341375" y="1507236"/>
              <a:ext cx="801624" cy="1284731"/>
            </a:xfrm>
            <a:prstGeom prst="rect">
              <a:avLst/>
            </a:prstGeom>
          </p:spPr>
        </p:pic>
      </p:grpSp>
      <p:sp>
        <p:nvSpPr>
          <p:cNvPr id="6" name="object 6"/>
          <p:cNvSpPr txBox="1"/>
          <p:nvPr/>
        </p:nvSpPr>
        <p:spPr>
          <a:xfrm>
            <a:off x="4745735" y="3220211"/>
            <a:ext cx="4913630" cy="325120"/>
          </a:xfrm>
          <a:prstGeom prst="rect">
            <a:avLst/>
          </a:prstGeom>
          <a:ln w="10667">
            <a:solidFill>
              <a:srgbClr val="970000"/>
            </a:solidFill>
          </a:ln>
        </p:spPr>
        <p:txBody>
          <a:bodyPr vert="horz" wrap="square" lIns="0" tIns="83820" rIns="0" bIns="0" rtlCol="0">
            <a:spAutoFit/>
          </a:bodyPr>
          <a:lstStyle/>
          <a:p>
            <a:pPr marL="93980">
              <a:lnSpc>
                <a:spcPct val="100000"/>
              </a:lnSpc>
              <a:spcBef>
                <a:spcPts val="660"/>
              </a:spcBef>
            </a:pPr>
            <a:r>
              <a:rPr sz="1500" dirty="0">
                <a:latin typeface="Roboto"/>
                <a:cs typeface="Roboto"/>
              </a:rPr>
              <a:t>Mentor</a:t>
            </a:r>
            <a:r>
              <a:rPr sz="1500" spc="-20" dirty="0">
                <a:latin typeface="Roboto"/>
                <a:cs typeface="Roboto"/>
              </a:rPr>
              <a:t> </a:t>
            </a:r>
            <a:r>
              <a:rPr sz="1500" dirty="0">
                <a:latin typeface="Roboto"/>
                <a:cs typeface="Roboto"/>
              </a:rPr>
              <a:t>Name:</a:t>
            </a:r>
            <a:r>
              <a:rPr sz="1500" spc="10" dirty="0">
                <a:latin typeface="Roboto"/>
                <a:cs typeface="Roboto"/>
              </a:rPr>
              <a:t> </a:t>
            </a:r>
            <a:r>
              <a:rPr sz="1500" dirty="0">
                <a:latin typeface="Roboto"/>
                <a:cs typeface="Roboto"/>
              </a:rPr>
              <a:t>Kajal</a:t>
            </a:r>
            <a:r>
              <a:rPr sz="1500" spc="25" dirty="0">
                <a:latin typeface="Roboto"/>
                <a:cs typeface="Roboto"/>
              </a:rPr>
              <a:t> </a:t>
            </a:r>
            <a:r>
              <a:rPr sz="1500" spc="-10" dirty="0">
                <a:latin typeface="Roboto"/>
                <a:cs typeface="Roboto"/>
              </a:rPr>
              <a:t>jewani</a:t>
            </a:r>
            <a:endParaRPr sz="1500">
              <a:latin typeface="Roboto"/>
              <a:cs typeface="Roboto"/>
            </a:endParaRPr>
          </a:p>
        </p:txBody>
      </p:sp>
      <p:sp>
        <p:nvSpPr>
          <p:cNvPr id="7" name="object 7"/>
          <p:cNvSpPr/>
          <p:nvPr/>
        </p:nvSpPr>
        <p:spPr>
          <a:xfrm>
            <a:off x="1397508" y="2406395"/>
            <a:ext cx="518159" cy="285115"/>
          </a:xfrm>
          <a:custGeom>
            <a:avLst/>
            <a:gdLst/>
            <a:ahLst/>
            <a:cxnLst/>
            <a:rect l="l" t="t" r="r" b="b"/>
            <a:pathLst>
              <a:path w="518160" h="285114">
                <a:moveTo>
                  <a:pt x="518159" y="284987"/>
                </a:moveTo>
                <a:lnTo>
                  <a:pt x="0" y="284987"/>
                </a:lnTo>
                <a:lnTo>
                  <a:pt x="0" y="0"/>
                </a:lnTo>
                <a:lnTo>
                  <a:pt x="518159" y="0"/>
                </a:lnTo>
                <a:lnTo>
                  <a:pt x="518159" y="284987"/>
                </a:lnTo>
                <a:close/>
              </a:path>
            </a:pathLst>
          </a:custGeom>
          <a:solidFill>
            <a:srgbClr val="FFFFFF"/>
          </a:solidFill>
        </p:spPr>
        <p:txBody>
          <a:bodyPr wrap="square" lIns="0" tIns="0" rIns="0" bIns="0" rtlCol="0"/>
          <a:lstStyle/>
          <a:p>
            <a:endParaRPr/>
          </a:p>
        </p:txBody>
      </p:sp>
      <p:sp>
        <p:nvSpPr>
          <p:cNvPr id="8" name="object 8"/>
          <p:cNvSpPr txBox="1"/>
          <p:nvPr/>
        </p:nvSpPr>
        <p:spPr>
          <a:xfrm>
            <a:off x="345947" y="3144011"/>
            <a:ext cx="4137660" cy="1077859"/>
          </a:xfrm>
          <a:prstGeom prst="rect">
            <a:avLst/>
          </a:prstGeom>
          <a:ln w="10668">
            <a:solidFill>
              <a:srgbClr val="970000"/>
            </a:solidFill>
          </a:ln>
        </p:spPr>
        <p:txBody>
          <a:bodyPr vert="horz" wrap="square" lIns="0" tIns="86995" rIns="0" bIns="0" rtlCol="0">
            <a:spAutoFit/>
          </a:bodyPr>
          <a:lstStyle/>
          <a:p>
            <a:pPr marL="93980">
              <a:lnSpc>
                <a:spcPct val="100000"/>
              </a:lnSpc>
              <a:spcBef>
                <a:spcPts val="685"/>
              </a:spcBef>
            </a:pPr>
            <a:r>
              <a:rPr sz="1500" dirty="0">
                <a:solidFill>
                  <a:srgbClr val="970000"/>
                </a:solidFill>
                <a:latin typeface="Arial MT"/>
                <a:cs typeface="Arial MT"/>
              </a:rPr>
              <a:t>Domain:</a:t>
            </a:r>
            <a:r>
              <a:rPr sz="1500" spc="70" dirty="0">
                <a:solidFill>
                  <a:srgbClr val="970000"/>
                </a:solidFill>
                <a:latin typeface="Arial MT"/>
                <a:cs typeface="Arial MT"/>
              </a:rPr>
              <a:t> </a:t>
            </a:r>
            <a:r>
              <a:rPr sz="1500" dirty="0">
                <a:solidFill>
                  <a:srgbClr val="970000"/>
                </a:solidFill>
                <a:latin typeface="Arial MT"/>
                <a:cs typeface="Arial MT"/>
              </a:rPr>
              <a:t>Data</a:t>
            </a:r>
            <a:r>
              <a:rPr sz="1500" spc="70" dirty="0">
                <a:solidFill>
                  <a:srgbClr val="970000"/>
                </a:solidFill>
                <a:latin typeface="Arial MT"/>
                <a:cs typeface="Arial MT"/>
              </a:rPr>
              <a:t> </a:t>
            </a:r>
            <a:r>
              <a:rPr sz="1500" dirty="0">
                <a:solidFill>
                  <a:srgbClr val="970000"/>
                </a:solidFill>
                <a:latin typeface="Arial MT"/>
                <a:cs typeface="Arial MT"/>
              </a:rPr>
              <a:t>structure</a:t>
            </a:r>
            <a:r>
              <a:rPr sz="1500" spc="35" dirty="0">
                <a:solidFill>
                  <a:srgbClr val="970000"/>
                </a:solidFill>
                <a:latin typeface="Arial MT"/>
                <a:cs typeface="Arial MT"/>
              </a:rPr>
              <a:t> </a:t>
            </a:r>
            <a:r>
              <a:rPr sz="1500" dirty="0">
                <a:solidFill>
                  <a:srgbClr val="970000"/>
                </a:solidFill>
                <a:latin typeface="Arial MT"/>
                <a:cs typeface="Arial MT"/>
              </a:rPr>
              <a:t>&amp;</a:t>
            </a:r>
            <a:r>
              <a:rPr sz="1500" spc="75" dirty="0">
                <a:solidFill>
                  <a:srgbClr val="970000"/>
                </a:solidFill>
                <a:latin typeface="Arial MT"/>
                <a:cs typeface="Arial MT"/>
              </a:rPr>
              <a:t> </a:t>
            </a:r>
            <a:r>
              <a:rPr sz="1500" spc="-10" dirty="0">
                <a:solidFill>
                  <a:srgbClr val="970000"/>
                </a:solidFill>
                <a:latin typeface="Arial MT"/>
                <a:cs typeface="Arial MT"/>
              </a:rPr>
              <a:t>algorithms</a:t>
            </a:r>
            <a:endParaRPr sz="1500" dirty="0">
              <a:latin typeface="Arial MT"/>
              <a:cs typeface="Arial MT"/>
            </a:endParaRPr>
          </a:p>
          <a:p>
            <a:pPr>
              <a:lnSpc>
                <a:spcPct val="100000"/>
              </a:lnSpc>
            </a:pPr>
            <a:endParaRPr sz="1500" dirty="0">
              <a:latin typeface="Arial MT"/>
              <a:cs typeface="Arial MT"/>
            </a:endParaRPr>
          </a:p>
          <a:p>
            <a:pPr>
              <a:lnSpc>
                <a:spcPct val="100000"/>
              </a:lnSpc>
              <a:spcBef>
                <a:spcPts val="400"/>
              </a:spcBef>
            </a:pPr>
            <a:endParaRPr sz="1500" dirty="0">
              <a:latin typeface="Arial MT"/>
              <a:cs typeface="Arial MT"/>
            </a:endParaRPr>
          </a:p>
          <a:p>
            <a:pPr marL="93980">
              <a:lnSpc>
                <a:spcPct val="100000"/>
              </a:lnSpc>
            </a:pPr>
            <a:r>
              <a:rPr sz="1500" dirty="0">
                <a:solidFill>
                  <a:srgbClr val="970000"/>
                </a:solidFill>
                <a:latin typeface="Arial MT"/>
                <a:cs typeface="Arial MT"/>
              </a:rPr>
              <a:t>Member:</a:t>
            </a:r>
            <a:r>
              <a:rPr sz="1500" spc="15" dirty="0">
                <a:solidFill>
                  <a:srgbClr val="970000"/>
                </a:solidFill>
                <a:latin typeface="Arial MT"/>
                <a:cs typeface="Arial MT"/>
              </a:rPr>
              <a:t> </a:t>
            </a:r>
            <a:r>
              <a:rPr lang="en-US" sz="1600" spc="15" dirty="0">
                <a:solidFill>
                  <a:srgbClr val="970000"/>
                </a:solidFill>
                <a:latin typeface="Arial MT"/>
                <a:cs typeface="Arial MT"/>
              </a:rPr>
              <a:t>Kshitij Gawad</a:t>
            </a:r>
          </a:p>
        </p:txBody>
      </p:sp>
      <p:sp>
        <p:nvSpPr>
          <p:cNvPr id="9" name="object 9"/>
          <p:cNvSpPr txBox="1">
            <a:spLocks noGrp="1"/>
          </p:cNvSpPr>
          <p:nvPr>
            <p:ph type="title"/>
          </p:nvPr>
        </p:nvSpPr>
        <p:spPr>
          <a:xfrm>
            <a:off x="2133600" y="818710"/>
            <a:ext cx="6373495" cy="2105063"/>
          </a:xfrm>
          <a:prstGeom prst="rect">
            <a:avLst/>
          </a:prstGeom>
        </p:spPr>
        <p:txBody>
          <a:bodyPr vert="horz" wrap="square" lIns="0" tIns="12065" rIns="0" bIns="0" rtlCol="0">
            <a:spAutoFit/>
          </a:bodyPr>
          <a:lstStyle/>
          <a:p>
            <a:pPr marL="958850" marR="5080" indent="-946785">
              <a:spcBef>
                <a:spcPts val="95"/>
              </a:spcBef>
            </a:pPr>
            <a:r>
              <a:rPr sz="2200" spc="-20" dirty="0">
                <a:solidFill>
                  <a:srgbClr val="000000"/>
                </a:solidFill>
                <a:latin typeface="Times New Roman"/>
                <a:cs typeface="Times New Roman"/>
              </a:rPr>
              <a:t>Vivekanand</a:t>
            </a:r>
            <a:r>
              <a:rPr sz="2200" spc="-45" dirty="0">
                <a:solidFill>
                  <a:srgbClr val="000000"/>
                </a:solidFill>
                <a:latin typeface="Times New Roman"/>
                <a:cs typeface="Times New Roman"/>
              </a:rPr>
              <a:t> </a:t>
            </a:r>
            <a:r>
              <a:rPr sz="2200" spc="-10" dirty="0">
                <a:solidFill>
                  <a:srgbClr val="000000"/>
                </a:solidFill>
                <a:latin typeface="Times New Roman"/>
                <a:cs typeface="Times New Roman"/>
              </a:rPr>
              <a:t>Education</a:t>
            </a:r>
            <a:r>
              <a:rPr sz="2200" spc="-45" dirty="0">
                <a:solidFill>
                  <a:srgbClr val="000000"/>
                </a:solidFill>
                <a:latin typeface="Times New Roman"/>
                <a:cs typeface="Times New Roman"/>
              </a:rPr>
              <a:t> </a:t>
            </a:r>
            <a:r>
              <a:rPr sz="2200" spc="-10" dirty="0">
                <a:solidFill>
                  <a:srgbClr val="000000"/>
                </a:solidFill>
                <a:latin typeface="Times New Roman"/>
                <a:cs typeface="Times New Roman"/>
              </a:rPr>
              <a:t>Society’s</a:t>
            </a:r>
            <a:r>
              <a:rPr sz="2200" spc="-105" dirty="0">
                <a:solidFill>
                  <a:srgbClr val="000000"/>
                </a:solidFill>
                <a:latin typeface="Times New Roman"/>
                <a:cs typeface="Times New Roman"/>
              </a:rPr>
              <a:t> </a:t>
            </a:r>
            <a:r>
              <a:rPr sz="2200" spc="-10" dirty="0">
                <a:solidFill>
                  <a:srgbClr val="000000"/>
                </a:solidFill>
                <a:latin typeface="Times New Roman"/>
                <a:cs typeface="Times New Roman"/>
              </a:rPr>
              <a:t>Institute</a:t>
            </a:r>
            <a:r>
              <a:rPr sz="2200" spc="-80" dirty="0">
                <a:solidFill>
                  <a:srgbClr val="000000"/>
                </a:solidFill>
                <a:latin typeface="Times New Roman"/>
                <a:cs typeface="Times New Roman"/>
              </a:rPr>
              <a:t> </a:t>
            </a:r>
            <a:r>
              <a:rPr sz="2200" dirty="0">
                <a:solidFill>
                  <a:srgbClr val="000000"/>
                </a:solidFill>
                <a:latin typeface="Times New Roman"/>
                <a:cs typeface="Times New Roman"/>
              </a:rPr>
              <a:t>Of</a:t>
            </a:r>
            <a:r>
              <a:rPr sz="2200" spc="-75" dirty="0">
                <a:solidFill>
                  <a:srgbClr val="000000"/>
                </a:solidFill>
                <a:latin typeface="Times New Roman"/>
                <a:cs typeface="Times New Roman"/>
              </a:rPr>
              <a:t> </a:t>
            </a:r>
            <a:r>
              <a:rPr sz="2200" spc="-10" dirty="0">
                <a:solidFill>
                  <a:srgbClr val="000000"/>
                </a:solidFill>
                <a:latin typeface="Times New Roman"/>
                <a:cs typeface="Times New Roman"/>
              </a:rPr>
              <a:t>Technology Department</a:t>
            </a:r>
            <a:r>
              <a:rPr sz="2200" spc="-45" dirty="0">
                <a:solidFill>
                  <a:srgbClr val="000000"/>
                </a:solidFill>
                <a:latin typeface="Times New Roman"/>
                <a:cs typeface="Times New Roman"/>
              </a:rPr>
              <a:t> </a:t>
            </a:r>
            <a:r>
              <a:rPr sz="2200" dirty="0">
                <a:solidFill>
                  <a:srgbClr val="000000"/>
                </a:solidFill>
                <a:latin typeface="Times New Roman"/>
                <a:cs typeface="Times New Roman"/>
              </a:rPr>
              <a:t>Of</a:t>
            </a:r>
            <a:r>
              <a:rPr sz="2200" spc="-55" dirty="0">
                <a:solidFill>
                  <a:srgbClr val="000000"/>
                </a:solidFill>
                <a:latin typeface="Times New Roman"/>
                <a:cs typeface="Times New Roman"/>
              </a:rPr>
              <a:t> </a:t>
            </a:r>
            <a:r>
              <a:rPr sz="2200" spc="-10" dirty="0">
                <a:solidFill>
                  <a:srgbClr val="000000"/>
                </a:solidFill>
                <a:latin typeface="Times New Roman"/>
                <a:cs typeface="Times New Roman"/>
              </a:rPr>
              <a:t>Information</a:t>
            </a:r>
            <a:r>
              <a:rPr sz="2200" spc="-90" dirty="0">
                <a:solidFill>
                  <a:srgbClr val="000000"/>
                </a:solidFill>
                <a:latin typeface="Times New Roman"/>
                <a:cs typeface="Times New Roman"/>
              </a:rPr>
              <a:t> </a:t>
            </a:r>
            <a:r>
              <a:rPr sz="2200" spc="-10" dirty="0">
                <a:solidFill>
                  <a:srgbClr val="000000"/>
                </a:solidFill>
                <a:latin typeface="Times New Roman"/>
                <a:cs typeface="Times New Roman"/>
              </a:rPr>
              <a:t>Technolog</a:t>
            </a:r>
            <a:r>
              <a:rPr lang="en-US" sz="2200" spc="-10" dirty="0">
                <a:solidFill>
                  <a:srgbClr val="000000"/>
                </a:solidFill>
                <a:latin typeface="Times New Roman"/>
                <a:cs typeface="Times New Roman"/>
              </a:rPr>
              <a:t>y</a:t>
            </a:r>
            <a:br>
              <a:rPr lang="en-US" sz="2200" spc="-10">
                <a:solidFill>
                  <a:srgbClr val="000000"/>
                </a:solidFill>
                <a:latin typeface="Times New Roman"/>
                <a:cs typeface="Times New Roman"/>
              </a:rPr>
            </a:br>
            <a:br>
              <a:rPr lang="en-IN" sz="2400" dirty="0">
                <a:latin typeface="Times New Roman"/>
                <a:cs typeface="Times New Roman"/>
              </a:rPr>
            </a:br>
            <a:br>
              <a:rPr lang="en-IN" sz="2400" dirty="0">
                <a:latin typeface="Times New Roman"/>
                <a:cs typeface="Times New Roman"/>
              </a:rPr>
            </a:br>
            <a:br>
              <a:rPr lang="en-US" sz="2200" spc="-10" dirty="0">
                <a:solidFill>
                  <a:srgbClr val="000000"/>
                </a:solidFill>
                <a:latin typeface="Times New Roman"/>
                <a:cs typeface="Times New Roman"/>
              </a:rPr>
            </a:br>
            <a:endParaRPr sz="2200" dirty="0">
              <a:latin typeface="Times New Roman"/>
              <a:cs typeface="Times New Roman"/>
            </a:endParaRPr>
          </a:p>
        </p:txBody>
      </p:sp>
      <p:sp>
        <p:nvSpPr>
          <p:cNvPr id="10" name="object 10"/>
          <p:cNvSpPr txBox="1"/>
          <p:nvPr/>
        </p:nvSpPr>
        <p:spPr>
          <a:xfrm>
            <a:off x="1373669" y="1888924"/>
            <a:ext cx="4453255" cy="1050925"/>
          </a:xfrm>
          <a:prstGeom prst="rect">
            <a:avLst/>
          </a:prstGeom>
        </p:spPr>
        <p:txBody>
          <a:bodyPr vert="horz" wrap="square" lIns="0" tIns="71120" rIns="0" bIns="0" rtlCol="0">
            <a:spAutoFit/>
          </a:bodyPr>
          <a:lstStyle/>
          <a:p>
            <a:pPr marL="2560955">
              <a:lnSpc>
                <a:spcPct val="100000"/>
              </a:lnSpc>
              <a:spcBef>
                <a:spcPts val="560"/>
              </a:spcBef>
            </a:pPr>
            <a:r>
              <a:rPr sz="2050" dirty="0">
                <a:latin typeface="Times New Roman"/>
                <a:cs typeface="Times New Roman"/>
              </a:rPr>
              <a:t>DSA</a:t>
            </a:r>
            <a:r>
              <a:rPr sz="2050" spc="-130" dirty="0">
                <a:latin typeface="Times New Roman"/>
                <a:cs typeface="Times New Roman"/>
              </a:rPr>
              <a:t> </a:t>
            </a:r>
            <a:r>
              <a:rPr sz="2050" dirty="0">
                <a:latin typeface="Times New Roman"/>
                <a:cs typeface="Times New Roman"/>
              </a:rPr>
              <a:t>mini</a:t>
            </a:r>
            <a:r>
              <a:rPr sz="2050" spc="50" dirty="0">
                <a:latin typeface="Times New Roman"/>
                <a:cs typeface="Times New Roman"/>
              </a:rPr>
              <a:t> </a:t>
            </a:r>
            <a:r>
              <a:rPr sz="2050" spc="-10" dirty="0">
                <a:latin typeface="Times New Roman"/>
                <a:cs typeface="Times New Roman"/>
              </a:rPr>
              <a:t>Project</a:t>
            </a:r>
            <a:endParaRPr sz="2050" dirty="0">
              <a:latin typeface="Times New Roman"/>
              <a:cs typeface="Times New Roman"/>
            </a:endParaRPr>
          </a:p>
          <a:p>
            <a:pPr marL="25400">
              <a:lnSpc>
                <a:spcPts val="2255"/>
              </a:lnSpc>
              <a:spcBef>
                <a:spcPts val="465"/>
              </a:spcBef>
            </a:pPr>
            <a:r>
              <a:rPr sz="2775" spc="-30" baseline="-7507" dirty="0">
                <a:latin typeface="Roboto"/>
                <a:cs typeface="Roboto"/>
              </a:rPr>
              <a:t>Title:</a:t>
            </a:r>
            <a:r>
              <a:rPr sz="2775" spc="-247" baseline="-7507" dirty="0">
                <a:latin typeface="Roboto"/>
                <a:cs typeface="Roboto"/>
              </a:rPr>
              <a:t> </a:t>
            </a:r>
            <a:r>
              <a:rPr lang="en-US" sz="1600" spc="-247" baseline="-7507" dirty="0">
                <a:latin typeface="Arial MT"/>
                <a:cs typeface="Roboto"/>
              </a:rPr>
              <a:t>FOOTBALL  STADIUM  </a:t>
            </a:r>
            <a:r>
              <a:rPr sz="1200" dirty="0">
                <a:latin typeface="Arial MT"/>
                <a:cs typeface="Arial MT"/>
              </a:rPr>
              <a:t>Ticket</a:t>
            </a:r>
            <a:r>
              <a:rPr sz="1200" spc="10" dirty="0">
                <a:latin typeface="Arial MT"/>
                <a:cs typeface="Arial MT"/>
              </a:rPr>
              <a:t> </a:t>
            </a:r>
            <a:r>
              <a:rPr sz="1200" dirty="0">
                <a:latin typeface="Arial MT"/>
                <a:cs typeface="Arial MT"/>
              </a:rPr>
              <a:t>Booking</a:t>
            </a:r>
            <a:r>
              <a:rPr sz="1200" spc="40" dirty="0">
                <a:latin typeface="Arial MT"/>
                <a:cs typeface="Arial MT"/>
              </a:rPr>
              <a:t> </a:t>
            </a:r>
            <a:r>
              <a:rPr sz="1200" dirty="0">
                <a:latin typeface="Arial MT"/>
                <a:cs typeface="Arial MT"/>
              </a:rPr>
              <a:t>S</a:t>
            </a:r>
            <a:r>
              <a:rPr sz="1200" spc="-25" dirty="0">
                <a:latin typeface="Arial MT"/>
                <a:cs typeface="Arial MT"/>
              </a:rPr>
              <a:t>y</a:t>
            </a:r>
            <a:r>
              <a:rPr sz="1200" spc="10" dirty="0">
                <a:latin typeface="Arial MT"/>
                <a:cs typeface="Arial MT"/>
              </a:rPr>
              <a:t>s</a:t>
            </a:r>
            <a:r>
              <a:rPr sz="1200" dirty="0">
                <a:latin typeface="Arial MT"/>
                <a:cs typeface="Arial MT"/>
              </a:rPr>
              <a:t>t</a:t>
            </a:r>
            <a:r>
              <a:rPr sz="1200" spc="-155" dirty="0">
                <a:latin typeface="Arial MT"/>
                <a:cs typeface="Arial MT"/>
              </a:rPr>
              <a:t>e</a:t>
            </a:r>
            <a:r>
              <a:rPr sz="3075" spc="-2010" baseline="10840" dirty="0">
                <a:latin typeface="Times New Roman"/>
                <a:cs typeface="Times New Roman"/>
              </a:rPr>
              <a:t>A</a:t>
            </a:r>
            <a:r>
              <a:rPr sz="1200" dirty="0">
                <a:latin typeface="Arial MT"/>
                <a:cs typeface="Arial MT"/>
              </a:rPr>
              <a:t>m</a:t>
            </a:r>
            <a:r>
              <a:rPr sz="1200" spc="-5" dirty="0">
                <a:latin typeface="Arial MT"/>
                <a:cs typeface="Arial MT"/>
              </a:rPr>
              <a:t> </a:t>
            </a:r>
            <a:r>
              <a:rPr sz="3075" spc="-52" baseline="10840" dirty="0">
                <a:latin typeface="Times New Roman"/>
                <a:cs typeface="Times New Roman"/>
              </a:rPr>
              <a:t>.Y.</a:t>
            </a:r>
            <a:r>
              <a:rPr sz="3075" spc="-157" baseline="10840" dirty="0">
                <a:latin typeface="Times New Roman"/>
                <a:cs typeface="Times New Roman"/>
              </a:rPr>
              <a:t> </a:t>
            </a:r>
            <a:r>
              <a:rPr sz="3075" spc="-15" baseline="10840" dirty="0">
                <a:latin typeface="Times New Roman"/>
                <a:cs typeface="Times New Roman"/>
              </a:rPr>
              <a:t>2025-</a:t>
            </a:r>
            <a:r>
              <a:rPr sz="3075" spc="-37" baseline="10840" dirty="0">
                <a:latin typeface="Times New Roman"/>
                <a:cs typeface="Times New Roman"/>
              </a:rPr>
              <a:t>26</a:t>
            </a:r>
            <a:endParaRPr sz="3075" baseline="10840" dirty="0">
              <a:latin typeface="Times New Roman"/>
              <a:cs typeface="Times New Roman"/>
            </a:endParaRPr>
          </a:p>
          <a:p>
            <a:pPr marL="46355">
              <a:lnSpc>
                <a:spcPts val="2435"/>
              </a:lnSpc>
            </a:pPr>
            <a:r>
              <a:rPr sz="2200" spc="-10" dirty="0">
                <a:latin typeface="Times New Roman"/>
                <a:cs typeface="Times New Roman"/>
              </a:rPr>
              <a:t>Sustainability</a:t>
            </a:r>
            <a:r>
              <a:rPr sz="2200" spc="-85" dirty="0">
                <a:latin typeface="Times New Roman"/>
                <a:cs typeface="Times New Roman"/>
              </a:rPr>
              <a:t> </a:t>
            </a:r>
            <a:r>
              <a:rPr sz="2200" dirty="0">
                <a:latin typeface="Times New Roman"/>
                <a:cs typeface="Times New Roman"/>
              </a:rPr>
              <a:t>Goal</a:t>
            </a:r>
            <a:r>
              <a:rPr sz="2200" spc="-35" dirty="0">
                <a:latin typeface="Times New Roman"/>
                <a:cs typeface="Times New Roman"/>
              </a:rPr>
              <a:t> </a:t>
            </a:r>
            <a:r>
              <a:rPr sz="2200" spc="-50" dirty="0">
                <a:latin typeface="Times New Roman"/>
                <a:cs typeface="Times New Roman"/>
              </a:rPr>
              <a:t>:</a:t>
            </a:r>
            <a:endParaRPr sz="2200" dirty="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84730" rIns="0" bIns="0" rtlCol="0">
            <a:spAutoFit/>
          </a:bodyPr>
          <a:lstStyle/>
          <a:p>
            <a:pPr marL="784860">
              <a:lnSpc>
                <a:spcPct val="100000"/>
              </a:lnSpc>
              <a:spcBef>
                <a:spcPts val="130"/>
              </a:spcBef>
            </a:pPr>
            <a:r>
              <a:rPr dirty="0"/>
              <a:t>Time</a:t>
            </a:r>
            <a:r>
              <a:rPr spc="-25" dirty="0"/>
              <a:t> </a:t>
            </a:r>
            <a:r>
              <a:rPr dirty="0"/>
              <a:t>and</a:t>
            </a:r>
            <a:r>
              <a:rPr spc="-45" dirty="0"/>
              <a:t> </a:t>
            </a:r>
            <a:r>
              <a:rPr dirty="0"/>
              <a:t>Space</a:t>
            </a:r>
            <a:r>
              <a:rPr spc="-25" dirty="0"/>
              <a:t> </a:t>
            </a:r>
            <a:r>
              <a:rPr spc="-10" dirty="0"/>
              <a:t>Complexity</a:t>
            </a:r>
          </a:p>
        </p:txBody>
      </p:sp>
      <p:pic>
        <p:nvPicPr>
          <p:cNvPr id="3" name="object 3"/>
          <p:cNvPicPr/>
          <p:nvPr/>
        </p:nvPicPr>
        <p:blipFill>
          <a:blip r:embed="rId2" cstate="print"/>
          <a:stretch>
            <a:fillRect/>
          </a:stretch>
        </p:blipFill>
        <p:spPr>
          <a:xfrm>
            <a:off x="449580" y="1158240"/>
            <a:ext cx="760475" cy="1222247"/>
          </a:xfrm>
          <a:prstGeom prst="rect">
            <a:avLst/>
          </a:prstGeom>
        </p:spPr>
      </p:pic>
      <p:sp>
        <p:nvSpPr>
          <p:cNvPr id="4" name="object 4"/>
          <p:cNvSpPr txBox="1">
            <a:spLocks noGrp="1"/>
          </p:cNvSpPr>
          <p:nvPr>
            <p:ph type="body" idx="1"/>
          </p:nvPr>
        </p:nvSpPr>
        <p:spPr>
          <a:xfrm>
            <a:off x="648499" y="2660399"/>
            <a:ext cx="8761400" cy="5200142"/>
          </a:xfrm>
          <a:prstGeom prst="rect">
            <a:avLst/>
          </a:prstGeom>
        </p:spPr>
        <p:txBody>
          <a:bodyPr vert="horz" wrap="square" lIns="0" tIns="16510" rIns="0" bIns="0" rtlCol="0">
            <a:spAutoFit/>
          </a:bodyPr>
          <a:lstStyle/>
          <a:p>
            <a:pPr marL="40005">
              <a:lnSpc>
                <a:spcPct val="100000"/>
              </a:lnSpc>
              <a:spcBef>
                <a:spcPts val="130"/>
              </a:spcBef>
            </a:pPr>
            <a:r>
              <a:rPr b="1" dirty="0">
                <a:latin typeface="Arial"/>
                <a:cs typeface="Arial"/>
              </a:rPr>
              <a:t>Time</a:t>
            </a:r>
            <a:r>
              <a:rPr b="1" spc="45" dirty="0">
                <a:latin typeface="Arial"/>
                <a:cs typeface="Arial"/>
              </a:rPr>
              <a:t> </a:t>
            </a:r>
            <a:r>
              <a:rPr b="1" spc="-10" dirty="0">
                <a:latin typeface="Arial"/>
                <a:cs typeface="Arial"/>
              </a:rPr>
              <a:t>Complexity:</a:t>
            </a:r>
          </a:p>
          <a:p>
            <a:pPr marL="27305">
              <a:lnSpc>
                <a:spcPct val="100000"/>
              </a:lnSpc>
              <a:spcBef>
                <a:spcPts val="170"/>
              </a:spcBef>
            </a:pPr>
            <a:r>
              <a:rPr lang="en-US" sz="1600" dirty="0"/>
              <a:t>The </a:t>
            </a:r>
            <a:r>
              <a:rPr lang="en-US" sz="1600" b="1" dirty="0"/>
              <a:t>Football Stadium Ticket Booking System</a:t>
            </a:r>
            <a:r>
              <a:rPr lang="en-US" sz="1600" dirty="0"/>
              <a:t> is designed using a 2D array to manage seat availability, which makes the program both efficient and easy to understand. The </a:t>
            </a:r>
            <a:r>
              <a:rPr lang="en-US" sz="1600" b="1" dirty="0"/>
              <a:t>time complexity</a:t>
            </a:r>
            <a:r>
              <a:rPr lang="en-US" sz="1600" dirty="0"/>
              <a:t> of the system varies based on different operations. For displaying the seating arrangement or counting the number of empty seats, the program must traverse the entire 2D array of seats. Hence, these operations have a time complexity of </a:t>
            </a:r>
            <a:r>
              <a:rPr lang="en-US" sz="1600" b="1" dirty="0"/>
              <a:t>O(n × m)</a:t>
            </a:r>
            <a:r>
              <a:rPr lang="en-US" sz="1600" dirty="0"/>
              <a:t>, where </a:t>
            </a:r>
            <a:r>
              <a:rPr lang="en-US" sz="1600" i="1" dirty="0"/>
              <a:t>n</a:t>
            </a:r>
            <a:r>
              <a:rPr lang="en-US" sz="1600" dirty="0"/>
              <a:t> represents the number of rows and </a:t>
            </a:r>
            <a:r>
              <a:rPr lang="en-US" sz="1600" i="1" dirty="0"/>
              <a:t>m</a:t>
            </a:r>
            <a:r>
              <a:rPr lang="en-US" sz="1600" dirty="0"/>
              <a:t> represents the number of seats in each row. On the other hand, operations such as booking a seat or canceling a booking are performed directly by accessing specific array indices, resulting in a constant </a:t>
            </a:r>
            <a:r>
              <a:rPr lang="en-US" sz="1600" b="1" dirty="0"/>
              <a:t>O(1)</a:t>
            </a:r>
            <a:r>
              <a:rPr lang="en-US" sz="1600" dirty="0"/>
              <a:t> time complexity. This ensures that the most frequently used actions are completed quickly and efficiently.</a:t>
            </a:r>
          </a:p>
          <a:p>
            <a:pPr marL="27305">
              <a:lnSpc>
                <a:spcPct val="100000"/>
              </a:lnSpc>
              <a:spcBef>
                <a:spcPts val="170"/>
              </a:spcBef>
            </a:pPr>
            <a:endParaRPr sz="1400" spc="-10" dirty="0"/>
          </a:p>
          <a:p>
            <a:pPr marL="40005">
              <a:lnSpc>
                <a:spcPct val="100000"/>
              </a:lnSpc>
            </a:pPr>
            <a:r>
              <a:rPr b="1" dirty="0">
                <a:latin typeface="Arial"/>
                <a:cs typeface="Arial"/>
              </a:rPr>
              <a:t>Space</a:t>
            </a:r>
            <a:r>
              <a:rPr b="1" spc="45" dirty="0">
                <a:latin typeface="Arial"/>
                <a:cs typeface="Arial"/>
              </a:rPr>
              <a:t> </a:t>
            </a:r>
            <a:r>
              <a:rPr b="1" spc="-10" dirty="0">
                <a:latin typeface="Arial"/>
                <a:cs typeface="Arial"/>
              </a:rPr>
              <a:t>Complexity:</a:t>
            </a:r>
            <a:endParaRPr lang="en-US" b="1" spc="-10" dirty="0">
              <a:latin typeface="Arial"/>
              <a:cs typeface="Arial"/>
            </a:endParaRPr>
          </a:p>
          <a:p>
            <a:pPr marL="40005">
              <a:lnSpc>
                <a:spcPct val="100000"/>
              </a:lnSpc>
            </a:pPr>
            <a:r>
              <a:rPr lang="en-US" dirty="0"/>
              <a:t>The </a:t>
            </a:r>
            <a:r>
              <a:rPr lang="en-US" b="1" dirty="0"/>
              <a:t>space complexity</a:t>
            </a:r>
            <a:r>
              <a:rPr lang="en-US" dirty="0"/>
              <a:t> of the program mainly depends on the size of the 2D array used to represent the seating arrangement. Since each element in the array stores the status of a seat (booked or available), the total space required is </a:t>
            </a:r>
            <a:r>
              <a:rPr lang="en-US" b="1" dirty="0"/>
              <a:t>O(n × m)</a:t>
            </a:r>
            <a:r>
              <a:rPr lang="en-US" dirty="0"/>
              <a:t>. Apart from the seating array, a small and constant amount of additional space is used for variables like stadium name, match name, and user inputs, contributing an </a:t>
            </a:r>
            <a:r>
              <a:rPr lang="en-US" b="1" dirty="0"/>
              <a:t>O(1)</a:t>
            </a:r>
            <a:r>
              <a:rPr lang="en-US" dirty="0"/>
              <a:t> space. Therefore, the overall space complexity of the system remains </a:t>
            </a:r>
            <a:r>
              <a:rPr lang="en-US" b="1" dirty="0"/>
              <a:t>O(n × m)</a:t>
            </a:r>
            <a:r>
              <a:rPr lang="en-US" dirty="0"/>
              <a:t>.</a:t>
            </a:r>
            <a:endParaRPr b="1" spc="-10" dirty="0">
              <a:latin typeface="Arial"/>
              <a:cs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410740" rIns="0" bIns="0" rtlCol="0">
            <a:spAutoFit/>
          </a:bodyPr>
          <a:lstStyle/>
          <a:p>
            <a:pPr marL="1854835">
              <a:lnSpc>
                <a:spcPct val="100000"/>
              </a:lnSpc>
              <a:spcBef>
                <a:spcPts val="130"/>
              </a:spcBef>
            </a:pPr>
            <a:r>
              <a:rPr spc="160" dirty="0"/>
              <a:t>Implementation</a:t>
            </a:r>
          </a:p>
        </p:txBody>
      </p:sp>
      <p:pic>
        <p:nvPicPr>
          <p:cNvPr id="3" name="object 3"/>
          <p:cNvPicPr/>
          <p:nvPr/>
        </p:nvPicPr>
        <p:blipFill>
          <a:blip r:embed="rId2" cstate="print"/>
          <a:stretch>
            <a:fillRect/>
          </a:stretch>
        </p:blipFill>
        <p:spPr>
          <a:xfrm>
            <a:off x="449580" y="1158240"/>
            <a:ext cx="760475" cy="1222247"/>
          </a:xfrm>
          <a:prstGeom prst="rect">
            <a:avLst/>
          </a:prstGeom>
        </p:spPr>
      </p:pic>
      <p:sp>
        <p:nvSpPr>
          <p:cNvPr id="4" name="object 4"/>
          <p:cNvSpPr txBox="1"/>
          <p:nvPr/>
        </p:nvSpPr>
        <p:spPr>
          <a:xfrm>
            <a:off x="257053" y="2576539"/>
            <a:ext cx="9211945" cy="3345179"/>
          </a:xfrm>
          <a:prstGeom prst="rect">
            <a:avLst/>
          </a:prstGeom>
        </p:spPr>
        <p:txBody>
          <a:bodyPr vert="horz" wrap="square" lIns="0" tIns="11430" rIns="0" bIns="0" rtlCol="0">
            <a:spAutoFit/>
          </a:bodyPr>
          <a:lstStyle/>
          <a:p>
            <a:pPr marL="12700" marR="6266180">
              <a:lnSpc>
                <a:spcPct val="101600"/>
              </a:lnSpc>
              <a:spcBef>
                <a:spcPts val="90"/>
              </a:spcBef>
            </a:pPr>
            <a:r>
              <a:rPr sz="1950" b="1" dirty="0">
                <a:latin typeface="Arial"/>
                <a:cs typeface="Arial"/>
              </a:rPr>
              <a:t>Steps</a:t>
            </a:r>
            <a:r>
              <a:rPr sz="1950" b="1" spc="30" dirty="0">
                <a:latin typeface="Arial"/>
                <a:cs typeface="Arial"/>
              </a:rPr>
              <a:t> </a:t>
            </a:r>
            <a:r>
              <a:rPr sz="1950" b="1" dirty="0">
                <a:latin typeface="Arial"/>
                <a:cs typeface="Arial"/>
              </a:rPr>
              <a:t>of</a:t>
            </a:r>
            <a:r>
              <a:rPr sz="1950" b="1" spc="35" dirty="0">
                <a:latin typeface="Arial"/>
                <a:cs typeface="Arial"/>
              </a:rPr>
              <a:t> </a:t>
            </a:r>
            <a:r>
              <a:rPr sz="1950" b="1" spc="-10" dirty="0">
                <a:latin typeface="Arial"/>
                <a:cs typeface="Arial"/>
              </a:rPr>
              <a:t>Implementation 1.Initialization</a:t>
            </a:r>
            <a:endParaRPr sz="1950" dirty="0">
              <a:latin typeface="Arial"/>
              <a:cs typeface="Arial"/>
            </a:endParaRPr>
          </a:p>
          <a:p>
            <a:pPr marL="827405" indent="-312420">
              <a:lnSpc>
                <a:spcPct val="100000"/>
              </a:lnSpc>
              <a:spcBef>
                <a:spcPts val="35"/>
              </a:spcBef>
              <a:buAutoNum type="arabicPeriod"/>
              <a:tabLst>
                <a:tab pos="827405" algn="l"/>
              </a:tabLst>
            </a:pPr>
            <a:r>
              <a:rPr sz="1950" dirty="0">
                <a:latin typeface="Arial MT"/>
                <a:cs typeface="Arial MT"/>
              </a:rPr>
              <a:t>Define</a:t>
            </a:r>
            <a:r>
              <a:rPr sz="1950" spc="30" dirty="0">
                <a:latin typeface="Arial MT"/>
                <a:cs typeface="Arial MT"/>
              </a:rPr>
              <a:t> </a:t>
            </a:r>
            <a:r>
              <a:rPr lang="en-US" sz="1950" spc="30" dirty="0">
                <a:latin typeface="Arial MT"/>
                <a:cs typeface="Arial MT"/>
              </a:rPr>
              <a:t>the matches on particular day</a:t>
            </a:r>
            <a:endParaRPr sz="1950" dirty="0">
              <a:latin typeface="Arial MT"/>
              <a:cs typeface="Arial MT"/>
            </a:endParaRPr>
          </a:p>
          <a:p>
            <a:pPr marL="827405" indent="-312420">
              <a:lnSpc>
                <a:spcPct val="100000"/>
              </a:lnSpc>
              <a:spcBef>
                <a:spcPts val="40"/>
              </a:spcBef>
              <a:buAutoNum type="arabicPeriod"/>
              <a:tabLst>
                <a:tab pos="827405" algn="l"/>
              </a:tabLst>
            </a:pPr>
            <a:r>
              <a:rPr sz="1950" dirty="0">
                <a:latin typeface="Arial MT"/>
                <a:cs typeface="Arial MT"/>
              </a:rPr>
              <a:t>Each</a:t>
            </a:r>
            <a:r>
              <a:rPr sz="1950" spc="35" dirty="0">
                <a:latin typeface="Arial MT"/>
                <a:cs typeface="Arial MT"/>
              </a:rPr>
              <a:t> </a:t>
            </a:r>
            <a:r>
              <a:rPr sz="1950" dirty="0">
                <a:latin typeface="Arial MT"/>
                <a:cs typeface="Arial MT"/>
              </a:rPr>
              <a:t>movie</a:t>
            </a:r>
            <a:r>
              <a:rPr sz="1950" spc="40" dirty="0">
                <a:latin typeface="Arial MT"/>
                <a:cs typeface="Arial MT"/>
              </a:rPr>
              <a:t> </a:t>
            </a:r>
            <a:r>
              <a:rPr sz="1950" dirty="0">
                <a:latin typeface="Arial MT"/>
                <a:cs typeface="Arial MT"/>
              </a:rPr>
              <a:t>has</a:t>
            </a:r>
            <a:r>
              <a:rPr sz="1950" spc="50" dirty="0">
                <a:latin typeface="Arial MT"/>
                <a:cs typeface="Arial MT"/>
              </a:rPr>
              <a:t> </a:t>
            </a:r>
            <a:r>
              <a:rPr lang="en-US" sz="1950" spc="50" dirty="0">
                <a:latin typeface="Arial MT"/>
                <a:cs typeface="Arial MT"/>
              </a:rPr>
              <a:t>match limited 50 seats available</a:t>
            </a:r>
            <a:endParaRPr sz="1950" dirty="0">
              <a:latin typeface="Arial MT"/>
              <a:cs typeface="Arial MT"/>
            </a:endParaRPr>
          </a:p>
          <a:p>
            <a:pPr marL="222885" indent="-210185">
              <a:lnSpc>
                <a:spcPct val="100000"/>
              </a:lnSpc>
              <a:spcBef>
                <a:spcPts val="35"/>
              </a:spcBef>
              <a:buSzPct val="94871"/>
              <a:buAutoNum type="arabicPeriod"/>
              <a:tabLst>
                <a:tab pos="222885" algn="l"/>
              </a:tabLst>
            </a:pPr>
            <a:r>
              <a:rPr sz="1950" b="1" dirty="0">
                <a:latin typeface="Arial"/>
                <a:cs typeface="Arial"/>
              </a:rPr>
              <a:t>Display</a:t>
            </a:r>
            <a:r>
              <a:rPr sz="1950" b="1" spc="60" dirty="0">
                <a:latin typeface="Arial"/>
                <a:cs typeface="Arial"/>
              </a:rPr>
              <a:t> </a:t>
            </a:r>
            <a:r>
              <a:rPr sz="1950" b="1" spc="-20" dirty="0">
                <a:latin typeface="Arial"/>
                <a:cs typeface="Arial"/>
              </a:rPr>
              <a:t>Menu</a:t>
            </a:r>
            <a:endParaRPr sz="1950" dirty="0">
              <a:latin typeface="Arial"/>
              <a:cs typeface="Arial"/>
            </a:endParaRPr>
          </a:p>
          <a:p>
            <a:pPr marL="827405" marR="5080" lvl="1" indent="-312420">
              <a:lnSpc>
                <a:spcPts val="2380"/>
              </a:lnSpc>
              <a:spcBef>
                <a:spcPts val="80"/>
              </a:spcBef>
              <a:buAutoNum type="arabicPeriod"/>
              <a:tabLst>
                <a:tab pos="829310" algn="l"/>
              </a:tabLst>
            </a:pPr>
            <a:r>
              <a:rPr sz="1950" dirty="0">
                <a:latin typeface="Arial MT"/>
                <a:cs typeface="Arial MT"/>
              </a:rPr>
              <a:t>Show</a:t>
            </a:r>
            <a:r>
              <a:rPr sz="1950" spc="30" dirty="0">
                <a:latin typeface="Arial MT"/>
                <a:cs typeface="Arial MT"/>
              </a:rPr>
              <a:t> </a:t>
            </a:r>
            <a:r>
              <a:rPr sz="1950" dirty="0">
                <a:latin typeface="Arial MT"/>
                <a:cs typeface="Arial MT"/>
              </a:rPr>
              <a:t>a</a:t>
            </a:r>
            <a:r>
              <a:rPr sz="1950" spc="75" dirty="0">
                <a:latin typeface="Arial MT"/>
                <a:cs typeface="Arial MT"/>
              </a:rPr>
              <a:t> </a:t>
            </a:r>
            <a:r>
              <a:rPr sz="1950" dirty="0">
                <a:latin typeface="Arial MT"/>
                <a:cs typeface="Arial MT"/>
              </a:rPr>
              <a:t>menu</a:t>
            </a:r>
            <a:r>
              <a:rPr sz="1950" spc="50" dirty="0">
                <a:latin typeface="Arial MT"/>
                <a:cs typeface="Arial MT"/>
              </a:rPr>
              <a:t> </a:t>
            </a:r>
            <a:r>
              <a:rPr sz="1950" dirty="0">
                <a:latin typeface="Arial MT"/>
                <a:cs typeface="Arial MT"/>
              </a:rPr>
              <a:t>with</a:t>
            </a:r>
            <a:r>
              <a:rPr sz="1950" spc="50" dirty="0">
                <a:latin typeface="Arial MT"/>
                <a:cs typeface="Arial MT"/>
              </a:rPr>
              <a:t> </a:t>
            </a:r>
            <a:r>
              <a:rPr sz="1950" dirty="0">
                <a:latin typeface="Arial MT"/>
                <a:cs typeface="Arial MT"/>
              </a:rPr>
              <a:t>options:</a:t>
            </a:r>
            <a:r>
              <a:rPr sz="1950" spc="25" dirty="0">
                <a:latin typeface="Arial MT"/>
                <a:cs typeface="Arial MT"/>
              </a:rPr>
              <a:t> </a:t>
            </a:r>
            <a:r>
              <a:rPr sz="1950" dirty="0">
                <a:latin typeface="Arial MT"/>
                <a:cs typeface="Arial MT"/>
              </a:rPr>
              <a:t>View</a:t>
            </a:r>
            <a:r>
              <a:rPr sz="1950" spc="55" dirty="0">
                <a:latin typeface="Arial MT"/>
                <a:cs typeface="Arial MT"/>
              </a:rPr>
              <a:t> </a:t>
            </a:r>
            <a:r>
              <a:rPr lang="en-US" sz="1950" spc="55" dirty="0">
                <a:latin typeface="Arial MT"/>
                <a:cs typeface="Arial MT"/>
              </a:rPr>
              <a:t>match</a:t>
            </a:r>
            <a:r>
              <a:rPr sz="1950" dirty="0">
                <a:latin typeface="Arial MT"/>
                <a:cs typeface="Arial MT"/>
              </a:rPr>
              <a:t>,</a:t>
            </a:r>
            <a:r>
              <a:rPr sz="1950" spc="45" dirty="0">
                <a:latin typeface="Arial MT"/>
                <a:cs typeface="Arial MT"/>
              </a:rPr>
              <a:t> </a:t>
            </a:r>
            <a:r>
              <a:rPr sz="1950" dirty="0">
                <a:latin typeface="Arial MT"/>
                <a:cs typeface="Arial MT"/>
              </a:rPr>
              <a:t>View</a:t>
            </a:r>
            <a:r>
              <a:rPr sz="1950" spc="55" dirty="0">
                <a:latin typeface="Arial MT"/>
                <a:cs typeface="Arial MT"/>
              </a:rPr>
              <a:t> </a:t>
            </a:r>
            <a:r>
              <a:rPr sz="1950" dirty="0">
                <a:latin typeface="Arial MT"/>
                <a:cs typeface="Arial MT"/>
              </a:rPr>
              <a:t>Seats,</a:t>
            </a:r>
            <a:r>
              <a:rPr sz="1950" spc="25" dirty="0">
                <a:latin typeface="Arial MT"/>
                <a:cs typeface="Arial MT"/>
              </a:rPr>
              <a:t> </a:t>
            </a:r>
            <a:r>
              <a:rPr sz="1950" dirty="0">
                <a:latin typeface="Arial MT"/>
                <a:cs typeface="Arial MT"/>
              </a:rPr>
              <a:t>Book</a:t>
            </a:r>
            <a:r>
              <a:rPr sz="1950" spc="40" dirty="0">
                <a:latin typeface="Arial MT"/>
                <a:cs typeface="Arial MT"/>
              </a:rPr>
              <a:t> </a:t>
            </a:r>
            <a:r>
              <a:rPr sz="1950" dirty="0">
                <a:latin typeface="Arial MT"/>
                <a:cs typeface="Arial MT"/>
              </a:rPr>
              <a:t>Ticket,</a:t>
            </a:r>
            <a:r>
              <a:rPr sz="1950" spc="20" dirty="0">
                <a:latin typeface="Arial MT"/>
                <a:cs typeface="Arial MT"/>
              </a:rPr>
              <a:t> </a:t>
            </a:r>
            <a:r>
              <a:rPr sz="1950" dirty="0">
                <a:latin typeface="Arial MT"/>
                <a:cs typeface="Arial MT"/>
              </a:rPr>
              <a:t>View</a:t>
            </a:r>
            <a:r>
              <a:rPr sz="1950" spc="60" dirty="0">
                <a:latin typeface="Arial MT"/>
                <a:cs typeface="Arial MT"/>
              </a:rPr>
              <a:t> </a:t>
            </a:r>
            <a:r>
              <a:rPr sz="1950" spc="-25" dirty="0">
                <a:latin typeface="Arial MT"/>
                <a:cs typeface="Arial MT"/>
              </a:rPr>
              <a:t>All 	</a:t>
            </a:r>
            <a:r>
              <a:rPr sz="1950" dirty="0">
                <a:latin typeface="Arial MT"/>
                <a:cs typeface="Arial MT"/>
              </a:rPr>
              <a:t>Bookings,</a:t>
            </a:r>
            <a:r>
              <a:rPr sz="1950" spc="75" dirty="0">
                <a:latin typeface="Arial MT"/>
                <a:cs typeface="Arial MT"/>
              </a:rPr>
              <a:t> </a:t>
            </a:r>
            <a:r>
              <a:rPr sz="1950" spc="-10" dirty="0">
                <a:latin typeface="Arial MT"/>
                <a:cs typeface="Arial MT"/>
              </a:rPr>
              <a:t>Exit.</a:t>
            </a:r>
            <a:endParaRPr sz="1950" dirty="0">
              <a:latin typeface="Arial MT"/>
              <a:cs typeface="Arial MT"/>
            </a:endParaRPr>
          </a:p>
          <a:p>
            <a:pPr marL="222885" indent="-210185">
              <a:lnSpc>
                <a:spcPts val="2285"/>
              </a:lnSpc>
              <a:buSzPct val="94871"/>
              <a:buAutoNum type="arabicPeriod"/>
              <a:tabLst>
                <a:tab pos="222885" algn="l"/>
              </a:tabLst>
            </a:pPr>
            <a:r>
              <a:rPr sz="1950" b="1" dirty="0">
                <a:latin typeface="Arial"/>
                <a:cs typeface="Arial"/>
              </a:rPr>
              <a:t>View</a:t>
            </a:r>
            <a:r>
              <a:rPr sz="1950" b="1" spc="30" dirty="0">
                <a:latin typeface="Arial"/>
                <a:cs typeface="Arial"/>
              </a:rPr>
              <a:t> </a:t>
            </a:r>
            <a:r>
              <a:rPr sz="1950" b="1" spc="-10" dirty="0">
                <a:latin typeface="Arial"/>
                <a:cs typeface="Arial"/>
              </a:rPr>
              <a:t>Movies</a:t>
            </a:r>
            <a:endParaRPr sz="1950" dirty="0">
              <a:latin typeface="Arial"/>
              <a:cs typeface="Arial"/>
            </a:endParaRPr>
          </a:p>
          <a:p>
            <a:pPr marL="827405" lvl="1" indent="-312420">
              <a:lnSpc>
                <a:spcPct val="100000"/>
              </a:lnSpc>
              <a:spcBef>
                <a:spcPts val="35"/>
              </a:spcBef>
              <a:buAutoNum type="arabicPeriod"/>
              <a:tabLst>
                <a:tab pos="827405" algn="l"/>
              </a:tabLst>
            </a:pPr>
            <a:r>
              <a:rPr sz="1950" dirty="0">
                <a:latin typeface="Arial MT"/>
                <a:cs typeface="Arial MT"/>
              </a:rPr>
              <a:t>Display</a:t>
            </a:r>
            <a:r>
              <a:rPr sz="1950" spc="25" dirty="0">
                <a:latin typeface="Arial MT"/>
                <a:cs typeface="Arial MT"/>
              </a:rPr>
              <a:t> </a:t>
            </a:r>
            <a:r>
              <a:rPr sz="1950" dirty="0">
                <a:latin typeface="Arial MT"/>
                <a:cs typeface="Arial MT"/>
              </a:rPr>
              <a:t>the</a:t>
            </a:r>
            <a:r>
              <a:rPr sz="1950" spc="40" dirty="0">
                <a:latin typeface="Arial MT"/>
                <a:cs typeface="Arial MT"/>
              </a:rPr>
              <a:t> </a:t>
            </a:r>
            <a:r>
              <a:rPr lang="en-US" sz="1950" spc="40" dirty="0">
                <a:latin typeface="Arial MT"/>
                <a:cs typeface="Arial MT"/>
              </a:rPr>
              <a:t>matches </a:t>
            </a:r>
            <a:r>
              <a:rPr sz="1950" dirty="0">
                <a:latin typeface="Arial MT"/>
                <a:cs typeface="Arial MT"/>
              </a:rPr>
              <a:t>with</a:t>
            </a:r>
            <a:r>
              <a:rPr sz="1950" spc="40" dirty="0">
                <a:latin typeface="Arial MT"/>
                <a:cs typeface="Arial MT"/>
              </a:rPr>
              <a:t> </a:t>
            </a:r>
            <a:r>
              <a:rPr sz="1950" dirty="0">
                <a:latin typeface="Arial MT"/>
                <a:cs typeface="Arial MT"/>
              </a:rPr>
              <a:t>their</a:t>
            </a:r>
            <a:r>
              <a:rPr sz="1950" spc="45" dirty="0">
                <a:latin typeface="Arial MT"/>
                <a:cs typeface="Arial MT"/>
              </a:rPr>
              <a:t> </a:t>
            </a:r>
            <a:r>
              <a:rPr lang="en-US" sz="1950" spc="-10" dirty="0">
                <a:latin typeface="Arial MT"/>
                <a:cs typeface="Arial MT"/>
              </a:rPr>
              <a:t>kickoff time</a:t>
            </a:r>
            <a:r>
              <a:rPr sz="1950" spc="-10" dirty="0">
                <a:latin typeface="Arial MT"/>
                <a:cs typeface="Arial MT"/>
              </a:rPr>
              <a:t>.</a:t>
            </a:r>
            <a:endParaRPr sz="1950" dirty="0">
              <a:latin typeface="Arial MT"/>
              <a:cs typeface="Arial MT"/>
            </a:endParaRPr>
          </a:p>
          <a:p>
            <a:pPr marL="222885" indent="-210185">
              <a:lnSpc>
                <a:spcPct val="100000"/>
              </a:lnSpc>
              <a:spcBef>
                <a:spcPts val="40"/>
              </a:spcBef>
              <a:buSzPct val="94871"/>
              <a:buAutoNum type="arabicPeriod"/>
              <a:tabLst>
                <a:tab pos="222885" algn="l"/>
              </a:tabLst>
            </a:pPr>
            <a:r>
              <a:rPr sz="1950" b="1" dirty="0">
                <a:latin typeface="Arial"/>
                <a:cs typeface="Arial"/>
              </a:rPr>
              <a:t>View</a:t>
            </a:r>
            <a:r>
              <a:rPr sz="1950" b="1" spc="50" dirty="0">
                <a:latin typeface="Arial"/>
                <a:cs typeface="Arial"/>
              </a:rPr>
              <a:t> </a:t>
            </a:r>
            <a:r>
              <a:rPr sz="1950" b="1" dirty="0">
                <a:latin typeface="Arial"/>
                <a:cs typeface="Arial"/>
              </a:rPr>
              <a:t>Seat</a:t>
            </a:r>
            <a:r>
              <a:rPr sz="1950" b="1" spc="25" dirty="0">
                <a:latin typeface="Arial"/>
                <a:cs typeface="Arial"/>
              </a:rPr>
              <a:t> </a:t>
            </a:r>
            <a:r>
              <a:rPr sz="1950" b="1" spc="-10" dirty="0">
                <a:latin typeface="Arial"/>
                <a:cs typeface="Arial"/>
              </a:rPr>
              <a:t>Availability</a:t>
            </a:r>
            <a:endParaRPr sz="1950" dirty="0">
              <a:latin typeface="Arial"/>
              <a:cs typeface="Arial"/>
            </a:endParaRPr>
          </a:p>
          <a:p>
            <a:pPr marL="827405" lvl="1" indent="-312420">
              <a:lnSpc>
                <a:spcPct val="100000"/>
              </a:lnSpc>
              <a:spcBef>
                <a:spcPts val="35"/>
              </a:spcBef>
              <a:buAutoNum type="arabicPeriod"/>
              <a:tabLst>
                <a:tab pos="827405" algn="l"/>
              </a:tabLst>
            </a:pPr>
            <a:r>
              <a:rPr sz="1950" dirty="0">
                <a:latin typeface="Arial MT"/>
                <a:cs typeface="Arial MT"/>
              </a:rPr>
              <a:t>Show</a:t>
            </a:r>
            <a:r>
              <a:rPr sz="1950" spc="30" dirty="0">
                <a:latin typeface="Arial MT"/>
                <a:cs typeface="Arial MT"/>
              </a:rPr>
              <a:t> </a:t>
            </a:r>
            <a:r>
              <a:rPr sz="1950" dirty="0">
                <a:latin typeface="Arial MT"/>
                <a:cs typeface="Arial MT"/>
              </a:rPr>
              <a:t>which</a:t>
            </a:r>
            <a:r>
              <a:rPr sz="1950" spc="45" dirty="0">
                <a:latin typeface="Arial MT"/>
                <a:cs typeface="Arial MT"/>
              </a:rPr>
              <a:t> </a:t>
            </a:r>
            <a:r>
              <a:rPr sz="1950" dirty="0">
                <a:latin typeface="Arial MT"/>
                <a:cs typeface="Arial MT"/>
              </a:rPr>
              <a:t>seats</a:t>
            </a:r>
            <a:r>
              <a:rPr sz="1950" spc="35" dirty="0">
                <a:latin typeface="Arial MT"/>
                <a:cs typeface="Arial MT"/>
              </a:rPr>
              <a:t> </a:t>
            </a:r>
            <a:r>
              <a:rPr sz="1950" dirty="0">
                <a:latin typeface="Arial MT"/>
                <a:cs typeface="Arial MT"/>
              </a:rPr>
              <a:t>are</a:t>
            </a:r>
            <a:r>
              <a:rPr sz="1950" spc="50" dirty="0">
                <a:latin typeface="Arial MT"/>
                <a:cs typeface="Arial MT"/>
              </a:rPr>
              <a:t> </a:t>
            </a:r>
            <a:r>
              <a:rPr sz="1950" dirty="0">
                <a:latin typeface="Arial MT"/>
                <a:cs typeface="Arial MT"/>
              </a:rPr>
              <a:t>available</a:t>
            </a:r>
            <a:r>
              <a:rPr sz="1950" spc="25" dirty="0">
                <a:latin typeface="Arial MT"/>
                <a:cs typeface="Arial MT"/>
              </a:rPr>
              <a:t> </a:t>
            </a:r>
            <a:r>
              <a:rPr sz="1950" dirty="0">
                <a:latin typeface="Arial MT"/>
                <a:cs typeface="Arial MT"/>
              </a:rPr>
              <a:t>or</a:t>
            </a:r>
            <a:r>
              <a:rPr sz="1950" spc="50" dirty="0">
                <a:latin typeface="Arial MT"/>
                <a:cs typeface="Arial MT"/>
              </a:rPr>
              <a:t> </a:t>
            </a:r>
            <a:r>
              <a:rPr sz="1950" dirty="0">
                <a:latin typeface="Arial MT"/>
                <a:cs typeface="Arial MT"/>
              </a:rPr>
              <a:t>booked</a:t>
            </a:r>
            <a:r>
              <a:rPr sz="1950" spc="25" dirty="0">
                <a:latin typeface="Arial MT"/>
                <a:cs typeface="Arial MT"/>
              </a:rPr>
              <a:t> </a:t>
            </a:r>
            <a:r>
              <a:rPr sz="1950" dirty="0">
                <a:latin typeface="Arial MT"/>
                <a:cs typeface="Arial MT"/>
              </a:rPr>
              <a:t>for</a:t>
            </a:r>
            <a:r>
              <a:rPr sz="1950" spc="55" dirty="0">
                <a:latin typeface="Arial MT"/>
                <a:cs typeface="Arial MT"/>
              </a:rPr>
              <a:t> </a:t>
            </a:r>
            <a:r>
              <a:rPr sz="1950" dirty="0">
                <a:latin typeface="Arial MT"/>
                <a:cs typeface="Arial MT"/>
              </a:rPr>
              <a:t>a</a:t>
            </a:r>
            <a:r>
              <a:rPr sz="1950" spc="45" dirty="0">
                <a:latin typeface="Arial MT"/>
                <a:cs typeface="Arial MT"/>
              </a:rPr>
              <a:t> </a:t>
            </a:r>
            <a:r>
              <a:rPr sz="1950" dirty="0">
                <a:latin typeface="Arial MT"/>
                <a:cs typeface="Arial MT"/>
              </a:rPr>
              <a:t>selected</a:t>
            </a:r>
            <a:r>
              <a:rPr sz="1950" spc="25" dirty="0">
                <a:latin typeface="Arial MT"/>
                <a:cs typeface="Arial MT"/>
              </a:rPr>
              <a:t> </a:t>
            </a:r>
            <a:r>
              <a:rPr lang="en-US" sz="1950" spc="-10" dirty="0">
                <a:latin typeface="Arial MT"/>
                <a:cs typeface="Arial MT"/>
              </a:rPr>
              <a:t>match</a:t>
            </a:r>
            <a:r>
              <a:rPr sz="1950" spc="-10" dirty="0">
                <a:latin typeface="Arial MT"/>
                <a:cs typeface="Arial MT"/>
              </a:rPr>
              <a:t>.</a:t>
            </a:r>
            <a:endParaRPr sz="1950" dirty="0">
              <a:latin typeface="Arial MT"/>
              <a:cs typeface="Arial M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459506" rIns="0" bIns="0" rtlCol="0">
            <a:spAutoFit/>
          </a:bodyPr>
          <a:lstStyle/>
          <a:p>
            <a:pPr marL="1706880">
              <a:lnSpc>
                <a:spcPct val="100000"/>
              </a:lnSpc>
              <a:spcBef>
                <a:spcPts val="130"/>
              </a:spcBef>
            </a:pPr>
            <a:r>
              <a:rPr spc="160" dirty="0"/>
              <a:t>Implementation</a:t>
            </a:r>
          </a:p>
        </p:txBody>
      </p:sp>
      <p:sp>
        <p:nvSpPr>
          <p:cNvPr id="3" name="object 3"/>
          <p:cNvSpPr txBox="1"/>
          <p:nvPr/>
        </p:nvSpPr>
        <p:spPr>
          <a:xfrm>
            <a:off x="257053" y="2460755"/>
            <a:ext cx="8912860" cy="3413370"/>
          </a:xfrm>
          <a:prstGeom prst="rect">
            <a:avLst/>
          </a:prstGeom>
        </p:spPr>
        <p:txBody>
          <a:bodyPr vert="horz" wrap="square" lIns="0" tIns="16510" rIns="0" bIns="0" rtlCol="0">
            <a:spAutoFit/>
          </a:bodyPr>
          <a:lstStyle/>
          <a:p>
            <a:pPr marL="99060" indent="-95250">
              <a:lnSpc>
                <a:spcPct val="100000"/>
              </a:lnSpc>
              <a:spcBef>
                <a:spcPts val="130"/>
              </a:spcBef>
              <a:buSzPct val="94871"/>
              <a:buFont typeface="Arial MT"/>
              <a:buChar char="•"/>
              <a:tabLst>
                <a:tab pos="99060" algn="l"/>
              </a:tabLst>
            </a:pPr>
            <a:r>
              <a:rPr sz="1950" b="1" dirty="0">
                <a:latin typeface="Arial"/>
                <a:cs typeface="Arial"/>
              </a:rPr>
              <a:t>Book</a:t>
            </a:r>
            <a:r>
              <a:rPr sz="1950" b="1" spc="50" dirty="0">
                <a:latin typeface="Arial"/>
                <a:cs typeface="Arial"/>
              </a:rPr>
              <a:t> </a:t>
            </a:r>
            <a:r>
              <a:rPr sz="1950" b="1" spc="-10" dirty="0">
                <a:latin typeface="Arial"/>
                <a:cs typeface="Arial"/>
              </a:rPr>
              <a:t>Ticket</a:t>
            </a:r>
            <a:endParaRPr sz="1950" dirty="0">
              <a:latin typeface="Arial"/>
              <a:cs typeface="Arial"/>
            </a:endParaRPr>
          </a:p>
          <a:p>
            <a:pPr marL="99695" indent="-95250">
              <a:lnSpc>
                <a:spcPct val="100000"/>
              </a:lnSpc>
              <a:spcBef>
                <a:spcPts val="35"/>
              </a:spcBef>
              <a:buSzPct val="94871"/>
              <a:buChar char="•"/>
              <a:tabLst>
                <a:tab pos="99695" algn="l"/>
              </a:tabLst>
            </a:pPr>
            <a:r>
              <a:rPr sz="1950" dirty="0">
                <a:latin typeface="Arial MT"/>
                <a:cs typeface="Arial MT"/>
              </a:rPr>
              <a:t>Ask</a:t>
            </a:r>
            <a:r>
              <a:rPr sz="1950" spc="20" dirty="0">
                <a:latin typeface="Arial MT"/>
                <a:cs typeface="Arial MT"/>
              </a:rPr>
              <a:t> </a:t>
            </a:r>
            <a:r>
              <a:rPr sz="1950" dirty="0">
                <a:latin typeface="Arial MT"/>
                <a:cs typeface="Arial MT"/>
              </a:rPr>
              <a:t>the</a:t>
            </a:r>
            <a:r>
              <a:rPr sz="1950" spc="35" dirty="0">
                <a:latin typeface="Arial MT"/>
                <a:cs typeface="Arial MT"/>
              </a:rPr>
              <a:t> </a:t>
            </a:r>
            <a:r>
              <a:rPr sz="1950" dirty="0">
                <a:latin typeface="Arial MT"/>
                <a:cs typeface="Arial MT"/>
              </a:rPr>
              <a:t>user</a:t>
            </a:r>
            <a:r>
              <a:rPr sz="1950" spc="20" dirty="0">
                <a:latin typeface="Arial MT"/>
                <a:cs typeface="Arial MT"/>
              </a:rPr>
              <a:t> </a:t>
            </a:r>
            <a:r>
              <a:rPr sz="1950" dirty="0">
                <a:latin typeface="Arial MT"/>
                <a:cs typeface="Arial MT"/>
              </a:rPr>
              <a:t>to</a:t>
            </a:r>
            <a:r>
              <a:rPr sz="1950" spc="55" dirty="0">
                <a:latin typeface="Arial MT"/>
                <a:cs typeface="Arial MT"/>
              </a:rPr>
              <a:t> </a:t>
            </a:r>
            <a:r>
              <a:rPr sz="1950" dirty="0">
                <a:latin typeface="Arial MT"/>
                <a:cs typeface="Arial MT"/>
              </a:rPr>
              <a:t>choose</a:t>
            </a:r>
            <a:r>
              <a:rPr sz="1950" spc="15" dirty="0">
                <a:latin typeface="Arial MT"/>
                <a:cs typeface="Arial MT"/>
              </a:rPr>
              <a:t> </a:t>
            </a:r>
            <a:r>
              <a:rPr sz="1950" dirty="0">
                <a:latin typeface="Arial MT"/>
                <a:cs typeface="Arial MT"/>
              </a:rPr>
              <a:t>a</a:t>
            </a:r>
            <a:r>
              <a:rPr sz="1950" spc="35" dirty="0">
                <a:latin typeface="Arial MT"/>
                <a:cs typeface="Arial MT"/>
              </a:rPr>
              <a:t> </a:t>
            </a:r>
            <a:r>
              <a:rPr lang="en-US" sz="1950" spc="35" dirty="0">
                <a:latin typeface="Arial MT"/>
                <a:cs typeface="Arial MT"/>
              </a:rPr>
              <a:t>match</a:t>
            </a:r>
            <a:r>
              <a:rPr sz="1950" spc="35" dirty="0">
                <a:latin typeface="Arial MT"/>
                <a:cs typeface="Arial MT"/>
              </a:rPr>
              <a:t> </a:t>
            </a:r>
            <a:r>
              <a:rPr sz="1950" dirty="0">
                <a:latin typeface="Arial MT"/>
                <a:cs typeface="Arial MT"/>
              </a:rPr>
              <a:t>and</a:t>
            </a:r>
            <a:r>
              <a:rPr sz="1950" spc="35" dirty="0">
                <a:latin typeface="Arial MT"/>
                <a:cs typeface="Arial MT"/>
              </a:rPr>
              <a:t> </a:t>
            </a:r>
            <a:r>
              <a:rPr sz="1950" dirty="0">
                <a:latin typeface="Arial MT"/>
                <a:cs typeface="Arial MT"/>
              </a:rPr>
              <a:t>a</a:t>
            </a:r>
            <a:r>
              <a:rPr sz="1950" spc="35" dirty="0">
                <a:latin typeface="Arial MT"/>
                <a:cs typeface="Arial MT"/>
              </a:rPr>
              <a:t> </a:t>
            </a:r>
            <a:r>
              <a:rPr sz="1950" dirty="0">
                <a:latin typeface="Arial MT"/>
                <a:cs typeface="Arial MT"/>
              </a:rPr>
              <a:t>seat</a:t>
            </a:r>
            <a:r>
              <a:rPr sz="1950" spc="50" dirty="0">
                <a:latin typeface="Arial MT"/>
                <a:cs typeface="Arial MT"/>
              </a:rPr>
              <a:t> </a:t>
            </a:r>
            <a:r>
              <a:rPr sz="1950" spc="-10" dirty="0">
                <a:latin typeface="Arial MT"/>
                <a:cs typeface="Arial MT"/>
              </a:rPr>
              <a:t>number.</a:t>
            </a:r>
            <a:endParaRPr sz="1950" dirty="0">
              <a:latin typeface="Arial MT"/>
              <a:cs typeface="Arial MT"/>
            </a:endParaRPr>
          </a:p>
          <a:p>
            <a:pPr marL="99695" indent="-95250">
              <a:lnSpc>
                <a:spcPct val="100000"/>
              </a:lnSpc>
              <a:spcBef>
                <a:spcPts val="35"/>
              </a:spcBef>
              <a:buSzPct val="94871"/>
              <a:buChar char="•"/>
              <a:tabLst>
                <a:tab pos="99695" algn="l"/>
              </a:tabLst>
            </a:pPr>
            <a:r>
              <a:rPr sz="1950" dirty="0">
                <a:latin typeface="Arial MT"/>
                <a:cs typeface="Arial MT"/>
              </a:rPr>
              <a:t>Check</a:t>
            </a:r>
            <a:r>
              <a:rPr sz="1950" spc="5" dirty="0">
                <a:latin typeface="Arial MT"/>
                <a:cs typeface="Arial MT"/>
              </a:rPr>
              <a:t> </a:t>
            </a:r>
            <a:r>
              <a:rPr sz="1950" dirty="0">
                <a:latin typeface="Arial MT"/>
                <a:cs typeface="Arial MT"/>
              </a:rPr>
              <a:t>if</a:t>
            </a:r>
            <a:r>
              <a:rPr sz="1950" spc="55" dirty="0">
                <a:latin typeface="Arial MT"/>
                <a:cs typeface="Arial MT"/>
              </a:rPr>
              <a:t> </a:t>
            </a:r>
            <a:r>
              <a:rPr sz="1950" dirty="0">
                <a:latin typeface="Arial MT"/>
                <a:cs typeface="Arial MT"/>
              </a:rPr>
              <a:t>the</a:t>
            </a:r>
            <a:r>
              <a:rPr sz="1950" spc="40" dirty="0">
                <a:latin typeface="Arial MT"/>
                <a:cs typeface="Arial MT"/>
              </a:rPr>
              <a:t> </a:t>
            </a:r>
            <a:r>
              <a:rPr sz="1950" dirty="0">
                <a:latin typeface="Arial MT"/>
                <a:cs typeface="Arial MT"/>
              </a:rPr>
              <a:t>seat</a:t>
            </a:r>
            <a:r>
              <a:rPr sz="1950" spc="35" dirty="0">
                <a:latin typeface="Arial MT"/>
                <a:cs typeface="Arial MT"/>
              </a:rPr>
              <a:t> </a:t>
            </a:r>
            <a:r>
              <a:rPr sz="1950" dirty="0">
                <a:latin typeface="Arial MT"/>
                <a:cs typeface="Arial MT"/>
              </a:rPr>
              <a:t>is</a:t>
            </a:r>
            <a:r>
              <a:rPr sz="1950" spc="50" dirty="0">
                <a:latin typeface="Arial MT"/>
                <a:cs typeface="Arial MT"/>
              </a:rPr>
              <a:t> </a:t>
            </a:r>
            <a:r>
              <a:rPr sz="1950" dirty="0">
                <a:latin typeface="Arial MT"/>
                <a:cs typeface="Arial MT"/>
              </a:rPr>
              <a:t>available</a:t>
            </a:r>
            <a:r>
              <a:rPr sz="1950" spc="20" dirty="0">
                <a:latin typeface="Arial MT"/>
                <a:cs typeface="Arial MT"/>
              </a:rPr>
              <a:t> </a:t>
            </a:r>
            <a:r>
              <a:rPr sz="1950" dirty="0">
                <a:latin typeface="Arial MT"/>
                <a:cs typeface="Arial MT"/>
              </a:rPr>
              <a:t>(linear</a:t>
            </a:r>
            <a:r>
              <a:rPr sz="1950" spc="25" dirty="0">
                <a:latin typeface="Arial MT"/>
                <a:cs typeface="Arial MT"/>
              </a:rPr>
              <a:t> </a:t>
            </a:r>
            <a:r>
              <a:rPr sz="1950" spc="-10" dirty="0">
                <a:latin typeface="Arial MT"/>
                <a:cs typeface="Arial MT"/>
              </a:rPr>
              <a:t>search).</a:t>
            </a:r>
            <a:endParaRPr sz="1950" dirty="0">
              <a:latin typeface="Arial MT"/>
              <a:cs typeface="Arial MT"/>
            </a:endParaRPr>
          </a:p>
          <a:p>
            <a:pPr marL="12700" marR="5080" indent="-8255">
              <a:lnSpc>
                <a:spcPct val="101499"/>
              </a:lnSpc>
              <a:buSzPct val="94871"/>
              <a:buChar char="•"/>
              <a:tabLst>
                <a:tab pos="99695" algn="l"/>
              </a:tabLst>
            </a:pPr>
            <a:r>
              <a:rPr sz="1950" dirty="0">
                <a:latin typeface="Arial MT"/>
                <a:cs typeface="Arial MT"/>
              </a:rPr>
              <a:t>	If</a:t>
            </a:r>
            <a:r>
              <a:rPr sz="1950" spc="70" dirty="0">
                <a:latin typeface="Arial MT"/>
                <a:cs typeface="Arial MT"/>
              </a:rPr>
              <a:t> </a:t>
            </a:r>
            <a:r>
              <a:rPr sz="1950" dirty="0">
                <a:latin typeface="Arial MT"/>
                <a:cs typeface="Arial MT"/>
              </a:rPr>
              <a:t>available,</a:t>
            </a:r>
            <a:r>
              <a:rPr sz="1950" spc="30" dirty="0">
                <a:latin typeface="Arial MT"/>
                <a:cs typeface="Arial MT"/>
              </a:rPr>
              <a:t> </a:t>
            </a:r>
            <a:r>
              <a:rPr sz="1950" dirty="0">
                <a:latin typeface="Arial MT"/>
                <a:cs typeface="Arial MT"/>
              </a:rPr>
              <a:t>store</a:t>
            </a:r>
            <a:r>
              <a:rPr sz="1950" spc="60" dirty="0">
                <a:latin typeface="Arial MT"/>
                <a:cs typeface="Arial MT"/>
              </a:rPr>
              <a:t> </a:t>
            </a:r>
            <a:r>
              <a:rPr sz="1950" dirty="0">
                <a:latin typeface="Arial MT"/>
                <a:cs typeface="Arial MT"/>
              </a:rPr>
              <a:t>the</a:t>
            </a:r>
            <a:r>
              <a:rPr sz="1950" spc="55" dirty="0">
                <a:latin typeface="Arial MT"/>
                <a:cs typeface="Arial MT"/>
              </a:rPr>
              <a:t> </a:t>
            </a:r>
            <a:r>
              <a:rPr sz="1950" dirty="0">
                <a:latin typeface="Arial MT"/>
                <a:cs typeface="Arial MT"/>
              </a:rPr>
              <a:t>booking</a:t>
            </a:r>
            <a:r>
              <a:rPr sz="1950" spc="15" dirty="0">
                <a:latin typeface="Arial MT"/>
                <a:cs typeface="Arial MT"/>
              </a:rPr>
              <a:t> </a:t>
            </a:r>
            <a:r>
              <a:rPr sz="1950" dirty="0">
                <a:latin typeface="Arial MT"/>
                <a:cs typeface="Arial MT"/>
              </a:rPr>
              <a:t>details</a:t>
            </a:r>
            <a:r>
              <a:rPr sz="1950" spc="45" dirty="0">
                <a:latin typeface="Arial MT"/>
                <a:cs typeface="Arial MT"/>
              </a:rPr>
              <a:t> </a:t>
            </a:r>
            <a:r>
              <a:rPr sz="1950" dirty="0">
                <a:latin typeface="Arial MT"/>
                <a:cs typeface="Arial MT"/>
              </a:rPr>
              <a:t>(customer</a:t>
            </a:r>
            <a:r>
              <a:rPr sz="1950" spc="65" dirty="0">
                <a:latin typeface="Arial MT"/>
                <a:cs typeface="Arial MT"/>
              </a:rPr>
              <a:t> </a:t>
            </a:r>
            <a:r>
              <a:rPr sz="1950" dirty="0">
                <a:latin typeface="Arial MT"/>
                <a:cs typeface="Arial MT"/>
              </a:rPr>
              <a:t>name,</a:t>
            </a:r>
            <a:r>
              <a:rPr sz="1950" spc="50" dirty="0">
                <a:latin typeface="Arial MT"/>
                <a:cs typeface="Arial MT"/>
              </a:rPr>
              <a:t> </a:t>
            </a:r>
            <a:r>
              <a:rPr sz="1950" dirty="0">
                <a:latin typeface="Arial MT"/>
                <a:cs typeface="Arial MT"/>
              </a:rPr>
              <a:t>seat,</a:t>
            </a:r>
            <a:r>
              <a:rPr sz="1950" spc="30" dirty="0">
                <a:latin typeface="Arial MT"/>
                <a:cs typeface="Arial MT"/>
              </a:rPr>
              <a:t> </a:t>
            </a:r>
            <a:r>
              <a:rPr lang="en-US" sz="1950" spc="30" dirty="0">
                <a:latin typeface="Arial MT"/>
                <a:cs typeface="Arial MT"/>
              </a:rPr>
              <a:t>match</a:t>
            </a:r>
            <a:r>
              <a:rPr sz="1950" spc="-25" dirty="0">
                <a:latin typeface="Arial MT"/>
                <a:cs typeface="Arial MT"/>
              </a:rPr>
              <a:t>) </a:t>
            </a:r>
            <a:r>
              <a:rPr sz="1950" dirty="0">
                <a:latin typeface="Arial MT"/>
                <a:cs typeface="Arial MT"/>
              </a:rPr>
              <a:t>and</a:t>
            </a:r>
            <a:r>
              <a:rPr sz="1950" spc="35" dirty="0">
                <a:latin typeface="Arial MT"/>
                <a:cs typeface="Arial MT"/>
              </a:rPr>
              <a:t> </a:t>
            </a:r>
            <a:r>
              <a:rPr sz="1950" dirty="0">
                <a:latin typeface="Arial MT"/>
                <a:cs typeface="Arial MT"/>
              </a:rPr>
              <a:t>mark</a:t>
            </a:r>
            <a:r>
              <a:rPr sz="1950" spc="25" dirty="0">
                <a:latin typeface="Arial MT"/>
                <a:cs typeface="Arial MT"/>
              </a:rPr>
              <a:t> </a:t>
            </a:r>
            <a:r>
              <a:rPr sz="1950" dirty="0">
                <a:latin typeface="Arial MT"/>
                <a:cs typeface="Arial MT"/>
              </a:rPr>
              <a:t>the</a:t>
            </a:r>
            <a:r>
              <a:rPr sz="1950" spc="40" dirty="0">
                <a:latin typeface="Arial MT"/>
                <a:cs typeface="Arial MT"/>
              </a:rPr>
              <a:t> </a:t>
            </a:r>
            <a:r>
              <a:rPr sz="1950" dirty="0">
                <a:latin typeface="Arial MT"/>
                <a:cs typeface="Arial MT"/>
              </a:rPr>
              <a:t>seat</a:t>
            </a:r>
            <a:r>
              <a:rPr sz="1950" spc="30" dirty="0">
                <a:latin typeface="Arial MT"/>
                <a:cs typeface="Arial MT"/>
              </a:rPr>
              <a:t> </a:t>
            </a:r>
            <a:r>
              <a:rPr sz="1950" dirty="0">
                <a:latin typeface="Arial MT"/>
                <a:cs typeface="Arial MT"/>
              </a:rPr>
              <a:t>as</a:t>
            </a:r>
            <a:r>
              <a:rPr sz="1950" spc="30" dirty="0">
                <a:latin typeface="Arial MT"/>
                <a:cs typeface="Arial MT"/>
              </a:rPr>
              <a:t> </a:t>
            </a:r>
            <a:r>
              <a:rPr sz="1950" spc="-10" dirty="0">
                <a:latin typeface="Arial MT"/>
                <a:cs typeface="Arial MT"/>
              </a:rPr>
              <a:t>booked.</a:t>
            </a:r>
            <a:endParaRPr sz="1950" dirty="0">
              <a:latin typeface="Arial MT"/>
              <a:cs typeface="Arial MT"/>
            </a:endParaRPr>
          </a:p>
          <a:p>
            <a:pPr marL="99060" indent="-95250">
              <a:lnSpc>
                <a:spcPct val="100000"/>
              </a:lnSpc>
              <a:spcBef>
                <a:spcPts val="40"/>
              </a:spcBef>
              <a:buSzPct val="94871"/>
              <a:buFont typeface="Arial MT"/>
              <a:buChar char="•"/>
              <a:tabLst>
                <a:tab pos="99060" algn="l"/>
              </a:tabLst>
            </a:pPr>
            <a:r>
              <a:rPr sz="1950" b="1" dirty="0">
                <a:latin typeface="Arial"/>
                <a:cs typeface="Arial"/>
              </a:rPr>
              <a:t>View</a:t>
            </a:r>
            <a:r>
              <a:rPr sz="1950" b="1" spc="50" dirty="0">
                <a:latin typeface="Arial"/>
                <a:cs typeface="Arial"/>
              </a:rPr>
              <a:t> </a:t>
            </a:r>
            <a:r>
              <a:rPr sz="1950" b="1" spc="-10" dirty="0">
                <a:latin typeface="Arial"/>
                <a:cs typeface="Arial"/>
              </a:rPr>
              <a:t>Bookings</a:t>
            </a:r>
            <a:endParaRPr sz="1950" dirty="0">
              <a:latin typeface="Arial"/>
              <a:cs typeface="Arial"/>
            </a:endParaRPr>
          </a:p>
          <a:p>
            <a:pPr marL="99695" indent="-95250">
              <a:lnSpc>
                <a:spcPct val="100000"/>
              </a:lnSpc>
              <a:spcBef>
                <a:spcPts val="35"/>
              </a:spcBef>
              <a:buSzPct val="94871"/>
              <a:buChar char="•"/>
              <a:tabLst>
                <a:tab pos="99695" algn="l"/>
              </a:tabLst>
            </a:pPr>
            <a:r>
              <a:rPr sz="1950" dirty="0">
                <a:latin typeface="Arial MT"/>
                <a:cs typeface="Arial MT"/>
              </a:rPr>
              <a:t>Display</a:t>
            </a:r>
            <a:r>
              <a:rPr sz="1950" spc="35" dirty="0">
                <a:latin typeface="Arial MT"/>
                <a:cs typeface="Arial MT"/>
              </a:rPr>
              <a:t> </a:t>
            </a:r>
            <a:r>
              <a:rPr sz="1950" dirty="0">
                <a:latin typeface="Arial MT"/>
                <a:cs typeface="Arial MT"/>
              </a:rPr>
              <a:t>all</a:t>
            </a:r>
            <a:r>
              <a:rPr sz="1950" spc="35" dirty="0">
                <a:latin typeface="Arial MT"/>
                <a:cs typeface="Arial MT"/>
              </a:rPr>
              <a:t> </a:t>
            </a:r>
            <a:r>
              <a:rPr sz="1950" dirty="0">
                <a:latin typeface="Arial MT"/>
                <a:cs typeface="Arial MT"/>
              </a:rPr>
              <a:t>the</a:t>
            </a:r>
            <a:r>
              <a:rPr sz="1950" spc="70" dirty="0">
                <a:latin typeface="Arial MT"/>
                <a:cs typeface="Arial MT"/>
              </a:rPr>
              <a:t> </a:t>
            </a:r>
            <a:r>
              <a:rPr sz="1950" dirty="0">
                <a:latin typeface="Arial MT"/>
                <a:cs typeface="Arial MT"/>
              </a:rPr>
              <a:t>booked</a:t>
            </a:r>
            <a:r>
              <a:rPr sz="1950" spc="30" dirty="0">
                <a:latin typeface="Arial MT"/>
                <a:cs typeface="Arial MT"/>
              </a:rPr>
              <a:t> </a:t>
            </a:r>
            <a:r>
              <a:rPr sz="1950" dirty="0">
                <a:latin typeface="Arial MT"/>
                <a:cs typeface="Arial MT"/>
              </a:rPr>
              <a:t>tickets</a:t>
            </a:r>
            <a:r>
              <a:rPr sz="1950" spc="40" dirty="0">
                <a:latin typeface="Arial MT"/>
                <a:cs typeface="Arial MT"/>
              </a:rPr>
              <a:t> </a:t>
            </a:r>
            <a:r>
              <a:rPr sz="1950" dirty="0">
                <a:latin typeface="Arial MT"/>
                <a:cs typeface="Arial MT"/>
              </a:rPr>
              <a:t>with</a:t>
            </a:r>
            <a:r>
              <a:rPr sz="1950" spc="50" dirty="0">
                <a:latin typeface="Arial MT"/>
                <a:cs typeface="Arial MT"/>
              </a:rPr>
              <a:t> </a:t>
            </a:r>
            <a:r>
              <a:rPr sz="1950" dirty="0">
                <a:latin typeface="Arial MT"/>
                <a:cs typeface="Arial MT"/>
              </a:rPr>
              <a:t>customer</a:t>
            </a:r>
            <a:r>
              <a:rPr sz="1950" spc="35" dirty="0">
                <a:latin typeface="Arial MT"/>
                <a:cs typeface="Arial MT"/>
              </a:rPr>
              <a:t> </a:t>
            </a:r>
            <a:r>
              <a:rPr sz="1950" dirty="0">
                <a:latin typeface="Arial MT"/>
                <a:cs typeface="Arial MT"/>
              </a:rPr>
              <a:t>name,</a:t>
            </a:r>
            <a:r>
              <a:rPr sz="1950" spc="40" dirty="0">
                <a:latin typeface="Arial MT"/>
                <a:cs typeface="Arial MT"/>
              </a:rPr>
              <a:t> </a:t>
            </a:r>
            <a:r>
              <a:rPr lang="en-US" sz="1950" spc="40" dirty="0">
                <a:latin typeface="Arial MT"/>
                <a:cs typeface="Arial MT"/>
              </a:rPr>
              <a:t>match</a:t>
            </a:r>
            <a:r>
              <a:rPr sz="1950" dirty="0">
                <a:latin typeface="Arial MT"/>
                <a:cs typeface="Arial MT"/>
              </a:rPr>
              <a:t>,</a:t>
            </a:r>
            <a:r>
              <a:rPr sz="1950" spc="45" dirty="0">
                <a:latin typeface="Arial MT"/>
                <a:cs typeface="Arial MT"/>
              </a:rPr>
              <a:t> </a:t>
            </a:r>
            <a:r>
              <a:rPr sz="1950" dirty="0">
                <a:latin typeface="Arial MT"/>
                <a:cs typeface="Arial MT"/>
              </a:rPr>
              <a:t>and</a:t>
            </a:r>
            <a:r>
              <a:rPr sz="1950" spc="50" dirty="0">
                <a:latin typeface="Arial MT"/>
                <a:cs typeface="Arial MT"/>
              </a:rPr>
              <a:t> </a:t>
            </a:r>
            <a:r>
              <a:rPr sz="1950" dirty="0">
                <a:latin typeface="Arial MT"/>
                <a:cs typeface="Arial MT"/>
              </a:rPr>
              <a:t>seat</a:t>
            </a:r>
            <a:r>
              <a:rPr sz="1950" spc="45" dirty="0">
                <a:latin typeface="Arial MT"/>
                <a:cs typeface="Arial MT"/>
              </a:rPr>
              <a:t> </a:t>
            </a:r>
            <a:r>
              <a:rPr sz="1950" spc="-10" dirty="0">
                <a:latin typeface="Arial MT"/>
                <a:cs typeface="Arial MT"/>
              </a:rPr>
              <a:t>number.</a:t>
            </a:r>
            <a:endParaRPr sz="1950" dirty="0">
              <a:latin typeface="Arial MT"/>
              <a:cs typeface="Arial MT"/>
            </a:endParaRPr>
          </a:p>
          <a:p>
            <a:pPr marL="99060" indent="-95250">
              <a:lnSpc>
                <a:spcPct val="100000"/>
              </a:lnSpc>
              <a:spcBef>
                <a:spcPts val="35"/>
              </a:spcBef>
              <a:buSzPct val="94871"/>
              <a:buFont typeface="Arial MT"/>
              <a:buChar char="•"/>
              <a:tabLst>
                <a:tab pos="99060" algn="l"/>
              </a:tabLst>
            </a:pPr>
            <a:r>
              <a:rPr sz="1950" b="1" spc="-20" dirty="0">
                <a:latin typeface="Arial"/>
                <a:cs typeface="Arial"/>
              </a:rPr>
              <a:t>Exit</a:t>
            </a:r>
            <a:endParaRPr sz="1950" dirty="0">
              <a:latin typeface="Arial"/>
              <a:cs typeface="Arial"/>
            </a:endParaRPr>
          </a:p>
          <a:p>
            <a:pPr marL="99695" indent="-95250">
              <a:lnSpc>
                <a:spcPct val="100000"/>
              </a:lnSpc>
              <a:spcBef>
                <a:spcPts val="35"/>
              </a:spcBef>
              <a:buSzPct val="94871"/>
              <a:buChar char="•"/>
              <a:tabLst>
                <a:tab pos="99695" algn="l"/>
              </a:tabLst>
            </a:pPr>
            <a:r>
              <a:rPr sz="1950" dirty="0">
                <a:latin typeface="Arial MT"/>
                <a:cs typeface="Arial MT"/>
              </a:rPr>
              <a:t>End</a:t>
            </a:r>
            <a:r>
              <a:rPr sz="1950" spc="40" dirty="0">
                <a:latin typeface="Arial MT"/>
                <a:cs typeface="Arial MT"/>
              </a:rPr>
              <a:t> </a:t>
            </a:r>
            <a:r>
              <a:rPr sz="1950" dirty="0">
                <a:latin typeface="Arial MT"/>
                <a:cs typeface="Arial MT"/>
              </a:rPr>
              <a:t>the</a:t>
            </a:r>
            <a:r>
              <a:rPr sz="1950" spc="45" dirty="0">
                <a:latin typeface="Arial MT"/>
                <a:cs typeface="Arial MT"/>
              </a:rPr>
              <a:t> </a:t>
            </a:r>
            <a:r>
              <a:rPr sz="1950" dirty="0">
                <a:latin typeface="Arial MT"/>
                <a:cs typeface="Arial MT"/>
              </a:rPr>
              <a:t>program</a:t>
            </a:r>
            <a:r>
              <a:rPr sz="1950" spc="45" dirty="0">
                <a:latin typeface="Arial MT"/>
                <a:cs typeface="Arial MT"/>
              </a:rPr>
              <a:t> </a:t>
            </a:r>
            <a:r>
              <a:rPr sz="1950" dirty="0">
                <a:latin typeface="Arial MT"/>
                <a:cs typeface="Arial MT"/>
              </a:rPr>
              <a:t>when</a:t>
            </a:r>
            <a:r>
              <a:rPr sz="1950" spc="45" dirty="0">
                <a:latin typeface="Arial MT"/>
                <a:cs typeface="Arial MT"/>
              </a:rPr>
              <a:t> </a:t>
            </a:r>
            <a:r>
              <a:rPr sz="1950" dirty="0">
                <a:latin typeface="Arial MT"/>
                <a:cs typeface="Arial MT"/>
              </a:rPr>
              <a:t>the</a:t>
            </a:r>
            <a:r>
              <a:rPr sz="1950" spc="40" dirty="0">
                <a:latin typeface="Arial MT"/>
                <a:cs typeface="Arial MT"/>
              </a:rPr>
              <a:t> </a:t>
            </a:r>
            <a:r>
              <a:rPr sz="1950" dirty="0">
                <a:latin typeface="Arial MT"/>
                <a:cs typeface="Arial MT"/>
              </a:rPr>
              <a:t>user</a:t>
            </a:r>
            <a:r>
              <a:rPr sz="1950" spc="30" dirty="0">
                <a:latin typeface="Arial MT"/>
                <a:cs typeface="Arial MT"/>
              </a:rPr>
              <a:t> </a:t>
            </a:r>
            <a:r>
              <a:rPr sz="1950" dirty="0">
                <a:latin typeface="Arial MT"/>
                <a:cs typeface="Arial MT"/>
              </a:rPr>
              <a:t>selects</a:t>
            </a:r>
            <a:r>
              <a:rPr sz="1950" spc="10" dirty="0">
                <a:latin typeface="Arial MT"/>
                <a:cs typeface="Arial MT"/>
              </a:rPr>
              <a:t> </a:t>
            </a:r>
            <a:r>
              <a:rPr sz="1950" dirty="0">
                <a:latin typeface="Arial MT"/>
                <a:cs typeface="Arial MT"/>
              </a:rPr>
              <a:t>the</a:t>
            </a:r>
            <a:r>
              <a:rPr sz="1950" spc="40" dirty="0">
                <a:latin typeface="Arial MT"/>
                <a:cs typeface="Arial MT"/>
              </a:rPr>
              <a:t> </a:t>
            </a:r>
            <a:r>
              <a:rPr sz="1950" dirty="0">
                <a:latin typeface="Arial MT"/>
                <a:cs typeface="Arial MT"/>
              </a:rPr>
              <a:t>exit</a:t>
            </a:r>
            <a:r>
              <a:rPr sz="1950" spc="60" dirty="0">
                <a:latin typeface="Arial MT"/>
                <a:cs typeface="Arial MT"/>
              </a:rPr>
              <a:t> </a:t>
            </a:r>
            <a:r>
              <a:rPr sz="1950" spc="-10" dirty="0">
                <a:latin typeface="Arial MT"/>
                <a:cs typeface="Arial MT"/>
              </a:rPr>
              <a:t>option.</a:t>
            </a:r>
            <a:endParaRPr sz="1950" dirty="0">
              <a:latin typeface="Arial MT"/>
              <a:cs typeface="Arial MT"/>
            </a:endParaRPr>
          </a:p>
          <a:p>
            <a:pPr marL="934085" marR="130810">
              <a:lnSpc>
                <a:spcPct val="99700"/>
              </a:lnSpc>
              <a:spcBef>
                <a:spcPts val="690"/>
              </a:spcBef>
            </a:pPr>
            <a:r>
              <a:rPr sz="1950" dirty="0">
                <a:latin typeface="Arial MT"/>
                <a:cs typeface="Arial MT"/>
              </a:rPr>
              <a:t>The</a:t>
            </a:r>
            <a:r>
              <a:rPr sz="1950" spc="50" dirty="0">
                <a:latin typeface="Arial MT"/>
                <a:cs typeface="Arial MT"/>
              </a:rPr>
              <a:t> </a:t>
            </a:r>
            <a:r>
              <a:rPr sz="1950" dirty="0">
                <a:latin typeface="Arial MT"/>
                <a:cs typeface="Arial MT"/>
              </a:rPr>
              <a:t>system</a:t>
            </a:r>
            <a:r>
              <a:rPr sz="1950" spc="40" dirty="0">
                <a:latin typeface="Arial MT"/>
                <a:cs typeface="Arial MT"/>
              </a:rPr>
              <a:t> </a:t>
            </a:r>
            <a:r>
              <a:rPr sz="1950" dirty="0">
                <a:latin typeface="Arial MT"/>
                <a:cs typeface="Arial MT"/>
              </a:rPr>
              <a:t>uses</a:t>
            </a:r>
            <a:r>
              <a:rPr sz="1950" spc="60" dirty="0">
                <a:latin typeface="Arial MT"/>
                <a:cs typeface="Arial MT"/>
              </a:rPr>
              <a:t> </a:t>
            </a:r>
            <a:r>
              <a:rPr sz="1950" b="1" dirty="0">
                <a:latin typeface="Arial"/>
                <a:cs typeface="Arial"/>
              </a:rPr>
              <a:t>linear</a:t>
            </a:r>
            <a:r>
              <a:rPr sz="1950" b="1" spc="20" dirty="0">
                <a:latin typeface="Arial"/>
                <a:cs typeface="Arial"/>
              </a:rPr>
              <a:t> </a:t>
            </a:r>
            <a:r>
              <a:rPr sz="1950" b="1" dirty="0">
                <a:latin typeface="Arial"/>
                <a:cs typeface="Arial"/>
              </a:rPr>
              <a:t>search</a:t>
            </a:r>
            <a:r>
              <a:rPr sz="1950" b="1" spc="50" dirty="0">
                <a:latin typeface="Arial"/>
                <a:cs typeface="Arial"/>
              </a:rPr>
              <a:t> </a:t>
            </a:r>
            <a:r>
              <a:rPr sz="1950" dirty="0">
                <a:latin typeface="Arial MT"/>
                <a:cs typeface="Arial MT"/>
              </a:rPr>
              <a:t>to</a:t>
            </a:r>
            <a:r>
              <a:rPr sz="1950" spc="55" dirty="0">
                <a:latin typeface="Arial MT"/>
                <a:cs typeface="Arial MT"/>
              </a:rPr>
              <a:t> </a:t>
            </a:r>
            <a:r>
              <a:rPr sz="1950" dirty="0">
                <a:latin typeface="Arial MT"/>
                <a:cs typeface="Arial MT"/>
              </a:rPr>
              <a:t>find</a:t>
            </a:r>
            <a:r>
              <a:rPr sz="1950" spc="55" dirty="0">
                <a:latin typeface="Arial MT"/>
                <a:cs typeface="Arial MT"/>
              </a:rPr>
              <a:t> </a:t>
            </a:r>
            <a:r>
              <a:rPr sz="1950" dirty="0">
                <a:latin typeface="Arial MT"/>
                <a:cs typeface="Arial MT"/>
              </a:rPr>
              <a:t>available</a:t>
            </a:r>
            <a:r>
              <a:rPr sz="1950" spc="10" dirty="0">
                <a:latin typeface="Arial MT"/>
                <a:cs typeface="Arial MT"/>
              </a:rPr>
              <a:t> </a:t>
            </a:r>
            <a:r>
              <a:rPr sz="1950" dirty="0">
                <a:latin typeface="Arial MT"/>
                <a:cs typeface="Arial MT"/>
              </a:rPr>
              <a:t>seats</a:t>
            </a:r>
            <a:r>
              <a:rPr sz="1950" spc="40" dirty="0">
                <a:latin typeface="Arial MT"/>
                <a:cs typeface="Arial MT"/>
              </a:rPr>
              <a:t> </a:t>
            </a:r>
            <a:r>
              <a:rPr sz="1950" dirty="0">
                <a:latin typeface="Arial MT"/>
                <a:cs typeface="Arial MT"/>
              </a:rPr>
              <a:t>and</a:t>
            </a:r>
            <a:r>
              <a:rPr sz="1950" spc="35" dirty="0">
                <a:latin typeface="Arial MT"/>
                <a:cs typeface="Arial MT"/>
              </a:rPr>
              <a:t> </a:t>
            </a:r>
            <a:r>
              <a:rPr sz="1950" b="1" spc="-10" dirty="0">
                <a:latin typeface="Arial"/>
                <a:cs typeface="Arial"/>
              </a:rPr>
              <a:t>unique </a:t>
            </a:r>
            <a:r>
              <a:rPr sz="1950" b="1" dirty="0">
                <a:latin typeface="Arial"/>
                <a:cs typeface="Arial"/>
              </a:rPr>
              <a:t>booking</a:t>
            </a:r>
            <a:r>
              <a:rPr sz="1950" b="1" spc="20" dirty="0">
                <a:latin typeface="Arial"/>
                <a:cs typeface="Arial"/>
              </a:rPr>
              <a:t> </a:t>
            </a:r>
            <a:r>
              <a:rPr sz="1950" b="1" dirty="0">
                <a:latin typeface="Arial"/>
                <a:cs typeface="Arial"/>
              </a:rPr>
              <a:t>IDs</a:t>
            </a:r>
            <a:r>
              <a:rPr sz="1950" b="1" spc="80" dirty="0">
                <a:latin typeface="Arial"/>
                <a:cs typeface="Arial"/>
              </a:rPr>
              <a:t> </a:t>
            </a:r>
            <a:r>
              <a:rPr sz="1950" dirty="0">
                <a:latin typeface="Arial MT"/>
                <a:cs typeface="Arial MT"/>
              </a:rPr>
              <a:t>to</a:t>
            </a:r>
            <a:r>
              <a:rPr sz="1950" spc="60" dirty="0">
                <a:latin typeface="Arial MT"/>
                <a:cs typeface="Arial MT"/>
              </a:rPr>
              <a:t> </a:t>
            </a:r>
            <a:r>
              <a:rPr sz="1950" dirty="0">
                <a:latin typeface="Arial MT"/>
                <a:cs typeface="Arial MT"/>
              </a:rPr>
              <a:t>track</a:t>
            </a:r>
            <a:r>
              <a:rPr sz="1950" spc="65" dirty="0">
                <a:latin typeface="Arial MT"/>
                <a:cs typeface="Arial MT"/>
              </a:rPr>
              <a:t> </a:t>
            </a:r>
            <a:r>
              <a:rPr sz="1950" dirty="0">
                <a:latin typeface="Arial MT"/>
                <a:cs typeface="Arial MT"/>
              </a:rPr>
              <a:t>each</a:t>
            </a:r>
            <a:r>
              <a:rPr sz="1950" spc="35" dirty="0">
                <a:latin typeface="Arial MT"/>
                <a:cs typeface="Arial MT"/>
              </a:rPr>
              <a:t> </a:t>
            </a:r>
            <a:r>
              <a:rPr sz="1950" dirty="0">
                <a:latin typeface="Arial MT"/>
                <a:cs typeface="Arial MT"/>
              </a:rPr>
              <a:t>booking.</a:t>
            </a:r>
            <a:r>
              <a:rPr sz="1950" spc="10" dirty="0">
                <a:latin typeface="Arial MT"/>
                <a:cs typeface="Arial MT"/>
              </a:rPr>
              <a:t> </a:t>
            </a:r>
            <a:endParaRPr sz="1950" dirty="0">
              <a:latin typeface="Arial MT"/>
              <a:cs typeface="Arial MT"/>
            </a:endParaRPr>
          </a:p>
        </p:txBody>
      </p:sp>
      <p:pic>
        <p:nvPicPr>
          <p:cNvPr id="4" name="object 4"/>
          <p:cNvPicPr/>
          <p:nvPr/>
        </p:nvPicPr>
        <p:blipFill>
          <a:blip r:embed="rId2" cstate="print"/>
          <a:stretch>
            <a:fillRect/>
          </a:stretch>
        </p:blipFill>
        <p:spPr>
          <a:xfrm>
            <a:off x="449580" y="1158240"/>
            <a:ext cx="760475" cy="122224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430438" rIns="0" bIns="0" rtlCol="0">
            <a:spAutoFit/>
          </a:bodyPr>
          <a:lstStyle/>
          <a:p>
            <a:pPr marL="2461260">
              <a:lnSpc>
                <a:spcPct val="100000"/>
              </a:lnSpc>
              <a:spcBef>
                <a:spcPts val="130"/>
              </a:spcBef>
            </a:pPr>
            <a:r>
              <a:rPr spc="-10" dirty="0"/>
              <a:t>Output</a:t>
            </a:r>
          </a:p>
        </p:txBody>
      </p:sp>
      <p:pic>
        <p:nvPicPr>
          <p:cNvPr id="7" name="Picture 6">
            <a:extLst>
              <a:ext uri="{FF2B5EF4-FFF2-40B4-BE49-F238E27FC236}">
                <a16:creationId xmlns:a16="http://schemas.microsoft.com/office/drawing/2014/main" id="{892669EF-7B65-019F-0EC3-AC459C5D2B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1" y="2738458"/>
            <a:ext cx="3809999" cy="3762900"/>
          </a:xfrm>
          <a:prstGeom prst="rect">
            <a:avLst/>
          </a:prstGeom>
        </p:spPr>
      </p:pic>
      <p:pic>
        <p:nvPicPr>
          <p:cNvPr id="9" name="Picture 8">
            <a:extLst>
              <a:ext uri="{FF2B5EF4-FFF2-40B4-BE49-F238E27FC236}">
                <a16:creationId xmlns:a16="http://schemas.microsoft.com/office/drawing/2014/main" id="{DF630C79-B66B-36B7-57FB-E7C20B1A90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6800" y="2738458"/>
            <a:ext cx="4038600" cy="37629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430438" rIns="0" bIns="0" rtlCol="0">
            <a:spAutoFit/>
          </a:bodyPr>
          <a:lstStyle/>
          <a:p>
            <a:pPr marL="2628900">
              <a:lnSpc>
                <a:spcPct val="100000"/>
              </a:lnSpc>
              <a:spcBef>
                <a:spcPts val="130"/>
              </a:spcBef>
            </a:pPr>
            <a:r>
              <a:rPr spc="-10" dirty="0"/>
              <a:t>Output</a:t>
            </a:r>
          </a:p>
        </p:txBody>
      </p:sp>
      <p:pic>
        <p:nvPicPr>
          <p:cNvPr id="7" name="Picture 6">
            <a:extLst>
              <a:ext uri="{FF2B5EF4-FFF2-40B4-BE49-F238E27FC236}">
                <a16:creationId xmlns:a16="http://schemas.microsoft.com/office/drawing/2014/main" id="{1156CE92-4EA1-C7CB-E7F4-8BEB4C8593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2590800"/>
            <a:ext cx="5506218" cy="2076740"/>
          </a:xfrm>
          <a:prstGeom prst="rect">
            <a:avLst/>
          </a:prstGeom>
        </p:spPr>
      </p:pic>
      <p:pic>
        <p:nvPicPr>
          <p:cNvPr id="9" name="Picture 8">
            <a:extLst>
              <a:ext uri="{FF2B5EF4-FFF2-40B4-BE49-F238E27FC236}">
                <a16:creationId xmlns:a16="http://schemas.microsoft.com/office/drawing/2014/main" id="{B24332D0-F315-39EE-A972-6C344B36CB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663" y="5110248"/>
            <a:ext cx="4810796" cy="847843"/>
          </a:xfrm>
          <a:prstGeom prst="rect">
            <a:avLst/>
          </a:prstGeom>
        </p:spPr>
      </p:pic>
      <p:pic>
        <p:nvPicPr>
          <p:cNvPr id="11" name="Picture 10">
            <a:extLst>
              <a:ext uri="{FF2B5EF4-FFF2-40B4-BE49-F238E27FC236}">
                <a16:creationId xmlns:a16="http://schemas.microsoft.com/office/drawing/2014/main" id="{879A39E3-B694-D1A3-5499-D222981757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917" y="6400800"/>
            <a:ext cx="5696745" cy="59063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410740" rIns="0" bIns="0" rtlCol="0">
            <a:spAutoFit/>
          </a:bodyPr>
          <a:lstStyle/>
          <a:p>
            <a:pPr marL="2336800">
              <a:lnSpc>
                <a:spcPct val="100000"/>
              </a:lnSpc>
              <a:spcBef>
                <a:spcPts val="130"/>
              </a:spcBef>
            </a:pPr>
            <a:r>
              <a:rPr spc="150" dirty="0"/>
              <a:t>Conclusion</a:t>
            </a:r>
          </a:p>
        </p:txBody>
      </p:sp>
      <p:pic>
        <p:nvPicPr>
          <p:cNvPr id="3" name="object 3"/>
          <p:cNvPicPr/>
          <p:nvPr/>
        </p:nvPicPr>
        <p:blipFill>
          <a:blip r:embed="rId2" cstate="print"/>
          <a:stretch>
            <a:fillRect/>
          </a:stretch>
        </p:blipFill>
        <p:spPr>
          <a:xfrm>
            <a:off x="449580" y="1149096"/>
            <a:ext cx="760475" cy="1222248"/>
          </a:xfrm>
          <a:prstGeom prst="rect">
            <a:avLst/>
          </a:prstGeom>
        </p:spPr>
      </p:pic>
      <p:sp>
        <p:nvSpPr>
          <p:cNvPr id="4" name="object 4"/>
          <p:cNvSpPr txBox="1">
            <a:spLocks noGrp="1"/>
          </p:cNvSpPr>
          <p:nvPr>
            <p:ph type="body" idx="1"/>
          </p:nvPr>
        </p:nvSpPr>
        <p:spPr>
          <a:xfrm>
            <a:off x="648499" y="2660399"/>
            <a:ext cx="8761400" cy="3396567"/>
          </a:xfrm>
          <a:prstGeom prst="rect">
            <a:avLst/>
          </a:prstGeom>
        </p:spPr>
        <p:txBody>
          <a:bodyPr vert="horz" wrap="square" lIns="0" tIns="80577" rIns="0" bIns="0" rtlCol="0">
            <a:spAutoFit/>
          </a:bodyPr>
          <a:lstStyle/>
          <a:p>
            <a:pPr marL="207645" marR="33020">
              <a:lnSpc>
                <a:spcPct val="101499"/>
              </a:lnSpc>
              <a:spcBef>
                <a:spcPts val="95"/>
              </a:spcBef>
            </a:pPr>
            <a:r>
              <a:rPr dirty="0"/>
              <a:t>The</a:t>
            </a:r>
            <a:r>
              <a:rPr spc="40" dirty="0"/>
              <a:t> </a:t>
            </a:r>
            <a:r>
              <a:rPr lang="en-US" spc="40" dirty="0"/>
              <a:t>football stadium</a:t>
            </a:r>
            <a:r>
              <a:rPr spc="45" dirty="0"/>
              <a:t> </a:t>
            </a:r>
            <a:r>
              <a:rPr dirty="0"/>
              <a:t>Ticket</a:t>
            </a:r>
            <a:r>
              <a:rPr spc="40" dirty="0"/>
              <a:t> </a:t>
            </a:r>
            <a:r>
              <a:rPr dirty="0"/>
              <a:t>Booking</a:t>
            </a:r>
            <a:r>
              <a:rPr spc="45" dirty="0"/>
              <a:t> </a:t>
            </a:r>
            <a:r>
              <a:rPr dirty="0"/>
              <a:t>System</a:t>
            </a:r>
            <a:r>
              <a:rPr spc="50" dirty="0"/>
              <a:t> </a:t>
            </a:r>
            <a:r>
              <a:rPr dirty="0"/>
              <a:t>is</a:t>
            </a:r>
            <a:r>
              <a:rPr spc="55" dirty="0"/>
              <a:t> </a:t>
            </a:r>
            <a:r>
              <a:rPr dirty="0"/>
              <a:t>a</a:t>
            </a:r>
            <a:r>
              <a:rPr spc="45" dirty="0"/>
              <a:t> </a:t>
            </a:r>
            <a:r>
              <a:rPr dirty="0"/>
              <a:t>simple</a:t>
            </a:r>
            <a:r>
              <a:rPr spc="45" dirty="0"/>
              <a:t> </a:t>
            </a:r>
            <a:r>
              <a:rPr dirty="0"/>
              <a:t>and</a:t>
            </a:r>
            <a:r>
              <a:rPr spc="45" dirty="0"/>
              <a:t> </a:t>
            </a:r>
            <a:r>
              <a:rPr dirty="0"/>
              <a:t>efficient</a:t>
            </a:r>
            <a:r>
              <a:rPr spc="40" dirty="0"/>
              <a:t> </a:t>
            </a:r>
            <a:r>
              <a:rPr spc="-10" dirty="0"/>
              <a:t>program </a:t>
            </a:r>
            <a:r>
              <a:rPr dirty="0"/>
              <a:t>developed</a:t>
            </a:r>
            <a:r>
              <a:rPr spc="20" dirty="0"/>
              <a:t> </a:t>
            </a:r>
            <a:r>
              <a:rPr dirty="0"/>
              <a:t>in</a:t>
            </a:r>
            <a:r>
              <a:rPr spc="70" dirty="0"/>
              <a:t> </a:t>
            </a:r>
            <a:r>
              <a:rPr dirty="0"/>
              <a:t>C</a:t>
            </a:r>
            <a:r>
              <a:rPr spc="50" dirty="0"/>
              <a:t> </a:t>
            </a:r>
            <a:r>
              <a:rPr dirty="0"/>
              <a:t>to</a:t>
            </a:r>
            <a:r>
              <a:rPr spc="45" dirty="0"/>
              <a:t> </a:t>
            </a:r>
            <a:r>
              <a:rPr dirty="0"/>
              <a:t>simulate</a:t>
            </a:r>
            <a:r>
              <a:rPr spc="25" dirty="0"/>
              <a:t> </a:t>
            </a:r>
            <a:r>
              <a:rPr dirty="0"/>
              <a:t>the</a:t>
            </a:r>
            <a:r>
              <a:rPr spc="45" dirty="0"/>
              <a:t> </a:t>
            </a:r>
            <a:r>
              <a:rPr dirty="0"/>
              <a:t>process</a:t>
            </a:r>
            <a:r>
              <a:rPr spc="35" dirty="0"/>
              <a:t> </a:t>
            </a:r>
            <a:r>
              <a:rPr dirty="0"/>
              <a:t>of</a:t>
            </a:r>
            <a:r>
              <a:rPr spc="40" dirty="0"/>
              <a:t> </a:t>
            </a:r>
            <a:r>
              <a:rPr dirty="0"/>
              <a:t>booking</a:t>
            </a:r>
            <a:r>
              <a:rPr spc="25" dirty="0"/>
              <a:t> </a:t>
            </a:r>
            <a:r>
              <a:rPr lang="en-US" spc="25" dirty="0"/>
              <a:t>match</a:t>
            </a:r>
            <a:r>
              <a:rPr spc="45" dirty="0"/>
              <a:t> </a:t>
            </a:r>
            <a:r>
              <a:rPr dirty="0"/>
              <a:t>tickets.</a:t>
            </a:r>
            <a:r>
              <a:rPr spc="20" dirty="0"/>
              <a:t> </a:t>
            </a:r>
            <a:r>
              <a:rPr dirty="0"/>
              <a:t>It</a:t>
            </a:r>
            <a:r>
              <a:rPr spc="65" dirty="0"/>
              <a:t> </a:t>
            </a:r>
            <a:r>
              <a:rPr spc="-10" dirty="0"/>
              <a:t>allows </a:t>
            </a:r>
            <a:r>
              <a:rPr dirty="0"/>
              <a:t>users</a:t>
            </a:r>
            <a:r>
              <a:rPr spc="45" dirty="0"/>
              <a:t> </a:t>
            </a:r>
            <a:r>
              <a:rPr dirty="0"/>
              <a:t>to</a:t>
            </a:r>
            <a:r>
              <a:rPr spc="55" dirty="0"/>
              <a:t> </a:t>
            </a:r>
            <a:r>
              <a:rPr dirty="0"/>
              <a:t>view</a:t>
            </a:r>
            <a:r>
              <a:rPr spc="65" dirty="0"/>
              <a:t> </a:t>
            </a:r>
            <a:r>
              <a:rPr dirty="0"/>
              <a:t>available</a:t>
            </a:r>
            <a:r>
              <a:rPr spc="10" dirty="0"/>
              <a:t> </a:t>
            </a:r>
            <a:r>
              <a:rPr lang="en-US" spc="10" dirty="0"/>
              <a:t>match</a:t>
            </a:r>
            <a:r>
              <a:rPr dirty="0"/>
              <a:t>,</a:t>
            </a:r>
            <a:r>
              <a:rPr spc="30" dirty="0"/>
              <a:t> </a:t>
            </a:r>
            <a:r>
              <a:rPr dirty="0"/>
              <a:t>check</a:t>
            </a:r>
            <a:r>
              <a:rPr spc="50" dirty="0"/>
              <a:t> </a:t>
            </a:r>
            <a:r>
              <a:rPr dirty="0"/>
              <a:t>seat</a:t>
            </a:r>
            <a:r>
              <a:rPr spc="50" dirty="0"/>
              <a:t> </a:t>
            </a:r>
            <a:r>
              <a:rPr dirty="0"/>
              <a:t>availability,</a:t>
            </a:r>
            <a:r>
              <a:rPr spc="30" dirty="0"/>
              <a:t> </a:t>
            </a:r>
            <a:r>
              <a:rPr dirty="0"/>
              <a:t>and</a:t>
            </a:r>
            <a:r>
              <a:rPr spc="55" dirty="0"/>
              <a:t> </a:t>
            </a:r>
            <a:r>
              <a:rPr dirty="0"/>
              <a:t>book</a:t>
            </a:r>
            <a:r>
              <a:rPr spc="45" dirty="0"/>
              <a:t> </a:t>
            </a:r>
            <a:r>
              <a:rPr dirty="0"/>
              <a:t>tickets</a:t>
            </a:r>
            <a:r>
              <a:rPr spc="50" dirty="0"/>
              <a:t> </a:t>
            </a:r>
            <a:r>
              <a:rPr spc="-20" dirty="0"/>
              <a:t>with </a:t>
            </a:r>
            <a:r>
              <a:rPr dirty="0"/>
              <a:t>unique</a:t>
            </a:r>
            <a:r>
              <a:rPr spc="65" dirty="0"/>
              <a:t> </a:t>
            </a:r>
            <a:r>
              <a:rPr dirty="0"/>
              <a:t>booking</a:t>
            </a:r>
            <a:r>
              <a:rPr spc="20" dirty="0"/>
              <a:t> </a:t>
            </a:r>
            <a:r>
              <a:rPr spc="-20" dirty="0"/>
              <a:t>IDs.</a:t>
            </a:r>
          </a:p>
          <a:p>
            <a:pPr marL="207645" marR="270510">
              <a:lnSpc>
                <a:spcPct val="101499"/>
              </a:lnSpc>
            </a:pPr>
            <a:r>
              <a:rPr dirty="0"/>
              <a:t>The</a:t>
            </a:r>
            <a:r>
              <a:rPr spc="55" dirty="0"/>
              <a:t> </a:t>
            </a:r>
            <a:r>
              <a:rPr dirty="0"/>
              <a:t>project</a:t>
            </a:r>
            <a:r>
              <a:rPr spc="50" dirty="0"/>
              <a:t> </a:t>
            </a:r>
            <a:r>
              <a:rPr dirty="0"/>
              <a:t>demonstrates</a:t>
            </a:r>
            <a:r>
              <a:rPr spc="25" dirty="0"/>
              <a:t> </a:t>
            </a:r>
            <a:r>
              <a:rPr dirty="0"/>
              <a:t>the</a:t>
            </a:r>
            <a:r>
              <a:rPr spc="60" dirty="0"/>
              <a:t> </a:t>
            </a:r>
            <a:r>
              <a:rPr dirty="0"/>
              <a:t>use</a:t>
            </a:r>
            <a:r>
              <a:rPr spc="55" dirty="0"/>
              <a:t> </a:t>
            </a:r>
            <a:r>
              <a:rPr dirty="0"/>
              <a:t>of</a:t>
            </a:r>
            <a:r>
              <a:rPr spc="45" dirty="0"/>
              <a:t> </a:t>
            </a:r>
            <a:r>
              <a:rPr b="1" dirty="0">
                <a:latin typeface="Arial"/>
                <a:cs typeface="Arial"/>
              </a:rPr>
              <a:t>arrays,</a:t>
            </a:r>
            <a:r>
              <a:rPr b="1" spc="100" dirty="0">
                <a:latin typeface="Arial"/>
                <a:cs typeface="Arial"/>
              </a:rPr>
              <a:t> </a:t>
            </a:r>
            <a:r>
              <a:rPr b="1" dirty="0">
                <a:latin typeface="Arial"/>
                <a:cs typeface="Arial"/>
              </a:rPr>
              <a:t>structures,</a:t>
            </a:r>
            <a:r>
              <a:rPr b="1" spc="50" dirty="0">
                <a:latin typeface="Arial"/>
                <a:cs typeface="Arial"/>
              </a:rPr>
              <a:t> </a:t>
            </a:r>
            <a:r>
              <a:rPr b="1" dirty="0">
                <a:latin typeface="Arial"/>
                <a:cs typeface="Arial"/>
              </a:rPr>
              <a:t>functions,</a:t>
            </a:r>
            <a:r>
              <a:rPr b="1" spc="30" dirty="0">
                <a:latin typeface="Arial"/>
                <a:cs typeface="Arial"/>
              </a:rPr>
              <a:t> </a:t>
            </a:r>
            <a:r>
              <a:rPr b="1" spc="-25" dirty="0">
                <a:latin typeface="Arial"/>
                <a:cs typeface="Arial"/>
              </a:rPr>
              <a:t>and </a:t>
            </a:r>
            <a:r>
              <a:rPr b="1" dirty="0">
                <a:latin typeface="Arial"/>
                <a:cs typeface="Arial"/>
              </a:rPr>
              <a:t>basic</a:t>
            </a:r>
            <a:r>
              <a:rPr b="1" spc="40" dirty="0">
                <a:latin typeface="Arial"/>
                <a:cs typeface="Arial"/>
              </a:rPr>
              <a:t> </a:t>
            </a:r>
            <a:r>
              <a:rPr b="1" dirty="0">
                <a:latin typeface="Arial"/>
                <a:cs typeface="Arial"/>
              </a:rPr>
              <a:t>programming</a:t>
            </a:r>
            <a:r>
              <a:rPr b="1" spc="80" dirty="0">
                <a:latin typeface="Arial"/>
                <a:cs typeface="Arial"/>
              </a:rPr>
              <a:t> </a:t>
            </a:r>
            <a:r>
              <a:rPr b="1" dirty="0">
                <a:latin typeface="Arial"/>
                <a:cs typeface="Arial"/>
              </a:rPr>
              <a:t>logic</a:t>
            </a:r>
            <a:r>
              <a:rPr b="1" spc="60" dirty="0">
                <a:latin typeface="Arial"/>
                <a:cs typeface="Arial"/>
              </a:rPr>
              <a:t> </a:t>
            </a:r>
            <a:r>
              <a:rPr dirty="0"/>
              <a:t>to</a:t>
            </a:r>
            <a:r>
              <a:rPr spc="65" dirty="0"/>
              <a:t> </a:t>
            </a:r>
            <a:r>
              <a:rPr dirty="0"/>
              <a:t>manage</a:t>
            </a:r>
            <a:r>
              <a:rPr spc="70" dirty="0"/>
              <a:t> </a:t>
            </a:r>
            <a:r>
              <a:rPr dirty="0"/>
              <a:t>and</a:t>
            </a:r>
            <a:r>
              <a:rPr spc="40" dirty="0"/>
              <a:t> </a:t>
            </a:r>
            <a:r>
              <a:rPr dirty="0"/>
              <a:t>organize</a:t>
            </a:r>
            <a:r>
              <a:rPr spc="45" dirty="0"/>
              <a:t> </a:t>
            </a:r>
            <a:r>
              <a:rPr dirty="0"/>
              <a:t>data</a:t>
            </a:r>
            <a:r>
              <a:rPr spc="45" dirty="0"/>
              <a:t> </a:t>
            </a:r>
            <a:r>
              <a:rPr dirty="0"/>
              <a:t>effectively.</a:t>
            </a:r>
            <a:r>
              <a:rPr spc="40" dirty="0"/>
              <a:t> </a:t>
            </a:r>
            <a:r>
              <a:rPr spc="-25" dirty="0"/>
              <a:t>It </a:t>
            </a:r>
            <a:r>
              <a:rPr dirty="0"/>
              <a:t>provides</a:t>
            </a:r>
            <a:r>
              <a:rPr spc="25" dirty="0"/>
              <a:t> </a:t>
            </a:r>
            <a:r>
              <a:rPr dirty="0"/>
              <a:t>a</a:t>
            </a:r>
            <a:r>
              <a:rPr spc="85" dirty="0"/>
              <a:t> </a:t>
            </a:r>
            <a:r>
              <a:rPr dirty="0"/>
              <a:t>foundation</a:t>
            </a:r>
            <a:r>
              <a:rPr spc="40" dirty="0"/>
              <a:t> </a:t>
            </a:r>
            <a:r>
              <a:rPr dirty="0"/>
              <a:t>for</a:t>
            </a:r>
            <a:r>
              <a:rPr spc="70" dirty="0"/>
              <a:t> </a:t>
            </a:r>
            <a:r>
              <a:rPr dirty="0"/>
              <a:t>understanding</a:t>
            </a:r>
            <a:r>
              <a:rPr spc="40" dirty="0"/>
              <a:t> </a:t>
            </a:r>
            <a:r>
              <a:rPr dirty="0"/>
              <a:t>real-world</a:t>
            </a:r>
            <a:r>
              <a:rPr spc="65" dirty="0"/>
              <a:t> </a:t>
            </a:r>
            <a:r>
              <a:rPr dirty="0"/>
              <a:t>ticket</a:t>
            </a:r>
            <a:r>
              <a:rPr spc="55" dirty="0"/>
              <a:t> </a:t>
            </a:r>
            <a:r>
              <a:rPr dirty="0"/>
              <a:t>booking</a:t>
            </a:r>
            <a:r>
              <a:rPr spc="40" dirty="0"/>
              <a:t> </a:t>
            </a:r>
            <a:r>
              <a:rPr spc="-10" dirty="0"/>
              <a:t>systems </a:t>
            </a:r>
            <a:r>
              <a:rPr dirty="0"/>
              <a:t>and</a:t>
            </a:r>
            <a:r>
              <a:rPr spc="70" dirty="0"/>
              <a:t> </a:t>
            </a:r>
            <a:r>
              <a:rPr dirty="0"/>
              <a:t>can</a:t>
            </a:r>
            <a:r>
              <a:rPr spc="30" dirty="0"/>
              <a:t> </a:t>
            </a:r>
            <a:r>
              <a:rPr dirty="0"/>
              <a:t>be</a:t>
            </a:r>
            <a:r>
              <a:rPr spc="50" dirty="0"/>
              <a:t> </a:t>
            </a:r>
            <a:r>
              <a:rPr dirty="0"/>
              <a:t>further</a:t>
            </a:r>
            <a:r>
              <a:rPr spc="35" dirty="0"/>
              <a:t> </a:t>
            </a:r>
            <a:r>
              <a:rPr dirty="0"/>
              <a:t>enhanced</a:t>
            </a:r>
            <a:r>
              <a:rPr spc="5" dirty="0"/>
              <a:t> </a:t>
            </a:r>
            <a:r>
              <a:rPr dirty="0"/>
              <a:t>by</a:t>
            </a:r>
            <a:r>
              <a:rPr spc="60" dirty="0"/>
              <a:t> </a:t>
            </a:r>
            <a:r>
              <a:rPr dirty="0"/>
              <a:t>adding</a:t>
            </a:r>
            <a:r>
              <a:rPr spc="50" dirty="0"/>
              <a:t> </a:t>
            </a:r>
            <a:r>
              <a:rPr dirty="0"/>
              <a:t>features</a:t>
            </a:r>
            <a:r>
              <a:rPr spc="40" dirty="0"/>
              <a:t> </a:t>
            </a:r>
            <a:r>
              <a:rPr dirty="0"/>
              <a:t>like</a:t>
            </a:r>
            <a:r>
              <a:rPr spc="30" dirty="0"/>
              <a:t> </a:t>
            </a:r>
            <a:r>
              <a:rPr lang="en-US" spc="30" dirty="0"/>
              <a:t>different seat category</a:t>
            </a:r>
            <a:r>
              <a:rPr dirty="0"/>
              <a:t>,</a:t>
            </a:r>
            <a:r>
              <a:rPr spc="35" dirty="0"/>
              <a:t> </a:t>
            </a:r>
            <a:r>
              <a:rPr dirty="0"/>
              <a:t>or</a:t>
            </a:r>
            <a:r>
              <a:rPr spc="70" dirty="0"/>
              <a:t> </a:t>
            </a:r>
            <a:r>
              <a:rPr lang="en-US" spc="70" dirty="0"/>
              <a:t>multiple match support</a:t>
            </a:r>
            <a:r>
              <a:rPr spc="-10" dirty="0"/>
              <a:t>.</a:t>
            </a:r>
          </a:p>
          <a:p>
            <a:pPr marL="207645" marR="5080">
              <a:lnSpc>
                <a:spcPct val="101499"/>
              </a:lnSpc>
            </a:pPr>
            <a:r>
              <a:rPr dirty="0"/>
              <a:t>Overall,</a:t>
            </a:r>
            <a:r>
              <a:rPr spc="25" dirty="0"/>
              <a:t> </a:t>
            </a:r>
            <a:r>
              <a:rPr dirty="0"/>
              <a:t>the</a:t>
            </a:r>
            <a:r>
              <a:rPr spc="60" dirty="0"/>
              <a:t> </a:t>
            </a:r>
            <a:r>
              <a:rPr dirty="0"/>
              <a:t>project</a:t>
            </a:r>
            <a:r>
              <a:rPr spc="50" dirty="0"/>
              <a:t> </a:t>
            </a:r>
            <a:r>
              <a:rPr dirty="0"/>
              <a:t>successfully</a:t>
            </a:r>
            <a:r>
              <a:rPr spc="5" dirty="0"/>
              <a:t> </a:t>
            </a:r>
            <a:r>
              <a:rPr dirty="0"/>
              <a:t>achieves</a:t>
            </a:r>
            <a:r>
              <a:rPr spc="45" dirty="0"/>
              <a:t> </a:t>
            </a:r>
            <a:r>
              <a:rPr dirty="0"/>
              <a:t>its</a:t>
            </a:r>
            <a:r>
              <a:rPr spc="70" dirty="0"/>
              <a:t> </a:t>
            </a:r>
            <a:r>
              <a:rPr dirty="0"/>
              <a:t>goal</a:t>
            </a:r>
            <a:r>
              <a:rPr spc="40" dirty="0"/>
              <a:t> </a:t>
            </a:r>
            <a:r>
              <a:rPr dirty="0"/>
              <a:t>of</a:t>
            </a:r>
            <a:r>
              <a:rPr spc="50" dirty="0"/>
              <a:t> </a:t>
            </a:r>
            <a:r>
              <a:rPr dirty="0"/>
              <a:t>simplifying</a:t>
            </a:r>
            <a:r>
              <a:rPr spc="35" dirty="0"/>
              <a:t> </a:t>
            </a:r>
            <a:r>
              <a:rPr dirty="0"/>
              <a:t>the</a:t>
            </a:r>
            <a:r>
              <a:rPr spc="60" dirty="0"/>
              <a:t> </a:t>
            </a:r>
            <a:r>
              <a:rPr spc="-10" dirty="0"/>
              <a:t>ticket </a:t>
            </a:r>
            <a:r>
              <a:rPr dirty="0"/>
              <a:t>booking</a:t>
            </a:r>
            <a:r>
              <a:rPr spc="30" dirty="0"/>
              <a:t> </a:t>
            </a:r>
            <a:r>
              <a:rPr dirty="0"/>
              <a:t>process</a:t>
            </a:r>
            <a:r>
              <a:rPr spc="40" dirty="0"/>
              <a:t> </a:t>
            </a:r>
            <a:r>
              <a:rPr dirty="0"/>
              <a:t>and</a:t>
            </a:r>
            <a:r>
              <a:rPr spc="50" dirty="0"/>
              <a:t> </a:t>
            </a:r>
            <a:r>
              <a:rPr dirty="0"/>
              <a:t>offers</a:t>
            </a:r>
            <a:r>
              <a:rPr spc="45" dirty="0"/>
              <a:t> </a:t>
            </a:r>
            <a:r>
              <a:rPr dirty="0"/>
              <a:t>a</a:t>
            </a:r>
            <a:r>
              <a:rPr spc="50" dirty="0"/>
              <a:t> </a:t>
            </a:r>
            <a:r>
              <a:rPr dirty="0"/>
              <a:t>clear</a:t>
            </a:r>
            <a:r>
              <a:rPr spc="60" dirty="0"/>
              <a:t> </a:t>
            </a:r>
            <a:r>
              <a:rPr dirty="0"/>
              <a:t>example</a:t>
            </a:r>
            <a:r>
              <a:rPr spc="30" dirty="0"/>
              <a:t> </a:t>
            </a:r>
            <a:r>
              <a:rPr dirty="0"/>
              <a:t>of</a:t>
            </a:r>
            <a:r>
              <a:rPr spc="45" dirty="0"/>
              <a:t> </a:t>
            </a:r>
            <a:r>
              <a:rPr dirty="0"/>
              <a:t>structured</a:t>
            </a:r>
            <a:r>
              <a:rPr spc="30" dirty="0"/>
              <a:t> </a:t>
            </a:r>
            <a:r>
              <a:rPr dirty="0"/>
              <a:t>programming</a:t>
            </a:r>
            <a:r>
              <a:rPr spc="55" dirty="0"/>
              <a:t> </a:t>
            </a:r>
            <a:r>
              <a:rPr dirty="0"/>
              <a:t>in</a:t>
            </a:r>
            <a:r>
              <a:rPr spc="50" dirty="0"/>
              <a:t> </a:t>
            </a:r>
            <a:r>
              <a:rPr spc="-25" dirty="0"/>
              <a:t>C.</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410740" rIns="0" bIns="0" rtlCol="0">
            <a:spAutoFit/>
          </a:bodyPr>
          <a:lstStyle/>
          <a:p>
            <a:pPr marL="2360930">
              <a:lnSpc>
                <a:spcPct val="100000"/>
              </a:lnSpc>
              <a:spcBef>
                <a:spcPts val="130"/>
              </a:spcBef>
            </a:pPr>
            <a:r>
              <a:rPr spc="110" dirty="0"/>
              <a:t>References</a:t>
            </a:r>
          </a:p>
        </p:txBody>
      </p:sp>
      <p:pic>
        <p:nvPicPr>
          <p:cNvPr id="3" name="object 3"/>
          <p:cNvPicPr/>
          <p:nvPr/>
        </p:nvPicPr>
        <p:blipFill>
          <a:blip r:embed="rId2" cstate="print"/>
          <a:stretch>
            <a:fillRect/>
          </a:stretch>
        </p:blipFill>
        <p:spPr>
          <a:xfrm>
            <a:off x="449580" y="1149096"/>
            <a:ext cx="760475" cy="1222248"/>
          </a:xfrm>
          <a:prstGeom prst="rect">
            <a:avLst/>
          </a:prstGeom>
        </p:spPr>
      </p:pic>
      <p:sp>
        <p:nvSpPr>
          <p:cNvPr id="4" name="object 4"/>
          <p:cNvSpPr txBox="1"/>
          <p:nvPr/>
        </p:nvSpPr>
        <p:spPr>
          <a:xfrm>
            <a:off x="676110" y="2744260"/>
            <a:ext cx="7522209" cy="1994535"/>
          </a:xfrm>
          <a:prstGeom prst="rect">
            <a:avLst/>
          </a:prstGeom>
        </p:spPr>
        <p:txBody>
          <a:bodyPr vert="horz" wrap="square" lIns="0" tIns="12065" rIns="0" bIns="0" rtlCol="0">
            <a:spAutoFit/>
          </a:bodyPr>
          <a:lstStyle/>
          <a:p>
            <a:pPr marL="12700" marR="5080">
              <a:lnSpc>
                <a:spcPct val="101499"/>
              </a:lnSpc>
              <a:spcBef>
                <a:spcPts val="95"/>
              </a:spcBef>
            </a:pPr>
            <a:r>
              <a:rPr sz="1950" dirty="0">
                <a:latin typeface="Arial MT"/>
                <a:cs typeface="Arial MT"/>
                <a:hlinkClick r:id="rId3"/>
              </a:rPr>
              <a:t>https://medium.com/@shimaaaboelmagd257/how-to-build-a-</a:t>
            </a:r>
            <a:r>
              <a:rPr sz="1950" spc="-10" dirty="0">
                <a:latin typeface="Arial MT"/>
                <a:cs typeface="Arial MT"/>
                <a:hlinkClick r:id="rId3"/>
              </a:rPr>
              <a:t>movie-</a:t>
            </a:r>
            <a:r>
              <a:rPr sz="1950" spc="-10" dirty="0">
                <a:latin typeface="Arial MT"/>
                <a:cs typeface="Arial MT"/>
              </a:rPr>
              <a:t> </a:t>
            </a:r>
            <a:r>
              <a:rPr sz="1950" dirty="0">
                <a:latin typeface="Arial MT"/>
                <a:cs typeface="Arial MT"/>
              </a:rPr>
              <a:t>ticket-booking-system-in-c-using-menu-navigation-</a:t>
            </a:r>
            <a:r>
              <a:rPr sz="1950" spc="-10" dirty="0">
                <a:latin typeface="Arial MT"/>
                <a:cs typeface="Arial MT"/>
              </a:rPr>
              <a:t>c0582fdf4d0c</a:t>
            </a:r>
            <a:endParaRPr sz="1950" dirty="0">
              <a:latin typeface="Arial MT"/>
              <a:cs typeface="Arial MT"/>
            </a:endParaRPr>
          </a:p>
          <a:p>
            <a:pPr marL="12700" marR="1630680">
              <a:lnSpc>
                <a:spcPct val="101600"/>
              </a:lnSpc>
              <a:spcBef>
                <a:spcPts val="1810"/>
              </a:spcBef>
            </a:pPr>
            <a:r>
              <a:rPr sz="1950" u="sng" spc="-10" dirty="0">
                <a:solidFill>
                  <a:srgbClr val="0000FF"/>
                </a:solidFill>
                <a:uFill>
                  <a:solidFill>
                    <a:srgbClr val="0000FF"/>
                  </a:solidFill>
                </a:uFill>
                <a:latin typeface="Arial MT"/>
                <a:cs typeface="Arial MT"/>
              </a:rPr>
              <a:t>https://</a:t>
            </a:r>
            <a:r>
              <a:rPr sz="1950" u="sng" spc="-10" dirty="0">
                <a:solidFill>
                  <a:srgbClr val="0000FF"/>
                </a:solidFill>
                <a:uFill>
                  <a:solidFill>
                    <a:srgbClr val="0000FF"/>
                  </a:solidFill>
                </a:uFill>
                <a:latin typeface="Arial MT"/>
                <a:cs typeface="Arial MT"/>
                <a:hlinkClick r:id="rId4"/>
              </a:rPr>
              <a:t>www.tutorialspoint.com/cprogramming/c_linke</a:t>
            </a:r>
            <a:r>
              <a:rPr sz="1950" spc="-10" dirty="0">
                <a:solidFill>
                  <a:srgbClr val="0000FF"/>
                </a:solidFill>
                <a:latin typeface="Arial MT"/>
                <a:cs typeface="Arial MT"/>
              </a:rPr>
              <a:t> </a:t>
            </a:r>
            <a:r>
              <a:rPr sz="1950" u="sng" spc="-10" dirty="0">
                <a:solidFill>
                  <a:srgbClr val="0000FF"/>
                </a:solidFill>
                <a:uFill>
                  <a:solidFill>
                    <a:srgbClr val="0000FF"/>
                  </a:solidFill>
                </a:uFill>
                <a:latin typeface="Arial MT"/>
                <a:cs typeface="Arial MT"/>
              </a:rPr>
              <a:t>d_list_algorithm.htm</a:t>
            </a:r>
            <a:endParaRPr sz="1950" dirty="0">
              <a:latin typeface="Arial MT"/>
              <a:cs typeface="Arial MT"/>
            </a:endParaRPr>
          </a:p>
          <a:p>
            <a:pPr marL="12700">
              <a:lnSpc>
                <a:spcPct val="100000"/>
              </a:lnSpc>
              <a:spcBef>
                <a:spcPts val="1845"/>
              </a:spcBef>
            </a:pPr>
            <a:r>
              <a:rPr sz="1950" u="sng" dirty="0">
                <a:solidFill>
                  <a:srgbClr val="0000FF"/>
                </a:solidFill>
                <a:uFill>
                  <a:solidFill>
                    <a:srgbClr val="0000FF"/>
                  </a:solidFill>
                </a:uFill>
                <a:latin typeface="Arial MT"/>
                <a:cs typeface="Arial MT"/>
              </a:rPr>
              <a:t>https://</a:t>
            </a:r>
            <a:r>
              <a:rPr sz="1950" u="sng" dirty="0">
                <a:solidFill>
                  <a:srgbClr val="0000FF"/>
                </a:solidFill>
                <a:uFill>
                  <a:solidFill>
                    <a:srgbClr val="0000FF"/>
                  </a:solidFill>
                </a:uFill>
                <a:latin typeface="Arial MT"/>
                <a:cs typeface="Arial MT"/>
                <a:hlinkClick r:id="rId5"/>
              </a:rPr>
              <a:t>www.geeksforgeeks.org/stack-data-</a:t>
            </a:r>
            <a:r>
              <a:rPr sz="1950" u="sng" spc="-10" dirty="0">
                <a:solidFill>
                  <a:srgbClr val="0000FF"/>
                </a:solidFill>
                <a:uFill>
                  <a:solidFill>
                    <a:srgbClr val="0000FF"/>
                  </a:solidFill>
                </a:uFill>
                <a:latin typeface="Arial MT"/>
                <a:cs typeface="Arial MT"/>
                <a:hlinkClick r:id="rId5"/>
              </a:rPr>
              <a:t>structure/</a:t>
            </a:r>
            <a:endParaRPr sz="1950" dirty="0">
              <a:latin typeface="Arial MT"/>
              <a:cs typeface="Arial M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2003" y="3934967"/>
            <a:ext cx="9963911" cy="2749296"/>
          </a:xfrm>
          <a:prstGeom prst="rect">
            <a:avLst/>
          </a:prstGeom>
        </p:spPr>
      </p:pic>
      <p:grpSp>
        <p:nvGrpSpPr>
          <p:cNvPr id="3" name="object 3"/>
          <p:cNvGrpSpPr/>
          <p:nvPr/>
        </p:nvGrpSpPr>
        <p:grpSpPr>
          <a:xfrm>
            <a:off x="32003" y="1121664"/>
            <a:ext cx="9964420" cy="2749550"/>
            <a:chOff x="32003" y="1121664"/>
            <a:chExt cx="9964420" cy="2749550"/>
          </a:xfrm>
        </p:grpSpPr>
        <p:pic>
          <p:nvPicPr>
            <p:cNvPr id="4" name="object 4"/>
            <p:cNvPicPr/>
            <p:nvPr/>
          </p:nvPicPr>
          <p:blipFill>
            <a:blip r:embed="rId3" cstate="print"/>
            <a:stretch>
              <a:fillRect/>
            </a:stretch>
          </p:blipFill>
          <p:spPr>
            <a:xfrm>
              <a:off x="32003" y="1121664"/>
              <a:ext cx="9963911" cy="2749295"/>
            </a:xfrm>
            <a:prstGeom prst="rect">
              <a:avLst/>
            </a:prstGeom>
          </p:spPr>
        </p:pic>
        <p:pic>
          <p:nvPicPr>
            <p:cNvPr id="5" name="object 5"/>
            <p:cNvPicPr/>
            <p:nvPr/>
          </p:nvPicPr>
          <p:blipFill>
            <a:blip r:embed="rId4" cstate="print"/>
            <a:stretch>
              <a:fillRect/>
            </a:stretch>
          </p:blipFill>
          <p:spPr>
            <a:xfrm>
              <a:off x="6286500" y="2692908"/>
              <a:ext cx="1463039" cy="550164"/>
            </a:xfrm>
            <a:prstGeom prst="rect">
              <a:avLst/>
            </a:prstGeom>
          </p:spPr>
        </p:pic>
        <p:pic>
          <p:nvPicPr>
            <p:cNvPr id="6" name="object 6"/>
            <p:cNvPicPr/>
            <p:nvPr/>
          </p:nvPicPr>
          <p:blipFill>
            <a:blip r:embed="rId5" cstate="print"/>
            <a:stretch>
              <a:fillRect/>
            </a:stretch>
          </p:blipFill>
          <p:spPr>
            <a:xfrm>
              <a:off x="6303264" y="3243072"/>
              <a:ext cx="1446275" cy="470915"/>
            </a:xfrm>
            <a:prstGeom prst="rect">
              <a:avLst/>
            </a:prstGeom>
          </p:spPr>
        </p:pic>
      </p:grpSp>
      <p:sp>
        <p:nvSpPr>
          <p:cNvPr id="7" name="object 7"/>
          <p:cNvSpPr txBox="1">
            <a:spLocks noGrp="1"/>
          </p:cNvSpPr>
          <p:nvPr>
            <p:ph type="title"/>
          </p:nvPr>
        </p:nvSpPr>
        <p:spPr>
          <a:xfrm>
            <a:off x="2214359" y="2751795"/>
            <a:ext cx="3928745" cy="819150"/>
          </a:xfrm>
          <a:prstGeom prst="rect">
            <a:avLst/>
          </a:prstGeom>
        </p:spPr>
        <p:txBody>
          <a:bodyPr vert="horz" wrap="square" lIns="0" tIns="15240" rIns="0" bIns="0" rtlCol="0">
            <a:spAutoFit/>
          </a:bodyPr>
          <a:lstStyle/>
          <a:p>
            <a:pPr marL="38100">
              <a:lnSpc>
                <a:spcPts val="1730"/>
              </a:lnSpc>
              <a:spcBef>
                <a:spcPts val="120"/>
              </a:spcBef>
            </a:pPr>
            <a:r>
              <a:rPr sz="2700" baseline="1543" dirty="0">
                <a:solidFill>
                  <a:srgbClr val="000000"/>
                </a:solidFill>
                <a:latin typeface="Courier New"/>
                <a:cs typeface="Courier New"/>
              </a:rPr>
              <a:t>*uauudo</a:t>
            </a:r>
            <a:r>
              <a:rPr sz="2700" spc="-562" baseline="1543" dirty="0">
                <a:solidFill>
                  <a:srgbClr val="000000"/>
                </a:solidFill>
                <a:latin typeface="Courier New"/>
                <a:cs typeface="Courier New"/>
              </a:rPr>
              <a:t> </a:t>
            </a:r>
            <a:r>
              <a:rPr sz="2700" spc="172" baseline="1543" dirty="0">
                <a:solidFill>
                  <a:srgbClr val="000000"/>
                </a:solidFill>
                <a:latin typeface="Courier New"/>
                <a:cs typeface="Courier New"/>
              </a:rPr>
              <a:t>ao</a:t>
            </a:r>
            <a:r>
              <a:rPr sz="2700" spc="-1252" baseline="1543" dirty="0">
                <a:solidFill>
                  <a:srgbClr val="000000"/>
                </a:solidFill>
                <a:latin typeface="Courier New"/>
                <a:cs typeface="Courier New"/>
              </a:rPr>
              <a:t> </a:t>
            </a:r>
            <a:r>
              <a:rPr sz="2700" baseline="1543" dirty="0">
                <a:solidFill>
                  <a:srgbClr val="000000"/>
                </a:solidFill>
                <a:latin typeface="Courier New"/>
                <a:cs typeface="Courier New"/>
              </a:rPr>
              <a:t>a</a:t>
            </a:r>
            <a:r>
              <a:rPr sz="2700" spc="-1320" baseline="1543" dirty="0">
                <a:solidFill>
                  <a:srgbClr val="000000"/>
                </a:solidFill>
                <a:latin typeface="Courier New"/>
                <a:cs typeface="Courier New"/>
              </a:rPr>
              <a:t> </a:t>
            </a:r>
            <a:r>
              <a:rPr sz="2700" spc="172" baseline="1543" dirty="0">
                <a:solidFill>
                  <a:srgbClr val="000000"/>
                </a:solidFill>
                <a:latin typeface="Courier New"/>
                <a:cs typeface="Courier New"/>
              </a:rPr>
              <a:t>Qa</a:t>
            </a:r>
            <a:r>
              <a:rPr sz="2700" spc="15" baseline="1543" dirty="0">
                <a:solidFill>
                  <a:srgbClr val="000000"/>
                </a:solidFill>
                <a:latin typeface="Courier New"/>
                <a:cs typeface="Courier New"/>
              </a:rPr>
              <a:t> </a:t>
            </a:r>
            <a:r>
              <a:rPr sz="2700" spc="-15" baseline="9259" dirty="0">
                <a:solidFill>
                  <a:srgbClr val="000000"/>
                </a:solidFill>
                <a:latin typeface="Courier New"/>
                <a:cs typeface="Courier New"/>
              </a:rPr>
              <a:t>q</a:t>
            </a:r>
            <a:r>
              <a:rPr sz="1800" spc="-10" dirty="0">
                <a:solidFill>
                  <a:srgbClr val="000000"/>
                </a:solidFill>
                <a:latin typeface="Courier New"/>
                <a:cs typeface="Courier New"/>
              </a:rPr>
              <a:t>e"!</a:t>
            </a:r>
            <a:r>
              <a:rPr sz="2850" spc="-15" baseline="-4385" dirty="0">
                <a:solidFill>
                  <a:srgbClr val="000000"/>
                </a:solidFill>
                <a:latin typeface="Courier New"/>
                <a:cs typeface="Courier New"/>
              </a:rPr>
              <a:t>e</a:t>
            </a:r>
            <a:r>
              <a:rPr sz="1800" spc="-10" dirty="0">
                <a:solidFill>
                  <a:srgbClr val="000000"/>
                </a:solidFill>
                <a:latin typeface="Courier New"/>
                <a:cs typeface="Courier New"/>
              </a:rPr>
              <a:t>l</a:t>
            </a:r>
            <a:r>
              <a:rPr sz="1500" spc="-15" baseline="8333" dirty="0">
                <a:solidFill>
                  <a:srgbClr val="000000"/>
                </a:solidFill>
                <a:latin typeface="Courier New"/>
                <a:cs typeface="Courier New"/>
              </a:rPr>
              <a:t>5</a:t>
            </a:r>
            <a:r>
              <a:rPr sz="1800" spc="-10" dirty="0">
                <a:solidFill>
                  <a:srgbClr val="000000"/>
                </a:solidFill>
                <a:latin typeface="Courier New"/>
                <a:cs typeface="Courier New"/>
              </a:rPr>
              <a:t>°S°°9</a:t>
            </a:r>
            <a:endParaRPr sz="1800">
              <a:latin typeface="Courier New"/>
              <a:cs typeface="Courier New"/>
            </a:endParaRPr>
          </a:p>
          <a:p>
            <a:pPr marL="45720">
              <a:lnSpc>
                <a:spcPts val="4490"/>
              </a:lnSpc>
            </a:pPr>
            <a:r>
              <a:rPr sz="4200" spc="-10" dirty="0">
                <a:solidFill>
                  <a:srgbClr val="000000"/>
                </a:solidFill>
                <a:latin typeface="Calibri"/>
                <a:cs typeface="Calibri"/>
              </a:rPr>
              <a:t>S1Ë0319B0153H1</a:t>
            </a:r>
            <a:endParaRPr sz="4200">
              <a:latin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61378" rIns="0" bIns="0" rtlCol="0">
            <a:spAutoFit/>
          </a:bodyPr>
          <a:lstStyle/>
          <a:p>
            <a:pPr marL="2639695">
              <a:lnSpc>
                <a:spcPct val="100000"/>
              </a:lnSpc>
              <a:spcBef>
                <a:spcPts val="130"/>
              </a:spcBef>
            </a:pPr>
            <a:r>
              <a:rPr spc="140" dirty="0"/>
              <a:t>Content</a:t>
            </a:r>
          </a:p>
        </p:txBody>
      </p:sp>
      <p:sp>
        <p:nvSpPr>
          <p:cNvPr id="3" name="object 3"/>
          <p:cNvSpPr txBox="1"/>
          <p:nvPr/>
        </p:nvSpPr>
        <p:spPr>
          <a:xfrm>
            <a:off x="424658" y="2521658"/>
            <a:ext cx="4137025" cy="2154555"/>
          </a:xfrm>
          <a:prstGeom prst="rect">
            <a:avLst/>
          </a:prstGeom>
        </p:spPr>
        <p:txBody>
          <a:bodyPr vert="horz" wrap="square" lIns="0" tIns="15875" rIns="0" bIns="0" rtlCol="0">
            <a:spAutoFit/>
          </a:bodyPr>
          <a:lstStyle/>
          <a:p>
            <a:pPr marL="514984" indent="-400685">
              <a:lnSpc>
                <a:spcPts val="1675"/>
              </a:lnSpc>
              <a:spcBef>
                <a:spcPts val="125"/>
              </a:spcBef>
              <a:buClr>
                <a:srgbClr val="31384D"/>
              </a:buClr>
              <a:buSzPct val="116666"/>
              <a:buAutoNum type="arabicPeriod"/>
              <a:tabLst>
                <a:tab pos="514984" algn="l"/>
              </a:tabLst>
            </a:pPr>
            <a:r>
              <a:rPr sz="1200" b="1" dirty="0">
                <a:latin typeface="Arial"/>
                <a:cs typeface="Arial"/>
              </a:rPr>
              <a:t>Introduction</a:t>
            </a:r>
            <a:r>
              <a:rPr sz="1200" b="1" spc="-65" dirty="0">
                <a:latin typeface="Arial"/>
                <a:cs typeface="Arial"/>
              </a:rPr>
              <a:t> </a:t>
            </a:r>
            <a:r>
              <a:rPr sz="1200" b="1" dirty="0">
                <a:latin typeface="Arial"/>
                <a:cs typeface="Arial"/>
              </a:rPr>
              <a:t>to</a:t>
            </a:r>
            <a:r>
              <a:rPr sz="1200" b="1" spc="-55" dirty="0">
                <a:latin typeface="Arial"/>
                <a:cs typeface="Arial"/>
              </a:rPr>
              <a:t> </a:t>
            </a:r>
            <a:r>
              <a:rPr sz="1200" b="1" dirty="0">
                <a:latin typeface="Arial"/>
                <a:cs typeface="Arial"/>
              </a:rPr>
              <a:t>the</a:t>
            </a:r>
            <a:r>
              <a:rPr sz="1200" b="1" spc="-35" dirty="0">
                <a:latin typeface="Arial"/>
                <a:cs typeface="Arial"/>
              </a:rPr>
              <a:t> </a:t>
            </a:r>
            <a:r>
              <a:rPr sz="1200" b="1" spc="-10" dirty="0">
                <a:latin typeface="Arial"/>
                <a:cs typeface="Arial"/>
              </a:rPr>
              <a:t>Project</a:t>
            </a:r>
            <a:endParaRPr sz="1200">
              <a:latin typeface="Arial"/>
              <a:cs typeface="Arial"/>
            </a:endParaRPr>
          </a:p>
          <a:p>
            <a:pPr marL="514984" indent="-400685">
              <a:lnSpc>
                <a:spcPts val="1675"/>
              </a:lnSpc>
              <a:buClr>
                <a:srgbClr val="31384D"/>
              </a:buClr>
              <a:buSzPct val="116666"/>
              <a:buAutoNum type="arabicPeriod"/>
              <a:tabLst>
                <a:tab pos="514984" algn="l"/>
              </a:tabLst>
            </a:pPr>
            <a:r>
              <a:rPr sz="1200" b="1" dirty="0">
                <a:latin typeface="Arial"/>
                <a:cs typeface="Arial"/>
              </a:rPr>
              <a:t>Problem</a:t>
            </a:r>
            <a:r>
              <a:rPr sz="1200" b="1" spc="-35" dirty="0">
                <a:latin typeface="Arial"/>
                <a:cs typeface="Arial"/>
              </a:rPr>
              <a:t> </a:t>
            </a:r>
            <a:r>
              <a:rPr sz="1200" b="1" spc="-10" dirty="0">
                <a:latin typeface="Arial"/>
                <a:cs typeface="Arial"/>
              </a:rPr>
              <a:t>Statement</a:t>
            </a:r>
            <a:endParaRPr sz="1200">
              <a:latin typeface="Arial"/>
              <a:cs typeface="Arial"/>
            </a:endParaRPr>
          </a:p>
          <a:p>
            <a:pPr marL="514984" indent="-400685">
              <a:lnSpc>
                <a:spcPts val="1675"/>
              </a:lnSpc>
              <a:buClr>
                <a:srgbClr val="31384D"/>
              </a:buClr>
              <a:buSzPct val="116666"/>
              <a:buAutoNum type="arabicPeriod"/>
              <a:tabLst>
                <a:tab pos="514984" algn="l"/>
              </a:tabLst>
            </a:pPr>
            <a:r>
              <a:rPr sz="1200" b="1" dirty="0">
                <a:latin typeface="Arial"/>
                <a:cs typeface="Arial"/>
              </a:rPr>
              <a:t>Objectives</a:t>
            </a:r>
            <a:r>
              <a:rPr sz="1200" b="1" spc="-45" dirty="0">
                <a:latin typeface="Arial"/>
                <a:cs typeface="Arial"/>
              </a:rPr>
              <a:t> </a:t>
            </a:r>
            <a:r>
              <a:rPr sz="1200" b="1" dirty="0">
                <a:latin typeface="Arial"/>
                <a:cs typeface="Arial"/>
              </a:rPr>
              <a:t>of</a:t>
            </a:r>
            <a:r>
              <a:rPr sz="1200" b="1" spc="-35" dirty="0">
                <a:latin typeface="Arial"/>
                <a:cs typeface="Arial"/>
              </a:rPr>
              <a:t> </a:t>
            </a:r>
            <a:r>
              <a:rPr sz="1200" b="1" dirty="0">
                <a:latin typeface="Arial"/>
                <a:cs typeface="Arial"/>
              </a:rPr>
              <a:t>the</a:t>
            </a:r>
            <a:r>
              <a:rPr sz="1200" b="1" spc="-45" dirty="0">
                <a:latin typeface="Arial"/>
                <a:cs typeface="Arial"/>
              </a:rPr>
              <a:t> </a:t>
            </a:r>
            <a:r>
              <a:rPr sz="1200" b="1" spc="-10" dirty="0">
                <a:latin typeface="Arial"/>
                <a:cs typeface="Arial"/>
              </a:rPr>
              <a:t>Project</a:t>
            </a:r>
            <a:endParaRPr sz="1200">
              <a:latin typeface="Arial"/>
              <a:cs typeface="Arial"/>
            </a:endParaRPr>
          </a:p>
          <a:p>
            <a:pPr marL="514984" indent="-400685">
              <a:lnSpc>
                <a:spcPts val="1670"/>
              </a:lnSpc>
              <a:buClr>
                <a:srgbClr val="31384D"/>
              </a:buClr>
              <a:buSzPct val="116666"/>
              <a:buAutoNum type="arabicPeriod"/>
              <a:tabLst>
                <a:tab pos="514984" algn="l"/>
              </a:tabLst>
            </a:pPr>
            <a:r>
              <a:rPr sz="1200" b="1" dirty="0">
                <a:latin typeface="Arial"/>
                <a:cs typeface="Arial"/>
              </a:rPr>
              <a:t>Scope</a:t>
            </a:r>
            <a:r>
              <a:rPr sz="1200" b="1" spc="-35" dirty="0">
                <a:latin typeface="Arial"/>
                <a:cs typeface="Arial"/>
              </a:rPr>
              <a:t> </a:t>
            </a:r>
            <a:r>
              <a:rPr sz="1200" b="1" dirty="0">
                <a:latin typeface="Arial"/>
                <a:cs typeface="Arial"/>
              </a:rPr>
              <a:t>of</a:t>
            </a:r>
            <a:r>
              <a:rPr sz="1200" b="1" spc="-15" dirty="0">
                <a:latin typeface="Arial"/>
                <a:cs typeface="Arial"/>
              </a:rPr>
              <a:t> </a:t>
            </a:r>
            <a:r>
              <a:rPr sz="1200" b="1" dirty="0">
                <a:latin typeface="Arial"/>
                <a:cs typeface="Arial"/>
              </a:rPr>
              <a:t>the</a:t>
            </a:r>
            <a:r>
              <a:rPr sz="1200" b="1" spc="-45" dirty="0">
                <a:latin typeface="Arial"/>
                <a:cs typeface="Arial"/>
              </a:rPr>
              <a:t> </a:t>
            </a:r>
            <a:r>
              <a:rPr sz="1200" b="1" spc="-10" dirty="0">
                <a:latin typeface="Arial"/>
                <a:cs typeface="Arial"/>
              </a:rPr>
              <a:t>Project</a:t>
            </a:r>
            <a:endParaRPr sz="1200">
              <a:latin typeface="Arial"/>
              <a:cs typeface="Arial"/>
            </a:endParaRPr>
          </a:p>
          <a:p>
            <a:pPr marL="514984" indent="-400685">
              <a:lnSpc>
                <a:spcPts val="1675"/>
              </a:lnSpc>
              <a:buClr>
                <a:srgbClr val="31384D"/>
              </a:buClr>
              <a:buSzPct val="116666"/>
              <a:buAutoNum type="arabicPeriod"/>
              <a:tabLst>
                <a:tab pos="514984" algn="l"/>
              </a:tabLst>
            </a:pPr>
            <a:r>
              <a:rPr sz="1200" b="1" spc="-10" dirty="0">
                <a:latin typeface="Arial"/>
                <a:cs typeface="Arial"/>
              </a:rPr>
              <a:t>Requirements</a:t>
            </a:r>
            <a:r>
              <a:rPr sz="1200" b="1" spc="-40" dirty="0">
                <a:latin typeface="Arial"/>
                <a:cs typeface="Arial"/>
              </a:rPr>
              <a:t> </a:t>
            </a:r>
            <a:r>
              <a:rPr sz="1200" b="1" dirty="0">
                <a:latin typeface="Arial"/>
                <a:cs typeface="Arial"/>
              </a:rPr>
              <a:t>of</a:t>
            </a:r>
            <a:r>
              <a:rPr sz="1200" b="1" spc="-40" dirty="0">
                <a:latin typeface="Arial"/>
                <a:cs typeface="Arial"/>
              </a:rPr>
              <a:t> </a:t>
            </a:r>
            <a:r>
              <a:rPr sz="1200" b="1" dirty="0">
                <a:latin typeface="Arial"/>
                <a:cs typeface="Arial"/>
              </a:rPr>
              <a:t>the</a:t>
            </a:r>
            <a:r>
              <a:rPr sz="1200" b="1" spc="-30" dirty="0">
                <a:latin typeface="Arial"/>
                <a:cs typeface="Arial"/>
              </a:rPr>
              <a:t> </a:t>
            </a:r>
            <a:r>
              <a:rPr sz="1200" b="1" dirty="0">
                <a:latin typeface="Arial"/>
                <a:cs typeface="Arial"/>
              </a:rPr>
              <a:t>System (Hardware,</a:t>
            </a:r>
            <a:r>
              <a:rPr sz="1200" b="1" spc="-55" dirty="0">
                <a:latin typeface="Arial"/>
                <a:cs typeface="Arial"/>
              </a:rPr>
              <a:t> </a:t>
            </a:r>
            <a:r>
              <a:rPr sz="1200" b="1" spc="-10" dirty="0">
                <a:latin typeface="Arial"/>
                <a:cs typeface="Arial"/>
              </a:rPr>
              <a:t>Software)</a:t>
            </a:r>
            <a:endParaRPr sz="1200">
              <a:latin typeface="Arial"/>
              <a:cs typeface="Arial"/>
            </a:endParaRPr>
          </a:p>
          <a:p>
            <a:pPr marL="514984" indent="-400685">
              <a:lnSpc>
                <a:spcPts val="1675"/>
              </a:lnSpc>
              <a:buClr>
                <a:srgbClr val="31384D"/>
              </a:buClr>
              <a:buSzPct val="116666"/>
              <a:buAutoNum type="arabicPeriod"/>
              <a:tabLst>
                <a:tab pos="514984" algn="l"/>
              </a:tabLst>
            </a:pPr>
            <a:r>
              <a:rPr sz="1200" b="1" dirty="0">
                <a:latin typeface="Arial"/>
                <a:cs typeface="Arial"/>
              </a:rPr>
              <a:t>ER</a:t>
            </a:r>
            <a:r>
              <a:rPr sz="1200" b="1" spc="-10" dirty="0">
                <a:latin typeface="Arial"/>
                <a:cs typeface="Arial"/>
              </a:rPr>
              <a:t> </a:t>
            </a:r>
            <a:r>
              <a:rPr sz="1200" b="1" dirty="0">
                <a:latin typeface="Arial"/>
                <a:cs typeface="Arial"/>
              </a:rPr>
              <a:t>Diagram</a:t>
            </a:r>
            <a:r>
              <a:rPr sz="1200" b="1" spc="-25" dirty="0">
                <a:latin typeface="Arial"/>
                <a:cs typeface="Arial"/>
              </a:rPr>
              <a:t> </a:t>
            </a:r>
            <a:r>
              <a:rPr sz="1200" b="1" dirty="0">
                <a:latin typeface="Arial"/>
                <a:cs typeface="Arial"/>
              </a:rPr>
              <a:t>of</a:t>
            </a:r>
            <a:r>
              <a:rPr sz="1200" b="1" spc="-20" dirty="0">
                <a:latin typeface="Arial"/>
                <a:cs typeface="Arial"/>
              </a:rPr>
              <a:t> </a:t>
            </a:r>
            <a:r>
              <a:rPr sz="1200" b="1" dirty="0">
                <a:latin typeface="Arial"/>
                <a:cs typeface="Arial"/>
              </a:rPr>
              <a:t>the</a:t>
            </a:r>
            <a:r>
              <a:rPr sz="1200" b="1" spc="-35" dirty="0">
                <a:latin typeface="Arial"/>
                <a:cs typeface="Arial"/>
              </a:rPr>
              <a:t> </a:t>
            </a:r>
            <a:r>
              <a:rPr sz="1200" b="1" spc="-10" dirty="0">
                <a:latin typeface="Arial"/>
                <a:cs typeface="Arial"/>
              </a:rPr>
              <a:t>Proposed</a:t>
            </a:r>
            <a:r>
              <a:rPr sz="1200" b="1" spc="-30" dirty="0">
                <a:latin typeface="Arial"/>
                <a:cs typeface="Arial"/>
              </a:rPr>
              <a:t> </a:t>
            </a:r>
            <a:r>
              <a:rPr sz="1200" b="1" spc="-10" dirty="0">
                <a:latin typeface="Arial"/>
                <a:cs typeface="Arial"/>
              </a:rPr>
              <a:t>System</a:t>
            </a:r>
            <a:endParaRPr sz="1200">
              <a:latin typeface="Arial"/>
              <a:cs typeface="Arial"/>
            </a:endParaRPr>
          </a:p>
          <a:p>
            <a:pPr marL="514984" indent="-400685">
              <a:lnSpc>
                <a:spcPts val="1670"/>
              </a:lnSpc>
              <a:buClr>
                <a:srgbClr val="31384D"/>
              </a:buClr>
              <a:buSzPct val="116666"/>
              <a:buAutoNum type="arabicPeriod"/>
              <a:tabLst>
                <a:tab pos="514984" algn="l"/>
              </a:tabLst>
            </a:pPr>
            <a:r>
              <a:rPr sz="1200" b="1" dirty="0">
                <a:latin typeface="Arial"/>
                <a:cs typeface="Arial"/>
              </a:rPr>
              <a:t>Data</a:t>
            </a:r>
            <a:r>
              <a:rPr sz="1200" b="1" spc="-20" dirty="0">
                <a:latin typeface="Arial"/>
                <a:cs typeface="Arial"/>
              </a:rPr>
              <a:t> </a:t>
            </a:r>
            <a:r>
              <a:rPr sz="1200" b="1" dirty="0">
                <a:latin typeface="Arial"/>
                <a:cs typeface="Arial"/>
              </a:rPr>
              <a:t>Structure</a:t>
            </a:r>
            <a:r>
              <a:rPr sz="1200" b="1" spc="-50" dirty="0">
                <a:latin typeface="Arial"/>
                <a:cs typeface="Arial"/>
              </a:rPr>
              <a:t> </a:t>
            </a:r>
            <a:r>
              <a:rPr sz="1200" b="1" dirty="0">
                <a:latin typeface="Arial"/>
                <a:cs typeface="Arial"/>
              </a:rPr>
              <a:t>&amp;</a:t>
            </a:r>
            <a:r>
              <a:rPr sz="1200" b="1" spc="-10" dirty="0">
                <a:latin typeface="Arial"/>
                <a:cs typeface="Arial"/>
              </a:rPr>
              <a:t> Concepts</a:t>
            </a:r>
            <a:r>
              <a:rPr sz="1200" b="1" spc="-40" dirty="0">
                <a:latin typeface="Arial"/>
                <a:cs typeface="Arial"/>
              </a:rPr>
              <a:t> </a:t>
            </a:r>
            <a:r>
              <a:rPr sz="1200" b="1" spc="-20" dirty="0">
                <a:latin typeface="Arial"/>
                <a:cs typeface="Arial"/>
              </a:rPr>
              <a:t>Used</a:t>
            </a:r>
            <a:endParaRPr sz="1200">
              <a:latin typeface="Arial"/>
              <a:cs typeface="Arial"/>
            </a:endParaRPr>
          </a:p>
          <a:p>
            <a:pPr marL="514984" indent="-400685">
              <a:lnSpc>
                <a:spcPts val="1675"/>
              </a:lnSpc>
              <a:buClr>
                <a:srgbClr val="31384D"/>
              </a:buClr>
              <a:buSzPct val="116666"/>
              <a:buAutoNum type="arabicPeriod"/>
              <a:tabLst>
                <a:tab pos="514984" algn="l"/>
              </a:tabLst>
            </a:pPr>
            <a:r>
              <a:rPr sz="1200" b="1" dirty="0">
                <a:latin typeface="Arial"/>
                <a:cs typeface="Arial"/>
              </a:rPr>
              <a:t>Time</a:t>
            </a:r>
            <a:r>
              <a:rPr sz="1200" b="1" spc="-65" dirty="0">
                <a:latin typeface="Arial"/>
                <a:cs typeface="Arial"/>
              </a:rPr>
              <a:t> </a:t>
            </a:r>
            <a:r>
              <a:rPr sz="1200" b="1" dirty="0">
                <a:latin typeface="Arial"/>
                <a:cs typeface="Arial"/>
              </a:rPr>
              <a:t>and</a:t>
            </a:r>
            <a:r>
              <a:rPr sz="1200" b="1" spc="-55" dirty="0">
                <a:latin typeface="Arial"/>
                <a:cs typeface="Arial"/>
              </a:rPr>
              <a:t> </a:t>
            </a:r>
            <a:r>
              <a:rPr sz="1200" b="1" dirty="0">
                <a:latin typeface="Arial"/>
                <a:cs typeface="Arial"/>
              </a:rPr>
              <a:t>Space</a:t>
            </a:r>
            <a:r>
              <a:rPr sz="1200" b="1" spc="-45" dirty="0">
                <a:latin typeface="Arial"/>
                <a:cs typeface="Arial"/>
              </a:rPr>
              <a:t> </a:t>
            </a:r>
            <a:r>
              <a:rPr sz="1200" b="1" spc="-10" dirty="0">
                <a:latin typeface="Arial"/>
                <a:cs typeface="Arial"/>
              </a:rPr>
              <a:t>Complexity</a:t>
            </a:r>
            <a:endParaRPr sz="1200">
              <a:latin typeface="Arial"/>
              <a:cs typeface="Arial"/>
            </a:endParaRPr>
          </a:p>
          <a:p>
            <a:pPr marL="514984" indent="-502284">
              <a:lnSpc>
                <a:spcPts val="1675"/>
              </a:lnSpc>
              <a:buClr>
                <a:srgbClr val="31384D"/>
              </a:buClr>
              <a:buSzPct val="116666"/>
              <a:buAutoNum type="arabicPeriod"/>
              <a:tabLst>
                <a:tab pos="514984" algn="l"/>
              </a:tabLst>
            </a:pPr>
            <a:r>
              <a:rPr sz="1200" b="1" dirty="0">
                <a:latin typeface="Arial"/>
                <a:cs typeface="Arial"/>
              </a:rPr>
              <a:t>Front</a:t>
            </a:r>
            <a:r>
              <a:rPr sz="1200" b="1" spc="-60" dirty="0">
                <a:latin typeface="Arial"/>
                <a:cs typeface="Arial"/>
              </a:rPr>
              <a:t> </a:t>
            </a:r>
            <a:r>
              <a:rPr sz="1200" b="1" spc="-25" dirty="0">
                <a:latin typeface="Arial"/>
                <a:cs typeface="Arial"/>
              </a:rPr>
              <a:t>End</a:t>
            </a:r>
            <a:endParaRPr sz="1200">
              <a:latin typeface="Arial"/>
              <a:cs typeface="Arial"/>
            </a:endParaRPr>
          </a:p>
          <a:p>
            <a:pPr marL="514984" indent="-502284">
              <a:lnSpc>
                <a:spcPts val="1675"/>
              </a:lnSpc>
              <a:buClr>
                <a:srgbClr val="31384D"/>
              </a:buClr>
              <a:buSzPct val="116666"/>
              <a:buAutoNum type="arabicPeriod"/>
              <a:tabLst>
                <a:tab pos="514984" algn="l"/>
              </a:tabLst>
            </a:pPr>
            <a:r>
              <a:rPr sz="1200" b="1" spc="-10" dirty="0">
                <a:latin typeface="Arial"/>
                <a:cs typeface="Arial"/>
              </a:rPr>
              <a:t>Implementation</a:t>
            </a:r>
            <a:endParaRPr sz="1200">
              <a:latin typeface="Arial"/>
              <a:cs typeface="Arial"/>
            </a:endParaRPr>
          </a:p>
        </p:txBody>
      </p:sp>
      <p:pic>
        <p:nvPicPr>
          <p:cNvPr id="4" name="object 4"/>
          <p:cNvPicPr/>
          <p:nvPr/>
        </p:nvPicPr>
        <p:blipFill>
          <a:blip r:embed="rId2" cstate="print"/>
          <a:stretch>
            <a:fillRect/>
          </a:stretch>
        </p:blipFill>
        <p:spPr>
          <a:xfrm>
            <a:off x="449580" y="1158240"/>
            <a:ext cx="760475" cy="1222247"/>
          </a:xfrm>
          <a:prstGeom prst="rect">
            <a:avLst/>
          </a:prstGeom>
        </p:spPr>
      </p:pic>
      <p:sp>
        <p:nvSpPr>
          <p:cNvPr id="5" name="object 5"/>
          <p:cNvSpPr txBox="1"/>
          <p:nvPr/>
        </p:nvSpPr>
        <p:spPr>
          <a:xfrm>
            <a:off x="5112436" y="2752167"/>
            <a:ext cx="2308860" cy="662940"/>
          </a:xfrm>
          <a:prstGeom prst="rect">
            <a:avLst/>
          </a:prstGeom>
        </p:spPr>
        <p:txBody>
          <a:bodyPr vert="horz" wrap="square" lIns="0" tIns="41275" rIns="0" bIns="0" rtlCol="0">
            <a:spAutoFit/>
          </a:bodyPr>
          <a:lstStyle/>
          <a:p>
            <a:pPr marL="12700">
              <a:lnSpc>
                <a:spcPct val="100000"/>
              </a:lnSpc>
              <a:spcBef>
                <a:spcPts val="325"/>
              </a:spcBef>
            </a:pPr>
            <a:r>
              <a:rPr sz="1200" b="1" dirty="0">
                <a:latin typeface="Arial"/>
                <a:cs typeface="Arial"/>
              </a:rPr>
              <a:t>11,</a:t>
            </a:r>
            <a:r>
              <a:rPr sz="1200" b="1" spc="-25" dirty="0">
                <a:latin typeface="Arial"/>
                <a:cs typeface="Arial"/>
              </a:rPr>
              <a:t> </a:t>
            </a:r>
            <a:r>
              <a:rPr sz="1200" b="1" dirty="0">
                <a:latin typeface="Arial"/>
                <a:cs typeface="Arial"/>
              </a:rPr>
              <a:t>Output</a:t>
            </a:r>
            <a:r>
              <a:rPr sz="1200" b="1" spc="-35" dirty="0">
                <a:latin typeface="Arial"/>
                <a:cs typeface="Arial"/>
              </a:rPr>
              <a:t> </a:t>
            </a:r>
            <a:r>
              <a:rPr sz="1200" b="1" spc="-10" dirty="0">
                <a:latin typeface="Arial"/>
                <a:cs typeface="Arial"/>
              </a:rPr>
              <a:t>Screenshots</a:t>
            </a:r>
            <a:endParaRPr sz="1200">
              <a:latin typeface="Arial"/>
              <a:cs typeface="Arial"/>
            </a:endParaRPr>
          </a:p>
          <a:p>
            <a:pPr marL="12700">
              <a:lnSpc>
                <a:spcPct val="100000"/>
              </a:lnSpc>
              <a:spcBef>
                <a:spcPts val="225"/>
              </a:spcBef>
            </a:pPr>
            <a:r>
              <a:rPr sz="1200" b="1" dirty="0">
                <a:latin typeface="Arial"/>
                <a:cs typeface="Arial"/>
              </a:rPr>
              <a:t>12,</a:t>
            </a:r>
            <a:r>
              <a:rPr sz="1200" b="1" spc="-55" dirty="0">
                <a:latin typeface="Arial"/>
                <a:cs typeface="Arial"/>
              </a:rPr>
              <a:t> </a:t>
            </a:r>
            <a:r>
              <a:rPr sz="1200" b="1" spc="-10" dirty="0">
                <a:latin typeface="Arial"/>
                <a:cs typeface="Arial"/>
              </a:rPr>
              <a:t>Conclusion</a:t>
            </a:r>
            <a:endParaRPr sz="1200">
              <a:latin typeface="Arial"/>
              <a:cs typeface="Arial"/>
            </a:endParaRPr>
          </a:p>
          <a:p>
            <a:pPr marL="12700">
              <a:lnSpc>
                <a:spcPct val="100000"/>
              </a:lnSpc>
              <a:spcBef>
                <a:spcPts val="240"/>
              </a:spcBef>
            </a:pPr>
            <a:r>
              <a:rPr sz="1200" b="1" dirty="0">
                <a:latin typeface="Arial"/>
                <a:cs typeface="Arial"/>
              </a:rPr>
              <a:t>13.</a:t>
            </a:r>
            <a:r>
              <a:rPr sz="1200" b="1" spc="-30" dirty="0">
                <a:latin typeface="Arial"/>
                <a:cs typeface="Arial"/>
              </a:rPr>
              <a:t> </a:t>
            </a:r>
            <a:r>
              <a:rPr sz="1200" b="1" spc="-10" dirty="0">
                <a:latin typeface="Arial"/>
                <a:cs typeface="Arial"/>
              </a:rPr>
              <a:t>References</a:t>
            </a:r>
            <a:r>
              <a:rPr sz="1200" b="1" spc="-35" dirty="0">
                <a:latin typeface="Arial"/>
                <a:cs typeface="Arial"/>
              </a:rPr>
              <a:t> </a:t>
            </a:r>
            <a:r>
              <a:rPr sz="1200" b="1" dirty="0">
                <a:latin typeface="Arial"/>
                <a:cs typeface="Arial"/>
              </a:rPr>
              <a:t>(in</a:t>
            </a:r>
            <a:r>
              <a:rPr sz="1200" b="1" spc="-40" dirty="0">
                <a:latin typeface="Arial"/>
                <a:cs typeface="Arial"/>
              </a:rPr>
              <a:t> </a:t>
            </a:r>
            <a:r>
              <a:rPr sz="1200" b="1" dirty="0">
                <a:latin typeface="Arial"/>
                <a:cs typeface="Arial"/>
              </a:rPr>
              <a:t>IEEE</a:t>
            </a:r>
            <a:r>
              <a:rPr sz="1200" b="1" spc="-10" dirty="0">
                <a:latin typeface="Arial"/>
                <a:cs typeface="Arial"/>
              </a:rPr>
              <a:t> Format)</a:t>
            </a:r>
            <a:endParaRPr sz="1200">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92722" rIns="0" bIns="0" rtlCol="0">
            <a:spAutoFit/>
          </a:bodyPr>
          <a:lstStyle/>
          <a:p>
            <a:pPr marL="1245235">
              <a:lnSpc>
                <a:spcPct val="100000"/>
              </a:lnSpc>
              <a:spcBef>
                <a:spcPts val="130"/>
              </a:spcBef>
            </a:pPr>
            <a:r>
              <a:rPr spc="155" dirty="0"/>
              <a:t>Introduction</a:t>
            </a:r>
            <a:r>
              <a:rPr spc="225" dirty="0"/>
              <a:t> </a:t>
            </a:r>
            <a:r>
              <a:rPr spc="45" dirty="0"/>
              <a:t>to</a:t>
            </a:r>
            <a:r>
              <a:rPr spc="195" dirty="0"/>
              <a:t> </a:t>
            </a:r>
            <a:r>
              <a:rPr spc="95" dirty="0"/>
              <a:t>Project</a:t>
            </a:r>
          </a:p>
        </p:txBody>
      </p:sp>
      <p:pic>
        <p:nvPicPr>
          <p:cNvPr id="3" name="object 3"/>
          <p:cNvPicPr/>
          <p:nvPr/>
        </p:nvPicPr>
        <p:blipFill>
          <a:blip r:embed="rId2" cstate="print"/>
          <a:stretch>
            <a:fillRect/>
          </a:stretch>
        </p:blipFill>
        <p:spPr>
          <a:xfrm>
            <a:off x="449580" y="1158240"/>
            <a:ext cx="760475" cy="1222247"/>
          </a:xfrm>
          <a:prstGeom prst="rect">
            <a:avLst/>
          </a:prstGeom>
        </p:spPr>
      </p:pic>
      <p:sp>
        <p:nvSpPr>
          <p:cNvPr id="4" name="object 4"/>
          <p:cNvSpPr txBox="1"/>
          <p:nvPr/>
        </p:nvSpPr>
        <p:spPr>
          <a:xfrm>
            <a:off x="1179027" y="2827997"/>
            <a:ext cx="7751445" cy="4197752"/>
          </a:xfrm>
          <a:prstGeom prst="rect">
            <a:avLst/>
          </a:prstGeom>
        </p:spPr>
        <p:txBody>
          <a:bodyPr vert="horz" wrap="square" lIns="0" tIns="12065" rIns="0" bIns="0" rtlCol="0">
            <a:spAutoFit/>
          </a:bodyPr>
          <a:lstStyle/>
          <a:p>
            <a:r>
              <a:rPr lang="en-US" sz="1600" b="1" dirty="0"/>
              <a:t>🏟️ Introduction</a:t>
            </a:r>
          </a:p>
          <a:p>
            <a:r>
              <a:rPr lang="en-US" sz="1600" dirty="0"/>
              <a:t>The </a:t>
            </a:r>
            <a:r>
              <a:rPr lang="en-US" sz="1600" b="1" dirty="0"/>
              <a:t>Football Stadium Ticket Booking System</a:t>
            </a:r>
            <a:r>
              <a:rPr lang="en-US" sz="1600" dirty="0"/>
              <a:t> is a console-based mini project developed in </a:t>
            </a:r>
            <a:r>
              <a:rPr lang="en-US" sz="1600" b="1" dirty="0"/>
              <a:t>C programming language</a:t>
            </a:r>
            <a:r>
              <a:rPr lang="en-US" sz="1600" dirty="0"/>
              <a:t> using the principles of </a:t>
            </a:r>
            <a:r>
              <a:rPr lang="en-US" sz="1600" b="1" dirty="0"/>
              <a:t>Data Structures and Algorithms (DSA)</a:t>
            </a:r>
            <a:r>
              <a:rPr lang="en-US" sz="1600" dirty="0"/>
              <a:t>.</a:t>
            </a:r>
            <a:br>
              <a:rPr lang="en-US" sz="1600" dirty="0"/>
            </a:br>
            <a:r>
              <a:rPr lang="en-US" sz="1600" dirty="0"/>
              <a:t>This project aims to simplify and automate the manual process of booking tickets for football matches in a stadium.</a:t>
            </a:r>
          </a:p>
          <a:p>
            <a:r>
              <a:rPr lang="en-US" sz="1600" dirty="0"/>
              <a:t>In traditional systems, ticket booking is handled manually, which can lead to confusion, duplicate bookings, and difficulty in tracking available seats. To overcome these problems, this program provides a simple, user-friendly computerized solution that allows users to view available seats, book or cancel tickets, and check the overall booking summary in real time.</a:t>
            </a:r>
          </a:p>
          <a:p>
            <a:r>
              <a:rPr lang="en-US" sz="1600" dirty="0"/>
              <a:t>The stadium seating arrangement is represented using a </a:t>
            </a:r>
            <a:r>
              <a:rPr lang="en-US" sz="1600" b="1" dirty="0"/>
              <a:t>2D array</a:t>
            </a:r>
            <a:r>
              <a:rPr lang="en-US" sz="1600" dirty="0"/>
              <a:t>, where each element represents a seat. A </a:t>
            </a:r>
            <a:r>
              <a:rPr lang="en-US" sz="1600" b="1" dirty="0"/>
              <a:t>structure</a:t>
            </a:r>
            <a:r>
              <a:rPr lang="en-US" sz="1600" dirty="0"/>
              <a:t> is used to store the details of each seat, such as the seat number, booking status, and the customer’s name. This program also includes features to store the </a:t>
            </a:r>
            <a:r>
              <a:rPr lang="en-US" sz="1600" b="1" dirty="0"/>
              <a:t>stadium name</a:t>
            </a:r>
            <a:r>
              <a:rPr lang="en-US" sz="1600" dirty="0"/>
              <a:t> and </a:t>
            </a:r>
            <a:r>
              <a:rPr lang="en-US" sz="1600" b="1" dirty="0"/>
              <a:t>match details</a:t>
            </a:r>
            <a:r>
              <a:rPr lang="en-US" sz="1600" dirty="0"/>
              <a:t>, making it flexible for different matches or events.</a:t>
            </a:r>
          </a:p>
          <a:p>
            <a:pPr marL="12700" marR="99695">
              <a:lnSpc>
                <a:spcPct val="101499"/>
              </a:lnSpc>
              <a:spcBef>
                <a:spcPts val="95"/>
              </a:spcBef>
            </a:pPr>
            <a:endParaRPr sz="1600" dirty="0">
              <a:latin typeface="Arial MT"/>
              <a:cs typeface="Arial M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92722" rIns="0" bIns="0" rtlCol="0">
            <a:spAutoFit/>
          </a:bodyPr>
          <a:lstStyle/>
          <a:p>
            <a:pPr marL="1574165">
              <a:lnSpc>
                <a:spcPct val="100000"/>
              </a:lnSpc>
              <a:spcBef>
                <a:spcPts val="130"/>
              </a:spcBef>
            </a:pPr>
            <a:r>
              <a:rPr spc="145" dirty="0"/>
              <a:t>Problem</a:t>
            </a:r>
            <a:r>
              <a:rPr spc="235" dirty="0"/>
              <a:t> </a:t>
            </a:r>
            <a:r>
              <a:rPr spc="155" dirty="0"/>
              <a:t>Statement</a:t>
            </a:r>
          </a:p>
        </p:txBody>
      </p:sp>
      <p:pic>
        <p:nvPicPr>
          <p:cNvPr id="3" name="object 3"/>
          <p:cNvPicPr/>
          <p:nvPr/>
        </p:nvPicPr>
        <p:blipFill>
          <a:blip r:embed="rId2" cstate="print"/>
          <a:stretch>
            <a:fillRect/>
          </a:stretch>
        </p:blipFill>
        <p:spPr>
          <a:xfrm>
            <a:off x="449580" y="1158240"/>
            <a:ext cx="760475" cy="1222247"/>
          </a:xfrm>
          <a:prstGeom prst="rect">
            <a:avLst/>
          </a:prstGeom>
        </p:spPr>
      </p:pic>
      <p:sp>
        <p:nvSpPr>
          <p:cNvPr id="4" name="object 4"/>
          <p:cNvSpPr txBox="1"/>
          <p:nvPr/>
        </p:nvSpPr>
        <p:spPr>
          <a:xfrm>
            <a:off x="845304" y="2827997"/>
            <a:ext cx="8214995" cy="4753417"/>
          </a:xfrm>
          <a:prstGeom prst="rect">
            <a:avLst/>
          </a:prstGeom>
        </p:spPr>
        <p:txBody>
          <a:bodyPr vert="horz" wrap="square" lIns="0" tIns="12065" rIns="0" bIns="0" rtlCol="0">
            <a:spAutoFit/>
          </a:bodyPr>
          <a:lstStyle/>
          <a:p>
            <a:r>
              <a:rPr lang="en-US" sz="1400" b="1" dirty="0"/>
              <a:t>Problem Statement</a:t>
            </a:r>
          </a:p>
          <a:p>
            <a:r>
              <a:rPr lang="en-US" sz="1400" dirty="0"/>
              <a:t>Managing ticket bookings for football matches manually is often inefficient and prone to human error. Traditional methods such as maintaining registers or spreadsheets make it difficult to track which seats are available, which are booked, and who has booked them.</a:t>
            </a:r>
            <a:br>
              <a:rPr lang="en-US" sz="1400" dirty="0"/>
            </a:br>
            <a:r>
              <a:rPr lang="en-US" sz="1400" dirty="0"/>
              <a:t>This leads to problems like:</a:t>
            </a:r>
          </a:p>
          <a:p>
            <a:r>
              <a:rPr lang="en-US" sz="1400" dirty="0"/>
              <a:t>Double booking of seats</a:t>
            </a:r>
          </a:p>
          <a:p>
            <a:r>
              <a:rPr lang="en-US" sz="1400" dirty="0"/>
              <a:t>Difficulty in cancelling or modifying reservations</a:t>
            </a:r>
          </a:p>
          <a:p>
            <a:r>
              <a:rPr lang="en-US" sz="1400" dirty="0"/>
              <a:t>Lack of real-time information on seat availability</a:t>
            </a:r>
          </a:p>
          <a:p>
            <a:r>
              <a:rPr lang="en-US" sz="1400" dirty="0"/>
              <a:t>Time-consuming management for large stadiums</a:t>
            </a:r>
          </a:p>
          <a:p>
            <a:r>
              <a:rPr lang="en-US" sz="1400" dirty="0"/>
              <a:t>To overcome these issues, there is a need for a computerized system that can automate the entire booking process. The </a:t>
            </a:r>
            <a:r>
              <a:rPr lang="en-US" sz="1400" b="1" dirty="0"/>
              <a:t>Football Stadium Ticket Booking System</a:t>
            </a:r>
            <a:r>
              <a:rPr lang="en-US" sz="1400" dirty="0"/>
              <a:t> aims to provide a simple and efficient way to manage seat reservations for football matches using </a:t>
            </a:r>
            <a:r>
              <a:rPr lang="en-US" sz="1400" b="1" dirty="0"/>
              <a:t>C programming language</a:t>
            </a:r>
            <a:r>
              <a:rPr lang="en-US" sz="1400" dirty="0"/>
              <a:t>.</a:t>
            </a:r>
          </a:p>
          <a:p>
            <a:r>
              <a:rPr lang="en-US" sz="1400" dirty="0"/>
              <a:t>The system should allow the user to:</a:t>
            </a:r>
          </a:p>
          <a:p>
            <a:r>
              <a:rPr lang="en-US" sz="1400" dirty="0"/>
              <a:t>Enter the </a:t>
            </a:r>
            <a:r>
              <a:rPr lang="en-US" sz="1400" b="1" dirty="0"/>
              <a:t>stadium name</a:t>
            </a:r>
            <a:r>
              <a:rPr lang="en-US" sz="1400" dirty="0"/>
              <a:t> and </a:t>
            </a:r>
            <a:r>
              <a:rPr lang="en-US" sz="1400" b="1" dirty="0"/>
              <a:t>match name</a:t>
            </a:r>
            <a:r>
              <a:rPr lang="en-US" sz="1400" dirty="0"/>
              <a:t>,</a:t>
            </a:r>
          </a:p>
          <a:p>
            <a:r>
              <a:rPr lang="en-US" sz="1400" b="1" dirty="0"/>
              <a:t>Display</a:t>
            </a:r>
            <a:r>
              <a:rPr lang="en-US" sz="1400" dirty="0"/>
              <a:t> all seats showing which are booked and which are available,</a:t>
            </a:r>
          </a:p>
          <a:p>
            <a:r>
              <a:rPr lang="en-US" sz="1400" b="1" dirty="0"/>
              <a:t>Book</a:t>
            </a:r>
            <a:r>
              <a:rPr lang="en-US" sz="1400" dirty="0"/>
              <a:t> a seat by seat number and record the customer’s name,</a:t>
            </a:r>
          </a:p>
          <a:p>
            <a:r>
              <a:rPr lang="en-US" sz="1400" b="1" dirty="0"/>
              <a:t>Cancel</a:t>
            </a:r>
            <a:r>
              <a:rPr lang="en-US" sz="1400" dirty="0"/>
              <a:t> an existing booking, and</a:t>
            </a:r>
          </a:p>
          <a:p>
            <a:r>
              <a:rPr lang="en-US" sz="1400" b="1" dirty="0"/>
              <a:t>Show</a:t>
            </a:r>
            <a:r>
              <a:rPr lang="en-US" sz="1400" dirty="0"/>
              <a:t> a summary of total, booked, and available seats.</a:t>
            </a:r>
          </a:p>
          <a:p>
            <a:r>
              <a:rPr lang="en-US" sz="1400" dirty="0"/>
              <a:t>This project provides an interactive, menu-driven program that uses </a:t>
            </a:r>
            <a:r>
              <a:rPr lang="en-US" sz="1400" b="1" dirty="0"/>
              <a:t>data structures (arrays and structures)</a:t>
            </a:r>
            <a:r>
              <a:rPr lang="en-US" sz="1400" dirty="0"/>
              <a:t> to store and manage seat information, ensuring faster processing, better organization, and an error-free booking experience.</a:t>
            </a:r>
          </a:p>
          <a:p>
            <a:pPr marL="12700" marR="5080">
              <a:lnSpc>
                <a:spcPct val="101499"/>
              </a:lnSpc>
              <a:spcBef>
                <a:spcPts val="95"/>
              </a:spcBef>
            </a:pPr>
            <a:endParaRPr sz="1400" dirty="0">
              <a:latin typeface="Arial MT"/>
              <a:cs typeface="Arial M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92722" rIns="0" bIns="0" rtlCol="0">
            <a:spAutoFit/>
          </a:bodyPr>
          <a:lstStyle/>
          <a:p>
            <a:pPr marL="1126490">
              <a:lnSpc>
                <a:spcPct val="100000"/>
              </a:lnSpc>
              <a:spcBef>
                <a:spcPts val="130"/>
              </a:spcBef>
            </a:pPr>
            <a:r>
              <a:rPr spc="130" dirty="0"/>
              <a:t>Objectives</a:t>
            </a:r>
            <a:r>
              <a:rPr spc="254" dirty="0"/>
              <a:t> </a:t>
            </a:r>
            <a:r>
              <a:rPr spc="75" dirty="0"/>
              <a:t>of</a:t>
            </a:r>
            <a:r>
              <a:rPr spc="260" dirty="0"/>
              <a:t> </a:t>
            </a:r>
            <a:r>
              <a:rPr spc="125" dirty="0"/>
              <a:t>the</a:t>
            </a:r>
            <a:r>
              <a:rPr spc="245" dirty="0"/>
              <a:t> </a:t>
            </a:r>
            <a:r>
              <a:rPr spc="80" dirty="0"/>
              <a:t>project</a:t>
            </a:r>
          </a:p>
        </p:txBody>
      </p:sp>
      <p:pic>
        <p:nvPicPr>
          <p:cNvPr id="3" name="object 3"/>
          <p:cNvPicPr/>
          <p:nvPr/>
        </p:nvPicPr>
        <p:blipFill>
          <a:blip r:embed="rId2" cstate="print"/>
          <a:stretch>
            <a:fillRect/>
          </a:stretch>
        </p:blipFill>
        <p:spPr>
          <a:xfrm>
            <a:off x="449580" y="1158240"/>
            <a:ext cx="760475" cy="1222247"/>
          </a:xfrm>
          <a:prstGeom prst="rect">
            <a:avLst/>
          </a:prstGeom>
        </p:spPr>
      </p:pic>
      <p:sp>
        <p:nvSpPr>
          <p:cNvPr id="4" name="object 4"/>
          <p:cNvSpPr txBox="1"/>
          <p:nvPr/>
        </p:nvSpPr>
        <p:spPr>
          <a:xfrm>
            <a:off x="1252206" y="2576539"/>
            <a:ext cx="7654290" cy="3962816"/>
          </a:xfrm>
          <a:prstGeom prst="rect">
            <a:avLst/>
          </a:prstGeom>
        </p:spPr>
        <p:txBody>
          <a:bodyPr vert="horz" wrap="square" lIns="0" tIns="16510" rIns="0" bIns="0" rtlCol="0">
            <a:spAutoFit/>
          </a:bodyPr>
          <a:lstStyle/>
          <a:p>
            <a:pPr marL="12700">
              <a:lnSpc>
                <a:spcPct val="100000"/>
              </a:lnSpc>
              <a:spcBef>
                <a:spcPts val="130"/>
              </a:spcBef>
            </a:pPr>
            <a:r>
              <a:rPr sz="1950" dirty="0">
                <a:latin typeface="Arial MT"/>
                <a:cs typeface="Arial MT"/>
              </a:rPr>
              <a:t>The</a:t>
            </a:r>
            <a:r>
              <a:rPr sz="1950" spc="55" dirty="0">
                <a:latin typeface="Arial MT"/>
                <a:cs typeface="Arial MT"/>
              </a:rPr>
              <a:t> </a:t>
            </a:r>
            <a:r>
              <a:rPr sz="1950" dirty="0">
                <a:latin typeface="Arial MT"/>
                <a:cs typeface="Arial MT"/>
              </a:rPr>
              <a:t>main</a:t>
            </a:r>
            <a:r>
              <a:rPr sz="1950" spc="50" dirty="0">
                <a:latin typeface="Arial MT"/>
                <a:cs typeface="Arial MT"/>
              </a:rPr>
              <a:t> </a:t>
            </a:r>
            <a:r>
              <a:rPr sz="1950" dirty="0">
                <a:latin typeface="Arial MT"/>
                <a:cs typeface="Arial MT"/>
              </a:rPr>
              <a:t>objectives</a:t>
            </a:r>
            <a:r>
              <a:rPr sz="1950" spc="25" dirty="0">
                <a:latin typeface="Arial MT"/>
                <a:cs typeface="Arial MT"/>
              </a:rPr>
              <a:t> </a:t>
            </a:r>
            <a:r>
              <a:rPr sz="1950" dirty="0">
                <a:latin typeface="Arial MT"/>
                <a:cs typeface="Arial MT"/>
              </a:rPr>
              <a:t>of</a:t>
            </a:r>
            <a:r>
              <a:rPr sz="1950" spc="50" dirty="0">
                <a:latin typeface="Arial MT"/>
                <a:cs typeface="Arial MT"/>
              </a:rPr>
              <a:t> </a:t>
            </a:r>
            <a:r>
              <a:rPr sz="1950" dirty="0">
                <a:latin typeface="Arial MT"/>
                <a:cs typeface="Arial MT"/>
              </a:rPr>
              <a:t>the</a:t>
            </a:r>
            <a:r>
              <a:rPr sz="1950" spc="45" dirty="0">
                <a:latin typeface="Arial MT"/>
                <a:cs typeface="Arial MT"/>
              </a:rPr>
              <a:t> </a:t>
            </a:r>
            <a:r>
              <a:rPr lang="en-US" b="1" spc="45" dirty="0">
                <a:latin typeface="Arial"/>
                <a:cs typeface="Arial"/>
              </a:rPr>
              <a:t>FOOTBALL STADIUM</a:t>
            </a:r>
            <a:r>
              <a:rPr b="1" spc="55" dirty="0">
                <a:latin typeface="Arial"/>
                <a:cs typeface="Arial"/>
              </a:rPr>
              <a:t> </a:t>
            </a:r>
            <a:r>
              <a:rPr b="1" dirty="0">
                <a:latin typeface="Arial"/>
                <a:cs typeface="Arial"/>
              </a:rPr>
              <a:t>Ticket</a:t>
            </a:r>
            <a:r>
              <a:rPr b="1" spc="35" dirty="0">
                <a:latin typeface="Arial"/>
                <a:cs typeface="Arial"/>
              </a:rPr>
              <a:t> </a:t>
            </a:r>
            <a:r>
              <a:rPr b="1" dirty="0">
                <a:latin typeface="Arial"/>
                <a:cs typeface="Arial"/>
              </a:rPr>
              <a:t>Booking</a:t>
            </a:r>
            <a:r>
              <a:rPr b="1" spc="45" dirty="0">
                <a:latin typeface="Arial"/>
                <a:cs typeface="Arial"/>
              </a:rPr>
              <a:t> </a:t>
            </a:r>
            <a:r>
              <a:rPr b="1" dirty="0">
                <a:latin typeface="Arial"/>
                <a:cs typeface="Arial"/>
              </a:rPr>
              <a:t>System</a:t>
            </a:r>
            <a:r>
              <a:rPr sz="1950" b="1" spc="75" dirty="0">
                <a:latin typeface="Arial"/>
                <a:cs typeface="Arial"/>
              </a:rPr>
              <a:t> </a:t>
            </a:r>
            <a:r>
              <a:rPr sz="1950" spc="-20" dirty="0">
                <a:latin typeface="Arial MT"/>
                <a:cs typeface="Arial MT"/>
              </a:rPr>
              <a:t>are:</a:t>
            </a:r>
            <a:endParaRPr sz="1950" dirty="0">
              <a:latin typeface="Arial MT"/>
              <a:cs typeface="Arial MT"/>
            </a:endParaRPr>
          </a:p>
          <a:p>
            <a:pPr>
              <a:lnSpc>
                <a:spcPct val="100000"/>
              </a:lnSpc>
              <a:spcBef>
                <a:spcPts val="130"/>
              </a:spcBef>
            </a:pPr>
            <a:endParaRPr sz="1950" dirty="0">
              <a:latin typeface="Arial MT"/>
              <a:cs typeface="Arial MT"/>
            </a:endParaRPr>
          </a:p>
          <a:p>
            <a:pPr marL="12700" marR="171450" indent="210185">
              <a:lnSpc>
                <a:spcPct val="101600"/>
              </a:lnSpc>
              <a:buSzPct val="94871"/>
              <a:buAutoNum type="arabicPeriod"/>
              <a:tabLst>
                <a:tab pos="222885" algn="l"/>
              </a:tabLst>
            </a:pPr>
            <a:r>
              <a:rPr sz="1950" dirty="0">
                <a:latin typeface="Arial MT"/>
                <a:cs typeface="Arial MT"/>
              </a:rPr>
              <a:t>To</a:t>
            </a:r>
            <a:r>
              <a:rPr sz="1950" spc="50" dirty="0">
                <a:latin typeface="Arial MT"/>
                <a:cs typeface="Arial MT"/>
              </a:rPr>
              <a:t> </a:t>
            </a:r>
            <a:r>
              <a:rPr sz="1950" dirty="0">
                <a:latin typeface="Arial MT"/>
                <a:cs typeface="Arial MT"/>
              </a:rPr>
              <a:t>develop</a:t>
            </a:r>
            <a:r>
              <a:rPr sz="1950" spc="30" dirty="0">
                <a:latin typeface="Arial MT"/>
                <a:cs typeface="Arial MT"/>
              </a:rPr>
              <a:t> </a:t>
            </a:r>
            <a:r>
              <a:rPr sz="1950" dirty="0">
                <a:latin typeface="Arial MT"/>
                <a:cs typeface="Arial MT"/>
              </a:rPr>
              <a:t>a</a:t>
            </a:r>
            <a:r>
              <a:rPr sz="1950" spc="55" dirty="0">
                <a:latin typeface="Arial MT"/>
                <a:cs typeface="Arial MT"/>
              </a:rPr>
              <a:t> </a:t>
            </a:r>
            <a:r>
              <a:rPr sz="1950" dirty="0">
                <a:latin typeface="Arial MT"/>
                <a:cs typeface="Arial MT"/>
              </a:rPr>
              <a:t>simple</a:t>
            </a:r>
            <a:r>
              <a:rPr sz="1950" spc="50" dirty="0">
                <a:latin typeface="Arial MT"/>
                <a:cs typeface="Arial MT"/>
              </a:rPr>
              <a:t> </a:t>
            </a:r>
            <a:r>
              <a:rPr sz="1950" dirty="0">
                <a:latin typeface="Arial MT"/>
                <a:cs typeface="Arial MT"/>
              </a:rPr>
              <a:t>and</a:t>
            </a:r>
            <a:r>
              <a:rPr sz="1950" spc="55" dirty="0">
                <a:latin typeface="Arial MT"/>
                <a:cs typeface="Arial MT"/>
              </a:rPr>
              <a:t> </a:t>
            </a:r>
            <a:r>
              <a:rPr sz="1950" dirty="0">
                <a:latin typeface="Arial MT"/>
                <a:cs typeface="Arial MT"/>
              </a:rPr>
              <a:t>user-friendly</a:t>
            </a:r>
            <a:r>
              <a:rPr sz="1950" spc="20" dirty="0">
                <a:latin typeface="Arial MT"/>
                <a:cs typeface="Arial MT"/>
              </a:rPr>
              <a:t> </a:t>
            </a:r>
            <a:r>
              <a:rPr sz="1950" dirty="0">
                <a:latin typeface="Arial MT"/>
                <a:cs typeface="Arial MT"/>
              </a:rPr>
              <a:t>program</a:t>
            </a:r>
            <a:r>
              <a:rPr sz="1950" spc="35" dirty="0">
                <a:latin typeface="Arial MT"/>
                <a:cs typeface="Arial MT"/>
              </a:rPr>
              <a:t> </a:t>
            </a:r>
            <a:r>
              <a:rPr sz="1950" dirty="0">
                <a:latin typeface="Arial MT"/>
                <a:cs typeface="Arial MT"/>
              </a:rPr>
              <a:t>for</a:t>
            </a:r>
            <a:r>
              <a:rPr sz="1950" spc="35" dirty="0">
                <a:latin typeface="Arial MT"/>
                <a:cs typeface="Arial MT"/>
              </a:rPr>
              <a:t> </a:t>
            </a:r>
            <a:r>
              <a:rPr sz="1950" dirty="0">
                <a:latin typeface="Arial MT"/>
                <a:cs typeface="Arial MT"/>
              </a:rPr>
              <a:t>booking</a:t>
            </a:r>
            <a:r>
              <a:rPr sz="1950" spc="55" dirty="0">
                <a:latin typeface="Arial MT"/>
                <a:cs typeface="Arial MT"/>
              </a:rPr>
              <a:t> </a:t>
            </a:r>
            <a:r>
              <a:rPr sz="1950" spc="-10" dirty="0">
                <a:latin typeface="Arial MT"/>
                <a:cs typeface="Arial MT"/>
              </a:rPr>
              <a:t>movie </a:t>
            </a:r>
            <a:r>
              <a:rPr sz="1950" dirty="0">
                <a:latin typeface="Arial MT"/>
                <a:cs typeface="Arial MT"/>
              </a:rPr>
              <a:t>tickets</a:t>
            </a:r>
            <a:r>
              <a:rPr sz="1950" spc="5" dirty="0">
                <a:latin typeface="Arial MT"/>
                <a:cs typeface="Arial MT"/>
              </a:rPr>
              <a:t> </a:t>
            </a:r>
            <a:r>
              <a:rPr sz="1950" dirty="0">
                <a:latin typeface="Arial MT"/>
                <a:cs typeface="Arial MT"/>
              </a:rPr>
              <a:t>using</a:t>
            </a:r>
            <a:r>
              <a:rPr sz="1950" spc="40" dirty="0">
                <a:latin typeface="Arial MT"/>
                <a:cs typeface="Arial MT"/>
              </a:rPr>
              <a:t> </a:t>
            </a:r>
            <a:r>
              <a:rPr sz="1950" dirty="0">
                <a:latin typeface="Arial MT"/>
                <a:cs typeface="Arial MT"/>
              </a:rPr>
              <a:t>the</a:t>
            </a:r>
            <a:r>
              <a:rPr sz="1950" spc="40" dirty="0">
                <a:latin typeface="Arial MT"/>
                <a:cs typeface="Arial MT"/>
              </a:rPr>
              <a:t> </a:t>
            </a:r>
            <a:r>
              <a:rPr sz="1950" dirty="0">
                <a:latin typeface="Arial MT"/>
                <a:cs typeface="Arial MT"/>
              </a:rPr>
              <a:t>C</a:t>
            </a:r>
            <a:r>
              <a:rPr sz="1950" spc="45" dirty="0">
                <a:latin typeface="Arial MT"/>
                <a:cs typeface="Arial MT"/>
              </a:rPr>
              <a:t> </a:t>
            </a:r>
            <a:r>
              <a:rPr sz="1950" spc="-10" dirty="0">
                <a:latin typeface="Arial MT"/>
                <a:cs typeface="Arial MT"/>
              </a:rPr>
              <a:t>language.</a:t>
            </a:r>
            <a:endParaRPr sz="1950" dirty="0">
              <a:latin typeface="Arial MT"/>
              <a:cs typeface="Arial MT"/>
            </a:endParaRPr>
          </a:p>
          <a:p>
            <a:pPr marL="12700" marR="715645" indent="210185">
              <a:lnSpc>
                <a:spcPct val="101499"/>
              </a:lnSpc>
              <a:buSzPct val="94871"/>
              <a:buAutoNum type="arabicPeriod"/>
              <a:tabLst>
                <a:tab pos="222885" algn="l"/>
              </a:tabLst>
            </a:pPr>
            <a:r>
              <a:rPr sz="1950" dirty="0">
                <a:latin typeface="Arial MT"/>
                <a:cs typeface="Arial MT"/>
              </a:rPr>
              <a:t>To</a:t>
            </a:r>
            <a:r>
              <a:rPr sz="1950" spc="40" dirty="0">
                <a:latin typeface="Arial MT"/>
                <a:cs typeface="Arial MT"/>
              </a:rPr>
              <a:t> </a:t>
            </a:r>
            <a:r>
              <a:rPr sz="1950" dirty="0">
                <a:latin typeface="Arial MT"/>
                <a:cs typeface="Arial MT"/>
              </a:rPr>
              <a:t>allow</a:t>
            </a:r>
            <a:r>
              <a:rPr sz="1950" spc="45" dirty="0">
                <a:latin typeface="Arial MT"/>
                <a:cs typeface="Arial MT"/>
              </a:rPr>
              <a:t> </a:t>
            </a:r>
            <a:r>
              <a:rPr sz="1950" dirty="0">
                <a:latin typeface="Arial MT"/>
                <a:cs typeface="Arial MT"/>
              </a:rPr>
              <a:t>users</a:t>
            </a:r>
            <a:r>
              <a:rPr sz="1950" spc="35" dirty="0">
                <a:latin typeface="Arial MT"/>
                <a:cs typeface="Arial MT"/>
              </a:rPr>
              <a:t> </a:t>
            </a:r>
            <a:r>
              <a:rPr sz="1950" dirty="0">
                <a:latin typeface="Arial MT"/>
                <a:cs typeface="Arial MT"/>
              </a:rPr>
              <a:t>to</a:t>
            </a:r>
            <a:r>
              <a:rPr sz="1950" spc="40" dirty="0">
                <a:latin typeface="Arial MT"/>
                <a:cs typeface="Arial MT"/>
              </a:rPr>
              <a:t> </a:t>
            </a:r>
            <a:r>
              <a:rPr sz="1950" dirty="0">
                <a:latin typeface="Arial MT"/>
                <a:cs typeface="Arial MT"/>
              </a:rPr>
              <a:t>view</a:t>
            </a:r>
            <a:r>
              <a:rPr sz="1950" spc="25" dirty="0">
                <a:latin typeface="Arial MT"/>
                <a:cs typeface="Arial MT"/>
              </a:rPr>
              <a:t> </a:t>
            </a:r>
            <a:r>
              <a:rPr sz="1950" dirty="0">
                <a:latin typeface="Arial MT"/>
                <a:cs typeface="Arial MT"/>
              </a:rPr>
              <a:t>available</a:t>
            </a:r>
            <a:r>
              <a:rPr sz="1950" spc="20" dirty="0">
                <a:latin typeface="Arial MT"/>
                <a:cs typeface="Arial MT"/>
              </a:rPr>
              <a:t> </a:t>
            </a:r>
            <a:r>
              <a:rPr sz="1950" dirty="0">
                <a:latin typeface="Arial MT"/>
                <a:cs typeface="Arial MT"/>
              </a:rPr>
              <a:t>movies</a:t>
            </a:r>
            <a:r>
              <a:rPr sz="1950" spc="30" dirty="0">
                <a:latin typeface="Arial MT"/>
                <a:cs typeface="Arial MT"/>
              </a:rPr>
              <a:t> </a:t>
            </a:r>
            <a:r>
              <a:rPr sz="1950" dirty="0">
                <a:latin typeface="Arial MT"/>
                <a:cs typeface="Arial MT"/>
              </a:rPr>
              <a:t>and</a:t>
            </a:r>
            <a:r>
              <a:rPr sz="1950" spc="45" dirty="0">
                <a:latin typeface="Arial MT"/>
                <a:cs typeface="Arial MT"/>
              </a:rPr>
              <a:t> </a:t>
            </a:r>
            <a:r>
              <a:rPr sz="1950" dirty="0">
                <a:latin typeface="Arial MT"/>
                <a:cs typeface="Arial MT"/>
              </a:rPr>
              <a:t>their</a:t>
            </a:r>
            <a:r>
              <a:rPr sz="1950" spc="25" dirty="0">
                <a:latin typeface="Arial MT"/>
                <a:cs typeface="Arial MT"/>
              </a:rPr>
              <a:t> </a:t>
            </a:r>
            <a:r>
              <a:rPr sz="1950" spc="-10" dirty="0">
                <a:latin typeface="Arial MT"/>
                <a:cs typeface="Arial MT"/>
              </a:rPr>
              <a:t>showtimes easily.</a:t>
            </a:r>
            <a:endParaRPr sz="1950" dirty="0">
              <a:latin typeface="Arial MT"/>
              <a:cs typeface="Arial MT"/>
            </a:endParaRPr>
          </a:p>
          <a:p>
            <a:pPr marL="12700" marR="5080" indent="210185">
              <a:lnSpc>
                <a:spcPct val="101499"/>
              </a:lnSpc>
              <a:spcBef>
                <a:spcPts val="5"/>
              </a:spcBef>
              <a:buSzPct val="94871"/>
              <a:buAutoNum type="arabicPeriod"/>
              <a:tabLst>
                <a:tab pos="222885" algn="l"/>
              </a:tabLst>
            </a:pPr>
            <a:r>
              <a:rPr sz="1950" dirty="0">
                <a:latin typeface="Arial MT"/>
                <a:cs typeface="Arial MT"/>
              </a:rPr>
              <a:t>To</a:t>
            </a:r>
            <a:r>
              <a:rPr sz="1950" spc="45" dirty="0">
                <a:latin typeface="Arial MT"/>
                <a:cs typeface="Arial MT"/>
              </a:rPr>
              <a:t> </a:t>
            </a:r>
            <a:r>
              <a:rPr sz="1950" dirty="0">
                <a:latin typeface="Arial MT"/>
                <a:cs typeface="Arial MT"/>
              </a:rPr>
              <a:t>display</a:t>
            </a:r>
            <a:r>
              <a:rPr sz="1950" spc="35" dirty="0">
                <a:latin typeface="Arial MT"/>
                <a:cs typeface="Arial MT"/>
              </a:rPr>
              <a:t> </a:t>
            </a:r>
            <a:r>
              <a:rPr sz="1950" dirty="0">
                <a:latin typeface="Arial MT"/>
                <a:cs typeface="Arial MT"/>
              </a:rPr>
              <a:t>seat</a:t>
            </a:r>
            <a:r>
              <a:rPr sz="1950" spc="65" dirty="0">
                <a:latin typeface="Arial MT"/>
                <a:cs typeface="Arial MT"/>
              </a:rPr>
              <a:t> </a:t>
            </a:r>
            <a:r>
              <a:rPr sz="1950" dirty="0">
                <a:latin typeface="Arial MT"/>
                <a:cs typeface="Arial MT"/>
              </a:rPr>
              <a:t>availability</a:t>
            </a:r>
            <a:r>
              <a:rPr sz="1950" spc="40" dirty="0">
                <a:latin typeface="Arial MT"/>
                <a:cs typeface="Arial MT"/>
              </a:rPr>
              <a:t> </a:t>
            </a:r>
            <a:r>
              <a:rPr sz="1950" dirty="0">
                <a:latin typeface="Arial MT"/>
                <a:cs typeface="Arial MT"/>
              </a:rPr>
              <a:t>and</a:t>
            </a:r>
            <a:r>
              <a:rPr sz="1950" spc="45" dirty="0">
                <a:latin typeface="Arial MT"/>
                <a:cs typeface="Arial MT"/>
              </a:rPr>
              <a:t> </a:t>
            </a:r>
            <a:r>
              <a:rPr sz="1950" dirty="0">
                <a:latin typeface="Arial MT"/>
                <a:cs typeface="Arial MT"/>
              </a:rPr>
              <a:t>enable</a:t>
            </a:r>
            <a:r>
              <a:rPr sz="1950" spc="25" dirty="0">
                <a:latin typeface="Arial MT"/>
                <a:cs typeface="Arial MT"/>
              </a:rPr>
              <a:t> </a:t>
            </a:r>
            <a:r>
              <a:rPr sz="1950" dirty="0">
                <a:latin typeface="Arial MT"/>
                <a:cs typeface="Arial MT"/>
              </a:rPr>
              <a:t>customers</a:t>
            </a:r>
            <a:r>
              <a:rPr sz="1950" spc="40" dirty="0">
                <a:latin typeface="Arial MT"/>
                <a:cs typeface="Arial MT"/>
              </a:rPr>
              <a:t> </a:t>
            </a:r>
            <a:r>
              <a:rPr sz="1950" dirty="0">
                <a:latin typeface="Arial MT"/>
                <a:cs typeface="Arial MT"/>
              </a:rPr>
              <a:t>to</a:t>
            </a:r>
            <a:r>
              <a:rPr sz="1950" spc="45" dirty="0">
                <a:latin typeface="Arial MT"/>
                <a:cs typeface="Arial MT"/>
              </a:rPr>
              <a:t> </a:t>
            </a:r>
            <a:r>
              <a:rPr sz="1950" dirty="0">
                <a:latin typeface="Arial MT"/>
                <a:cs typeface="Arial MT"/>
              </a:rPr>
              <a:t>select</a:t>
            </a:r>
            <a:r>
              <a:rPr sz="1950" spc="45" dirty="0">
                <a:latin typeface="Arial MT"/>
                <a:cs typeface="Arial MT"/>
              </a:rPr>
              <a:t> </a:t>
            </a:r>
            <a:r>
              <a:rPr sz="1950" dirty="0">
                <a:latin typeface="Arial MT"/>
                <a:cs typeface="Arial MT"/>
              </a:rPr>
              <a:t>seats</a:t>
            </a:r>
            <a:r>
              <a:rPr sz="1950" spc="35" dirty="0">
                <a:latin typeface="Arial MT"/>
                <a:cs typeface="Arial MT"/>
              </a:rPr>
              <a:t> </a:t>
            </a:r>
            <a:r>
              <a:rPr sz="1950" spc="-25" dirty="0">
                <a:latin typeface="Arial MT"/>
                <a:cs typeface="Arial MT"/>
              </a:rPr>
              <a:t>of </a:t>
            </a:r>
            <a:r>
              <a:rPr sz="1950" dirty="0">
                <a:latin typeface="Arial MT"/>
                <a:cs typeface="Arial MT"/>
              </a:rPr>
              <a:t>their</a:t>
            </a:r>
            <a:r>
              <a:rPr sz="1950" spc="25" dirty="0">
                <a:latin typeface="Arial MT"/>
                <a:cs typeface="Arial MT"/>
              </a:rPr>
              <a:t> </a:t>
            </a:r>
            <a:r>
              <a:rPr sz="1950" spc="-10" dirty="0">
                <a:latin typeface="Arial MT"/>
                <a:cs typeface="Arial MT"/>
              </a:rPr>
              <a:t>choice.</a:t>
            </a:r>
            <a:endParaRPr sz="1950" dirty="0">
              <a:latin typeface="Arial MT"/>
              <a:cs typeface="Arial MT"/>
            </a:endParaRPr>
          </a:p>
          <a:p>
            <a:pPr marL="222885" indent="-210185">
              <a:lnSpc>
                <a:spcPct val="100000"/>
              </a:lnSpc>
              <a:spcBef>
                <a:spcPts val="35"/>
              </a:spcBef>
              <a:buSzPct val="94871"/>
              <a:buAutoNum type="arabicPeriod"/>
              <a:tabLst>
                <a:tab pos="222885" algn="l"/>
              </a:tabLst>
            </a:pPr>
            <a:r>
              <a:rPr sz="1950" dirty="0">
                <a:latin typeface="Arial MT"/>
                <a:cs typeface="Arial MT"/>
              </a:rPr>
              <a:t>To</a:t>
            </a:r>
            <a:r>
              <a:rPr sz="1950" spc="40" dirty="0">
                <a:latin typeface="Arial MT"/>
                <a:cs typeface="Arial MT"/>
              </a:rPr>
              <a:t> </a:t>
            </a:r>
            <a:r>
              <a:rPr sz="1950" dirty="0">
                <a:latin typeface="Arial MT"/>
                <a:cs typeface="Arial MT"/>
              </a:rPr>
              <a:t>generate</a:t>
            </a:r>
            <a:r>
              <a:rPr sz="1950" spc="25" dirty="0">
                <a:latin typeface="Arial MT"/>
                <a:cs typeface="Arial MT"/>
              </a:rPr>
              <a:t> </a:t>
            </a:r>
            <a:r>
              <a:rPr sz="1950" dirty="0">
                <a:latin typeface="Arial MT"/>
                <a:cs typeface="Arial MT"/>
              </a:rPr>
              <a:t>a</a:t>
            </a:r>
            <a:r>
              <a:rPr sz="1950" spc="65" dirty="0">
                <a:latin typeface="Arial MT"/>
                <a:cs typeface="Arial MT"/>
              </a:rPr>
              <a:t> </a:t>
            </a:r>
            <a:r>
              <a:rPr sz="1950" dirty="0">
                <a:latin typeface="Arial MT"/>
                <a:cs typeface="Arial MT"/>
              </a:rPr>
              <a:t>unique</a:t>
            </a:r>
            <a:r>
              <a:rPr sz="1950" spc="25" dirty="0">
                <a:latin typeface="Arial MT"/>
                <a:cs typeface="Arial MT"/>
              </a:rPr>
              <a:t> </a:t>
            </a:r>
            <a:r>
              <a:rPr sz="1950" dirty="0">
                <a:latin typeface="Arial MT"/>
                <a:cs typeface="Arial MT"/>
              </a:rPr>
              <a:t>booking</a:t>
            </a:r>
            <a:r>
              <a:rPr sz="1950" spc="20" dirty="0">
                <a:latin typeface="Arial MT"/>
                <a:cs typeface="Arial MT"/>
              </a:rPr>
              <a:t> </a:t>
            </a:r>
            <a:r>
              <a:rPr sz="1950" dirty="0">
                <a:latin typeface="Arial MT"/>
                <a:cs typeface="Arial MT"/>
              </a:rPr>
              <a:t>ID</a:t>
            </a:r>
            <a:r>
              <a:rPr sz="1950" spc="50" dirty="0">
                <a:latin typeface="Arial MT"/>
                <a:cs typeface="Arial MT"/>
              </a:rPr>
              <a:t> </a:t>
            </a:r>
            <a:r>
              <a:rPr sz="1950" dirty="0">
                <a:latin typeface="Arial MT"/>
                <a:cs typeface="Arial MT"/>
              </a:rPr>
              <a:t>for</a:t>
            </a:r>
            <a:r>
              <a:rPr sz="1950" spc="50" dirty="0">
                <a:latin typeface="Arial MT"/>
                <a:cs typeface="Arial MT"/>
              </a:rPr>
              <a:t> </a:t>
            </a:r>
            <a:r>
              <a:rPr sz="1950" dirty="0">
                <a:latin typeface="Arial MT"/>
                <a:cs typeface="Arial MT"/>
              </a:rPr>
              <a:t>each</a:t>
            </a:r>
            <a:r>
              <a:rPr sz="1950" spc="45" dirty="0">
                <a:latin typeface="Arial MT"/>
                <a:cs typeface="Arial MT"/>
              </a:rPr>
              <a:t> </a:t>
            </a:r>
            <a:r>
              <a:rPr sz="1950" dirty="0">
                <a:latin typeface="Arial MT"/>
                <a:cs typeface="Arial MT"/>
              </a:rPr>
              <a:t>confirmed</a:t>
            </a:r>
            <a:r>
              <a:rPr sz="1950" spc="25" dirty="0">
                <a:latin typeface="Arial MT"/>
                <a:cs typeface="Arial MT"/>
              </a:rPr>
              <a:t> </a:t>
            </a:r>
            <a:r>
              <a:rPr sz="1950" spc="-10" dirty="0">
                <a:latin typeface="Arial MT"/>
                <a:cs typeface="Arial MT"/>
              </a:rPr>
              <a:t>ticket.</a:t>
            </a:r>
            <a:endParaRPr sz="1950" dirty="0">
              <a:latin typeface="Arial MT"/>
              <a:cs typeface="Arial MT"/>
            </a:endParaRPr>
          </a:p>
          <a:p>
            <a:pPr marL="222885" indent="-210185">
              <a:lnSpc>
                <a:spcPct val="100000"/>
              </a:lnSpc>
              <a:spcBef>
                <a:spcPts val="35"/>
              </a:spcBef>
              <a:buSzPct val="94871"/>
              <a:buAutoNum type="arabicPeriod"/>
              <a:tabLst>
                <a:tab pos="222885" algn="l"/>
              </a:tabLst>
            </a:pPr>
            <a:r>
              <a:rPr sz="1950" dirty="0">
                <a:latin typeface="Arial MT"/>
                <a:cs typeface="Arial MT"/>
              </a:rPr>
              <a:t>To</a:t>
            </a:r>
            <a:r>
              <a:rPr sz="1950" spc="40" dirty="0">
                <a:latin typeface="Arial MT"/>
                <a:cs typeface="Arial MT"/>
              </a:rPr>
              <a:t> </a:t>
            </a:r>
            <a:r>
              <a:rPr sz="1950" dirty="0">
                <a:latin typeface="Arial MT"/>
                <a:cs typeface="Arial MT"/>
              </a:rPr>
              <a:t>maintain</a:t>
            </a:r>
            <a:r>
              <a:rPr sz="1950" spc="20" dirty="0">
                <a:latin typeface="Arial MT"/>
                <a:cs typeface="Arial MT"/>
              </a:rPr>
              <a:t> </a:t>
            </a:r>
            <a:r>
              <a:rPr sz="1950" dirty="0">
                <a:latin typeface="Arial MT"/>
                <a:cs typeface="Arial MT"/>
              </a:rPr>
              <a:t>a</a:t>
            </a:r>
            <a:r>
              <a:rPr sz="1950" spc="60" dirty="0">
                <a:latin typeface="Arial MT"/>
                <a:cs typeface="Arial MT"/>
              </a:rPr>
              <a:t> </a:t>
            </a:r>
            <a:r>
              <a:rPr sz="1950" dirty="0">
                <a:latin typeface="Arial MT"/>
                <a:cs typeface="Arial MT"/>
              </a:rPr>
              <a:t>record</a:t>
            </a:r>
            <a:r>
              <a:rPr sz="1950" spc="40" dirty="0">
                <a:latin typeface="Arial MT"/>
                <a:cs typeface="Arial MT"/>
              </a:rPr>
              <a:t> </a:t>
            </a:r>
            <a:r>
              <a:rPr sz="1950" dirty="0">
                <a:latin typeface="Arial MT"/>
                <a:cs typeface="Arial MT"/>
              </a:rPr>
              <a:t>of</a:t>
            </a:r>
            <a:r>
              <a:rPr sz="1950" spc="40" dirty="0">
                <a:latin typeface="Arial MT"/>
                <a:cs typeface="Arial MT"/>
              </a:rPr>
              <a:t> </a:t>
            </a:r>
            <a:r>
              <a:rPr sz="1950" dirty="0">
                <a:latin typeface="Arial MT"/>
                <a:cs typeface="Arial MT"/>
              </a:rPr>
              <a:t>all</a:t>
            </a:r>
            <a:r>
              <a:rPr sz="1950" spc="25" dirty="0">
                <a:latin typeface="Arial MT"/>
                <a:cs typeface="Arial MT"/>
              </a:rPr>
              <a:t> </a:t>
            </a:r>
            <a:r>
              <a:rPr sz="1950" dirty="0">
                <a:latin typeface="Arial MT"/>
                <a:cs typeface="Arial MT"/>
              </a:rPr>
              <a:t>bookings</a:t>
            </a:r>
            <a:r>
              <a:rPr sz="1950" spc="5" dirty="0">
                <a:latin typeface="Arial MT"/>
                <a:cs typeface="Arial MT"/>
              </a:rPr>
              <a:t> </a:t>
            </a:r>
            <a:r>
              <a:rPr sz="1950" dirty="0">
                <a:latin typeface="Arial MT"/>
                <a:cs typeface="Arial MT"/>
              </a:rPr>
              <a:t>made</a:t>
            </a:r>
            <a:r>
              <a:rPr sz="1950" spc="65" dirty="0">
                <a:latin typeface="Arial MT"/>
                <a:cs typeface="Arial MT"/>
              </a:rPr>
              <a:t> </a:t>
            </a:r>
            <a:r>
              <a:rPr sz="1950" dirty="0">
                <a:latin typeface="Arial MT"/>
                <a:cs typeface="Arial MT"/>
              </a:rPr>
              <a:t>during</a:t>
            </a:r>
            <a:r>
              <a:rPr sz="1950" spc="20" dirty="0">
                <a:latin typeface="Arial MT"/>
                <a:cs typeface="Arial MT"/>
              </a:rPr>
              <a:t> </a:t>
            </a:r>
            <a:r>
              <a:rPr sz="1950" dirty="0">
                <a:latin typeface="Arial MT"/>
                <a:cs typeface="Arial MT"/>
              </a:rPr>
              <a:t>the</a:t>
            </a:r>
            <a:r>
              <a:rPr sz="1950" spc="40" dirty="0">
                <a:latin typeface="Arial MT"/>
                <a:cs typeface="Arial MT"/>
              </a:rPr>
              <a:t> </a:t>
            </a:r>
            <a:r>
              <a:rPr sz="1950" spc="-10" dirty="0">
                <a:latin typeface="Arial MT"/>
                <a:cs typeface="Arial MT"/>
              </a:rPr>
              <a:t>session.</a:t>
            </a:r>
            <a:endParaRPr sz="1950" dirty="0">
              <a:latin typeface="Arial MT"/>
              <a:cs typeface="Arial MT"/>
            </a:endParaRPr>
          </a:p>
          <a:p>
            <a:pPr marL="12700" marR="19050" indent="210185">
              <a:lnSpc>
                <a:spcPts val="2380"/>
              </a:lnSpc>
              <a:spcBef>
                <a:spcPts val="80"/>
              </a:spcBef>
              <a:buSzPct val="94871"/>
              <a:buAutoNum type="arabicPeriod"/>
              <a:tabLst>
                <a:tab pos="222885" algn="l"/>
              </a:tabLst>
            </a:pPr>
            <a:r>
              <a:rPr sz="1950" dirty="0">
                <a:latin typeface="Arial MT"/>
                <a:cs typeface="Arial MT"/>
              </a:rPr>
              <a:t>To</a:t>
            </a:r>
            <a:r>
              <a:rPr sz="1950" spc="45" dirty="0">
                <a:latin typeface="Arial MT"/>
                <a:cs typeface="Arial MT"/>
              </a:rPr>
              <a:t> </a:t>
            </a:r>
            <a:r>
              <a:rPr sz="1950" dirty="0">
                <a:latin typeface="Arial MT"/>
                <a:cs typeface="Arial MT"/>
              </a:rPr>
              <a:t>demonstrate</a:t>
            </a:r>
            <a:r>
              <a:rPr sz="1950" spc="50" dirty="0">
                <a:latin typeface="Arial MT"/>
                <a:cs typeface="Arial MT"/>
              </a:rPr>
              <a:t> </a:t>
            </a:r>
            <a:r>
              <a:rPr sz="1950" dirty="0">
                <a:latin typeface="Arial MT"/>
                <a:cs typeface="Arial MT"/>
              </a:rPr>
              <a:t>the</a:t>
            </a:r>
            <a:r>
              <a:rPr sz="1950" spc="50" dirty="0">
                <a:latin typeface="Arial MT"/>
                <a:cs typeface="Arial MT"/>
              </a:rPr>
              <a:t> </a:t>
            </a:r>
            <a:r>
              <a:rPr sz="1950" dirty="0">
                <a:latin typeface="Arial MT"/>
                <a:cs typeface="Arial MT"/>
              </a:rPr>
              <a:t>use</a:t>
            </a:r>
            <a:r>
              <a:rPr sz="1950" spc="45" dirty="0">
                <a:latin typeface="Arial MT"/>
                <a:cs typeface="Arial MT"/>
              </a:rPr>
              <a:t> </a:t>
            </a:r>
            <a:r>
              <a:rPr sz="1950" dirty="0">
                <a:latin typeface="Arial MT"/>
                <a:cs typeface="Arial MT"/>
              </a:rPr>
              <a:t>of</a:t>
            </a:r>
            <a:r>
              <a:rPr sz="1950" spc="45" dirty="0">
                <a:latin typeface="Arial MT"/>
                <a:cs typeface="Arial MT"/>
              </a:rPr>
              <a:t> </a:t>
            </a:r>
            <a:r>
              <a:rPr sz="1950" dirty="0">
                <a:latin typeface="Arial MT"/>
                <a:cs typeface="Arial MT"/>
              </a:rPr>
              <a:t>basic</a:t>
            </a:r>
            <a:r>
              <a:rPr sz="1950" spc="40" dirty="0">
                <a:latin typeface="Arial MT"/>
                <a:cs typeface="Arial MT"/>
              </a:rPr>
              <a:t> </a:t>
            </a:r>
            <a:r>
              <a:rPr sz="1950" dirty="0">
                <a:latin typeface="Arial MT"/>
                <a:cs typeface="Arial MT"/>
              </a:rPr>
              <a:t>C</a:t>
            </a:r>
            <a:r>
              <a:rPr sz="1950" spc="55" dirty="0">
                <a:latin typeface="Arial MT"/>
                <a:cs typeface="Arial MT"/>
              </a:rPr>
              <a:t> </a:t>
            </a:r>
            <a:r>
              <a:rPr sz="1950" dirty="0">
                <a:latin typeface="Arial MT"/>
                <a:cs typeface="Arial MT"/>
              </a:rPr>
              <a:t>programming</a:t>
            </a:r>
            <a:r>
              <a:rPr sz="1950" spc="45" dirty="0">
                <a:latin typeface="Arial MT"/>
                <a:cs typeface="Arial MT"/>
              </a:rPr>
              <a:t> </a:t>
            </a:r>
            <a:r>
              <a:rPr sz="1950" dirty="0">
                <a:latin typeface="Arial MT"/>
                <a:cs typeface="Arial MT"/>
              </a:rPr>
              <a:t>concepts</a:t>
            </a:r>
            <a:r>
              <a:rPr sz="1950" spc="40" dirty="0">
                <a:latin typeface="Arial MT"/>
                <a:cs typeface="Arial MT"/>
              </a:rPr>
              <a:t> </a:t>
            </a:r>
            <a:r>
              <a:rPr sz="1950" dirty="0">
                <a:latin typeface="Arial MT"/>
                <a:cs typeface="Arial MT"/>
              </a:rPr>
              <a:t>such</a:t>
            </a:r>
            <a:r>
              <a:rPr sz="1950" spc="25" dirty="0">
                <a:latin typeface="Arial MT"/>
                <a:cs typeface="Arial MT"/>
              </a:rPr>
              <a:t> </a:t>
            </a:r>
            <a:r>
              <a:rPr sz="1950" spc="-25" dirty="0">
                <a:latin typeface="Arial MT"/>
                <a:cs typeface="Arial MT"/>
              </a:rPr>
              <a:t>as </a:t>
            </a:r>
            <a:r>
              <a:rPr sz="1950" dirty="0">
                <a:latin typeface="Arial MT"/>
                <a:cs typeface="Arial MT"/>
              </a:rPr>
              <a:t>structures,</a:t>
            </a:r>
            <a:r>
              <a:rPr sz="1950" spc="25" dirty="0">
                <a:latin typeface="Arial MT"/>
                <a:cs typeface="Arial MT"/>
              </a:rPr>
              <a:t> </a:t>
            </a:r>
            <a:r>
              <a:rPr sz="1950" dirty="0">
                <a:latin typeface="Arial MT"/>
                <a:cs typeface="Arial MT"/>
              </a:rPr>
              <a:t>arrays,</a:t>
            </a:r>
            <a:r>
              <a:rPr sz="1950" spc="55" dirty="0">
                <a:latin typeface="Arial MT"/>
                <a:cs typeface="Arial MT"/>
              </a:rPr>
              <a:t> </a:t>
            </a:r>
            <a:r>
              <a:rPr sz="1950" dirty="0">
                <a:latin typeface="Arial MT"/>
                <a:cs typeface="Arial MT"/>
              </a:rPr>
              <a:t>and</a:t>
            </a:r>
            <a:r>
              <a:rPr sz="1950" spc="55" dirty="0">
                <a:latin typeface="Arial MT"/>
                <a:cs typeface="Arial MT"/>
              </a:rPr>
              <a:t> </a:t>
            </a:r>
            <a:r>
              <a:rPr sz="1950" dirty="0">
                <a:latin typeface="Arial MT"/>
                <a:cs typeface="Arial MT"/>
              </a:rPr>
              <a:t>functions</a:t>
            </a:r>
            <a:r>
              <a:rPr sz="1950" spc="25" dirty="0">
                <a:latin typeface="Arial MT"/>
                <a:cs typeface="Arial MT"/>
              </a:rPr>
              <a:t> </a:t>
            </a:r>
            <a:r>
              <a:rPr sz="1950" dirty="0">
                <a:latin typeface="Arial MT"/>
                <a:cs typeface="Arial MT"/>
              </a:rPr>
              <a:t>in</a:t>
            </a:r>
            <a:r>
              <a:rPr sz="1950" spc="55" dirty="0">
                <a:latin typeface="Arial MT"/>
                <a:cs typeface="Arial MT"/>
              </a:rPr>
              <a:t> </a:t>
            </a:r>
            <a:r>
              <a:rPr sz="1950" dirty="0">
                <a:latin typeface="Arial MT"/>
                <a:cs typeface="Arial MT"/>
              </a:rPr>
              <a:t>a</a:t>
            </a:r>
            <a:r>
              <a:rPr sz="1950" spc="55" dirty="0">
                <a:latin typeface="Arial MT"/>
                <a:cs typeface="Arial MT"/>
              </a:rPr>
              <a:t> </a:t>
            </a:r>
            <a:r>
              <a:rPr sz="1950" dirty="0">
                <a:latin typeface="Arial MT"/>
                <a:cs typeface="Arial MT"/>
              </a:rPr>
              <a:t>real-world</a:t>
            </a:r>
            <a:r>
              <a:rPr sz="1950" spc="35" dirty="0">
                <a:latin typeface="Arial MT"/>
                <a:cs typeface="Arial MT"/>
              </a:rPr>
              <a:t> </a:t>
            </a:r>
            <a:r>
              <a:rPr sz="1950" spc="-10" dirty="0">
                <a:latin typeface="Arial MT"/>
                <a:cs typeface="Arial MT"/>
              </a:rPr>
              <a:t>application.</a:t>
            </a:r>
            <a:endParaRPr sz="1950" dirty="0">
              <a:latin typeface="Arial MT"/>
              <a:cs typeface="Arial M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85090" rIns="0" bIns="0" rtlCol="0">
            <a:spAutoFit/>
          </a:bodyPr>
          <a:lstStyle/>
          <a:p>
            <a:pPr algn="ctr">
              <a:lnSpc>
                <a:spcPct val="100000"/>
              </a:lnSpc>
              <a:spcBef>
                <a:spcPts val="670"/>
              </a:spcBef>
            </a:pPr>
            <a:r>
              <a:rPr spc="160" dirty="0"/>
              <a:t>Requirements</a:t>
            </a:r>
            <a:r>
              <a:rPr spc="260" dirty="0"/>
              <a:t> </a:t>
            </a:r>
            <a:r>
              <a:rPr spc="75" dirty="0"/>
              <a:t>of</a:t>
            </a:r>
            <a:r>
              <a:rPr spc="250" dirty="0"/>
              <a:t> </a:t>
            </a:r>
            <a:r>
              <a:rPr spc="125" dirty="0"/>
              <a:t>the</a:t>
            </a:r>
            <a:r>
              <a:rPr spc="235" dirty="0"/>
              <a:t> </a:t>
            </a:r>
            <a:r>
              <a:rPr spc="170" dirty="0"/>
              <a:t>system</a:t>
            </a:r>
            <a:r>
              <a:rPr spc="250" dirty="0"/>
              <a:t> </a:t>
            </a:r>
            <a:r>
              <a:rPr spc="95" dirty="0"/>
              <a:t>(Hardware,</a:t>
            </a:r>
          </a:p>
          <a:p>
            <a:pPr marR="353060" algn="ctr">
              <a:lnSpc>
                <a:spcPct val="100000"/>
              </a:lnSpc>
              <a:spcBef>
                <a:spcPts val="575"/>
              </a:spcBef>
            </a:pPr>
            <a:r>
              <a:rPr spc="75" dirty="0"/>
              <a:t>software)</a:t>
            </a:r>
          </a:p>
        </p:txBody>
      </p:sp>
      <p:pic>
        <p:nvPicPr>
          <p:cNvPr id="3" name="object 3"/>
          <p:cNvPicPr/>
          <p:nvPr/>
        </p:nvPicPr>
        <p:blipFill>
          <a:blip r:embed="rId2" cstate="print"/>
          <a:stretch>
            <a:fillRect/>
          </a:stretch>
        </p:blipFill>
        <p:spPr>
          <a:xfrm>
            <a:off x="449580" y="1158240"/>
            <a:ext cx="760475" cy="1222247"/>
          </a:xfrm>
          <a:prstGeom prst="rect">
            <a:avLst/>
          </a:prstGeom>
        </p:spPr>
      </p:pic>
      <p:sp>
        <p:nvSpPr>
          <p:cNvPr id="4" name="object 4"/>
          <p:cNvSpPr txBox="1"/>
          <p:nvPr/>
        </p:nvSpPr>
        <p:spPr>
          <a:xfrm>
            <a:off x="1011429" y="2660399"/>
            <a:ext cx="7644130" cy="4223849"/>
          </a:xfrm>
          <a:prstGeom prst="rect">
            <a:avLst/>
          </a:prstGeom>
        </p:spPr>
        <p:txBody>
          <a:bodyPr vert="horz" wrap="square" lIns="0" tIns="16510" rIns="0" bIns="0" rtlCol="0">
            <a:spAutoFit/>
          </a:bodyPr>
          <a:lstStyle/>
          <a:p>
            <a:pPr marL="12700">
              <a:lnSpc>
                <a:spcPct val="100000"/>
              </a:lnSpc>
              <a:spcBef>
                <a:spcPts val="130"/>
              </a:spcBef>
            </a:pPr>
            <a:r>
              <a:rPr sz="1950" b="1" dirty="0">
                <a:latin typeface="Arial"/>
                <a:cs typeface="Arial"/>
              </a:rPr>
              <a:t>Hardware</a:t>
            </a:r>
            <a:r>
              <a:rPr sz="1950" b="1" spc="65" dirty="0">
                <a:latin typeface="Arial"/>
                <a:cs typeface="Arial"/>
              </a:rPr>
              <a:t> </a:t>
            </a:r>
            <a:r>
              <a:rPr sz="1950" b="1" spc="-10" dirty="0">
                <a:latin typeface="Arial"/>
                <a:cs typeface="Arial"/>
              </a:rPr>
              <a:t>Requirements</a:t>
            </a:r>
            <a:endParaRPr sz="1950" dirty="0">
              <a:latin typeface="Arial"/>
              <a:cs typeface="Arial"/>
            </a:endParaRPr>
          </a:p>
          <a:p>
            <a:pPr marL="99695" indent="-95250">
              <a:lnSpc>
                <a:spcPct val="100000"/>
              </a:lnSpc>
              <a:spcBef>
                <a:spcPts val="35"/>
              </a:spcBef>
              <a:buSzPct val="94871"/>
              <a:buChar char="•"/>
              <a:tabLst>
                <a:tab pos="99695" algn="l"/>
              </a:tabLst>
            </a:pPr>
            <a:r>
              <a:rPr lang="en-US" sz="1950" dirty="0">
                <a:latin typeface="Arial MT"/>
                <a:cs typeface="Arial MT"/>
              </a:rPr>
              <a:t>Processor:- intel core i3 or higher</a:t>
            </a:r>
          </a:p>
          <a:p>
            <a:pPr marL="99695" indent="-95250">
              <a:lnSpc>
                <a:spcPct val="100000"/>
              </a:lnSpc>
              <a:spcBef>
                <a:spcPts val="35"/>
              </a:spcBef>
              <a:buSzPct val="94871"/>
              <a:buChar char="•"/>
              <a:tabLst>
                <a:tab pos="99695" algn="l"/>
              </a:tabLst>
            </a:pPr>
            <a:r>
              <a:rPr lang="en-US" sz="1950" dirty="0">
                <a:latin typeface="Arial MT"/>
                <a:cs typeface="Arial MT"/>
              </a:rPr>
              <a:t>Ram:- minimum 2 GB (4GBrecommended)</a:t>
            </a:r>
          </a:p>
          <a:p>
            <a:pPr marL="99695" indent="-95250">
              <a:lnSpc>
                <a:spcPct val="100000"/>
              </a:lnSpc>
              <a:spcBef>
                <a:spcPts val="35"/>
              </a:spcBef>
              <a:buSzPct val="94871"/>
              <a:buChar char="•"/>
              <a:tabLst>
                <a:tab pos="99695" algn="l"/>
              </a:tabLst>
            </a:pPr>
            <a:r>
              <a:rPr lang="en-US" sz="1950" dirty="0">
                <a:latin typeface="Arial MT"/>
                <a:cs typeface="Arial MT"/>
              </a:rPr>
              <a:t>Storage:- minimum 100 MB of free space</a:t>
            </a:r>
          </a:p>
          <a:p>
            <a:pPr marL="99695" indent="-95250">
              <a:lnSpc>
                <a:spcPct val="100000"/>
              </a:lnSpc>
              <a:spcBef>
                <a:spcPts val="35"/>
              </a:spcBef>
              <a:buSzPct val="94871"/>
              <a:buChar char="•"/>
              <a:tabLst>
                <a:tab pos="99695" algn="l"/>
              </a:tabLst>
            </a:pPr>
            <a:r>
              <a:rPr lang="en-US" sz="1950" dirty="0">
                <a:latin typeface="Arial MT"/>
                <a:cs typeface="Arial MT"/>
              </a:rPr>
              <a:t>Display:- standard VGA or higher resolution</a:t>
            </a:r>
          </a:p>
          <a:p>
            <a:pPr marL="99695" indent="-95250">
              <a:lnSpc>
                <a:spcPct val="100000"/>
              </a:lnSpc>
              <a:spcBef>
                <a:spcPts val="35"/>
              </a:spcBef>
              <a:buSzPct val="94871"/>
              <a:buChar char="•"/>
              <a:tabLst>
                <a:tab pos="99695" algn="l"/>
              </a:tabLst>
            </a:pPr>
            <a:r>
              <a:rPr lang="en-US" sz="1950" dirty="0">
                <a:latin typeface="Arial MT"/>
                <a:cs typeface="Arial MT"/>
              </a:rPr>
              <a:t>Input </a:t>
            </a:r>
            <a:r>
              <a:rPr lang="en-US" sz="1950" dirty="0" err="1">
                <a:latin typeface="Arial MT"/>
                <a:cs typeface="Arial MT"/>
              </a:rPr>
              <a:t>dvices</a:t>
            </a:r>
            <a:r>
              <a:rPr lang="en-US" sz="1950" dirty="0">
                <a:latin typeface="Arial MT"/>
                <a:cs typeface="Arial MT"/>
              </a:rPr>
              <a:t>:- keyboard (for data entry), mouse (optional)</a:t>
            </a:r>
          </a:p>
          <a:p>
            <a:pPr marL="99695" indent="-95250">
              <a:lnSpc>
                <a:spcPct val="100000"/>
              </a:lnSpc>
              <a:spcBef>
                <a:spcPts val="35"/>
              </a:spcBef>
              <a:buSzPct val="94871"/>
              <a:buChar char="•"/>
              <a:tabLst>
                <a:tab pos="99695" algn="l"/>
              </a:tabLst>
            </a:pPr>
            <a:r>
              <a:rPr lang="en-US" sz="1950" dirty="0">
                <a:latin typeface="Arial MT"/>
                <a:cs typeface="Arial MT"/>
              </a:rPr>
              <a:t>Output device:- monitor or console output screen</a:t>
            </a:r>
          </a:p>
          <a:p>
            <a:pPr marL="99695" indent="-95250">
              <a:lnSpc>
                <a:spcPct val="100000"/>
              </a:lnSpc>
              <a:spcBef>
                <a:spcPts val="35"/>
              </a:spcBef>
              <a:buSzPct val="94871"/>
              <a:buChar char="•"/>
              <a:tabLst>
                <a:tab pos="99695" algn="l"/>
              </a:tabLst>
            </a:pPr>
            <a:endParaRPr sz="1950" dirty="0">
              <a:latin typeface="Arial MT"/>
              <a:cs typeface="Arial MT"/>
            </a:endParaRPr>
          </a:p>
          <a:p>
            <a:pPr marL="12700">
              <a:lnSpc>
                <a:spcPct val="100000"/>
              </a:lnSpc>
              <a:spcBef>
                <a:spcPts val="35"/>
              </a:spcBef>
            </a:pPr>
            <a:r>
              <a:rPr sz="1950" b="1" dirty="0">
                <a:latin typeface="Arial"/>
                <a:cs typeface="Arial"/>
              </a:rPr>
              <a:t>Software</a:t>
            </a:r>
            <a:r>
              <a:rPr sz="1950" b="1" spc="65" dirty="0">
                <a:latin typeface="Arial"/>
                <a:cs typeface="Arial"/>
              </a:rPr>
              <a:t> </a:t>
            </a:r>
            <a:r>
              <a:rPr sz="1950" b="1" spc="-10" dirty="0">
                <a:latin typeface="Arial"/>
                <a:cs typeface="Arial"/>
              </a:rPr>
              <a:t>Requirements</a:t>
            </a:r>
            <a:endParaRPr sz="1950" dirty="0">
              <a:latin typeface="Arial"/>
              <a:cs typeface="Arial"/>
            </a:endParaRPr>
          </a:p>
          <a:p>
            <a:pPr marL="99695" indent="-95250">
              <a:lnSpc>
                <a:spcPct val="100000"/>
              </a:lnSpc>
              <a:spcBef>
                <a:spcPts val="35"/>
              </a:spcBef>
              <a:buSzPct val="94871"/>
              <a:buChar char="•"/>
              <a:tabLst>
                <a:tab pos="99695" algn="l"/>
              </a:tabLst>
            </a:pPr>
            <a:r>
              <a:rPr sz="1950" dirty="0">
                <a:latin typeface="Arial MT"/>
                <a:cs typeface="Arial MT"/>
              </a:rPr>
              <a:t>Operating</a:t>
            </a:r>
            <a:r>
              <a:rPr sz="1950" spc="45" dirty="0">
                <a:latin typeface="Arial MT"/>
                <a:cs typeface="Arial MT"/>
              </a:rPr>
              <a:t> </a:t>
            </a:r>
            <a:r>
              <a:rPr sz="1950" dirty="0">
                <a:latin typeface="Arial MT"/>
                <a:cs typeface="Arial MT"/>
              </a:rPr>
              <a:t>System:</a:t>
            </a:r>
            <a:r>
              <a:rPr sz="1950" spc="60" dirty="0">
                <a:latin typeface="Arial MT"/>
                <a:cs typeface="Arial MT"/>
              </a:rPr>
              <a:t> </a:t>
            </a:r>
            <a:r>
              <a:rPr sz="1950" dirty="0">
                <a:latin typeface="Arial MT"/>
                <a:cs typeface="Arial MT"/>
              </a:rPr>
              <a:t>Windows,</a:t>
            </a:r>
            <a:r>
              <a:rPr sz="1950" spc="65" dirty="0">
                <a:latin typeface="Arial MT"/>
                <a:cs typeface="Arial MT"/>
              </a:rPr>
              <a:t> </a:t>
            </a:r>
            <a:r>
              <a:rPr sz="1950" dirty="0">
                <a:latin typeface="Arial MT"/>
                <a:cs typeface="Arial MT"/>
              </a:rPr>
              <a:t>Linux,</a:t>
            </a:r>
            <a:r>
              <a:rPr sz="1950" spc="15" dirty="0">
                <a:latin typeface="Arial MT"/>
                <a:cs typeface="Arial MT"/>
              </a:rPr>
              <a:t> </a:t>
            </a:r>
            <a:r>
              <a:rPr sz="1950" dirty="0">
                <a:latin typeface="Arial MT"/>
                <a:cs typeface="Arial MT"/>
              </a:rPr>
              <a:t>or</a:t>
            </a:r>
            <a:r>
              <a:rPr sz="1950" spc="75" dirty="0">
                <a:latin typeface="Arial MT"/>
                <a:cs typeface="Arial MT"/>
              </a:rPr>
              <a:t> </a:t>
            </a:r>
            <a:r>
              <a:rPr sz="1950" spc="-10" dirty="0">
                <a:latin typeface="Arial MT"/>
                <a:cs typeface="Arial MT"/>
              </a:rPr>
              <a:t>macOS</a:t>
            </a:r>
            <a:endParaRPr sz="1950" dirty="0">
              <a:latin typeface="Arial MT"/>
              <a:cs typeface="Arial MT"/>
            </a:endParaRPr>
          </a:p>
          <a:p>
            <a:pPr marL="12700" marR="102235" indent="-8255">
              <a:lnSpc>
                <a:spcPct val="101499"/>
              </a:lnSpc>
              <a:buSzPct val="94871"/>
              <a:buChar char="•"/>
              <a:tabLst>
                <a:tab pos="99695" algn="l"/>
              </a:tabLst>
            </a:pPr>
            <a:r>
              <a:rPr sz="1950" dirty="0">
                <a:latin typeface="Arial MT"/>
                <a:cs typeface="Arial MT"/>
              </a:rPr>
              <a:t>	Compiler:</a:t>
            </a:r>
            <a:r>
              <a:rPr sz="1950" spc="35" dirty="0">
                <a:latin typeface="Arial MT"/>
                <a:cs typeface="Arial MT"/>
              </a:rPr>
              <a:t> </a:t>
            </a:r>
            <a:r>
              <a:rPr sz="1950" dirty="0">
                <a:latin typeface="Arial MT"/>
                <a:cs typeface="Arial MT"/>
              </a:rPr>
              <a:t>GCC</a:t>
            </a:r>
            <a:r>
              <a:rPr sz="1950" spc="45" dirty="0">
                <a:latin typeface="Arial MT"/>
                <a:cs typeface="Arial MT"/>
              </a:rPr>
              <a:t> </a:t>
            </a:r>
            <a:r>
              <a:rPr sz="1950" dirty="0">
                <a:latin typeface="Arial MT"/>
                <a:cs typeface="Arial MT"/>
              </a:rPr>
              <a:t>(GNU</a:t>
            </a:r>
            <a:r>
              <a:rPr sz="1950" spc="70" dirty="0">
                <a:latin typeface="Arial MT"/>
                <a:cs typeface="Arial MT"/>
              </a:rPr>
              <a:t> </a:t>
            </a:r>
            <a:r>
              <a:rPr sz="1950" dirty="0">
                <a:latin typeface="Arial MT"/>
                <a:cs typeface="Arial MT"/>
              </a:rPr>
              <a:t>Compiler</a:t>
            </a:r>
            <a:r>
              <a:rPr sz="1950" spc="45" dirty="0">
                <a:latin typeface="Arial MT"/>
                <a:cs typeface="Arial MT"/>
              </a:rPr>
              <a:t> </a:t>
            </a:r>
            <a:r>
              <a:rPr sz="1950" dirty="0">
                <a:latin typeface="Arial MT"/>
                <a:cs typeface="Arial MT"/>
              </a:rPr>
              <a:t>Collection)</a:t>
            </a:r>
            <a:r>
              <a:rPr sz="1950" spc="25" dirty="0">
                <a:latin typeface="Arial MT"/>
                <a:cs typeface="Arial MT"/>
              </a:rPr>
              <a:t> </a:t>
            </a:r>
            <a:r>
              <a:rPr sz="1950" dirty="0">
                <a:latin typeface="Arial MT"/>
                <a:cs typeface="Arial MT"/>
              </a:rPr>
              <a:t>or</a:t>
            </a:r>
            <a:r>
              <a:rPr sz="1950" spc="50" dirty="0">
                <a:latin typeface="Arial MT"/>
                <a:cs typeface="Arial MT"/>
              </a:rPr>
              <a:t> </a:t>
            </a:r>
            <a:r>
              <a:rPr sz="1950" dirty="0">
                <a:latin typeface="Arial MT"/>
                <a:cs typeface="Arial MT"/>
              </a:rPr>
              <a:t>any</a:t>
            </a:r>
            <a:r>
              <a:rPr sz="1950" spc="50" dirty="0">
                <a:latin typeface="Arial MT"/>
                <a:cs typeface="Arial MT"/>
              </a:rPr>
              <a:t> </a:t>
            </a:r>
            <a:r>
              <a:rPr sz="1950" dirty="0">
                <a:latin typeface="Arial MT"/>
                <a:cs typeface="Arial MT"/>
              </a:rPr>
              <a:t>C</a:t>
            </a:r>
            <a:r>
              <a:rPr sz="1950" spc="50" dirty="0">
                <a:latin typeface="Arial MT"/>
                <a:cs typeface="Arial MT"/>
              </a:rPr>
              <a:t> </a:t>
            </a:r>
            <a:r>
              <a:rPr sz="1950" dirty="0">
                <a:latin typeface="Arial MT"/>
                <a:cs typeface="Arial MT"/>
              </a:rPr>
              <a:t>compiler</a:t>
            </a:r>
            <a:r>
              <a:rPr sz="1950" spc="25" dirty="0">
                <a:latin typeface="Arial MT"/>
                <a:cs typeface="Arial MT"/>
              </a:rPr>
              <a:t> </a:t>
            </a:r>
            <a:r>
              <a:rPr sz="1950" spc="-10" dirty="0">
                <a:latin typeface="Arial MT"/>
                <a:cs typeface="Arial MT"/>
              </a:rPr>
              <a:t>(e.g., </a:t>
            </a:r>
            <a:r>
              <a:rPr sz="1950" dirty="0">
                <a:latin typeface="Arial MT"/>
                <a:cs typeface="Arial MT"/>
              </a:rPr>
              <a:t>Turbo</a:t>
            </a:r>
            <a:r>
              <a:rPr sz="1950" spc="85" dirty="0">
                <a:latin typeface="Arial MT"/>
                <a:cs typeface="Arial MT"/>
              </a:rPr>
              <a:t> </a:t>
            </a:r>
            <a:r>
              <a:rPr sz="1950" dirty="0">
                <a:latin typeface="Arial MT"/>
                <a:cs typeface="Arial MT"/>
              </a:rPr>
              <a:t>C,</a:t>
            </a:r>
            <a:r>
              <a:rPr sz="1950" spc="85" dirty="0">
                <a:latin typeface="Arial MT"/>
                <a:cs typeface="Arial MT"/>
              </a:rPr>
              <a:t> </a:t>
            </a:r>
            <a:r>
              <a:rPr sz="1950" dirty="0">
                <a:latin typeface="Arial MT"/>
                <a:cs typeface="Arial MT"/>
              </a:rPr>
              <a:t>Code::Blocks,</a:t>
            </a:r>
            <a:r>
              <a:rPr sz="1950" spc="55" dirty="0">
                <a:latin typeface="Arial MT"/>
                <a:cs typeface="Arial MT"/>
              </a:rPr>
              <a:t> </a:t>
            </a:r>
            <a:r>
              <a:rPr sz="1950" dirty="0">
                <a:latin typeface="Arial MT"/>
                <a:cs typeface="Arial MT"/>
              </a:rPr>
              <a:t>Dev-</a:t>
            </a:r>
            <a:r>
              <a:rPr sz="1950" spc="-20" dirty="0">
                <a:latin typeface="Arial MT"/>
                <a:cs typeface="Arial MT"/>
              </a:rPr>
              <a:t>C++)</a:t>
            </a:r>
            <a:endParaRPr sz="1950" dirty="0">
              <a:latin typeface="Arial MT"/>
              <a:cs typeface="Arial MT"/>
            </a:endParaRPr>
          </a:p>
          <a:p>
            <a:pPr marL="99695" indent="-95250">
              <a:lnSpc>
                <a:spcPct val="100000"/>
              </a:lnSpc>
              <a:spcBef>
                <a:spcPts val="40"/>
              </a:spcBef>
              <a:buSzPct val="94871"/>
              <a:buChar char="•"/>
              <a:tabLst>
                <a:tab pos="99695" algn="l"/>
              </a:tabLst>
            </a:pPr>
            <a:r>
              <a:rPr sz="1950" dirty="0">
                <a:latin typeface="Arial MT"/>
                <a:cs typeface="Arial MT"/>
              </a:rPr>
              <a:t>Editor/IDE:</a:t>
            </a:r>
            <a:r>
              <a:rPr sz="1950" spc="35" dirty="0">
                <a:latin typeface="Arial MT"/>
                <a:cs typeface="Arial MT"/>
              </a:rPr>
              <a:t> </a:t>
            </a:r>
            <a:r>
              <a:rPr sz="1950" dirty="0">
                <a:latin typeface="Arial MT"/>
                <a:cs typeface="Arial MT"/>
              </a:rPr>
              <a:t>Code::Blocks,</a:t>
            </a:r>
            <a:r>
              <a:rPr sz="1950" spc="35" dirty="0">
                <a:latin typeface="Arial MT"/>
                <a:cs typeface="Arial MT"/>
              </a:rPr>
              <a:t> </a:t>
            </a:r>
            <a:r>
              <a:rPr sz="1950" dirty="0">
                <a:latin typeface="Arial MT"/>
                <a:cs typeface="Arial MT"/>
              </a:rPr>
              <a:t>Dev-C++,</a:t>
            </a:r>
            <a:r>
              <a:rPr sz="1950" spc="60" dirty="0">
                <a:latin typeface="Arial MT"/>
                <a:cs typeface="Arial MT"/>
              </a:rPr>
              <a:t> </a:t>
            </a:r>
            <a:r>
              <a:rPr sz="1950" dirty="0">
                <a:latin typeface="Arial MT"/>
                <a:cs typeface="Arial MT"/>
              </a:rPr>
              <a:t>Turbo</a:t>
            </a:r>
            <a:r>
              <a:rPr sz="1950" spc="65" dirty="0">
                <a:latin typeface="Arial MT"/>
                <a:cs typeface="Arial MT"/>
              </a:rPr>
              <a:t> </a:t>
            </a:r>
            <a:r>
              <a:rPr sz="1950" dirty="0">
                <a:latin typeface="Arial MT"/>
                <a:cs typeface="Arial MT"/>
              </a:rPr>
              <a:t>C,</a:t>
            </a:r>
            <a:r>
              <a:rPr sz="1950" spc="60" dirty="0">
                <a:latin typeface="Arial MT"/>
                <a:cs typeface="Arial MT"/>
              </a:rPr>
              <a:t> </a:t>
            </a:r>
            <a:r>
              <a:rPr sz="1950" dirty="0">
                <a:latin typeface="Arial MT"/>
                <a:cs typeface="Arial MT"/>
              </a:rPr>
              <a:t>or</a:t>
            </a:r>
            <a:r>
              <a:rPr sz="1950" spc="70" dirty="0">
                <a:latin typeface="Arial MT"/>
                <a:cs typeface="Arial MT"/>
              </a:rPr>
              <a:t> </a:t>
            </a:r>
            <a:r>
              <a:rPr sz="1950" dirty="0">
                <a:latin typeface="Arial MT"/>
                <a:cs typeface="Arial MT"/>
              </a:rPr>
              <a:t>Visual</a:t>
            </a:r>
            <a:r>
              <a:rPr sz="1950" spc="50" dirty="0">
                <a:latin typeface="Arial MT"/>
                <a:cs typeface="Arial MT"/>
              </a:rPr>
              <a:t> </a:t>
            </a:r>
            <a:r>
              <a:rPr sz="1950" dirty="0">
                <a:latin typeface="Arial MT"/>
                <a:cs typeface="Arial MT"/>
              </a:rPr>
              <a:t>Studio</a:t>
            </a:r>
            <a:r>
              <a:rPr sz="1950" spc="65" dirty="0">
                <a:latin typeface="Arial MT"/>
                <a:cs typeface="Arial MT"/>
              </a:rPr>
              <a:t> </a:t>
            </a:r>
            <a:r>
              <a:rPr sz="1950" spc="-20" dirty="0">
                <a:latin typeface="Arial MT"/>
                <a:cs typeface="Arial MT"/>
              </a:rPr>
              <a:t>Code</a:t>
            </a:r>
            <a:endParaRPr sz="1950" dirty="0">
              <a:latin typeface="Arial MT"/>
              <a:cs typeface="Arial MT"/>
            </a:endParaRPr>
          </a:p>
          <a:p>
            <a:pPr marL="99695" indent="-95250">
              <a:lnSpc>
                <a:spcPct val="100000"/>
              </a:lnSpc>
              <a:spcBef>
                <a:spcPts val="35"/>
              </a:spcBef>
              <a:buSzPct val="94871"/>
              <a:buChar char="•"/>
              <a:tabLst>
                <a:tab pos="99695" algn="l"/>
              </a:tabLst>
            </a:pPr>
            <a:r>
              <a:rPr sz="1950" dirty="0">
                <a:latin typeface="Arial MT"/>
                <a:cs typeface="Arial MT"/>
              </a:rPr>
              <a:t>Console/Terminal:</a:t>
            </a:r>
            <a:r>
              <a:rPr sz="1950" spc="10" dirty="0">
                <a:latin typeface="Arial MT"/>
                <a:cs typeface="Arial MT"/>
              </a:rPr>
              <a:t> </a:t>
            </a:r>
            <a:r>
              <a:rPr sz="1950" dirty="0">
                <a:latin typeface="Arial MT"/>
                <a:cs typeface="Arial MT"/>
              </a:rPr>
              <a:t>To</a:t>
            </a:r>
            <a:r>
              <a:rPr sz="1950" spc="60" dirty="0">
                <a:latin typeface="Arial MT"/>
                <a:cs typeface="Arial MT"/>
              </a:rPr>
              <a:t> </a:t>
            </a:r>
            <a:r>
              <a:rPr sz="1950" dirty="0">
                <a:latin typeface="Arial MT"/>
                <a:cs typeface="Arial MT"/>
              </a:rPr>
              <a:t>execute</a:t>
            </a:r>
            <a:r>
              <a:rPr sz="1950" spc="35" dirty="0">
                <a:latin typeface="Arial MT"/>
                <a:cs typeface="Arial MT"/>
              </a:rPr>
              <a:t> </a:t>
            </a:r>
            <a:r>
              <a:rPr sz="1950" dirty="0">
                <a:latin typeface="Arial MT"/>
                <a:cs typeface="Arial MT"/>
              </a:rPr>
              <a:t>and</a:t>
            </a:r>
            <a:r>
              <a:rPr sz="1950" spc="60" dirty="0">
                <a:latin typeface="Arial MT"/>
                <a:cs typeface="Arial MT"/>
              </a:rPr>
              <a:t> </a:t>
            </a:r>
            <a:r>
              <a:rPr sz="1950" dirty="0">
                <a:latin typeface="Arial MT"/>
                <a:cs typeface="Arial MT"/>
              </a:rPr>
              <a:t>test</a:t>
            </a:r>
            <a:r>
              <a:rPr sz="1950" spc="55" dirty="0">
                <a:latin typeface="Arial MT"/>
                <a:cs typeface="Arial MT"/>
              </a:rPr>
              <a:t> </a:t>
            </a:r>
            <a:r>
              <a:rPr sz="1950" dirty="0">
                <a:latin typeface="Arial MT"/>
                <a:cs typeface="Arial MT"/>
              </a:rPr>
              <a:t>the</a:t>
            </a:r>
            <a:r>
              <a:rPr sz="1950" spc="60" dirty="0">
                <a:latin typeface="Arial MT"/>
                <a:cs typeface="Arial MT"/>
              </a:rPr>
              <a:t> </a:t>
            </a:r>
            <a:r>
              <a:rPr sz="1950" spc="-10" dirty="0">
                <a:latin typeface="Arial MT"/>
                <a:cs typeface="Arial MT"/>
              </a:rPr>
              <a:t>program</a:t>
            </a:r>
            <a:endParaRPr sz="1950" dirty="0">
              <a:latin typeface="Arial MT"/>
              <a:cs typeface="Arial M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410740" rIns="0" bIns="0" rtlCol="0">
            <a:spAutoFit/>
          </a:bodyPr>
          <a:lstStyle/>
          <a:p>
            <a:pPr marL="60960">
              <a:lnSpc>
                <a:spcPct val="100000"/>
              </a:lnSpc>
              <a:spcBef>
                <a:spcPts val="130"/>
              </a:spcBef>
            </a:pPr>
            <a:r>
              <a:rPr spc="105" dirty="0"/>
              <a:t>ER</a:t>
            </a:r>
            <a:r>
              <a:rPr spc="265" dirty="0"/>
              <a:t> </a:t>
            </a:r>
            <a:r>
              <a:rPr spc="180" dirty="0"/>
              <a:t>diagram</a:t>
            </a:r>
            <a:r>
              <a:rPr spc="315" dirty="0"/>
              <a:t> </a:t>
            </a:r>
            <a:r>
              <a:rPr spc="75" dirty="0"/>
              <a:t>of</a:t>
            </a:r>
            <a:r>
              <a:rPr spc="260" dirty="0"/>
              <a:t> </a:t>
            </a:r>
            <a:r>
              <a:rPr spc="125" dirty="0"/>
              <a:t>the</a:t>
            </a:r>
            <a:r>
              <a:rPr spc="240" dirty="0"/>
              <a:t> </a:t>
            </a:r>
            <a:r>
              <a:rPr spc="110" dirty="0"/>
              <a:t>proposed</a:t>
            </a:r>
            <a:r>
              <a:rPr spc="275" dirty="0"/>
              <a:t> </a:t>
            </a:r>
            <a:r>
              <a:rPr spc="155" dirty="0"/>
              <a:t>system</a:t>
            </a:r>
          </a:p>
        </p:txBody>
      </p:sp>
      <p:pic>
        <p:nvPicPr>
          <p:cNvPr id="3" name="object 3"/>
          <p:cNvPicPr/>
          <p:nvPr/>
        </p:nvPicPr>
        <p:blipFill>
          <a:blip r:embed="rId2" cstate="print"/>
          <a:stretch>
            <a:fillRect/>
          </a:stretch>
        </p:blipFill>
        <p:spPr>
          <a:xfrm>
            <a:off x="449580" y="1158240"/>
            <a:ext cx="760475" cy="1222247"/>
          </a:xfrm>
          <a:prstGeom prst="rect">
            <a:avLst/>
          </a:prstGeom>
        </p:spPr>
      </p:pic>
      <p:pic>
        <p:nvPicPr>
          <p:cNvPr id="6" name="Picture 5">
            <a:extLst>
              <a:ext uri="{FF2B5EF4-FFF2-40B4-BE49-F238E27FC236}">
                <a16:creationId xmlns:a16="http://schemas.microsoft.com/office/drawing/2014/main" id="{53E12F79-7070-A3A4-2034-0325095AFF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214" y="2819400"/>
            <a:ext cx="9153972" cy="4953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410740" rIns="0" bIns="0" rtlCol="0">
            <a:spAutoFit/>
          </a:bodyPr>
          <a:lstStyle/>
          <a:p>
            <a:pPr marL="2450465">
              <a:lnSpc>
                <a:spcPct val="100000"/>
              </a:lnSpc>
              <a:spcBef>
                <a:spcPts val="130"/>
              </a:spcBef>
            </a:pPr>
            <a:r>
              <a:rPr spc="110" dirty="0"/>
              <a:t>Front</a:t>
            </a:r>
            <a:r>
              <a:rPr spc="235" dirty="0"/>
              <a:t> </a:t>
            </a:r>
            <a:r>
              <a:rPr spc="100" dirty="0"/>
              <a:t>End</a:t>
            </a:r>
          </a:p>
        </p:txBody>
      </p:sp>
      <p:pic>
        <p:nvPicPr>
          <p:cNvPr id="3" name="object 3"/>
          <p:cNvPicPr/>
          <p:nvPr/>
        </p:nvPicPr>
        <p:blipFill>
          <a:blip r:embed="rId2" cstate="print"/>
          <a:stretch>
            <a:fillRect/>
          </a:stretch>
        </p:blipFill>
        <p:spPr>
          <a:xfrm>
            <a:off x="449580" y="1158240"/>
            <a:ext cx="760475" cy="1222247"/>
          </a:xfrm>
          <a:prstGeom prst="rect">
            <a:avLst/>
          </a:prstGeom>
        </p:spPr>
      </p:pic>
      <p:sp>
        <p:nvSpPr>
          <p:cNvPr id="4" name="object 4"/>
          <p:cNvSpPr txBox="1"/>
          <p:nvPr/>
        </p:nvSpPr>
        <p:spPr>
          <a:xfrm>
            <a:off x="1598207" y="2911858"/>
            <a:ext cx="6960234" cy="2443618"/>
          </a:xfrm>
          <a:prstGeom prst="rect">
            <a:avLst/>
          </a:prstGeom>
        </p:spPr>
        <p:txBody>
          <a:bodyPr vert="horz" wrap="square" lIns="0" tIns="12065" rIns="0" bIns="0" rtlCol="0">
            <a:spAutoFit/>
          </a:bodyPr>
          <a:lstStyle/>
          <a:p>
            <a:r>
              <a:rPr lang="en-US" dirty="0"/>
              <a:t>The project uses basic C programming concepts to manage matches and booking data </a:t>
            </a:r>
            <a:r>
              <a:rPr lang="en-US" dirty="0" err="1"/>
              <a:t>efficently</a:t>
            </a:r>
            <a:r>
              <a:rPr lang="en-US" dirty="0"/>
              <a:t>.</a:t>
            </a:r>
          </a:p>
          <a:p>
            <a:pPr marL="285750" indent="-285750">
              <a:buFont typeface="Arial" panose="020B0604020202020204" pitchFamily="34" charset="0"/>
              <a:buChar char="•"/>
            </a:pPr>
            <a:r>
              <a:rPr lang="en-US" dirty="0"/>
              <a:t>Structures: used to group related data for matches and bookings.</a:t>
            </a:r>
          </a:p>
          <a:p>
            <a:pPr marL="285750" indent="-285750">
              <a:buFont typeface="Arial" panose="020B0604020202020204" pitchFamily="34" charset="0"/>
              <a:buChar char="•"/>
            </a:pPr>
            <a:r>
              <a:rPr lang="en-US" dirty="0"/>
              <a:t>Arrays : Store multiple match </a:t>
            </a:r>
            <a:r>
              <a:rPr lang="en-US" dirty="0" err="1"/>
              <a:t>records,seat</a:t>
            </a:r>
            <a:r>
              <a:rPr lang="en-US" dirty="0"/>
              <a:t> status and bookings.</a:t>
            </a:r>
          </a:p>
          <a:p>
            <a:pPr marL="285750" indent="-285750">
              <a:buFont typeface="Arial" panose="020B0604020202020204" pitchFamily="34" charset="0"/>
              <a:buChar char="•"/>
            </a:pPr>
            <a:r>
              <a:rPr lang="en-US" dirty="0"/>
              <a:t>Loops &amp; </a:t>
            </a:r>
            <a:r>
              <a:rPr lang="en-US" dirty="0" err="1"/>
              <a:t>conditionals:control</a:t>
            </a:r>
            <a:r>
              <a:rPr lang="en-US" dirty="0"/>
              <a:t> program flow and check seat </a:t>
            </a:r>
            <a:r>
              <a:rPr lang="en-US" dirty="0" err="1"/>
              <a:t>avaibality</a:t>
            </a:r>
            <a:r>
              <a:rPr lang="en-US" dirty="0"/>
              <a:t>.</a:t>
            </a:r>
          </a:p>
          <a:p>
            <a:pPr marL="285750" indent="-285750">
              <a:buFont typeface="Arial" panose="020B0604020202020204" pitchFamily="34" charset="0"/>
              <a:buChar char="•"/>
            </a:pPr>
            <a:r>
              <a:rPr lang="en-US" dirty="0" err="1"/>
              <a:t>Functions:Divide</a:t>
            </a:r>
            <a:r>
              <a:rPr lang="en-US" dirty="0"/>
              <a:t> the program into logical modules(</a:t>
            </a:r>
            <a:r>
              <a:rPr lang="en-US" dirty="0" err="1"/>
              <a:t>e.g</a:t>
            </a:r>
            <a:r>
              <a:rPr lang="en-US" dirty="0"/>
              <a:t>, </a:t>
            </a:r>
            <a:r>
              <a:rPr lang="en-US" dirty="0" err="1"/>
              <a:t>booking,viewing</a:t>
            </a:r>
            <a:r>
              <a:rPr lang="en-US" dirty="0"/>
              <a:t> matches).</a:t>
            </a:r>
          </a:p>
          <a:p>
            <a:endParaRPr sz="1400" dirty="0">
              <a:latin typeface="Arial MT"/>
              <a:cs typeface="Arial MT"/>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TotalTime>
  <Words>1414</Words>
  <Application>Microsoft Office PowerPoint</Application>
  <PresentationFormat>Custom</PresentationFormat>
  <Paragraphs>112</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Arial MT</vt:lpstr>
      <vt:lpstr>Calibri</vt:lpstr>
      <vt:lpstr>Cambria</vt:lpstr>
      <vt:lpstr>Courier New</vt:lpstr>
      <vt:lpstr>Roboto</vt:lpstr>
      <vt:lpstr>Times New Roman</vt:lpstr>
      <vt:lpstr>Office Theme</vt:lpstr>
      <vt:lpstr>Vivekanand Education Society’s Institute Of Technology Department Of Information Technology    </vt:lpstr>
      <vt:lpstr>*uauudo ao a Qa qe"!el5°S°°9 S1Ë0319B0153H1</vt:lpstr>
      <vt:lpstr>Content</vt:lpstr>
      <vt:lpstr>Introduction to Project</vt:lpstr>
      <vt:lpstr>Problem Statement</vt:lpstr>
      <vt:lpstr>Objectives of the project</vt:lpstr>
      <vt:lpstr>Requirements of the system (Hardware, software)</vt:lpstr>
      <vt:lpstr>ER diagram of the proposed system</vt:lpstr>
      <vt:lpstr>Front End</vt:lpstr>
      <vt:lpstr>Time and Space Complexity</vt:lpstr>
      <vt:lpstr>Implementation</vt:lpstr>
      <vt:lpstr>Implementation</vt:lpstr>
      <vt:lpstr>Output</vt:lpstr>
      <vt:lpstr>Output</vt:lpstr>
      <vt:lpstr>Conclusion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PowerPoint - DSA mini project presentation Template (2) (1)</dc:title>
  <dc:creator>KSHITIJ-PC</dc:creator>
  <cp:lastModifiedBy>Kshitij gawad</cp:lastModifiedBy>
  <cp:revision>10</cp:revision>
  <dcterms:created xsi:type="dcterms:W3CDTF">2025-10-14T15:20:06Z</dcterms:created>
  <dcterms:modified xsi:type="dcterms:W3CDTF">2025-10-28T14:23:16Z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2025-10-14T00:00:00Z</vt:filetime>
  </property>
  <property fmtid="{D5CDD505-2E9C-101B-9397-08002B2CF9AE}" pid="3" name="LastSaved">
    <vt:filetime>2025-10-14T00:00:00Z</vt:filetime>
  </property>
  <property fmtid="{D5CDD505-2E9C-101B-9397-08002B2CF9AE}" pid="4" name="Producer">
    <vt:lpwstr>Microsoft: Print To PDF</vt:lpwstr>
  </property>
</Properties>
</file>