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2" r:id="rId1"/>
    <p:sldMasterId id="2147484988" r:id="rId2"/>
  </p:sldMasterIdLst>
  <p:notesMasterIdLst>
    <p:notesMasterId r:id="rId25"/>
  </p:notesMasterIdLst>
  <p:handoutMasterIdLst>
    <p:handoutMasterId r:id="rId26"/>
  </p:handoutMasterIdLst>
  <p:sldIdLst>
    <p:sldId id="325" r:id="rId3"/>
    <p:sldId id="839" r:id="rId4"/>
    <p:sldId id="840" r:id="rId5"/>
    <p:sldId id="841" r:id="rId6"/>
    <p:sldId id="859" r:id="rId7"/>
    <p:sldId id="842" r:id="rId8"/>
    <p:sldId id="843" r:id="rId9"/>
    <p:sldId id="845" r:id="rId10"/>
    <p:sldId id="844" r:id="rId11"/>
    <p:sldId id="846" r:id="rId12"/>
    <p:sldId id="847" r:id="rId13"/>
    <p:sldId id="849" r:id="rId14"/>
    <p:sldId id="851" r:id="rId15"/>
    <p:sldId id="852" r:id="rId16"/>
    <p:sldId id="854" r:id="rId17"/>
    <p:sldId id="863" r:id="rId18"/>
    <p:sldId id="856" r:id="rId19"/>
    <p:sldId id="862" r:id="rId20"/>
    <p:sldId id="857" r:id="rId21"/>
    <p:sldId id="860" r:id="rId22"/>
    <p:sldId id="861" r:id="rId23"/>
    <p:sldId id="858" r:id="rId24"/>
  </p:sldIdLst>
  <p:sldSz cx="9144000" cy="6858000" type="screen4x3"/>
  <p:notesSz cx="9942513" cy="6761163"/>
  <p:custDataLst>
    <p:tags r:id="rId27"/>
  </p:custData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689EA8C8-584C-4C01-89E3-CC153F351FCF}">
          <p14:sldIdLst>
            <p14:sldId id="325"/>
            <p14:sldId id="839"/>
            <p14:sldId id="840"/>
            <p14:sldId id="841"/>
            <p14:sldId id="859"/>
            <p14:sldId id="842"/>
            <p14:sldId id="843"/>
            <p14:sldId id="845"/>
            <p14:sldId id="844"/>
            <p14:sldId id="846"/>
            <p14:sldId id="847"/>
            <p14:sldId id="849"/>
            <p14:sldId id="851"/>
            <p14:sldId id="852"/>
            <p14:sldId id="854"/>
            <p14:sldId id="863"/>
            <p14:sldId id="856"/>
            <p14:sldId id="862"/>
            <p14:sldId id="857"/>
            <p14:sldId id="860"/>
            <p14:sldId id="861"/>
            <p14:sldId id="858"/>
          </p14:sldIdLst>
        </p14:section>
      </p14:sectionLst>
    </p:ex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213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493"/>
    <a:srgbClr val="0096FF"/>
    <a:srgbClr val="FF2F92"/>
    <a:srgbClr val="7A81FF"/>
    <a:srgbClr val="BB5C1B"/>
    <a:srgbClr val="E36C0A"/>
    <a:srgbClr val="000099"/>
    <a:srgbClr val="000000"/>
    <a:srgbClr val="800000"/>
    <a:srgbClr val="EFE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082" autoAdjust="0"/>
  </p:normalViewPr>
  <p:slideViewPr>
    <p:cSldViewPr snapToGrid="0">
      <p:cViewPr>
        <p:scale>
          <a:sx n="75" d="100"/>
          <a:sy n="75" d="100"/>
        </p:scale>
        <p:origin x="920" y="36"/>
      </p:cViewPr>
      <p:guideLst>
        <p:guide orient="horz" pos="816"/>
        <p:guide pos="521"/>
      </p:guideLst>
    </p:cSldViewPr>
  </p:slideViewPr>
  <p:outlineViewPr>
    <p:cViewPr>
      <p:scale>
        <a:sx n="33" d="100"/>
        <a:sy n="33" d="100"/>
      </p:scale>
      <p:origin x="0" y="-49901"/>
    </p:cViewPr>
  </p:outlineViewPr>
  <p:notesTextViewPr>
    <p:cViewPr>
      <p:scale>
        <a:sx n="100" d="100"/>
        <a:sy n="100" d="100"/>
      </p:scale>
      <p:origin x="0" y="0"/>
    </p:cViewPr>
  </p:notesTextViewPr>
  <p:sorterViewPr>
    <p:cViewPr>
      <p:scale>
        <a:sx n="66" d="100"/>
        <a:sy n="66" d="100"/>
      </p:scale>
      <p:origin x="0" y="-1315"/>
    </p:cViewPr>
  </p:sorterViewPr>
  <p:notesViewPr>
    <p:cSldViewPr snapToGrid="0">
      <p:cViewPr varScale="1">
        <p:scale>
          <a:sx n="77" d="100"/>
          <a:sy n="77" d="100"/>
        </p:scale>
        <p:origin x="1599" y="43"/>
      </p:cViewPr>
      <p:guideLst>
        <p:guide orient="horz" pos="2130"/>
        <p:guide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dirty="0">
                <a:latin typeface="Helvetica" charset="0"/>
                <a:ea typeface="ＭＳ Ｐゴシック" charset="-128"/>
              </a:defRPr>
            </a:lvl1pPr>
          </a:lstStyle>
          <a:p>
            <a:pPr>
              <a:defRPr/>
            </a:pPr>
            <a:endParaRPr lang="en-US"/>
          </a:p>
        </p:txBody>
      </p:sp>
      <p:sp>
        <p:nvSpPr>
          <p:cNvPr id="62467" name="Rectangle 3"/>
          <p:cNvSpPr>
            <a:spLocks noGrp="1" noChangeArrowheads="1"/>
          </p:cNvSpPr>
          <p:nvPr>
            <p:ph type="dt" sz="quarter"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62468" name="Rectangle 4"/>
          <p:cNvSpPr>
            <a:spLocks noGrp="1" noChangeArrowheads="1"/>
          </p:cNvSpPr>
          <p:nvPr>
            <p:ph type="ftr" sz="quarter" idx="2"/>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62469" name="Rectangle 5"/>
          <p:cNvSpPr>
            <a:spLocks noGrp="1" noChangeArrowheads="1"/>
          </p:cNvSpPr>
          <p:nvPr>
            <p:ph type="sldNum" sz="quarter" idx="3"/>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5FAB118C-9CC5-46C6-A261-8E8616325EE7}" type="slidenum">
              <a:rPr lang="en-US" altLang="en-US"/>
              <a:pPr>
                <a:defRPr/>
              </a:pPr>
              <a:t>‹#›</a:t>
            </a:fld>
            <a:endParaRPr lang="en-US" altLang="en-US"/>
          </a:p>
        </p:txBody>
      </p:sp>
    </p:spTree>
    <p:extLst>
      <p:ext uri="{BB962C8B-B14F-4D97-AF65-F5344CB8AC3E}">
        <p14:creationId xmlns:p14="http://schemas.microsoft.com/office/powerpoint/2010/main" val="1629937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5" name="Rectangle 3"/>
          <p:cNvSpPr>
            <a:spLocks noGrp="1" noChangeArrowheads="1"/>
          </p:cNvSpPr>
          <p:nvPr>
            <p:ph type="dt"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230563" y="500063"/>
            <a:ext cx="3400425" cy="255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1300163" y="3221038"/>
            <a:ext cx="7369175" cy="30511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4758" name="Rectangle 6"/>
          <p:cNvSpPr>
            <a:spLocks noGrp="1" noChangeArrowheads="1"/>
          </p:cNvSpPr>
          <p:nvPr>
            <p:ph type="ftr" sz="quarter" idx="4"/>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9" name="Rectangle 7"/>
          <p:cNvSpPr>
            <a:spLocks noGrp="1" noChangeArrowheads="1"/>
          </p:cNvSpPr>
          <p:nvPr>
            <p:ph type="sldNum" sz="quarter" idx="5"/>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CA46AE8F-55D5-467D-8760-46AABFD6E887}" type="slidenum">
              <a:rPr lang="en-US" altLang="en-US"/>
              <a:pPr>
                <a:defRPr/>
              </a:pPr>
              <a:t>‹#›</a:t>
            </a:fld>
            <a:endParaRPr lang="en-US" altLang="en-US"/>
          </a:p>
        </p:txBody>
      </p:sp>
    </p:spTree>
    <p:extLst>
      <p:ext uri="{BB962C8B-B14F-4D97-AF65-F5344CB8AC3E}">
        <p14:creationId xmlns:p14="http://schemas.microsoft.com/office/powerpoint/2010/main" val="1089720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rgbClr val="E36C0A"/>
        </a:solidFill>
        <a:latin typeface="Times New Roman"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9325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46AE8F-55D5-467D-8760-46AABFD6E887}" type="slidenum">
              <a:rPr lang="en-US" altLang="en-US" smtClean="0"/>
              <a:pPr>
                <a:defRPr/>
              </a:pPr>
              <a:t>1</a:t>
            </a:fld>
            <a:endParaRPr lang="en-US" altLang="en-US"/>
          </a:p>
        </p:txBody>
      </p:sp>
    </p:spTree>
    <p:extLst>
      <p:ext uri="{BB962C8B-B14F-4D97-AF65-F5344CB8AC3E}">
        <p14:creationId xmlns:p14="http://schemas.microsoft.com/office/powerpoint/2010/main" val="1870429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755373" y="685800"/>
            <a:ext cx="7901609" cy="1615966"/>
          </a:xfrm>
          <a:solidFill>
            <a:srgbClr val="D2691E"/>
          </a:solidFill>
          <a:ln>
            <a:solidFill>
              <a:srgbClr val="D2691E"/>
            </a:solidFill>
          </a:ln>
        </p:spPr>
        <p:txBody>
          <a:bodyPr/>
          <a:lstStyle>
            <a:lvl1pPr algn="ctr">
              <a:defRPr sz="3200"/>
            </a:lvl1pPr>
          </a:lstStyle>
          <a:p>
            <a:r>
              <a:rPr lang="en-US" dirty="0"/>
              <a:t>Click to edit Master title style</a:t>
            </a:r>
          </a:p>
        </p:txBody>
      </p:sp>
    </p:spTree>
    <p:extLst>
      <p:ext uri="{BB962C8B-B14F-4D97-AF65-F5344CB8AC3E}">
        <p14:creationId xmlns:p14="http://schemas.microsoft.com/office/powerpoint/2010/main" val="398819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372F-13DF-2C8B-A02E-7FA8660C1A30}"/>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C1FA82C-ED11-0064-5D40-A0969ACEB32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B86AD5D-C77F-2DEB-F932-42D23B4591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924465-317D-30C8-E120-77B800504FCE}"/>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6" name="Footer Placeholder 5">
            <a:extLst>
              <a:ext uri="{FF2B5EF4-FFF2-40B4-BE49-F238E27FC236}">
                <a16:creationId xmlns:a16="http://schemas.microsoft.com/office/drawing/2014/main" id="{B6CA9908-C7A3-84A0-B790-860F5DA77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D6993-9C35-41D2-39DB-C35CAC96EB49}"/>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14082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5142-42C2-98C6-191B-7D76312C8DDF}"/>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3B79E1E-F134-700D-EE57-D753560BAA2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13C7F-9F56-6EE4-7729-50E8E87ABD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5A8426-D088-EB2C-AA97-0F35A0F9350E}"/>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6" name="Footer Placeholder 5">
            <a:extLst>
              <a:ext uri="{FF2B5EF4-FFF2-40B4-BE49-F238E27FC236}">
                <a16:creationId xmlns:a16="http://schemas.microsoft.com/office/drawing/2014/main" id="{E3B94F67-DE2A-27E0-A332-10FED3DE1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3980A-1732-61A9-1869-56D8BB428C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3613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0EA8-09A8-DB4C-245F-2B2ACFAFDA2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BB735B-DE2A-097B-BF58-29178F6E8D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4DBF62-F6A7-8AA2-F96A-D569858AFC61}"/>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5" name="Footer Placeholder 4">
            <a:extLst>
              <a:ext uri="{FF2B5EF4-FFF2-40B4-BE49-F238E27FC236}">
                <a16:creationId xmlns:a16="http://schemas.microsoft.com/office/drawing/2014/main" id="{00562532-AE81-CABD-BF79-AE45984E0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80679-0A10-B48C-45F5-CD24BEF1920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79454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BEC8-8876-DCEC-4C31-E710E5C6668C}"/>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927F8C-50FA-23DD-E83D-04B4768148E6}"/>
              </a:ext>
            </a:extLst>
          </p:cNvPr>
          <p:cNvSpPr>
            <a:spLocks noGrp="1"/>
          </p:cNvSpPr>
          <p:nvPr>
            <p:ph type="body" orient="vert" idx="1"/>
          </p:nvPr>
        </p:nvSpPr>
        <p:spPr>
          <a:xfrm>
            <a:off x="628650" y="365125"/>
            <a:ext cx="57626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BBE797-D19F-0A9F-0C01-A618122567E9}"/>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5" name="Footer Placeholder 4">
            <a:extLst>
              <a:ext uri="{FF2B5EF4-FFF2-40B4-BE49-F238E27FC236}">
                <a16:creationId xmlns:a16="http://schemas.microsoft.com/office/drawing/2014/main" id="{5F2A5B23-40E1-9EB6-E8AB-800821F5B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CA9C8-FF39-4ACB-2644-7DBFF351F56F}"/>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43590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0007-9E92-488F-FBC3-8F416B5487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95664E-E30C-F040-0357-44B0CD989C0E}"/>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4" name="Footer Placeholder 3">
            <a:extLst>
              <a:ext uri="{FF2B5EF4-FFF2-40B4-BE49-F238E27FC236}">
                <a16:creationId xmlns:a16="http://schemas.microsoft.com/office/drawing/2014/main" id="{FF909917-0B98-9D01-2161-181852C1E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F9CBC5-B5C7-CB3D-CD6C-C05C764C1828}"/>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55405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60772DA-5EEF-F2DB-EA3A-53ED2791DE5A}"/>
              </a:ext>
            </a:extLst>
          </p:cNvPr>
          <p:cNvSpPr>
            <a:spLocks noGrp="1" noChangeArrowheads="1"/>
          </p:cNvSpPr>
          <p:nvPr>
            <p:ph type="title"/>
          </p:nvPr>
        </p:nvSpPr>
        <p:spPr bwMode="auto">
          <a:xfrm>
            <a:off x="40640" y="30480"/>
            <a:ext cx="8328752"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lvl1pPr marL="90488" indent="0">
              <a:tabLst/>
              <a:defRPr/>
            </a:lvl1pPr>
          </a:lstStyle>
          <a:p>
            <a:pPr lvl="0"/>
            <a:r>
              <a:rPr lang="en-US" altLang="en-US" dirty="0"/>
              <a:t>Click to edit Master title style</a:t>
            </a:r>
          </a:p>
        </p:txBody>
      </p:sp>
      <p:sp>
        <p:nvSpPr>
          <p:cNvPr id="7" name="Rectangle 4">
            <a:extLst>
              <a:ext uri="{FF2B5EF4-FFF2-40B4-BE49-F238E27FC236}">
                <a16:creationId xmlns:a16="http://schemas.microsoft.com/office/drawing/2014/main" id="{83A4BD7D-405F-9CB0-AA2C-010D5B4F7D04}"/>
              </a:ext>
            </a:extLst>
          </p:cNvPr>
          <p:cNvSpPr>
            <a:spLocks noGrp="1" noChangeArrowheads="1"/>
          </p:cNvSpPr>
          <p:nvPr>
            <p:ph idx="1" hasCustomPrompt="1"/>
          </p:nvPr>
        </p:nvSpPr>
        <p:spPr bwMode="auto">
          <a:xfrm>
            <a:off x="86197" y="782321"/>
            <a:ext cx="8953500" cy="59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800">
                <a:latin typeface="Helvetica" pitchFamily="2" charset="0"/>
              </a:defRPr>
            </a:lvl1pPr>
            <a:lvl2pPr>
              <a:defRPr sz="1600">
                <a:latin typeface="Helvetica" pitchFamily="2" charset="0"/>
              </a:defRPr>
            </a:lvl2pPr>
            <a:lvl3pPr>
              <a:defRPr sz="16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cxnSp>
        <p:nvCxnSpPr>
          <p:cNvPr id="3" name="Straight Connector 2">
            <a:extLst>
              <a:ext uri="{FF2B5EF4-FFF2-40B4-BE49-F238E27FC236}">
                <a16:creationId xmlns:a16="http://schemas.microsoft.com/office/drawing/2014/main" id="{3B490A3F-A374-7A6E-AF01-14E3ADC8E0A4}"/>
              </a:ext>
            </a:extLst>
          </p:cNvPr>
          <p:cNvCxnSpPr/>
          <p:nvPr userDrawn="1"/>
        </p:nvCxnSpPr>
        <p:spPr bwMode="auto">
          <a:xfrm>
            <a:off x="579120" y="6654800"/>
            <a:ext cx="7934960" cy="0"/>
          </a:xfrm>
          <a:prstGeom prst="line">
            <a:avLst/>
          </a:prstGeom>
          <a:solidFill>
            <a:schemeClr val="accent1"/>
          </a:solidFill>
          <a:ln w="9525" cap="flat" cmpd="sng" algn="ctr">
            <a:solidFill>
              <a:srgbClr val="005493"/>
            </a:solidFill>
            <a:prstDash val="solid"/>
            <a:round/>
            <a:headEnd type="none" w="med" len="med"/>
            <a:tailEnd type="none" w="med" len="med"/>
          </a:ln>
          <a:effectLst/>
        </p:spPr>
      </p:cxnSp>
    </p:spTree>
    <p:extLst>
      <p:ext uri="{BB962C8B-B14F-4D97-AF65-F5344CB8AC3E}">
        <p14:creationId xmlns:p14="http://schemas.microsoft.com/office/powerpoint/2010/main" val="31374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F549-2A59-0EBE-B20C-FDD132AA057F}"/>
              </a:ext>
            </a:extLst>
          </p:cNvPr>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5CF5E6B-4232-7F47-6572-C584B6248A3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4AA181-A82F-DFFF-0C75-00D161BB85DB}"/>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5" name="Footer Placeholder 4">
            <a:extLst>
              <a:ext uri="{FF2B5EF4-FFF2-40B4-BE49-F238E27FC236}">
                <a16:creationId xmlns:a16="http://schemas.microsoft.com/office/drawing/2014/main" id="{A78AAFD2-15E4-94FD-6B2F-AED1EAD5A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A8875-6B38-F6E0-7F20-3D45C9D45C63}"/>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7217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0DF3-5750-400D-C0A3-FD269105FD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39BC4B-D896-69F5-E7C3-62A4AB7A32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607398-FDC7-1A26-6F22-383DEF795CD9}"/>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5" name="Footer Placeholder 4">
            <a:extLst>
              <a:ext uri="{FF2B5EF4-FFF2-40B4-BE49-F238E27FC236}">
                <a16:creationId xmlns:a16="http://schemas.microsoft.com/office/drawing/2014/main" id="{38FFA35C-7866-57F6-19ED-0D2C92949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3EC1F-A855-3058-4205-BD67617BF5F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83470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3BD2-D04D-C43F-C5DB-F859BE6BDC28}"/>
              </a:ext>
            </a:extLst>
          </p:cNvPr>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5B6478-CD27-AAB2-D9C3-903711F7DC3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0C36A2-37B4-E9CC-9FE7-FA068FC45CED}"/>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5" name="Footer Placeholder 4">
            <a:extLst>
              <a:ext uri="{FF2B5EF4-FFF2-40B4-BE49-F238E27FC236}">
                <a16:creationId xmlns:a16="http://schemas.microsoft.com/office/drawing/2014/main" id="{43DF65CB-C85A-1BEC-7089-2FDF5A62D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4C664-95ED-AD50-E01A-84573DB4423E}"/>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94316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BCED-5EB5-47E1-0BF0-783FDEFE60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5DFF23-8CDF-00B4-69A6-7A113B7A156E}"/>
              </a:ext>
            </a:extLst>
          </p:cNvPr>
          <p:cNvSpPr>
            <a:spLocks noGrp="1"/>
          </p:cNvSpPr>
          <p:nvPr>
            <p:ph sz="half" idx="1"/>
          </p:nvPr>
        </p:nvSpPr>
        <p:spPr>
          <a:xfrm>
            <a:off x="62865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491131A-DEEA-72E3-2147-21823668A37F}"/>
              </a:ext>
            </a:extLst>
          </p:cNvPr>
          <p:cNvSpPr>
            <a:spLocks noGrp="1"/>
          </p:cNvSpPr>
          <p:nvPr>
            <p:ph sz="half" idx="2"/>
          </p:nvPr>
        </p:nvSpPr>
        <p:spPr>
          <a:xfrm>
            <a:off x="464820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15BF4E-F3EE-751A-3277-A34B448B89E3}"/>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6" name="Footer Placeholder 5">
            <a:extLst>
              <a:ext uri="{FF2B5EF4-FFF2-40B4-BE49-F238E27FC236}">
                <a16:creationId xmlns:a16="http://schemas.microsoft.com/office/drawing/2014/main" id="{666E018C-DE01-DD2D-91A4-8E4F4C4E0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027FA-4DB8-8064-7F50-FC33CF298986}"/>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8197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C92F-1A51-C9CF-592B-B791F2B1B5F2}"/>
              </a:ext>
            </a:extLst>
          </p:cNvPr>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C3D5B5-0196-29B0-0C59-AFC50C28658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0ECBA-F070-B624-1183-A804AB30FBAF}"/>
              </a:ext>
            </a:extLst>
          </p:cNvPr>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2231DF-2850-ABEF-478F-712432FBF20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44D5C47-74CF-B0D8-AF5E-B61C5DF65AF9}"/>
              </a:ext>
            </a:extLst>
          </p:cNvPr>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BBD41A-DE03-A4C3-D852-986217220238}"/>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8" name="Footer Placeholder 7">
            <a:extLst>
              <a:ext uri="{FF2B5EF4-FFF2-40B4-BE49-F238E27FC236}">
                <a16:creationId xmlns:a16="http://schemas.microsoft.com/office/drawing/2014/main" id="{CFAD5BAC-5376-F14B-A7C2-6448B9DA1F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D2040C-B4AA-29B9-072C-53D2377076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61020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5863-EB41-7519-D5D8-504BBCE0E13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75EA473-481E-7A4E-0D15-CA8C91261FAC}"/>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4" name="Footer Placeholder 3">
            <a:extLst>
              <a:ext uri="{FF2B5EF4-FFF2-40B4-BE49-F238E27FC236}">
                <a16:creationId xmlns:a16="http://schemas.microsoft.com/office/drawing/2014/main" id="{2D5B42F5-5CDF-FCB6-3FFD-50104AC03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D58FF-0702-F585-C5E9-AF667AD1D451}"/>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1317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166C8-F956-7DF6-EF97-BF79F049F572}"/>
              </a:ext>
            </a:extLst>
          </p:cNvPr>
          <p:cNvSpPr>
            <a:spLocks noGrp="1"/>
          </p:cNvSpPr>
          <p:nvPr>
            <p:ph type="dt" sz="half" idx="10"/>
          </p:nvPr>
        </p:nvSpPr>
        <p:spPr/>
        <p:txBody>
          <a:bodyPr/>
          <a:lstStyle/>
          <a:p>
            <a:fld id="{93A0509C-50A6-7446-A231-A4C5FA90B28F}" type="datetimeFigureOut">
              <a:rPr lang="en-US" smtClean="0"/>
              <a:t>5/21/2024</a:t>
            </a:fld>
            <a:endParaRPr lang="en-US"/>
          </a:p>
        </p:txBody>
      </p:sp>
      <p:sp>
        <p:nvSpPr>
          <p:cNvPr id="3" name="Footer Placeholder 2">
            <a:extLst>
              <a:ext uri="{FF2B5EF4-FFF2-40B4-BE49-F238E27FC236}">
                <a16:creationId xmlns:a16="http://schemas.microsoft.com/office/drawing/2014/main" id="{6ADDFCA2-8259-1499-BB18-43AF6234E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E0F6BB-25BE-AE16-B87C-55A7EA6EEDE4}"/>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360355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0480" y="27846"/>
            <a:ext cx="8328751"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 Click to edit Master title style</a:t>
            </a:r>
          </a:p>
        </p:txBody>
      </p:sp>
      <p:sp>
        <p:nvSpPr>
          <p:cNvPr id="1027" name="Rectangle 4"/>
          <p:cNvSpPr>
            <a:spLocks noGrp="1" noChangeArrowheads="1"/>
          </p:cNvSpPr>
          <p:nvPr>
            <p:ph type="body" idx="1"/>
          </p:nvPr>
        </p:nvSpPr>
        <p:spPr bwMode="auto">
          <a:xfrm>
            <a:off x="86197" y="782321"/>
            <a:ext cx="8953500" cy="583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sp>
        <p:nvSpPr>
          <p:cNvPr id="1028" name="Text Box 11"/>
          <p:cNvSpPr txBox="1">
            <a:spLocks noChangeArrowheads="1"/>
          </p:cNvSpPr>
          <p:nvPr userDrawn="1"/>
        </p:nvSpPr>
        <p:spPr bwMode="auto">
          <a:xfrm>
            <a:off x="4259263" y="6126163"/>
            <a:ext cx="192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defRPr/>
            </a:pPr>
            <a:fld id="{FEE6AF91-C5F0-494A-81BE-8C742BFB874C}" type="datetime2">
              <a:rPr lang="en-US" altLang="en-US" sz="1000" b="1" smtClean="0">
                <a:solidFill>
                  <a:schemeClr val="bg1"/>
                </a:solidFill>
                <a:latin typeface="Helvetica" panose="020B0604020202020204" pitchFamily="34" charset="0"/>
              </a:rPr>
              <a:pPr algn="ctr">
                <a:spcBef>
                  <a:spcPct val="50000"/>
                </a:spcBef>
                <a:defRPr/>
              </a:pPr>
              <a:t>Tuesday, May 21, 2024</a:t>
            </a:fld>
            <a:endParaRPr lang="en-US" altLang="en-US" sz="1000" b="1">
              <a:solidFill>
                <a:schemeClr val="bg1"/>
              </a:solidFill>
              <a:latin typeface="Helvetica" panose="020B0604020202020204" pitchFamily="34" charset="0"/>
            </a:endParaRPr>
          </a:p>
        </p:txBody>
      </p:sp>
      <p:pic>
        <p:nvPicPr>
          <p:cNvPr id="3" name="Picture 2" descr="JUIT Office Photos | Glassdoor">
            <a:extLst>
              <a:ext uri="{FF2B5EF4-FFF2-40B4-BE49-F238E27FC236}">
                <a16:creationId xmlns:a16="http://schemas.microsoft.com/office/drawing/2014/main" id="{9C49182E-65AF-DD89-1EC9-BD22AFA98742}"/>
              </a:ext>
            </a:extLst>
          </p:cNvPr>
          <p:cNvPicPr>
            <a:picLocks noChangeAspect="1" noChangeArrowheads="1"/>
          </p:cNvPicPr>
          <p:nvPr userDrawn="1"/>
        </p:nvPicPr>
        <p:blipFill>
          <a:blip r:embed="rId4" cstate="print"/>
          <a:srcRect/>
          <a:stretch>
            <a:fillRect/>
          </a:stretch>
        </p:blipFill>
        <p:spPr bwMode="auto">
          <a:xfrm>
            <a:off x="8328752" y="15054"/>
            <a:ext cx="815248" cy="679009"/>
          </a:xfrm>
          <a:prstGeom prst="rect">
            <a:avLst/>
          </a:prstGeom>
          <a:noFill/>
        </p:spPr>
      </p:pic>
      <p:sp>
        <p:nvSpPr>
          <p:cNvPr id="2" name="Footer Placeholder 11">
            <a:extLst>
              <a:ext uri="{FF2B5EF4-FFF2-40B4-BE49-F238E27FC236}">
                <a16:creationId xmlns:a16="http://schemas.microsoft.com/office/drawing/2014/main" id="{1EF5F1E6-CB5A-2AA7-E80E-C34A90324CDF}"/>
              </a:ext>
            </a:extLst>
          </p:cNvPr>
          <p:cNvSpPr txBox="1">
            <a:spLocks/>
          </p:cNvSpPr>
          <p:nvPr userDrawn="1"/>
        </p:nvSpPr>
        <p:spPr>
          <a:xfrm>
            <a:off x="123673" y="6634232"/>
            <a:ext cx="8694256"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50" dirty="0">
                <a:solidFill>
                  <a:srgbClr val="002060"/>
                </a:solidFill>
                <a:latin typeface="Palatino" pitchFamily="2" charset="77"/>
                <a:ea typeface="Palatino" pitchFamily="2" charset="77"/>
              </a:rPr>
              <a:t>      MP End-Term Evaluation (Part - II) | Department of Computer Science &amp; Engineering and Information Technology (CSE &amp; IT) | AY 2023-24. </a:t>
            </a:r>
          </a:p>
        </p:txBody>
      </p:sp>
      <p:sp>
        <p:nvSpPr>
          <p:cNvPr id="4" name="Footer Placeholder 11">
            <a:extLst>
              <a:ext uri="{FF2B5EF4-FFF2-40B4-BE49-F238E27FC236}">
                <a16:creationId xmlns:a16="http://schemas.microsoft.com/office/drawing/2014/main" id="{8C0F4A93-94A3-EEA3-40A0-2AA166503844}"/>
              </a:ext>
            </a:extLst>
          </p:cNvPr>
          <p:cNvSpPr txBox="1">
            <a:spLocks/>
          </p:cNvSpPr>
          <p:nvPr userDrawn="1"/>
        </p:nvSpPr>
        <p:spPr>
          <a:xfrm>
            <a:off x="8798560" y="6613912"/>
            <a:ext cx="259243"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50" dirty="0">
              <a:solidFill>
                <a:srgbClr val="002060"/>
              </a:solidFill>
              <a:latin typeface="Palatino" pitchFamily="2" charset="77"/>
              <a:ea typeface="Palatino" pitchFamily="2" charset="77"/>
            </a:endParaRPr>
          </a:p>
        </p:txBody>
      </p:sp>
      <p:sp>
        <p:nvSpPr>
          <p:cNvPr id="5" name="TextBox 4">
            <a:extLst>
              <a:ext uri="{FF2B5EF4-FFF2-40B4-BE49-F238E27FC236}">
                <a16:creationId xmlns:a16="http://schemas.microsoft.com/office/drawing/2014/main" id="{11C1E367-86B8-5C9F-E2DA-EA8B374AA0AD}"/>
              </a:ext>
            </a:extLst>
          </p:cNvPr>
          <p:cNvSpPr txBox="1"/>
          <p:nvPr userDrawn="1"/>
        </p:nvSpPr>
        <p:spPr>
          <a:xfrm>
            <a:off x="8798560" y="6644391"/>
            <a:ext cx="365760" cy="230832"/>
          </a:xfrm>
          <a:prstGeom prst="rect">
            <a:avLst/>
          </a:prstGeom>
          <a:noFill/>
        </p:spPr>
        <p:txBody>
          <a:bodyPr wrap="square" rtlCol="0">
            <a:spAutoFit/>
          </a:bodyPr>
          <a:lstStyle/>
          <a:p>
            <a:pPr algn="ctr"/>
            <a:fld id="{EF37DA46-7849-8B45-8870-09779661198C}" type="slidenum">
              <a:rPr lang="en-US" sz="900" smtClean="0">
                <a:solidFill>
                  <a:srgbClr val="005493"/>
                </a:solidFill>
                <a:latin typeface="Palatino" pitchFamily="2" charset="77"/>
                <a:ea typeface="Palatino" pitchFamily="2" charset="77"/>
              </a:rPr>
              <a:pPr algn="ctr"/>
              <a:t>‹#›</a:t>
            </a:fld>
            <a:r>
              <a:rPr lang="en-US" sz="900" dirty="0">
                <a:solidFill>
                  <a:srgbClr val="005493"/>
                </a:solidFill>
                <a:latin typeface="Palatino" pitchFamily="2" charset="77"/>
                <a:ea typeface="Palatino" pitchFamily="2" charset="77"/>
              </a:rPr>
              <a:t>.</a:t>
            </a:r>
          </a:p>
        </p:txBody>
      </p:sp>
    </p:spTree>
  </p:cSld>
  <p:clrMap bg1="lt1" tx1="dk1" bg2="lt2" tx2="dk2" accent1="accent1" accent2="accent2" accent3="accent3" accent4="accent4" accent5="accent5" accent6="accent6" hlink="hlink" folHlink="folHlink"/>
  <p:sldLayoutIdLst>
    <p:sldLayoutId id="2147484987" r:id="rId1"/>
    <p:sldLayoutId id="2147484985" r:id="rId2"/>
  </p:sldLayoutIdLst>
  <p:hf hdr="0" ftr="0" dt="0"/>
  <p:txStyles>
    <p:titleStyle>
      <a:lvl1pPr algn="l" rtl="0" eaLnBrk="0" fontAlgn="base" hangingPunct="0">
        <a:spcBef>
          <a:spcPct val="0"/>
        </a:spcBef>
        <a:spcAft>
          <a:spcPct val="0"/>
        </a:spcAft>
        <a:defRPr sz="2400" b="1">
          <a:solidFill>
            <a:schemeClr val="bg1"/>
          </a:solidFill>
          <a:latin typeface="+mn-lt"/>
          <a:ea typeface="MS PGothic" panose="020B0600070205080204" pitchFamily="34" charset="-128"/>
          <a:cs typeface="ＭＳ Ｐゴシック" charset="-128"/>
        </a:defRPr>
      </a:lvl1pPr>
      <a:lvl2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31EF06-99F3-7E6C-9BF2-BD4BE618539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0F1F65-9F9F-07B2-D418-72BC478BF5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F58697-C660-8953-14A2-614079BBDE6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509C-50A6-7446-A231-A4C5FA90B28F}" type="datetimeFigureOut">
              <a:rPr lang="en-US" smtClean="0"/>
              <a:t>5/21/2024</a:t>
            </a:fld>
            <a:endParaRPr lang="en-US"/>
          </a:p>
        </p:txBody>
      </p:sp>
      <p:sp>
        <p:nvSpPr>
          <p:cNvPr id="5" name="Footer Placeholder 4">
            <a:extLst>
              <a:ext uri="{FF2B5EF4-FFF2-40B4-BE49-F238E27FC236}">
                <a16:creationId xmlns:a16="http://schemas.microsoft.com/office/drawing/2014/main" id="{4E11EF59-EF14-9B74-67DE-1763E5B7A25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78D9C0-D19B-AF9A-1547-969981E038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D7B32-6FB4-9B4F-9C66-D4AD63211B8B}" type="slidenum">
              <a:rPr lang="en-US" smtClean="0"/>
              <a:t>‹#›</a:t>
            </a:fld>
            <a:endParaRPr lang="en-US"/>
          </a:p>
        </p:txBody>
      </p:sp>
    </p:spTree>
    <p:extLst>
      <p:ext uri="{BB962C8B-B14F-4D97-AF65-F5344CB8AC3E}">
        <p14:creationId xmlns:p14="http://schemas.microsoft.com/office/powerpoint/2010/main" val="4234593331"/>
      </p:ext>
    </p:extLst>
  </p:cSld>
  <p:clrMap bg1="lt1" tx1="dk1" bg2="lt2" tx2="dk2" accent1="accent1" accent2="accent2" accent3="accent3" accent4="accent4" accent5="accent5" accent6="accent6" hlink="hlink" folHlink="folHlink"/>
  <p:sldLayoutIdLst>
    <p:sldLayoutId id="2147484989" r:id="rId1"/>
    <p:sldLayoutId id="2147484990" r:id="rId2"/>
    <p:sldLayoutId id="2147484991" r:id="rId3"/>
    <p:sldLayoutId id="2147484992" r:id="rId4"/>
    <p:sldLayoutId id="2147484993" r:id="rId5"/>
    <p:sldLayoutId id="2147484994" r:id="rId6"/>
    <p:sldLayoutId id="2147484995" r:id="rId7"/>
    <p:sldLayoutId id="2147484996" r:id="rId8"/>
    <p:sldLayoutId id="2147484997" r:id="rId9"/>
    <p:sldLayoutId id="2147484998" r:id="rId10"/>
    <p:sldLayoutId id="2147484999" r:id="rId11"/>
    <p:sldLayoutId id="21474850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3401210"/>
            <a:ext cx="9144000" cy="759871"/>
          </a:xfrm>
          <a:solidFill>
            <a:srgbClr val="0037A4"/>
          </a:solidFill>
          <a:ln w="19050">
            <a:solidFill>
              <a:schemeClr val="bg1"/>
            </a:solidFill>
          </a:ln>
        </p:spPr>
        <p:txBody>
          <a:bodyPr anchor="t"/>
          <a:lstStyle/>
          <a:p>
            <a:pPr eaLnBrk="1" hangingPunct="1">
              <a:lnSpc>
                <a:spcPct val="150000"/>
              </a:lnSpc>
            </a:pPr>
            <a:r>
              <a:rPr lang="en-US" altLang="en-US" sz="2800" dirty="0">
                <a:cs typeface="Tahoma" panose="020B0604030504040204" pitchFamily="34" charset="0"/>
              </a:rPr>
              <a:t>Hand Gesture Recognition Using Deep Learning</a:t>
            </a:r>
            <a:endParaRPr lang="en-US" altLang="en-US" sz="1400" b="1" dirty="0">
              <a:cs typeface="Tahoma" panose="020B0604030504040204" pitchFamily="34" charset="0"/>
            </a:endParaRPr>
          </a:p>
        </p:txBody>
      </p:sp>
      <p:sp>
        <p:nvSpPr>
          <p:cNvPr id="4" name="Footer Placeholder 15">
            <a:extLst>
              <a:ext uri="{FF2B5EF4-FFF2-40B4-BE49-F238E27FC236}">
                <a16:creationId xmlns:a16="http://schemas.microsoft.com/office/drawing/2014/main" id="{BC39589F-F9D0-BEF2-B165-A422ADA5610C}"/>
              </a:ext>
            </a:extLst>
          </p:cNvPr>
          <p:cNvSpPr txBox="1">
            <a:spLocks/>
          </p:cNvSpPr>
          <p:nvPr/>
        </p:nvSpPr>
        <p:spPr>
          <a:xfrm>
            <a:off x="959983" y="635844"/>
            <a:ext cx="7429520" cy="980728"/>
          </a:xfrm>
          <a:prstGeom prst="rect">
            <a:avLst/>
          </a:prstGeom>
        </p:spPr>
        <p:txBody>
          <a:bodyPr anchor="b"/>
          <a:lstStyle/>
          <a:p>
            <a:pPr marL="0" marR="0" lvl="0" indent="0" algn="ctr" defTabSz="914400" rtl="0" eaLnBrk="1" fontAlgn="auto" latinLnBrk="0" hangingPunct="1">
              <a:lnSpc>
                <a:spcPts val="3600"/>
              </a:lnSpc>
              <a:spcBef>
                <a:spcPts val="0"/>
              </a:spcBef>
              <a:spcAft>
                <a:spcPts val="0"/>
              </a:spcAft>
              <a:buClrTx/>
              <a:buSzTx/>
              <a:buFontTx/>
              <a:buNone/>
              <a:tabLst/>
              <a:defRPr/>
            </a:pP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itchFamily="18" charset="0"/>
              </a:rPr>
              <a:t>Jaypee University of Information Technology, </a:t>
            </a:r>
            <a:r>
              <a:rPr kumimoji="0" lang="en-IN" sz="2800" b="1" i="0" u="none" strike="noStrike" kern="1200" spc="0" normalizeH="0" baseline="0" noProof="0" dirty="0" err="1">
                <a:ln>
                  <a:noFill/>
                </a:ln>
                <a:solidFill>
                  <a:srgbClr val="000099"/>
                </a:solidFill>
                <a:effectLst/>
                <a:uLnTx/>
                <a:uFillTx/>
                <a:latin typeface="Palatino" pitchFamily="2" charset="77"/>
                <a:ea typeface="Palatino" pitchFamily="2" charset="77"/>
                <a:cs typeface="Times New Roman" pitchFamily="18" charset="0"/>
              </a:rPr>
              <a:t>Waknaghat</a:t>
            </a: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itchFamily="18" charset="0"/>
              </a:rPr>
              <a:t> - 173234 (India)</a:t>
            </a:r>
          </a:p>
        </p:txBody>
      </p:sp>
      <p:sp>
        <p:nvSpPr>
          <p:cNvPr id="5" name="Rectangle 4">
            <a:extLst>
              <a:ext uri="{FF2B5EF4-FFF2-40B4-BE49-F238E27FC236}">
                <a16:creationId xmlns:a16="http://schemas.microsoft.com/office/drawing/2014/main" id="{DC1FB7B0-90E1-217E-359E-488BB2E7656E}"/>
              </a:ext>
            </a:extLst>
          </p:cNvPr>
          <p:cNvSpPr/>
          <p:nvPr/>
        </p:nvSpPr>
        <p:spPr>
          <a:xfrm>
            <a:off x="2158125" y="1841236"/>
            <a:ext cx="5033236" cy="1086451"/>
          </a:xfrm>
          <a:prstGeom prst="rect">
            <a:avLst/>
          </a:prstGeom>
        </p:spPr>
        <p:txBody>
          <a:bodyPr wrap="none">
            <a:spAutoFit/>
          </a:bodyPr>
          <a:lstStyle/>
          <a:p>
            <a:pPr algn="ctr">
              <a:lnSpc>
                <a:spcPct val="150000"/>
              </a:lnSpc>
            </a:pPr>
            <a:r>
              <a:rPr lang="en-IN" sz="2000" b="1" dirty="0">
                <a:latin typeface="Palatino" pitchFamily="2" charset="77"/>
                <a:ea typeface="Palatino" pitchFamily="2" charset="77"/>
                <a:cs typeface="Times New Roman" pitchFamily="18" charset="0"/>
              </a:rPr>
              <a:t>Major Project (18B19CI791) | AY 2023-24</a:t>
            </a:r>
          </a:p>
          <a:p>
            <a:pPr algn="ctr">
              <a:lnSpc>
                <a:spcPct val="200000"/>
              </a:lnSpc>
            </a:pPr>
            <a:r>
              <a:rPr lang="en-IN" sz="2000" b="1" dirty="0">
                <a:latin typeface="Palatino" pitchFamily="2" charset="77"/>
                <a:ea typeface="Palatino" pitchFamily="2" charset="77"/>
                <a:cs typeface="Times New Roman" pitchFamily="18" charset="0"/>
              </a:rPr>
              <a:t>End-Term Presentation (Part - II) </a:t>
            </a:r>
          </a:p>
        </p:txBody>
      </p:sp>
      <p:sp>
        <p:nvSpPr>
          <p:cNvPr id="6" name="TextBox 5">
            <a:extLst>
              <a:ext uri="{FF2B5EF4-FFF2-40B4-BE49-F238E27FC236}">
                <a16:creationId xmlns:a16="http://schemas.microsoft.com/office/drawing/2014/main" id="{C24B7EDF-18D7-C792-681D-E69AE68A4AAB}"/>
              </a:ext>
            </a:extLst>
          </p:cNvPr>
          <p:cNvSpPr txBox="1"/>
          <p:nvPr/>
        </p:nvSpPr>
        <p:spPr>
          <a:xfrm>
            <a:off x="517798" y="4465555"/>
            <a:ext cx="3620582" cy="1842684"/>
          </a:xfrm>
          <a:prstGeom prst="rect">
            <a:avLst/>
          </a:prstGeom>
          <a:noFill/>
        </p:spPr>
        <p:txBody>
          <a:bodyPr wrap="square" rtlCol="0">
            <a:spAutoFit/>
          </a:bodyPr>
          <a:lstStyle/>
          <a:p>
            <a:r>
              <a:rPr lang="en-US" sz="1600" b="1" dirty="0">
                <a:latin typeface="Helvetica" pitchFamily="2" charset="0"/>
                <a:ea typeface="Palatino" pitchFamily="2" charset="77"/>
                <a:cs typeface="Times New Roman" panose="02020603050405020304" pitchFamily="18" charset="0"/>
              </a:rPr>
              <a:t>Group No.: 39</a:t>
            </a:r>
          </a:p>
          <a:p>
            <a:endParaRPr lang="en-IN" sz="1600" dirty="0">
              <a:latin typeface="Helvetica" pitchFamily="2" charset="0"/>
              <a:ea typeface="Palatino" pitchFamily="2" charset="77"/>
              <a:cs typeface="Times New Roman" panose="02020603050405020304" pitchFamily="18" charset="0"/>
            </a:endParaRPr>
          </a:p>
          <a:p>
            <a:pPr>
              <a:lnSpc>
                <a:spcPct val="114000"/>
              </a:lnSpc>
            </a:pPr>
            <a:r>
              <a:rPr lang="en-IN" sz="1600" b="1" dirty="0">
                <a:latin typeface="Helvetica" pitchFamily="2" charset="0"/>
                <a:ea typeface="Palatino" pitchFamily="2" charset="77"/>
                <a:cs typeface="Times New Roman" panose="02020603050405020304" pitchFamily="18" charset="0"/>
              </a:rPr>
              <a:t>Team Member (s)</a:t>
            </a:r>
            <a:endParaRPr lang="en-US" sz="1600" b="1" dirty="0">
              <a:latin typeface="Helvetica" pitchFamily="2" charset="0"/>
              <a:ea typeface="Palatino" pitchFamily="2" charset="77"/>
              <a:cs typeface="Times New Roman" pitchFamily="18" charset="0"/>
            </a:endParaRPr>
          </a:p>
          <a:p>
            <a:pPr marL="285750" indent="-285750">
              <a:lnSpc>
                <a:spcPct val="125000"/>
              </a:lnSpc>
              <a:spcBef>
                <a:spcPts val="1200"/>
              </a:spcBef>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Kshitiz Bashyal (201306) </a:t>
            </a:r>
          </a:p>
          <a:p>
            <a:pPr>
              <a:lnSpc>
                <a:spcPct val="125000"/>
              </a:lnSpc>
            </a:pPr>
            <a:endParaRPr lang="en-US" sz="1500" dirty="0">
              <a:latin typeface="Tahoma" panose="020B0604030504040204" pitchFamily="34" charset="0"/>
              <a:ea typeface="Tahoma" panose="020B0604030504040204" pitchFamily="34" charset="0"/>
              <a:cs typeface="Tahoma" panose="020B0604030504040204" pitchFamily="34" charset="0"/>
            </a:endParaRPr>
          </a:p>
          <a:p>
            <a:pPr algn="ctr"/>
            <a:endParaRPr lang="en-US" sz="1600" dirty="0">
              <a:latin typeface="Helvetica" pitchFamily="2" charset="0"/>
              <a:ea typeface="Palatino" pitchFamily="2" charset="77"/>
              <a:cs typeface="Times New Roman" pitchFamily="18" charset="0"/>
            </a:endParaRPr>
          </a:p>
        </p:txBody>
      </p:sp>
      <p:sp>
        <p:nvSpPr>
          <p:cNvPr id="7" name="TextBox 6">
            <a:extLst>
              <a:ext uri="{FF2B5EF4-FFF2-40B4-BE49-F238E27FC236}">
                <a16:creationId xmlns:a16="http://schemas.microsoft.com/office/drawing/2014/main" id="{E3E2713F-9CAD-198F-43B7-75929E7A5424}"/>
              </a:ext>
            </a:extLst>
          </p:cNvPr>
          <p:cNvSpPr txBox="1"/>
          <p:nvPr/>
        </p:nvSpPr>
        <p:spPr>
          <a:xfrm>
            <a:off x="4674743" y="4369495"/>
            <a:ext cx="4332400" cy="1610762"/>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Supervisor </a:t>
            </a:r>
          </a:p>
          <a:p>
            <a:pPr marL="342900" indent="-342900">
              <a:lnSpc>
                <a:spcPct val="125000"/>
              </a:lnSpc>
              <a:spcBef>
                <a:spcPts val="1200"/>
              </a:spcBef>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Name: Dr Diksha Hooda  </a:t>
            </a:r>
          </a:p>
          <a:p>
            <a:pPr marL="357188">
              <a:lnSpc>
                <a:spcPct val="125000"/>
              </a:lnSpc>
            </a:pPr>
            <a:r>
              <a:rPr lang="en-US" sz="1500" dirty="0">
                <a:latin typeface="Tahoma" panose="020B0604030504040204" pitchFamily="34" charset="0"/>
                <a:ea typeface="Tahoma" panose="020B0604030504040204" pitchFamily="34" charset="0"/>
                <a:cs typeface="Tahoma" panose="020B0604030504040204" pitchFamily="34" charset="0"/>
              </a:rPr>
              <a:t>Designation: Assistant Professor ( SG )</a:t>
            </a:r>
          </a:p>
          <a:p>
            <a:pPr marL="357188">
              <a:lnSpc>
                <a:spcPct val="125000"/>
              </a:lnSpc>
            </a:pPr>
            <a:r>
              <a:rPr lang="en-US" sz="1500" dirty="0">
                <a:latin typeface="Tahoma" panose="020B0604030504040204" pitchFamily="34" charset="0"/>
                <a:ea typeface="Tahoma" panose="020B0604030504040204" pitchFamily="34" charset="0"/>
                <a:cs typeface="Tahoma" panose="020B0604030504040204" pitchFamily="34" charset="0"/>
              </a:rPr>
              <a:t>Department: CSE</a:t>
            </a:r>
          </a:p>
          <a:p>
            <a:pPr marL="357188">
              <a:lnSpc>
                <a:spcPct val="114000"/>
              </a:lnSpc>
            </a:pP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6B314CA5-1CBF-7BB0-83BB-4FDA4318A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92" y="-165253"/>
            <a:ext cx="1178805" cy="895833"/>
          </a:xfrm>
          <a:prstGeom prst="rect">
            <a:avLst/>
          </a:prstGeom>
        </p:spPr>
      </p:pic>
      <p:pic>
        <p:nvPicPr>
          <p:cNvPr id="11" name="Picture 10">
            <a:extLst>
              <a:ext uri="{FF2B5EF4-FFF2-40B4-BE49-F238E27FC236}">
                <a16:creationId xmlns:a16="http://schemas.microsoft.com/office/drawing/2014/main" id="{9DD618C9-A35C-A359-4E30-21B6471F5DC4}"/>
              </a:ext>
            </a:extLst>
          </p:cNvPr>
          <p:cNvPicPr>
            <a:picLocks noChangeAspect="1"/>
          </p:cNvPicPr>
          <p:nvPr/>
        </p:nvPicPr>
        <p:blipFill>
          <a:blip r:embed="rId4"/>
          <a:stretch>
            <a:fillRect/>
          </a:stretch>
        </p:blipFill>
        <p:spPr>
          <a:xfrm>
            <a:off x="8054901" y="160424"/>
            <a:ext cx="1015707" cy="345492"/>
          </a:xfrm>
          <a:prstGeom prst="rect">
            <a:avLst/>
          </a:prstGeom>
        </p:spPr>
      </p:pic>
      <p:pic>
        <p:nvPicPr>
          <p:cNvPr id="12" name="Picture 11" descr="JUIT Office Photos | Glassdoor">
            <a:extLst>
              <a:ext uri="{FF2B5EF4-FFF2-40B4-BE49-F238E27FC236}">
                <a16:creationId xmlns:a16="http://schemas.microsoft.com/office/drawing/2014/main" id="{7647374D-C05A-F866-81A8-19ED5262B840}"/>
              </a:ext>
            </a:extLst>
          </p:cNvPr>
          <p:cNvPicPr>
            <a:picLocks noChangeAspect="1" noChangeArrowheads="1"/>
          </p:cNvPicPr>
          <p:nvPr/>
        </p:nvPicPr>
        <p:blipFill>
          <a:blip r:embed="rId5" cstate="print"/>
          <a:srcRect/>
          <a:stretch>
            <a:fillRect/>
          </a:stretch>
        </p:blipFill>
        <p:spPr bwMode="auto">
          <a:xfrm>
            <a:off x="11017" y="93342"/>
            <a:ext cx="815248" cy="67900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187286" y="831130"/>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81000" indent="-285750"/>
            <a:r>
              <a:rPr lang="en-US" dirty="0"/>
              <a:t>Saving architecture to JSON and weights to HDF5</a:t>
            </a:r>
          </a:p>
          <a:p>
            <a:pPr marL="381000" indent="-285750"/>
            <a:endParaRPr lang="en-US" dirty="0"/>
          </a:p>
          <a:p>
            <a:pPr marL="381000" indent="-285750"/>
            <a:endParaRPr lang="en-US" dirty="0"/>
          </a:p>
          <a:p>
            <a:pPr marL="381000" indent="-285750"/>
            <a:endParaRPr lang="en-US" dirty="0"/>
          </a:p>
          <a:p>
            <a:pPr marL="95250" indent="0">
              <a:buNone/>
            </a:pPr>
            <a:endParaRPr lang="en-US" dirty="0"/>
          </a:p>
          <a:p>
            <a:pPr marL="381000" indent="-285750"/>
            <a:r>
              <a:rPr lang="en-US" dirty="0"/>
              <a:t>Real-Time Gesture Recognition and </a:t>
            </a:r>
            <a:r>
              <a:rPr lang="en-US" dirty="0" err="1"/>
              <a:t>Streamlit</a:t>
            </a:r>
            <a:r>
              <a:rPr lang="en-US" dirty="0"/>
              <a:t> Integration</a:t>
            </a:r>
          </a:p>
          <a:p>
            <a:pPr marL="381000" indent="-285750"/>
            <a:endParaRPr lang="en-IN" sz="1800" dirty="0">
              <a:ea typeface="Palatino" pitchFamily="2" charset="77"/>
            </a:endParaRPr>
          </a:p>
        </p:txBody>
      </p:sp>
      <p:pic>
        <p:nvPicPr>
          <p:cNvPr id="11" name="Picture 10">
            <a:extLst>
              <a:ext uri="{FF2B5EF4-FFF2-40B4-BE49-F238E27FC236}">
                <a16:creationId xmlns:a16="http://schemas.microsoft.com/office/drawing/2014/main" id="{CC18D088-9F5F-8E6D-3DA0-394380D96702}"/>
              </a:ext>
            </a:extLst>
          </p:cNvPr>
          <p:cNvPicPr>
            <a:picLocks noChangeAspect="1"/>
          </p:cNvPicPr>
          <p:nvPr/>
        </p:nvPicPr>
        <p:blipFill>
          <a:blip r:embed="rId2"/>
          <a:stretch>
            <a:fillRect/>
          </a:stretch>
        </p:blipFill>
        <p:spPr>
          <a:xfrm>
            <a:off x="564907" y="1451773"/>
            <a:ext cx="7009086" cy="1791759"/>
          </a:xfrm>
          <a:prstGeom prst="rect">
            <a:avLst/>
          </a:prstGeom>
        </p:spPr>
      </p:pic>
      <p:pic>
        <p:nvPicPr>
          <p:cNvPr id="13" name="Picture 12">
            <a:extLst>
              <a:ext uri="{FF2B5EF4-FFF2-40B4-BE49-F238E27FC236}">
                <a16:creationId xmlns:a16="http://schemas.microsoft.com/office/drawing/2014/main" id="{04735D0C-82E8-8B6A-BA17-13F9E58FDDF8}"/>
              </a:ext>
            </a:extLst>
          </p:cNvPr>
          <p:cNvPicPr>
            <a:picLocks noChangeAspect="1"/>
          </p:cNvPicPr>
          <p:nvPr/>
        </p:nvPicPr>
        <p:blipFill>
          <a:blip r:embed="rId3"/>
          <a:stretch>
            <a:fillRect/>
          </a:stretch>
        </p:blipFill>
        <p:spPr>
          <a:xfrm>
            <a:off x="671539" y="3926003"/>
            <a:ext cx="7009085" cy="2543673"/>
          </a:xfrm>
          <a:prstGeom prst="rect">
            <a:avLst/>
          </a:prstGeom>
        </p:spPr>
      </p:pic>
    </p:spTree>
    <p:extLst>
      <p:ext uri="{BB962C8B-B14F-4D97-AF65-F5344CB8AC3E}">
        <p14:creationId xmlns:p14="http://schemas.microsoft.com/office/powerpoint/2010/main" val="15880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0" y="724544"/>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800" dirty="0">
              <a:ea typeface="Palatino" pitchFamily="2" charset="77"/>
            </a:endParaRPr>
          </a:p>
        </p:txBody>
      </p:sp>
      <p:pic>
        <p:nvPicPr>
          <p:cNvPr id="21" name="Picture 20">
            <a:extLst>
              <a:ext uri="{FF2B5EF4-FFF2-40B4-BE49-F238E27FC236}">
                <a16:creationId xmlns:a16="http://schemas.microsoft.com/office/drawing/2014/main" id="{6001506A-03AD-68DE-BDFD-B84F6F4E2162}"/>
              </a:ext>
            </a:extLst>
          </p:cNvPr>
          <p:cNvPicPr>
            <a:picLocks noChangeAspect="1"/>
          </p:cNvPicPr>
          <p:nvPr/>
        </p:nvPicPr>
        <p:blipFill>
          <a:blip r:embed="rId2"/>
          <a:stretch>
            <a:fillRect/>
          </a:stretch>
        </p:blipFill>
        <p:spPr>
          <a:xfrm>
            <a:off x="40640" y="724544"/>
            <a:ext cx="4357369" cy="2936706"/>
          </a:xfrm>
          <a:prstGeom prst="rect">
            <a:avLst/>
          </a:prstGeom>
        </p:spPr>
      </p:pic>
      <p:pic>
        <p:nvPicPr>
          <p:cNvPr id="23" name="Picture 22">
            <a:extLst>
              <a:ext uri="{FF2B5EF4-FFF2-40B4-BE49-F238E27FC236}">
                <a16:creationId xmlns:a16="http://schemas.microsoft.com/office/drawing/2014/main" id="{471D8DDB-81AF-A0B0-B10E-6B5F8F252EC0}"/>
              </a:ext>
            </a:extLst>
          </p:cNvPr>
          <p:cNvPicPr>
            <a:picLocks noChangeAspect="1"/>
          </p:cNvPicPr>
          <p:nvPr/>
        </p:nvPicPr>
        <p:blipFill>
          <a:blip r:embed="rId3"/>
          <a:stretch>
            <a:fillRect/>
          </a:stretch>
        </p:blipFill>
        <p:spPr>
          <a:xfrm>
            <a:off x="4478357" y="724544"/>
            <a:ext cx="4300965" cy="2936706"/>
          </a:xfrm>
          <a:prstGeom prst="rect">
            <a:avLst/>
          </a:prstGeom>
        </p:spPr>
      </p:pic>
      <p:pic>
        <p:nvPicPr>
          <p:cNvPr id="25" name="Picture 24">
            <a:extLst>
              <a:ext uri="{FF2B5EF4-FFF2-40B4-BE49-F238E27FC236}">
                <a16:creationId xmlns:a16="http://schemas.microsoft.com/office/drawing/2014/main" id="{5B54F72B-1E40-A5C6-20B8-CEA307485717}"/>
              </a:ext>
            </a:extLst>
          </p:cNvPr>
          <p:cNvPicPr>
            <a:picLocks noChangeAspect="1"/>
          </p:cNvPicPr>
          <p:nvPr/>
        </p:nvPicPr>
        <p:blipFill>
          <a:blip r:embed="rId4"/>
          <a:stretch>
            <a:fillRect/>
          </a:stretch>
        </p:blipFill>
        <p:spPr>
          <a:xfrm>
            <a:off x="187286" y="3741423"/>
            <a:ext cx="4210723" cy="2936706"/>
          </a:xfrm>
          <a:prstGeom prst="rect">
            <a:avLst/>
          </a:prstGeom>
        </p:spPr>
      </p:pic>
      <p:pic>
        <p:nvPicPr>
          <p:cNvPr id="27" name="Picture 26">
            <a:extLst>
              <a:ext uri="{FF2B5EF4-FFF2-40B4-BE49-F238E27FC236}">
                <a16:creationId xmlns:a16="http://schemas.microsoft.com/office/drawing/2014/main" id="{B26C07B9-AD80-64B6-4FC9-6C233BC6E85D}"/>
              </a:ext>
            </a:extLst>
          </p:cNvPr>
          <p:cNvPicPr>
            <a:picLocks noChangeAspect="1"/>
          </p:cNvPicPr>
          <p:nvPr/>
        </p:nvPicPr>
        <p:blipFill>
          <a:blip r:embed="rId5"/>
          <a:stretch>
            <a:fillRect/>
          </a:stretch>
        </p:blipFill>
        <p:spPr>
          <a:xfrm>
            <a:off x="4478357" y="3741423"/>
            <a:ext cx="4300965" cy="2862577"/>
          </a:xfrm>
          <a:prstGeom prst="rect">
            <a:avLst/>
          </a:prstGeom>
        </p:spPr>
      </p:pic>
    </p:spTree>
    <p:extLst>
      <p:ext uri="{BB962C8B-B14F-4D97-AF65-F5344CB8AC3E}">
        <p14:creationId xmlns:p14="http://schemas.microsoft.com/office/powerpoint/2010/main" val="24140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232913"/>
            <a:ext cx="8956714" cy="6366191"/>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800" dirty="0">
              <a:ea typeface="Palatino" pitchFamily="2" charset="77"/>
            </a:endParaRPr>
          </a:p>
          <a:p>
            <a:pPr marL="357188" indent="-261938" algn="just">
              <a:lnSpc>
                <a:spcPct val="150000"/>
              </a:lnSpc>
              <a:buFont typeface="Arial" pitchFamily="34" charset="0"/>
              <a:buChar char="•"/>
            </a:pPr>
            <a:r>
              <a:rPr lang="en-US" dirty="0"/>
              <a:t>The figure below Shows the comparison of the loss of both train and test sets of the third model of CNN.</a:t>
            </a:r>
          </a:p>
          <a:p>
            <a:pPr marL="357188" indent="-261938" algn="just">
              <a:lnSpc>
                <a:spcPct val="150000"/>
              </a:lnSpc>
              <a:buFont typeface="Arial" pitchFamily="34" charset="0"/>
              <a:buChar char="•"/>
            </a:pPr>
            <a:endParaRPr lang="en-IN" sz="1800" dirty="0">
              <a:ea typeface="Palatino" pitchFamily="2" charset="77"/>
            </a:endParaRPr>
          </a:p>
          <a:p>
            <a:pPr marL="357188" indent="-261938" algn="just">
              <a:lnSpc>
                <a:spcPct val="150000"/>
              </a:lnSpc>
              <a:buFont typeface="Arial" pitchFamily="34" charset="0"/>
              <a:buChar char="•"/>
            </a:pPr>
            <a:endParaRPr lang="en-IN" dirty="0">
              <a:ea typeface="Palatino" pitchFamily="2" charset="77"/>
            </a:endParaRPr>
          </a:p>
          <a:p>
            <a:pPr marL="357188" indent="-261938" algn="just">
              <a:lnSpc>
                <a:spcPct val="150000"/>
              </a:lnSpc>
              <a:buFont typeface="Arial" pitchFamily="34" charset="0"/>
              <a:buChar char="•"/>
            </a:pPr>
            <a:endParaRPr lang="en-IN" sz="1800" dirty="0">
              <a:ea typeface="Palatino" pitchFamily="2" charset="77"/>
            </a:endParaRPr>
          </a:p>
          <a:p>
            <a:pPr marL="357188" indent="-261938" algn="just">
              <a:lnSpc>
                <a:spcPct val="150000"/>
              </a:lnSpc>
              <a:buFont typeface="Arial" pitchFamily="34" charset="0"/>
              <a:buChar char="•"/>
            </a:pPr>
            <a:endParaRPr lang="en-IN" dirty="0">
              <a:ea typeface="Palatino" pitchFamily="2" charset="77"/>
            </a:endParaRPr>
          </a:p>
          <a:p>
            <a:pPr marL="357188" indent="-261938" algn="just">
              <a:lnSpc>
                <a:spcPct val="150000"/>
              </a:lnSpc>
              <a:buFont typeface="Arial" pitchFamily="34" charset="0"/>
              <a:buChar char="•"/>
            </a:pPr>
            <a:endParaRPr lang="en-IN" sz="1800" dirty="0">
              <a:ea typeface="Palatino" pitchFamily="2" charset="77"/>
            </a:endParaRPr>
          </a:p>
          <a:p>
            <a:pPr marL="357188" indent="-261938" algn="just">
              <a:lnSpc>
                <a:spcPct val="150000"/>
              </a:lnSpc>
              <a:buFont typeface="Arial" pitchFamily="34" charset="0"/>
              <a:buChar char="•"/>
            </a:pPr>
            <a:endParaRPr lang="en-IN" dirty="0">
              <a:ea typeface="Palatino" pitchFamily="2" charset="77"/>
            </a:endParaRPr>
          </a:p>
          <a:p>
            <a:pPr marL="357188" indent="-261938" algn="just">
              <a:lnSpc>
                <a:spcPct val="150000"/>
              </a:lnSpc>
              <a:buFont typeface="Arial" pitchFamily="34" charset="0"/>
              <a:buChar char="•"/>
            </a:pPr>
            <a:endParaRPr lang="en-IN" sz="1800" dirty="0">
              <a:ea typeface="Palatino" pitchFamily="2" charset="77"/>
            </a:endParaRPr>
          </a:p>
          <a:p>
            <a:pPr marL="357188" indent="-261938" algn="just">
              <a:lnSpc>
                <a:spcPct val="150000"/>
              </a:lnSpc>
              <a:buFont typeface="Arial" pitchFamily="34" charset="0"/>
              <a:buChar char="•"/>
            </a:pPr>
            <a:r>
              <a:rPr lang="en-US" dirty="0"/>
              <a:t>The convergence of the graphs concludes that the model can be used for prediction and has no overfitting or underfitting issues.</a:t>
            </a:r>
            <a:endParaRPr lang="en-IN" sz="1800" dirty="0">
              <a:ea typeface="Palatino" pitchFamily="2" charset="77"/>
            </a:endParaRPr>
          </a:p>
        </p:txBody>
      </p:sp>
      <p:pic>
        <p:nvPicPr>
          <p:cNvPr id="5" name="Picture 4">
            <a:extLst>
              <a:ext uri="{FF2B5EF4-FFF2-40B4-BE49-F238E27FC236}">
                <a16:creationId xmlns:a16="http://schemas.microsoft.com/office/drawing/2014/main" id="{E88A99CC-2AE8-C519-F68E-370098F71E08}"/>
              </a:ext>
            </a:extLst>
          </p:cNvPr>
          <p:cNvPicPr>
            <a:picLocks noChangeAspect="1"/>
          </p:cNvPicPr>
          <p:nvPr/>
        </p:nvPicPr>
        <p:blipFill>
          <a:blip r:embed="rId2"/>
          <a:stretch>
            <a:fillRect/>
          </a:stretch>
        </p:blipFill>
        <p:spPr>
          <a:xfrm>
            <a:off x="110168" y="2044460"/>
            <a:ext cx="4633172" cy="3200401"/>
          </a:xfrm>
          <a:prstGeom prst="rect">
            <a:avLst/>
          </a:prstGeom>
        </p:spPr>
      </p:pic>
      <p:pic>
        <p:nvPicPr>
          <p:cNvPr id="7" name="Picture 6">
            <a:extLst>
              <a:ext uri="{FF2B5EF4-FFF2-40B4-BE49-F238E27FC236}">
                <a16:creationId xmlns:a16="http://schemas.microsoft.com/office/drawing/2014/main" id="{B960F0FA-8276-AD42-B022-A66125D1AAFD}"/>
              </a:ext>
            </a:extLst>
          </p:cNvPr>
          <p:cNvPicPr>
            <a:picLocks noChangeAspect="1"/>
          </p:cNvPicPr>
          <p:nvPr/>
        </p:nvPicPr>
        <p:blipFill>
          <a:blip r:embed="rId3"/>
          <a:stretch>
            <a:fillRect/>
          </a:stretch>
        </p:blipFill>
        <p:spPr>
          <a:xfrm>
            <a:off x="4331942" y="2113472"/>
            <a:ext cx="4467002" cy="3131389"/>
          </a:xfrm>
          <a:prstGeom prst="rect">
            <a:avLst/>
          </a:prstGeom>
        </p:spPr>
      </p:pic>
    </p:spTree>
    <p:extLst>
      <p:ext uri="{BB962C8B-B14F-4D97-AF65-F5344CB8AC3E}">
        <p14:creationId xmlns:p14="http://schemas.microsoft.com/office/powerpoint/2010/main" val="34529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2"/>
            <a:ext cx="8956714" cy="5783856"/>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US" dirty="0"/>
              <a:t>The performance of the CNN model is also evaluated using different performance metrics such as precision, recall, and f1-score and displayed using the classification report. </a:t>
            </a:r>
          </a:p>
          <a:p>
            <a:pPr marL="357188" indent="-261938" algn="just">
              <a:lnSpc>
                <a:spcPct val="150000"/>
              </a:lnSpc>
              <a:buFont typeface="Arial" pitchFamily="34" charset="0"/>
              <a:buChar char="•"/>
            </a:pPr>
            <a:endParaRPr lang="en-US" sz="1800" dirty="0">
              <a:ea typeface="Palatino" pitchFamily="2" charset="77"/>
            </a:endParaRPr>
          </a:p>
          <a:p>
            <a:pPr marL="357188" indent="-261938" algn="just">
              <a:lnSpc>
                <a:spcPct val="150000"/>
              </a:lnSpc>
              <a:buFont typeface="Arial" pitchFamily="34" charset="0"/>
              <a:buChar char="•"/>
            </a:pPr>
            <a:endParaRPr lang="en-US" dirty="0">
              <a:ea typeface="Palatino" pitchFamily="2" charset="77"/>
            </a:endParaRPr>
          </a:p>
          <a:p>
            <a:pPr marL="357188" indent="-261938" algn="just">
              <a:lnSpc>
                <a:spcPct val="150000"/>
              </a:lnSpc>
              <a:buFont typeface="Arial" pitchFamily="34" charset="0"/>
              <a:buChar char="•"/>
            </a:pPr>
            <a:endParaRPr lang="en-US" sz="1800" dirty="0">
              <a:ea typeface="Palatino" pitchFamily="2" charset="77"/>
            </a:endParaRPr>
          </a:p>
          <a:p>
            <a:pPr marL="357188" indent="-261938" algn="just">
              <a:lnSpc>
                <a:spcPct val="150000"/>
              </a:lnSpc>
              <a:buFont typeface="Arial" pitchFamily="34" charset="0"/>
              <a:buChar char="•"/>
            </a:pPr>
            <a:endParaRPr lang="en-US" dirty="0">
              <a:ea typeface="Palatino" pitchFamily="2" charset="77"/>
            </a:endParaRPr>
          </a:p>
          <a:p>
            <a:pPr marL="357188" indent="-261938" algn="just">
              <a:lnSpc>
                <a:spcPct val="150000"/>
              </a:lnSpc>
              <a:buFont typeface="Arial" pitchFamily="34" charset="0"/>
              <a:buChar char="•"/>
            </a:pPr>
            <a:endParaRPr lang="en-US" sz="1800" dirty="0">
              <a:ea typeface="Palatino" pitchFamily="2" charset="77"/>
            </a:endParaRPr>
          </a:p>
          <a:p>
            <a:pPr marL="357188" indent="-261938" algn="just">
              <a:lnSpc>
                <a:spcPct val="150000"/>
              </a:lnSpc>
              <a:buFont typeface="Arial" pitchFamily="34" charset="0"/>
              <a:buChar char="•"/>
            </a:pPr>
            <a:endParaRPr lang="en-US" dirty="0">
              <a:ea typeface="Palatino" pitchFamily="2" charset="77"/>
            </a:endParaRPr>
          </a:p>
          <a:p>
            <a:pPr marL="357188" indent="-261938" algn="just">
              <a:lnSpc>
                <a:spcPct val="150000"/>
              </a:lnSpc>
              <a:buFont typeface="Arial" pitchFamily="34" charset="0"/>
              <a:buChar char="•"/>
            </a:pPr>
            <a:endParaRPr lang="en-US" sz="1800" dirty="0">
              <a:ea typeface="Palatino" pitchFamily="2" charset="77"/>
            </a:endParaRPr>
          </a:p>
          <a:p>
            <a:pPr marL="357188" indent="-261938" algn="just">
              <a:lnSpc>
                <a:spcPct val="150000"/>
              </a:lnSpc>
              <a:buFont typeface="Arial" pitchFamily="34" charset="0"/>
              <a:buChar char="•"/>
            </a:pPr>
            <a:r>
              <a:rPr lang="en-US" dirty="0"/>
              <a:t>Model showed 97.7% testing accuracy and misclass of only 2% on the custom dataset.</a:t>
            </a:r>
            <a:endParaRPr lang="en-IN" sz="1800" dirty="0">
              <a:ea typeface="Palatino" pitchFamily="2" charset="77"/>
            </a:endParaRPr>
          </a:p>
        </p:txBody>
      </p:sp>
      <p:pic>
        <p:nvPicPr>
          <p:cNvPr id="5" name="Picture 4">
            <a:extLst>
              <a:ext uri="{FF2B5EF4-FFF2-40B4-BE49-F238E27FC236}">
                <a16:creationId xmlns:a16="http://schemas.microsoft.com/office/drawing/2014/main" id="{D2684C41-6721-D8E1-A669-F5E1511C0E5D}"/>
              </a:ext>
            </a:extLst>
          </p:cNvPr>
          <p:cNvPicPr>
            <a:picLocks noChangeAspect="1"/>
          </p:cNvPicPr>
          <p:nvPr/>
        </p:nvPicPr>
        <p:blipFill>
          <a:blip r:embed="rId2"/>
          <a:stretch>
            <a:fillRect/>
          </a:stretch>
        </p:blipFill>
        <p:spPr>
          <a:xfrm>
            <a:off x="1851449" y="2100826"/>
            <a:ext cx="4707134" cy="3492043"/>
          </a:xfrm>
          <a:prstGeom prst="rect">
            <a:avLst/>
          </a:prstGeom>
        </p:spPr>
      </p:pic>
    </p:spTree>
    <p:extLst>
      <p:ext uri="{BB962C8B-B14F-4D97-AF65-F5344CB8AC3E}">
        <p14:creationId xmlns:p14="http://schemas.microsoft.com/office/powerpoint/2010/main" val="371334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40640" y="660297"/>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US" dirty="0"/>
          </a:p>
          <a:p>
            <a:pPr marL="95250" indent="0">
              <a:buNone/>
            </a:pPr>
            <a:endParaRPr lang="en-US" sz="1800" dirty="0">
              <a:ea typeface="Palatino" pitchFamily="2" charset="77"/>
            </a:endParaRPr>
          </a:p>
          <a:p>
            <a:pPr marL="95250" indent="0">
              <a:buNone/>
            </a:pPr>
            <a:endParaRPr lang="en-US" dirty="0">
              <a:ea typeface="Palatino" pitchFamily="2" charset="77"/>
            </a:endParaRPr>
          </a:p>
          <a:p>
            <a:pPr marL="95250" indent="0">
              <a:buNone/>
            </a:pPr>
            <a:endParaRPr lang="en-US" sz="1800" dirty="0">
              <a:ea typeface="Palatino" pitchFamily="2" charset="77"/>
            </a:endParaRPr>
          </a:p>
          <a:p>
            <a:pPr marL="95250" indent="0">
              <a:buNone/>
            </a:pPr>
            <a:endParaRPr lang="en-US" dirty="0">
              <a:ea typeface="Palatino" pitchFamily="2" charset="77"/>
            </a:endParaRPr>
          </a:p>
          <a:p>
            <a:pPr marL="95250" indent="0">
              <a:buNone/>
            </a:pPr>
            <a:endParaRPr lang="en-US" sz="1800" dirty="0">
              <a:ea typeface="Palatino" pitchFamily="2" charset="77"/>
            </a:endParaRPr>
          </a:p>
          <a:p>
            <a:pPr marL="95250" indent="0">
              <a:buNone/>
            </a:pPr>
            <a:endParaRPr lang="en-US" dirty="0">
              <a:ea typeface="Palatino" pitchFamily="2" charset="77"/>
            </a:endParaRPr>
          </a:p>
          <a:p>
            <a:pPr marL="95250" indent="0">
              <a:buNone/>
            </a:pPr>
            <a:endParaRPr lang="en-US" sz="1800" dirty="0">
              <a:ea typeface="Palatino" pitchFamily="2" charset="77"/>
            </a:endParaRPr>
          </a:p>
          <a:p>
            <a:pPr marL="95250" indent="0">
              <a:buNone/>
            </a:pPr>
            <a:endParaRPr lang="en-US" dirty="0">
              <a:ea typeface="Palatino" pitchFamily="2" charset="77"/>
            </a:endParaRPr>
          </a:p>
          <a:p>
            <a:pPr marL="381000" indent="-285750"/>
            <a:r>
              <a:rPr lang="en-US" dirty="0"/>
              <a:t>3 unique architectures are created to inspect the effectiveness and assess the best model based on accuracy. </a:t>
            </a:r>
            <a:endParaRPr lang="en-IN" sz="1800" dirty="0">
              <a:ea typeface="Palatino" pitchFamily="2" charset="77"/>
            </a:endParaRPr>
          </a:p>
        </p:txBody>
      </p:sp>
      <p:pic>
        <p:nvPicPr>
          <p:cNvPr id="5" name="Picture 4">
            <a:extLst>
              <a:ext uri="{FF2B5EF4-FFF2-40B4-BE49-F238E27FC236}">
                <a16:creationId xmlns:a16="http://schemas.microsoft.com/office/drawing/2014/main" id="{49BFD94E-D510-AC4A-0ED4-93541AF31793}"/>
              </a:ext>
            </a:extLst>
          </p:cNvPr>
          <p:cNvPicPr>
            <a:picLocks noChangeAspect="1"/>
          </p:cNvPicPr>
          <p:nvPr/>
        </p:nvPicPr>
        <p:blipFill>
          <a:blip r:embed="rId2"/>
          <a:stretch>
            <a:fillRect/>
          </a:stretch>
        </p:blipFill>
        <p:spPr>
          <a:xfrm>
            <a:off x="146646" y="831275"/>
            <a:ext cx="3890097" cy="3991032"/>
          </a:xfrm>
          <a:prstGeom prst="rect">
            <a:avLst/>
          </a:prstGeom>
        </p:spPr>
      </p:pic>
      <p:pic>
        <p:nvPicPr>
          <p:cNvPr id="7" name="Picture 6">
            <a:extLst>
              <a:ext uri="{FF2B5EF4-FFF2-40B4-BE49-F238E27FC236}">
                <a16:creationId xmlns:a16="http://schemas.microsoft.com/office/drawing/2014/main" id="{FD54BBAE-82C9-EF6A-6297-950849FD3475}"/>
              </a:ext>
            </a:extLst>
          </p:cNvPr>
          <p:cNvPicPr>
            <a:picLocks noChangeAspect="1"/>
          </p:cNvPicPr>
          <p:nvPr/>
        </p:nvPicPr>
        <p:blipFill>
          <a:blip r:embed="rId3"/>
          <a:stretch>
            <a:fillRect/>
          </a:stretch>
        </p:blipFill>
        <p:spPr>
          <a:xfrm>
            <a:off x="4202016" y="1015845"/>
            <a:ext cx="3890097" cy="3791352"/>
          </a:xfrm>
          <a:prstGeom prst="rect">
            <a:avLst/>
          </a:prstGeom>
        </p:spPr>
      </p:pic>
    </p:spTree>
    <p:extLst>
      <p:ext uri="{BB962C8B-B14F-4D97-AF65-F5344CB8AC3E}">
        <p14:creationId xmlns:p14="http://schemas.microsoft.com/office/powerpoint/2010/main" val="289406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Conclusions and Future Scope</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0" y="1063127"/>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US" dirty="0"/>
              <a:t>The OpenCV techniques are used to capture the images, 2 Dimensional Convolutional Neural Network is used to extract features and predict the gestures, </a:t>
            </a:r>
            <a:r>
              <a:rPr lang="en-US" dirty="0" err="1"/>
              <a:t>PyAutoGUI</a:t>
            </a:r>
            <a:r>
              <a:rPr lang="en-US" dirty="0"/>
              <a:t> is used to control the keyboard keys whenever a gesture is integrated with it is predicted</a:t>
            </a:r>
            <a:endParaRPr lang="en-IN" dirty="0"/>
          </a:p>
          <a:p>
            <a:pPr marL="357188" indent="-261938" algn="just">
              <a:lnSpc>
                <a:spcPct val="150000"/>
              </a:lnSpc>
              <a:buFont typeface="Arial" pitchFamily="34" charset="0"/>
              <a:buChar char="•"/>
            </a:pPr>
            <a:r>
              <a:rPr lang="en-US" dirty="0"/>
              <a:t>The proposed CNN model achieved a high accuracy of 98%, providing a user-friendly, cost-effective approach to interaction with computer systems. Thus, the proposed system is a true real-time model with low to negligible latency.</a:t>
            </a:r>
          </a:p>
          <a:p>
            <a:pPr marL="357188" indent="-261938" algn="just">
              <a:lnSpc>
                <a:spcPct val="150000"/>
              </a:lnSpc>
              <a:buFont typeface="Arial" pitchFamily="34" charset="0"/>
              <a:buChar char="•"/>
            </a:pPr>
            <a:r>
              <a:rPr lang="en-US" dirty="0"/>
              <a:t>The future scope is to work on improving the gesture recognition capabilities in varied environments such as illumination levels. Also, the integration of more functions is proposed with new hand gestures to use with other applications such as typing in word documents and web browsers. </a:t>
            </a:r>
            <a:endParaRPr lang="en-IN" dirty="0"/>
          </a:p>
          <a:p>
            <a:pPr marL="357188" indent="-261938" algn="just">
              <a:lnSpc>
                <a:spcPct val="150000"/>
              </a:lnSpc>
              <a:buFont typeface="Arial" pitchFamily="34" charset="0"/>
              <a:buChar char="•"/>
            </a:pPr>
            <a:endParaRPr lang="en-IN" sz="1800" dirty="0">
              <a:ea typeface="Palatino" pitchFamily="2" charset="77"/>
            </a:endParaRPr>
          </a:p>
        </p:txBody>
      </p:sp>
    </p:spTree>
    <p:extLst>
      <p:ext uri="{BB962C8B-B14F-4D97-AF65-F5344CB8AC3E}">
        <p14:creationId xmlns:p14="http://schemas.microsoft.com/office/powerpoint/2010/main" val="81427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Publications</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IN" sz="1800" dirty="0">
                <a:ea typeface="Palatino" pitchFamily="2" charset="77"/>
              </a:rPr>
              <a:t>Use one slide to list any publication (s).</a:t>
            </a:r>
          </a:p>
        </p:txBody>
      </p:sp>
    </p:spTree>
    <p:extLst>
      <p:ext uri="{BB962C8B-B14F-4D97-AF65-F5344CB8AC3E}">
        <p14:creationId xmlns:p14="http://schemas.microsoft.com/office/powerpoint/2010/main" val="352753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Work Contribution of Each Member</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9601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2E797055-1188-FE0D-D427-B8D6CE9F57F6}"/>
              </a:ext>
            </a:extLst>
          </p:cNvPr>
          <p:cNvGraphicFramePr>
            <a:graphicFrameLocks noGrp="1"/>
          </p:cNvGraphicFramePr>
          <p:nvPr>
            <p:extLst>
              <p:ext uri="{D42A27DB-BD31-4B8C-83A1-F6EECF244321}">
                <p14:modId xmlns:p14="http://schemas.microsoft.com/office/powerpoint/2010/main" val="1505744697"/>
              </p:ext>
            </p:extLst>
          </p:nvPr>
        </p:nvGraphicFramePr>
        <p:xfrm>
          <a:off x="110168" y="804230"/>
          <a:ext cx="8923664" cy="2500445"/>
        </p:xfrm>
        <a:graphic>
          <a:graphicData uri="http://schemas.openxmlformats.org/drawingml/2006/table">
            <a:tbl>
              <a:tblPr firstRow="1" bandRow="1">
                <a:tableStyleId>{5940675A-B579-460E-94D1-54222C63F5DA}</a:tableStyleId>
              </a:tblPr>
              <a:tblGrid>
                <a:gridCol w="649208">
                  <a:extLst>
                    <a:ext uri="{9D8B030D-6E8A-4147-A177-3AD203B41FA5}">
                      <a16:colId xmlns:a16="http://schemas.microsoft.com/office/drawing/2014/main" val="12333649"/>
                    </a:ext>
                  </a:extLst>
                </a:gridCol>
                <a:gridCol w="1687941">
                  <a:extLst>
                    <a:ext uri="{9D8B030D-6E8A-4147-A177-3AD203B41FA5}">
                      <a16:colId xmlns:a16="http://schemas.microsoft.com/office/drawing/2014/main" val="1958105190"/>
                    </a:ext>
                  </a:extLst>
                </a:gridCol>
                <a:gridCol w="4426418">
                  <a:extLst>
                    <a:ext uri="{9D8B030D-6E8A-4147-A177-3AD203B41FA5}">
                      <a16:colId xmlns:a16="http://schemas.microsoft.com/office/drawing/2014/main" val="3318589050"/>
                    </a:ext>
                  </a:extLst>
                </a:gridCol>
                <a:gridCol w="2160097">
                  <a:extLst>
                    <a:ext uri="{9D8B030D-6E8A-4147-A177-3AD203B41FA5}">
                      <a16:colId xmlns:a16="http://schemas.microsoft.com/office/drawing/2014/main" val="3827511659"/>
                    </a:ext>
                  </a:extLst>
                </a:gridCol>
              </a:tblGrid>
              <a:tr h="714413">
                <a:tc>
                  <a:txBody>
                    <a:bodyPr/>
                    <a:lstStyle/>
                    <a:p>
                      <a:pPr algn="ctr"/>
                      <a:r>
                        <a:rPr lang="en-US" b="0" dirty="0"/>
                        <a:t>S. No.</a:t>
                      </a:r>
                      <a:endParaRPr lang="en-US" b="0" dirty="0">
                        <a:latin typeface="Helvetica" pitchFamily="2" charset="0"/>
                      </a:endParaRPr>
                    </a:p>
                  </a:txBody>
                  <a:tcPr>
                    <a:solidFill>
                      <a:schemeClr val="bg1">
                        <a:lumMod val="65000"/>
                      </a:schemeClr>
                    </a:solidFill>
                  </a:tcPr>
                </a:tc>
                <a:tc>
                  <a:txBody>
                    <a:bodyPr/>
                    <a:lstStyle/>
                    <a:p>
                      <a:pPr algn="ctr"/>
                      <a:r>
                        <a:rPr lang="en-US" b="0" dirty="0"/>
                        <a:t>University </a:t>
                      </a:r>
                    </a:p>
                    <a:p>
                      <a:pPr algn="ctr"/>
                      <a:r>
                        <a:rPr lang="en-US" b="0" dirty="0"/>
                        <a:t>Roll No.</a:t>
                      </a:r>
                      <a:endParaRPr lang="en-US" b="0" dirty="0">
                        <a:latin typeface="Helvetica" pitchFamily="2" charset="0"/>
                      </a:endParaRPr>
                    </a:p>
                  </a:txBody>
                  <a:tcPr>
                    <a:solidFill>
                      <a:schemeClr val="bg1">
                        <a:lumMod val="65000"/>
                      </a:schemeClr>
                    </a:solidFill>
                  </a:tcPr>
                </a:tc>
                <a:tc>
                  <a:txBody>
                    <a:bodyPr/>
                    <a:lstStyle/>
                    <a:p>
                      <a:pPr algn="ctr"/>
                      <a:r>
                        <a:rPr lang="en-US" b="0" dirty="0"/>
                        <a:t>Work Done</a:t>
                      </a:r>
                      <a:endParaRPr lang="en-US" b="0" dirty="0">
                        <a:latin typeface="Helvetica" pitchFamily="2" charset="0"/>
                      </a:endParaRPr>
                    </a:p>
                  </a:txBody>
                  <a:tcPr>
                    <a:solidFill>
                      <a:schemeClr val="bg1">
                        <a:lumMod val="65000"/>
                      </a:schemeClr>
                    </a:solidFill>
                  </a:tcPr>
                </a:tc>
                <a:tc>
                  <a:txBody>
                    <a:bodyPr/>
                    <a:lstStyle/>
                    <a:p>
                      <a:pPr algn="ctr"/>
                      <a:r>
                        <a:rPr lang="en-US" b="0" dirty="0"/>
                        <a:t>Individual Contribution (%)</a:t>
                      </a:r>
                      <a:endParaRPr lang="en-US" b="0" dirty="0">
                        <a:latin typeface="Helvetica" pitchFamily="2" charset="0"/>
                      </a:endParaRPr>
                    </a:p>
                  </a:txBody>
                  <a:tcPr>
                    <a:solidFill>
                      <a:schemeClr val="bg1">
                        <a:lumMod val="65000"/>
                      </a:schemeClr>
                    </a:solidFill>
                  </a:tcPr>
                </a:tc>
                <a:extLst>
                  <a:ext uri="{0D108BD9-81ED-4DB2-BD59-A6C34878D82A}">
                    <a16:rowId xmlns:a16="http://schemas.microsoft.com/office/drawing/2014/main" val="1673538888"/>
                  </a:ext>
                </a:extLst>
              </a:tr>
              <a:tr h="1786032">
                <a:tc>
                  <a:txBody>
                    <a:bodyPr/>
                    <a:lstStyle/>
                    <a:p>
                      <a:pPr algn="ctr"/>
                      <a:r>
                        <a:rPr lang="en-US" dirty="0"/>
                        <a:t>1.</a:t>
                      </a:r>
                      <a:endParaRPr lang="en-US" dirty="0">
                        <a:latin typeface="Helvetica" pitchFamily="2" charset="0"/>
                      </a:endParaRPr>
                    </a:p>
                  </a:txBody>
                  <a:tcPr/>
                </a:tc>
                <a:tc>
                  <a:txBody>
                    <a:bodyPr/>
                    <a:lstStyle/>
                    <a:p>
                      <a:r>
                        <a:rPr lang="en-US" dirty="0">
                          <a:latin typeface="Helvetica" pitchFamily="2" charset="0"/>
                        </a:rPr>
                        <a:t> 201306</a:t>
                      </a:r>
                    </a:p>
                  </a:txBody>
                  <a:tcPr/>
                </a:tc>
                <a:tc>
                  <a:txBody>
                    <a:bodyPr/>
                    <a:lstStyle/>
                    <a:p>
                      <a:pPr marL="285750" indent="-285750">
                        <a:lnSpc>
                          <a:spcPct val="150000"/>
                        </a:lnSpc>
                        <a:buClr>
                          <a:schemeClr val="tx1"/>
                        </a:buClr>
                        <a:buFont typeface="Arial" panose="020B0604020202020204" pitchFamily="34" charset="0"/>
                        <a:buChar char="•"/>
                      </a:pPr>
                      <a:r>
                        <a:rPr lang="en-US" sz="1800" b="0" dirty="0"/>
                        <a:t>Collected the images for data set</a:t>
                      </a:r>
                    </a:p>
                    <a:p>
                      <a:pPr marL="285750" indent="-285750">
                        <a:lnSpc>
                          <a:spcPct val="150000"/>
                        </a:lnSpc>
                        <a:buClr>
                          <a:schemeClr val="tx1"/>
                        </a:buClr>
                        <a:buFont typeface="Arial" panose="020B0604020202020204" pitchFamily="34" charset="0"/>
                        <a:buChar char="•"/>
                      </a:pPr>
                      <a:r>
                        <a:rPr lang="en-US" sz="1800" b="0" dirty="0"/>
                        <a:t>Training and testing of CNN model</a:t>
                      </a:r>
                    </a:p>
                    <a:p>
                      <a:pPr marL="285750" indent="-285750">
                        <a:lnSpc>
                          <a:spcPct val="150000"/>
                        </a:lnSpc>
                        <a:buClr>
                          <a:schemeClr val="tx1"/>
                        </a:buClr>
                        <a:buFont typeface="Arial" panose="020B0604020202020204" pitchFamily="34" charset="0"/>
                        <a:buChar char="•"/>
                      </a:pPr>
                      <a:r>
                        <a:rPr lang="en-US" sz="1800" b="0" dirty="0"/>
                        <a:t>Documentation </a:t>
                      </a:r>
                    </a:p>
                    <a:p>
                      <a:endParaRPr lang="en-US" dirty="0">
                        <a:latin typeface="Helvetica" pitchFamily="2" charset="0"/>
                      </a:endParaRPr>
                    </a:p>
                  </a:txBody>
                  <a:tcPr/>
                </a:tc>
                <a:tc>
                  <a:txBody>
                    <a:bodyPr/>
                    <a:lstStyle/>
                    <a:p>
                      <a:pPr marL="0" marR="0" lvl="0" indent="0" algn="l" defTabSz="914400" rtl="0" eaLnBrk="1" fontAlgn="auto" latinLnBrk="0" hangingPunct="1">
                        <a:lnSpc>
                          <a:spcPct val="150000"/>
                        </a:lnSpc>
                        <a:spcBef>
                          <a:spcPts val="0"/>
                        </a:spcBef>
                        <a:spcAft>
                          <a:spcPts val="0"/>
                        </a:spcAft>
                        <a:buClr>
                          <a:prstClr val="black"/>
                        </a:buClr>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Helvetica" pitchFamily="2" charset="0"/>
                          <a:ea typeface="Palatino" pitchFamily="2" charset="77"/>
                          <a:cs typeface="+mn-cs"/>
                        </a:rPr>
                        <a:t>100 %</a:t>
                      </a:r>
                    </a:p>
                  </a:txBody>
                  <a:tcPr/>
                </a:tc>
                <a:extLst>
                  <a:ext uri="{0D108BD9-81ED-4DB2-BD59-A6C34878D82A}">
                    <a16:rowId xmlns:a16="http://schemas.microsoft.com/office/drawing/2014/main" val="993874927"/>
                  </a:ext>
                </a:extLst>
              </a:tr>
            </a:tbl>
          </a:graphicData>
        </a:graphic>
      </p:graphicFrame>
    </p:spTree>
    <p:extLst>
      <p:ext uri="{BB962C8B-B14F-4D97-AF65-F5344CB8AC3E}">
        <p14:creationId xmlns:p14="http://schemas.microsoft.com/office/powerpoint/2010/main" val="258489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Supervisor (s) Remarks</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9601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2E797055-1188-FE0D-D427-B8D6CE9F57F6}"/>
              </a:ext>
            </a:extLst>
          </p:cNvPr>
          <p:cNvGraphicFramePr>
            <a:graphicFrameLocks noGrp="1"/>
          </p:cNvGraphicFramePr>
          <p:nvPr>
            <p:extLst>
              <p:ext uri="{D42A27DB-BD31-4B8C-83A1-F6EECF244321}">
                <p14:modId xmlns:p14="http://schemas.microsoft.com/office/powerpoint/2010/main" val="498617718"/>
              </p:ext>
            </p:extLst>
          </p:nvPr>
        </p:nvGraphicFramePr>
        <p:xfrm>
          <a:off x="110168" y="804230"/>
          <a:ext cx="8923664" cy="3149600"/>
        </p:xfrm>
        <a:graphic>
          <a:graphicData uri="http://schemas.openxmlformats.org/drawingml/2006/table">
            <a:tbl>
              <a:tblPr firstRow="1" bandRow="1">
                <a:tableStyleId>{5940675A-B579-460E-94D1-54222C63F5DA}</a:tableStyleId>
              </a:tblPr>
              <a:tblGrid>
                <a:gridCol w="649208">
                  <a:extLst>
                    <a:ext uri="{9D8B030D-6E8A-4147-A177-3AD203B41FA5}">
                      <a16:colId xmlns:a16="http://schemas.microsoft.com/office/drawing/2014/main" val="12333649"/>
                    </a:ext>
                  </a:extLst>
                </a:gridCol>
                <a:gridCol w="1687941">
                  <a:extLst>
                    <a:ext uri="{9D8B030D-6E8A-4147-A177-3AD203B41FA5}">
                      <a16:colId xmlns:a16="http://schemas.microsoft.com/office/drawing/2014/main" val="1958105190"/>
                    </a:ext>
                  </a:extLst>
                </a:gridCol>
                <a:gridCol w="6586515">
                  <a:extLst>
                    <a:ext uri="{9D8B030D-6E8A-4147-A177-3AD203B41FA5}">
                      <a16:colId xmlns:a16="http://schemas.microsoft.com/office/drawing/2014/main" val="3318589050"/>
                    </a:ext>
                  </a:extLst>
                </a:gridCol>
              </a:tblGrid>
              <a:tr h="519737">
                <a:tc>
                  <a:txBody>
                    <a:bodyPr/>
                    <a:lstStyle/>
                    <a:p>
                      <a:pPr algn="ctr"/>
                      <a:r>
                        <a:rPr lang="en-US" b="0" dirty="0"/>
                        <a:t>S. No.</a:t>
                      </a:r>
                      <a:endParaRPr lang="en-US" b="0" dirty="0">
                        <a:latin typeface="Helvetica" pitchFamily="2" charset="0"/>
                      </a:endParaRPr>
                    </a:p>
                  </a:txBody>
                  <a:tcPr>
                    <a:solidFill>
                      <a:schemeClr val="bg1">
                        <a:lumMod val="65000"/>
                      </a:schemeClr>
                    </a:solidFill>
                  </a:tcPr>
                </a:tc>
                <a:tc>
                  <a:txBody>
                    <a:bodyPr/>
                    <a:lstStyle/>
                    <a:p>
                      <a:pPr algn="ctr"/>
                      <a:r>
                        <a:rPr lang="en-US" b="0" dirty="0"/>
                        <a:t>Supervisor</a:t>
                      </a:r>
                      <a:endParaRPr lang="en-US" b="0" dirty="0">
                        <a:latin typeface="Helvetica" pitchFamily="2" charset="0"/>
                      </a:endParaRPr>
                    </a:p>
                  </a:txBody>
                  <a:tcPr>
                    <a:solidFill>
                      <a:schemeClr val="bg1">
                        <a:lumMod val="65000"/>
                      </a:schemeClr>
                    </a:solidFill>
                  </a:tcPr>
                </a:tc>
                <a:tc>
                  <a:txBody>
                    <a:bodyPr/>
                    <a:lstStyle/>
                    <a:p>
                      <a:pPr algn="ctr"/>
                      <a:r>
                        <a:rPr lang="en-US" b="0" dirty="0"/>
                        <a:t>Remarks</a:t>
                      </a:r>
                    </a:p>
                    <a:p>
                      <a:pPr algn="ctr"/>
                      <a:r>
                        <a:rPr lang="en-US" b="0" dirty="0">
                          <a:latin typeface="Helvetica" pitchFamily="2" charset="0"/>
                        </a:rPr>
                        <a:t>(as mentioned in Weekly Log)</a:t>
                      </a:r>
                    </a:p>
                  </a:txBody>
                  <a:tcPr>
                    <a:solidFill>
                      <a:schemeClr val="bg1">
                        <a:lumMod val="65000"/>
                      </a:schemeClr>
                    </a:solidFill>
                  </a:tcPr>
                </a:tc>
                <a:extLst>
                  <a:ext uri="{0D108BD9-81ED-4DB2-BD59-A6C34878D82A}">
                    <a16:rowId xmlns:a16="http://schemas.microsoft.com/office/drawing/2014/main" val="1673538888"/>
                  </a:ext>
                </a:extLst>
              </a:tr>
              <a:tr h="1634961">
                <a:tc>
                  <a:txBody>
                    <a:bodyPr/>
                    <a:lstStyle/>
                    <a:p>
                      <a:pPr algn="ctr"/>
                      <a:r>
                        <a:rPr lang="en-US" dirty="0"/>
                        <a:t>1.</a:t>
                      </a:r>
                      <a:endParaRPr lang="en-US" dirty="0">
                        <a:latin typeface="Helvetica" pitchFamily="2" charset="0"/>
                      </a:endParaRPr>
                    </a:p>
                  </a:txBody>
                  <a:tcPr/>
                </a:tc>
                <a:tc>
                  <a:txBody>
                    <a:bodyPr/>
                    <a:lstStyle/>
                    <a:p>
                      <a:endParaRPr lang="en-US" dirty="0">
                        <a:latin typeface="Helvetica" pitchFamily="2" charset="0"/>
                      </a:endParaRPr>
                    </a:p>
                  </a:txBody>
                  <a:tcPr/>
                </a:tc>
                <a:tc>
                  <a:txBody>
                    <a:bodyPr/>
                    <a:lstStyle/>
                    <a:p>
                      <a:pPr marL="285750" indent="-285750">
                        <a:lnSpc>
                          <a:spcPct val="150000"/>
                        </a:lnSpc>
                        <a:buClr>
                          <a:schemeClr val="tx1"/>
                        </a:buClr>
                        <a:buFont typeface="Arial" panose="020B0604020202020204" pitchFamily="34" charset="0"/>
                        <a:buChar char="•"/>
                      </a:pPr>
                      <a:r>
                        <a:rPr lang="en-US" sz="1800" b="0" dirty="0"/>
                        <a:t>Remark 1</a:t>
                      </a:r>
                    </a:p>
                    <a:p>
                      <a:pPr marL="285750" marR="0" lvl="0" indent="-285750" algn="l" defTabSz="457200" rtl="0" eaLnBrk="1" fontAlgn="auto" latinLnBrk="0" hangingPunct="1">
                        <a:lnSpc>
                          <a:spcPct val="150000"/>
                        </a:lnSpc>
                        <a:spcBef>
                          <a:spcPts val="0"/>
                        </a:spcBef>
                        <a:spcAft>
                          <a:spcPts val="0"/>
                        </a:spcAft>
                        <a:buClr>
                          <a:schemeClr val="tx1"/>
                        </a:buClr>
                        <a:buSzTx/>
                        <a:buFont typeface="Arial" panose="020B0604020202020204" pitchFamily="34" charset="0"/>
                        <a:buChar char="•"/>
                        <a:tabLst/>
                        <a:defRPr/>
                      </a:pPr>
                      <a:r>
                        <a:rPr lang="en-US" sz="1800" b="0" dirty="0"/>
                        <a:t>Remark 2</a:t>
                      </a:r>
                    </a:p>
                    <a:p>
                      <a:pPr marL="285750" indent="-285750">
                        <a:lnSpc>
                          <a:spcPct val="150000"/>
                        </a:lnSpc>
                        <a:buClr>
                          <a:schemeClr val="tx1"/>
                        </a:buClr>
                        <a:buFont typeface="Arial" panose="020B0604020202020204" pitchFamily="34" charset="0"/>
                        <a:buChar char="•"/>
                      </a:pPr>
                      <a:r>
                        <a:rPr lang="en-US" sz="1800" b="0" dirty="0"/>
                        <a:t>Remark 3</a:t>
                      </a:r>
                    </a:p>
                    <a:p>
                      <a:pPr marL="285750" indent="-285750">
                        <a:lnSpc>
                          <a:spcPct val="150000"/>
                        </a:lnSpc>
                        <a:buClr>
                          <a:schemeClr val="tx1"/>
                        </a:buClr>
                        <a:buFont typeface="Arial" panose="020B0604020202020204" pitchFamily="34" charset="0"/>
                        <a:buChar char="•"/>
                      </a:pPr>
                      <a:r>
                        <a:rPr lang="en-US" sz="1800" b="0" dirty="0">
                          <a:latin typeface="Helvetica" pitchFamily="2" charset="0"/>
                        </a:rPr>
                        <a:t>Remark 4</a:t>
                      </a:r>
                    </a:p>
                    <a:p>
                      <a:pPr marL="285750" indent="-285750">
                        <a:lnSpc>
                          <a:spcPct val="150000"/>
                        </a:lnSpc>
                        <a:buClr>
                          <a:schemeClr val="tx1"/>
                        </a:buClr>
                        <a:buFont typeface="Arial" panose="020B0604020202020204" pitchFamily="34" charset="0"/>
                        <a:buChar char="•"/>
                      </a:pPr>
                      <a:r>
                        <a:rPr lang="en-US" sz="1800" b="0" dirty="0">
                          <a:latin typeface="Helvetica" pitchFamily="2" charset="0"/>
                        </a:rPr>
                        <a:t>Remark 5</a:t>
                      </a:r>
                    </a:p>
                    <a:p>
                      <a:pPr marL="285750" indent="-285750">
                        <a:lnSpc>
                          <a:spcPct val="150000"/>
                        </a:lnSpc>
                        <a:buClr>
                          <a:schemeClr val="tx1"/>
                        </a:buClr>
                        <a:buFont typeface="Arial" panose="020B0604020202020204" pitchFamily="34" charset="0"/>
                        <a:buChar char="•"/>
                      </a:pPr>
                      <a:endParaRPr lang="en-US" dirty="0">
                        <a:latin typeface="Helvetica" pitchFamily="2" charset="0"/>
                      </a:endParaRPr>
                    </a:p>
                  </a:txBody>
                  <a:tcPr/>
                </a:tc>
                <a:extLst>
                  <a:ext uri="{0D108BD9-81ED-4DB2-BD59-A6C34878D82A}">
                    <a16:rowId xmlns:a16="http://schemas.microsoft.com/office/drawing/2014/main" val="993874927"/>
                  </a:ext>
                </a:extLst>
              </a:tr>
            </a:tbl>
          </a:graphicData>
        </a:graphic>
      </p:graphicFrame>
    </p:spTree>
    <p:extLst>
      <p:ext uri="{BB962C8B-B14F-4D97-AF65-F5344CB8AC3E}">
        <p14:creationId xmlns:p14="http://schemas.microsoft.com/office/powerpoint/2010/main" val="220847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References</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0" y="919277"/>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r>
              <a:rPr lang="en-IN" sz="1400" dirty="0"/>
              <a:t>[1] Zhuang H, Yang M, Cui Z, Zheng Q. A method for static hand gesture recognition based on non-negative matrix factorization and compressive sensing. IAENG International Journal of Computer Science. 2017 Mar 1;44(1):52-9. </a:t>
            </a:r>
          </a:p>
          <a:p>
            <a:pPr marL="95250" indent="0" algn="just">
              <a:lnSpc>
                <a:spcPct val="150000"/>
              </a:lnSpc>
              <a:buNone/>
            </a:pPr>
            <a:r>
              <a:rPr lang="en-IN" sz="1400" dirty="0"/>
              <a:t>[2] Paul PK, Kumar A, Ghosh M. Human-Computer Interaction and its Types: A Types. International Conference on Advancements in Computer Applications and Software Engineering (CASE 2012), At Chittorgarh, India. –2012 2012 Dec 21. </a:t>
            </a:r>
          </a:p>
          <a:p>
            <a:pPr marL="95250" indent="0" algn="just">
              <a:lnSpc>
                <a:spcPct val="150000"/>
              </a:lnSpc>
              <a:buNone/>
            </a:pPr>
            <a:r>
              <a:rPr lang="en-IN" sz="1400" dirty="0"/>
              <a:t>[3] </a:t>
            </a:r>
            <a:r>
              <a:rPr lang="en-IN" sz="1400" dirty="0" err="1"/>
              <a:t>Ritupriya</a:t>
            </a:r>
            <a:r>
              <a:rPr lang="en-IN" sz="1400" dirty="0"/>
              <a:t> </a:t>
            </a:r>
            <a:r>
              <a:rPr lang="en-IN" sz="1400" dirty="0" err="1"/>
              <a:t>G.Andurkar</a:t>
            </a:r>
            <a:r>
              <a:rPr lang="en-IN" sz="1400" dirty="0"/>
              <a:t>, Human–computer interaction. International Research Journal of Engineering and Technology, (ISSN: 2395-0072 (P), 2395-0056 (O)). 2015; 2(6):744-72. </a:t>
            </a:r>
          </a:p>
          <a:p>
            <a:pPr marL="95250" indent="0" algn="just">
              <a:lnSpc>
                <a:spcPct val="150000"/>
              </a:lnSpc>
              <a:buNone/>
            </a:pPr>
            <a:r>
              <a:rPr lang="en-IN" sz="1400" dirty="0"/>
              <a:t>[4]  </a:t>
            </a:r>
            <a:r>
              <a:rPr lang="en-IN" sz="1400" dirty="0" err="1"/>
              <a:t>Shanthakumar</a:t>
            </a:r>
            <a:r>
              <a:rPr lang="en-IN" sz="1400" dirty="0"/>
              <a:t> VA, Peng C, Hansberger J, Cao L, Meacham S, Blakely V. Design and evaluation of a hand gesture recognition approach for real-time interactions. Multimedia Tools and Applications. 2020 Feb 21:1-24. [5] Bashir A, Malik F, Haider F, </a:t>
            </a:r>
            <a:r>
              <a:rPr lang="en-IN" sz="1400" dirty="0" err="1"/>
              <a:t>Ehatisham</a:t>
            </a:r>
            <a:r>
              <a:rPr lang="en-IN" sz="1400" dirty="0"/>
              <a:t>-</a:t>
            </a:r>
            <a:r>
              <a:rPr lang="en-IN" sz="1400" dirty="0" err="1"/>
              <a:t>ul</a:t>
            </a:r>
            <a:r>
              <a:rPr lang="en-IN" sz="1400" dirty="0"/>
              <a:t>-Haq M, </a:t>
            </a:r>
            <a:r>
              <a:rPr lang="en-IN" sz="1400" dirty="0" err="1"/>
              <a:t>Raheel</a:t>
            </a:r>
            <a:r>
              <a:rPr lang="en-IN" sz="1400" dirty="0"/>
              <a:t> A, Arsalan A. A smart sensor-based gesture recognition system for media player control. In2020 3rd International Conference on Computing, Mathematics and Engineering Technologies (</a:t>
            </a:r>
            <a:r>
              <a:rPr lang="en-IN" sz="1400" dirty="0" err="1"/>
              <a:t>iCoMET</a:t>
            </a:r>
            <a:r>
              <a:rPr lang="en-IN" sz="1400" dirty="0"/>
              <a:t>) 2020 Jan 29 (pp. 1-6). IEEE</a:t>
            </a:r>
          </a:p>
          <a:p>
            <a:pPr marL="95250" indent="0" algn="just">
              <a:lnSpc>
                <a:spcPct val="150000"/>
              </a:lnSpc>
              <a:buNone/>
            </a:pPr>
            <a:r>
              <a:rPr lang="en-US" sz="1400" dirty="0"/>
              <a:t>[6] </a:t>
            </a:r>
            <a:r>
              <a:rPr lang="en-US" sz="1400" dirty="0" err="1"/>
              <a:t>Gope</a:t>
            </a:r>
            <a:r>
              <a:rPr lang="en-US" sz="1400" dirty="0"/>
              <a:t> DC. Hand Gesture Interaction with Human-Computer. Global Journal of Computer Science and Technology. 2012 Feb 10. </a:t>
            </a:r>
            <a:endParaRPr lang="en-IN" sz="1400" dirty="0"/>
          </a:p>
          <a:p>
            <a:pPr marL="95250" indent="0" algn="just">
              <a:lnSpc>
                <a:spcPct val="150000"/>
              </a:lnSpc>
              <a:buNone/>
            </a:pPr>
            <a:endParaRPr lang="en-IN" sz="1400" dirty="0"/>
          </a:p>
          <a:p>
            <a:pPr marL="95250" indent="0" algn="just">
              <a:lnSpc>
                <a:spcPct val="150000"/>
              </a:lnSpc>
              <a:buNone/>
            </a:pPr>
            <a:endParaRPr lang="en-IN" sz="1400" dirty="0">
              <a:ea typeface="Palatino" pitchFamily="2" charset="77"/>
            </a:endParaRPr>
          </a:p>
        </p:txBody>
      </p:sp>
    </p:spTree>
    <p:extLst>
      <p:ext uri="{BB962C8B-B14F-4D97-AF65-F5344CB8AC3E}">
        <p14:creationId xmlns:p14="http://schemas.microsoft.com/office/powerpoint/2010/main" val="103522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Outline</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40000"/>
              </a:lnSpc>
              <a:buFont typeface="Arial" pitchFamily="34" charset="0"/>
              <a:buChar char="•"/>
            </a:pPr>
            <a:r>
              <a:rPr lang="en-IN" dirty="0">
                <a:ea typeface="Palatino" pitchFamily="2" charset="77"/>
              </a:rPr>
              <a:t>Introduction</a:t>
            </a:r>
          </a:p>
          <a:p>
            <a:pPr marL="357188" indent="-261938" algn="just">
              <a:lnSpc>
                <a:spcPct val="140000"/>
              </a:lnSpc>
              <a:buFont typeface="Arial" pitchFamily="34" charset="0"/>
              <a:buChar char="•"/>
            </a:pPr>
            <a:r>
              <a:rPr lang="en-IN" dirty="0">
                <a:ea typeface="Palatino" pitchFamily="2" charset="77"/>
              </a:rPr>
              <a:t>Problem Statement</a:t>
            </a:r>
          </a:p>
          <a:p>
            <a:pPr marL="357188" indent="-261938" algn="just">
              <a:lnSpc>
                <a:spcPct val="140000"/>
              </a:lnSpc>
              <a:buFont typeface="Arial" pitchFamily="34" charset="0"/>
              <a:buChar char="•"/>
            </a:pPr>
            <a:r>
              <a:rPr lang="en-IN" dirty="0">
                <a:ea typeface="Palatino" pitchFamily="2" charset="77"/>
              </a:rPr>
              <a:t>Objectives</a:t>
            </a:r>
          </a:p>
          <a:p>
            <a:pPr marL="357188" indent="-261938">
              <a:lnSpc>
                <a:spcPct val="140000"/>
              </a:lnSpc>
            </a:pPr>
            <a:r>
              <a:rPr lang="en-IN" dirty="0">
                <a:ea typeface="Palatino" pitchFamily="2" charset="77"/>
              </a:rPr>
              <a:t>Work Done (after Mid-Term Evaluation Part - II)</a:t>
            </a:r>
          </a:p>
          <a:p>
            <a:pPr marL="357188" indent="-261938" algn="just">
              <a:lnSpc>
                <a:spcPct val="140000"/>
              </a:lnSpc>
              <a:buFont typeface="Arial" pitchFamily="34" charset="0"/>
              <a:buChar char="•"/>
            </a:pPr>
            <a:r>
              <a:rPr lang="en-IN" dirty="0">
                <a:ea typeface="Palatino" pitchFamily="2" charset="77"/>
              </a:rPr>
              <a:t>Project Design</a:t>
            </a:r>
          </a:p>
          <a:p>
            <a:pPr marL="357188" indent="-261938" algn="just">
              <a:lnSpc>
                <a:spcPct val="140000"/>
              </a:lnSpc>
              <a:buFont typeface="Arial" pitchFamily="34" charset="0"/>
              <a:buChar char="•"/>
            </a:pPr>
            <a:r>
              <a:rPr lang="en-IN" dirty="0">
                <a:ea typeface="Palatino" pitchFamily="2" charset="77"/>
              </a:rPr>
              <a:t>Implementation</a:t>
            </a:r>
          </a:p>
          <a:p>
            <a:pPr marL="357188" indent="-261938" algn="just">
              <a:lnSpc>
                <a:spcPct val="140000"/>
              </a:lnSpc>
              <a:buFont typeface="Arial" pitchFamily="34" charset="0"/>
              <a:buChar char="•"/>
            </a:pPr>
            <a:r>
              <a:rPr lang="en-IN" dirty="0">
                <a:ea typeface="Palatino" pitchFamily="2" charset="77"/>
              </a:rPr>
              <a:t>Experimental Results and Evaluation</a:t>
            </a:r>
          </a:p>
          <a:p>
            <a:pPr marL="357188" indent="-261938" algn="just">
              <a:lnSpc>
                <a:spcPct val="140000"/>
              </a:lnSpc>
              <a:buFont typeface="Arial" pitchFamily="34" charset="0"/>
              <a:buChar char="•"/>
            </a:pPr>
            <a:r>
              <a:rPr lang="en-IN" dirty="0">
                <a:ea typeface="Palatino" pitchFamily="2" charset="77"/>
              </a:rPr>
              <a:t>Conclusions and Future Scope</a:t>
            </a:r>
          </a:p>
          <a:p>
            <a:pPr marL="357188" indent="-261938" algn="just">
              <a:lnSpc>
                <a:spcPct val="140000"/>
              </a:lnSpc>
              <a:buFont typeface="Arial" pitchFamily="34" charset="0"/>
              <a:buChar char="•"/>
            </a:pPr>
            <a:r>
              <a:rPr lang="en-IN" dirty="0">
                <a:ea typeface="Palatino" pitchFamily="2" charset="77"/>
              </a:rPr>
              <a:t>Work Contribution of Each Member</a:t>
            </a:r>
          </a:p>
          <a:p>
            <a:pPr marL="357188" indent="-261938" algn="just">
              <a:lnSpc>
                <a:spcPct val="140000"/>
              </a:lnSpc>
              <a:buFont typeface="Arial" pitchFamily="34" charset="0"/>
              <a:buChar char="•"/>
            </a:pPr>
            <a:r>
              <a:rPr lang="en-IN" dirty="0">
                <a:ea typeface="Palatino" pitchFamily="2" charset="77"/>
              </a:rPr>
              <a:t>Publications</a:t>
            </a:r>
          </a:p>
          <a:p>
            <a:pPr marL="357188" indent="-261938" algn="just">
              <a:lnSpc>
                <a:spcPct val="140000"/>
              </a:lnSpc>
              <a:buFont typeface="Arial" pitchFamily="34" charset="0"/>
              <a:buChar char="•"/>
            </a:pPr>
            <a:r>
              <a:rPr lang="en-IN" dirty="0">
                <a:ea typeface="Palatino" pitchFamily="2" charset="77"/>
              </a:rPr>
              <a:t>Supervisor (s) Remarks</a:t>
            </a:r>
          </a:p>
          <a:p>
            <a:pPr marL="357188" indent="-261938" algn="just">
              <a:lnSpc>
                <a:spcPct val="140000"/>
              </a:lnSpc>
              <a:buFont typeface="Arial" pitchFamily="34" charset="0"/>
              <a:buChar char="•"/>
            </a:pPr>
            <a:r>
              <a:rPr lang="en-IN" dirty="0">
                <a:ea typeface="Palatino" pitchFamily="2" charset="77"/>
              </a:rPr>
              <a:t>References</a:t>
            </a:r>
          </a:p>
          <a:p>
            <a:pPr marL="0" indent="0">
              <a:buFont typeface="Arial" panose="020B0604020202020204" pitchFamily="34" charset="0"/>
              <a:buNone/>
            </a:pPr>
            <a:endParaRPr lang="en-IN" altLang="en-US" sz="1700" kern="0" dirty="0">
              <a:ea typeface="MS PGothic" panose="020B0600070205080204" pitchFamily="34" charset="-128"/>
            </a:endParaRPr>
          </a:p>
        </p:txBody>
      </p:sp>
    </p:spTree>
    <p:extLst>
      <p:ext uri="{BB962C8B-B14F-4D97-AF65-F5344CB8AC3E}">
        <p14:creationId xmlns:p14="http://schemas.microsoft.com/office/powerpoint/2010/main" val="389550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a:xfrm>
            <a:off x="0" y="-88136"/>
            <a:ext cx="8328752" cy="694064"/>
          </a:xfrm>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400" dirty="0">
              <a:ea typeface="Palatino" pitchFamily="2" charset="77"/>
            </a:endParaRPr>
          </a:p>
        </p:txBody>
      </p:sp>
      <p:sp>
        <p:nvSpPr>
          <p:cNvPr id="7" name="TextBox 6">
            <a:extLst>
              <a:ext uri="{FF2B5EF4-FFF2-40B4-BE49-F238E27FC236}">
                <a16:creationId xmlns:a16="http://schemas.microsoft.com/office/drawing/2014/main" id="{FFB74732-7512-BB8D-9FA6-0F8C9005E5A3}"/>
              </a:ext>
            </a:extLst>
          </p:cNvPr>
          <p:cNvSpPr txBox="1"/>
          <p:nvPr/>
        </p:nvSpPr>
        <p:spPr>
          <a:xfrm>
            <a:off x="77118" y="389364"/>
            <a:ext cx="8956713" cy="6191888"/>
          </a:xfrm>
          <a:prstGeom prst="rect">
            <a:avLst/>
          </a:prstGeom>
          <a:noFill/>
        </p:spPr>
        <p:txBody>
          <a:bodyPr wrap="square">
            <a:spAutoFit/>
          </a:bodyPr>
          <a:lstStyle/>
          <a:p>
            <a:pPr>
              <a:lnSpc>
                <a:spcPct val="150000"/>
              </a:lnSpc>
            </a:pPr>
            <a:endParaRPr lang="en-IN" sz="1400" dirty="0">
              <a:latin typeface="+mn-lt"/>
            </a:endParaRPr>
          </a:p>
          <a:p>
            <a:pPr>
              <a:lnSpc>
                <a:spcPct val="150000"/>
              </a:lnSpc>
            </a:pPr>
            <a:r>
              <a:rPr lang="en-IN" sz="1400" dirty="0">
                <a:latin typeface="+mn-lt"/>
              </a:rPr>
              <a:t>[7] Zhao L. Gesture Control Technology: An investigation on the potential use in Higher Education. University of Birmingham, IT Innovation Centre: Birmingham, UK. 2016 Mar. </a:t>
            </a:r>
          </a:p>
          <a:p>
            <a:pPr>
              <a:lnSpc>
                <a:spcPct val="150000"/>
              </a:lnSpc>
            </a:pPr>
            <a:endParaRPr lang="en-IN" sz="1400" dirty="0">
              <a:latin typeface="+mn-lt"/>
            </a:endParaRPr>
          </a:p>
          <a:p>
            <a:pPr>
              <a:lnSpc>
                <a:spcPct val="150000"/>
              </a:lnSpc>
            </a:pPr>
            <a:r>
              <a:rPr lang="en-IN" sz="1400" dirty="0">
                <a:latin typeface="+mn-lt"/>
              </a:rPr>
              <a:t>[8] Harshada </a:t>
            </a:r>
            <a:r>
              <a:rPr lang="en-IN" sz="1400" dirty="0" err="1">
                <a:latin typeface="+mn-lt"/>
              </a:rPr>
              <a:t>Naroliya</a:t>
            </a:r>
            <a:r>
              <a:rPr lang="en-IN" sz="1400" dirty="0">
                <a:latin typeface="+mn-lt"/>
              </a:rPr>
              <a:t>, Tanvi Desai, </a:t>
            </a:r>
            <a:r>
              <a:rPr lang="en-IN" sz="1400" dirty="0" err="1">
                <a:latin typeface="+mn-lt"/>
              </a:rPr>
              <a:t>Shreeya</a:t>
            </a:r>
            <a:r>
              <a:rPr lang="en-IN" sz="1400" dirty="0">
                <a:latin typeface="+mn-lt"/>
              </a:rPr>
              <a:t> Acharya, Varsha </a:t>
            </a:r>
            <a:r>
              <a:rPr lang="en-IN" sz="1400" dirty="0" err="1">
                <a:latin typeface="+mn-lt"/>
              </a:rPr>
              <a:t>Sakpal</a:t>
            </a:r>
            <a:r>
              <a:rPr lang="en-IN" sz="1400" dirty="0">
                <a:latin typeface="+mn-lt"/>
              </a:rPr>
              <a:t> Enhanced Look Based Media Player with Hand Gesture Recognition. International Research Journal of Engineering and Technology, (ISSN: 2395-0072 (P), 2395- 0056 (O)).2018;5(3): 2032-35. </a:t>
            </a:r>
          </a:p>
          <a:p>
            <a:pPr>
              <a:lnSpc>
                <a:spcPct val="150000"/>
              </a:lnSpc>
            </a:pPr>
            <a:endParaRPr lang="en-IN" sz="1400" dirty="0">
              <a:latin typeface="+mn-lt"/>
            </a:endParaRPr>
          </a:p>
          <a:p>
            <a:pPr>
              <a:lnSpc>
                <a:spcPct val="150000"/>
              </a:lnSpc>
            </a:pPr>
            <a:r>
              <a:rPr lang="en-IN" sz="1400" dirty="0">
                <a:latin typeface="+mn-lt"/>
              </a:rPr>
              <a:t>[9] </a:t>
            </a:r>
            <a:r>
              <a:rPr lang="en-IN" sz="1400" dirty="0" err="1">
                <a:latin typeface="+mn-lt"/>
              </a:rPr>
              <a:t>Wachs</a:t>
            </a:r>
            <a:r>
              <a:rPr lang="en-IN" sz="1400" dirty="0">
                <a:latin typeface="+mn-lt"/>
              </a:rPr>
              <a:t> JP, Kölsch M, Stern H, Edan Y. Vision-based </a:t>
            </a:r>
            <a:r>
              <a:rPr lang="en-IN" sz="1400" dirty="0" err="1">
                <a:latin typeface="+mn-lt"/>
              </a:rPr>
              <a:t>handgesture</a:t>
            </a:r>
            <a:r>
              <a:rPr lang="en-IN" sz="1400" dirty="0">
                <a:latin typeface="+mn-lt"/>
              </a:rPr>
              <a:t> applications. 49 </a:t>
            </a:r>
          </a:p>
          <a:p>
            <a:pPr>
              <a:lnSpc>
                <a:spcPct val="150000"/>
              </a:lnSpc>
            </a:pPr>
            <a:endParaRPr lang="en-IN" sz="1400" dirty="0">
              <a:latin typeface="+mn-lt"/>
            </a:endParaRPr>
          </a:p>
          <a:p>
            <a:pPr>
              <a:lnSpc>
                <a:spcPct val="150000"/>
              </a:lnSpc>
            </a:pPr>
            <a:r>
              <a:rPr lang="en-IN" sz="1400" dirty="0">
                <a:latin typeface="+mn-lt"/>
              </a:rPr>
              <a:t>[10] </a:t>
            </a:r>
            <a:r>
              <a:rPr lang="en-IN" sz="1400" dirty="0" err="1">
                <a:latin typeface="+mn-lt"/>
              </a:rPr>
              <a:t>Yashas</a:t>
            </a:r>
            <a:r>
              <a:rPr lang="en-IN" sz="1400" dirty="0">
                <a:latin typeface="+mn-lt"/>
              </a:rPr>
              <a:t> J, </a:t>
            </a:r>
            <a:r>
              <a:rPr lang="en-IN" sz="1400" dirty="0" err="1">
                <a:latin typeface="+mn-lt"/>
              </a:rPr>
              <a:t>Shivakumar</a:t>
            </a:r>
            <a:r>
              <a:rPr lang="en-IN" sz="1400" dirty="0">
                <a:latin typeface="+mn-lt"/>
              </a:rPr>
              <a:t> G. Hand Gesture Recognition: A Survey. In2019 International Conference on Applied Machine Learning (ICAML) 2019 May 25 (pp. 3- 8). IEEE.</a:t>
            </a:r>
          </a:p>
          <a:p>
            <a:pPr>
              <a:lnSpc>
                <a:spcPct val="150000"/>
              </a:lnSpc>
            </a:pPr>
            <a:endParaRPr lang="en-IN" sz="1400" dirty="0">
              <a:latin typeface="+mn-lt"/>
            </a:endParaRPr>
          </a:p>
          <a:p>
            <a:pPr>
              <a:lnSpc>
                <a:spcPct val="150000"/>
              </a:lnSpc>
            </a:pPr>
            <a:r>
              <a:rPr lang="en-US" sz="1400" dirty="0"/>
              <a:t>[11] Sharma P, Sharma N. Gesture Recognition System. In2019 4th International Conference on Internet of Things: Smart Innovation and Usages (IoT-SIU) 2019 Apr 18 (pp. 1-3). IEEE. </a:t>
            </a:r>
          </a:p>
          <a:p>
            <a:pPr>
              <a:lnSpc>
                <a:spcPct val="150000"/>
              </a:lnSpc>
            </a:pPr>
            <a:endParaRPr lang="en-IN" sz="1400" dirty="0">
              <a:latin typeface="+mn-lt"/>
            </a:endParaRPr>
          </a:p>
          <a:p>
            <a:pPr>
              <a:lnSpc>
                <a:spcPct val="150000"/>
              </a:lnSpc>
            </a:pPr>
            <a:r>
              <a:rPr lang="en-IN" sz="1400" dirty="0"/>
              <a:t>[12] Hakim NL, Shih TK, </a:t>
            </a:r>
            <a:r>
              <a:rPr lang="en-IN" sz="1400" dirty="0" err="1"/>
              <a:t>Kasthuri</a:t>
            </a:r>
            <a:r>
              <a:rPr lang="en-IN" sz="1400" dirty="0"/>
              <a:t> </a:t>
            </a:r>
            <a:r>
              <a:rPr lang="en-IN" sz="1400" dirty="0" err="1"/>
              <a:t>Arachchi</a:t>
            </a:r>
            <a:r>
              <a:rPr lang="en-IN" sz="1400" dirty="0"/>
              <a:t> SP, Aditya W, Chen YC, Lin CY. Dynamic hand gesture recognition using 3DCNN and LSTM with FSM context-aware model. Sensors. 2019 Jan;19(24):5429. </a:t>
            </a:r>
            <a:endParaRPr lang="en-IN" sz="1400" dirty="0">
              <a:latin typeface="+mn-lt"/>
            </a:endParaRPr>
          </a:p>
        </p:txBody>
      </p:sp>
    </p:spTree>
    <p:extLst>
      <p:ext uri="{BB962C8B-B14F-4D97-AF65-F5344CB8AC3E}">
        <p14:creationId xmlns:p14="http://schemas.microsoft.com/office/powerpoint/2010/main" val="1082175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50000"/>
              </a:lnSpc>
              <a:buFont typeface="Arial" pitchFamily="34" charset="0"/>
              <a:buChar char="•"/>
            </a:pPr>
            <a:r>
              <a:rPr lang="en-IN" sz="1400" dirty="0">
                <a:ea typeface="Palatino" pitchFamily="2" charset="77"/>
              </a:rPr>
              <a:t>Provide a comprehensive list of at least 25 references in IEEE format</a:t>
            </a:r>
          </a:p>
        </p:txBody>
      </p:sp>
    </p:spTree>
    <p:extLst>
      <p:ext uri="{BB962C8B-B14F-4D97-AF65-F5344CB8AC3E}">
        <p14:creationId xmlns:p14="http://schemas.microsoft.com/office/powerpoint/2010/main" val="961718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9601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ctr">
              <a:lnSpc>
                <a:spcPct val="150000"/>
              </a:lnSpc>
              <a:buNone/>
            </a:pPr>
            <a:r>
              <a:rPr lang="en-IN" sz="2000" b="1" dirty="0">
                <a:ea typeface="Palatino" pitchFamily="2" charset="77"/>
              </a:rPr>
              <a:t>Thanks</a:t>
            </a:r>
            <a:r>
              <a:rPr lang="en-IN" sz="1400" dirty="0">
                <a:ea typeface="Palatino" pitchFamily="2" charset="77"/>
              </a:rPr>
              <a:t>.</a:t>
            </a:r>
          </a:p>
        </p:txBody>
      </p:sp>
    </p:spTree>
    <p:extLst>
      <p:ext uri="{BB962C8B-B14F-4D97-AF65-F5344CB8AC3E}">
        <p14:creationId xmlns:p14="http://schemas.microsoft.com/office/powerpoint/2010/main" val="334102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Introduction</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0" y="733096"/>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nSpc>
                <a:spcPct val="150000"/>
              </a:lnSpc>
              <a:buFont typeface="Arial" pitchFamily="34" charset="0"/>
              <a:buChar char="•"/>
            </a:pPr>
            <a:r>
              <a:rPr lang="en-US" sz="1800" dirty="0">
                <a:ea typeface="Palatino" pitchFamily="2" charset="77"/>
              </a:rPr>
              <a:t>Technological advancements have revolutionized society, especially in computing, reshaping tasks through Human-Computer Interaction (HCI), which seamlessly integrates human abilities with technology, simplifying complex processes.</a:t>
            </a:r>
          </a:p>
          <a:p>
            <a:pPr marL="357188" indent="-261938">
              <a:lnSpc>
                <a:spcPct val="150000"/>
              </a:lnSpc>
              <a:buFont typeface="Arial" pitchFamily="34" charset="0"/>
              <a:buChar char="•"/>
            </a:pPr>
            <a:r>
              <a:rPr lang="en-IN" sz="1800" dirty="0">
                <a:ea typeface="Palatino" pitchFamily="2" charset="77"/>
              </a:rPr>
              <a:t>Gestures, innate to humans, serve as a non-cognitive interface for devices, interpreting commands. This paper explores gesture recognition's wide applications, from virtual reality control to detecting driver drowsiness.</a:t>
            </a:r>
          </a:p>
          <a:p>
            <a:pPr marL="357188" indent="-261938">
              <a:lnSpc>
                <a:spcPct val="150000"/>
              </a:lnSpc>
              <a:buFont typeface="Arial" pitchFamily="34" charset="0"/>
              <a:buChar char="•"/>
            </a:pPr>
            <a:r>
              <a:rPr lang="en-US" sz="1800" dirty="0">
                <a:ea typeface="Palatino" pitchFamily="2" charset="77"/>
              </a:rPr>
              <a:t>Despite notable advancements, challenges endure, including the cost and inconvenience of glove-based systems. Neural networks, utilizing color segmentation and morphological operations, effectively tackle issues like noise in images. Gestures are applied across diverse fields, spanning entertainment, healthcare, and disaster relief.</a:t>
            </a:r>
          </a:p>
          <a:p>
            <a:pPr marL="357188" indent="-261938">
              <a:lnSpc>
                <a:spcPct val="150000"/>
              </a:lnSpc>
              <a:buFont typeface="Arial" pitchFamily="34" charset="0"/>
              <a:buChar char="•"/>
            </a:pPr>
            <a:r>
              <a:rPr lang="en-US" b="0" i="0" dirty="0">
                <a:solidFill>
                  <a:srgbClr val="0D0D0D"/>
                </a:solidFill>
                <a:effectLst/>
                <a:latin typeface="+mn-lt"/>
              </a:rPr>
              <a:t>The proposed system provides touch-free and remote-free control, improving user experience and offering a practical solution for activities such as watching movies</a:t>
            </a:r>
            <a:r>
              <a:rPr lang="en-IN" b="0" i="0" dirty="0">
                <a:solidFill>
                  <a:srgbClr val="0D0D0D"/>
                </a:solidFill>
                <a:effectLst/>
                <a:latin typeface="+mn-lt"/>
              </a:rPr>
              <a:t>.</a:t>
            </a:r>
            <a:endParaRPr lang="en-IN" sz="1800" dirty="0">
              <a:ea typeface="Palatino" pitchFamily="2" charset="77"/>
            </a:endParaRPr>
          </a:p>
        </p:txBody>
      </p:sp>
    </p:spTree>
    <p:extLst>
      <p:ext uri="{BB962C8B-B14F-4D97-AF65-F5344CB8AC3E}">
        <p14:creationId xmlns:p14="http://schemas.microsoft.com/office/powerpoint/2010/main" val="359526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Problem Statement</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2"/>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IN" dirty="0">
                <a:ea typeface="Palatino" pitchFamily="2" charset="77"/>
              </a:rPr>
              <a:t> </a:t>
            </a:r>
            <a:r>
              <a:rPr lang="en-US" dirty="0">
                <a:ea typeface="Palatino" pitchFamily="2" charset="77"/>
              </a:rPr>
              <a:t>In the evolving field of Human-Computer Interaction (HCI), there's a growing need for quick and intuitive interactions with complex systems. This project addresses this demand by using computer vision and deep learning to enable real-time control of media players through hand gestures.</a:t>
            </a:r>
          </a:p>
          <a:p>
            <a:pPr marL="357188" indent="-261938"/>
            <a:r>
              <a:rPr lang="en-US" b="0" i="0" dirty="0">
                <a:solidFill>
                  <a:srgbClr val="0D0D0D"/>
                </a:solidFill>
                <a:effectLst/>
                <a:latin typeface="+mn-lt"/>
              </a:rPr>
              <a:t>Gesture recognition offers a natural and instinctive form of communication, yet challenges hinder its seamless integration. Traditional approaches, like glove-based systems, are costly and unwieldy. Furthermore, persistent issues such as noise interference and slow computation restrict the effectiveness of gesture recognition technologies.</a:t>
            </a:r>
          </a:p>
          <a:p>
            <a:pPr marL="357188" indent="-261938"/>
            <a:r>
              <a:rPr lang="en-US" sz="1800" dirty="0">
                <a:ea typeface="Palatino" pitchFamily="2" charset="77"/>
              </a:rPr>
              <a:t>The solution utilizes computer vision and Convolutional Neural Networks (CNN) to detect and interpret user hand movements for media player control. A dataset of seven defined gestures trains the CNN model. Integration with </a:t>
            </a:r>
            <a:r>
              <a:rPr lang="en-US" sz="1800" dirty="0" err="1">
                <a:ea typeface="Palatino" pitchFamily="2" charset="77"/>
              </a:rPr>
              <a:t>PyAutoGUI</a:t>
            </a:r>
            <a:r>
              <a:rPr lang="en-US" sz="1800" dirty="0">
                <a:ea typeface="Palatino" pitchFamily="2" charset="77"/>
              </a:rPr>
              <a:t> enables seamless mapping of gestures to keyboard controls, allowing users to interact. </a:t>
            </a:r>
            <a:endParaRPr lang="en-IN" sz="1800" dirty="0">
              <a:ea typeface="Palatino" pitchFamily="2" charset="77"/>
            </a:endParaRPr>
          </a:p>
          <a:p>
            <a:pPr marL="95250" indent="0">
              <a:buNone/>
            </a:pPr>
            <a:endParaRPr lang="en-IN" sz="1800" dirty="0">
              <a:ea typeface="Palatino" pitchFamily="2" charset="77"/>
            </a:endParaRPr>
          </a:p>
        </p:txBody>
      </p:sp>
    </p:spTree>
    <p:extLst>
      <p:ext uri="{BB962C8B-B14F-4D97-AF65-F5344CB8AC3E}">
        <p14:creationId xmlns:p14="http://schemas.microsoft.com/office/powerpoint/2010/main" val="292789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Objectives</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2"/>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IN" dirty="0">
                <a:ea typeface="Palatino" pitchFamily="2" charset="77"/>
              </a:rPr>
              <a:t> </a:t>
            </a:r>
            <a:r>
              <a:rPr lang="en-US" b="1" dirty="0"/>
              <a:t>Data Collection and Preprocessing </a:t>
            </a:r>
            <a:r>
              <a:rPr lang="en-US" dirty="0"/>
              <a:t>- To perform real-world image data collection and implement data preprocessing techniques to enhance the accuracy of the Hand Gesture Recognition Model .</a:t>
            </a:r>
          </a:p>
          <a:p>
            <a:pPr marL="357188" indent="-261938"/>
            <a:r>
              <a:rPr lang="en-US" b="1" dirty="0"/>
              <a:t>To design and create a Gesture Recognition Model </a:t>
            </a:r>
            <a:r>
              <a:rPr lang="en-US" dirty="0"/>
              <a:t>- Design and create a sophisticated Convolutional Neural Network (CNN) model. Utilize the custom-built dataset, encompassing seven precisely defined gestures and to train the model for real-time gesture recognition.</a:t>
            </a:r>
          </a:p>
          <a:p>
            <a:pPr marL="357188" indent="-261938"/>
            <a:r>
              <a:rPr lang="en-US" b="1" dirty="0"/>
              <a:t>To perform Testing and Validation </a:t>
            </a:r>
            <a:r>
              <a:rPr lang="en-US" dirty="0"/>
              <a:t>- Conduct thorough testing and validation procedures on the developed gesture recognition model. Evaluate the model's accuracy, precision, and recall to ensure its reliability and effectiveness in diverse scenarios. </a:t>
            </a:r>
          </a:p>
          <a:p>
            <a:pPr marL="357188" indent="-261938"/>
            <a:r>
              <a:rPr lang="en-US" b="1" dirty="0"/>
              <a:t>To develop User Interface for operational convenience </a:t>
            </a:r>
            <a:r>
              <a:rPr lang="en-US" dirty="0"/>
              <a:t>– Develop a Web interface to use the gesture recognition model .</a:t>
            </a:r>
          </a:p>
          <a:p>
            <a:pPr marL="95250" indent="0">
              <a:buNone/>
            </a:pPr>
            <a:endParaRPr lang="en-IN" sz="1800" dirty="0">
              <a:ea typeface="Palatino" pitchFamily="2" charset="77"/>
            </a:endParaRPr>
          </a:p>
        </p:txBody>
      </p:sp>
    </p:spTree>
    <p:extLst>
      <p:ext uri="{BB962C8B-B14F-4D97-AF65-F5344CB8AC3E}">
        <p14:creationId xmlns:p14="http://schemas.microsoft.com/office/powerpoint/2010/main" val="25607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Work Done </a:t>
            </a:r>
            <a:r>
              <a:rPr lang="en-IN" sz="2400" b="0" dirty="0">
                <a:ea typeface="Palatino" pitchFamily="2" charset="77"/>
              </a:rPr>
              <a:t>(after </a:t>
            </a:r>
            <a:r>
              <a:rPr lang="en-IN" b="0" dirty="0">
                <a:ea typeface="Palatino" pitchFamily="2" charset="77"/>
              </a:rPr>
              <a:t>Mi</a:t>
            </a:r>
            <a:r>
              <a:rPr lang="en-IN" sz="2400" b="0" dirty="0">
                <a:ea typeface="Palatino" pitchFamily="2" charset="77"/>
              </a:rPr>
              <a:t>d-Term Evaluation Part - II)</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IN" dirty="0">
                <a:ea typeface="Palatino" pitchFamily="2" charset="77"/>
              </a:rPr>
              <a:t>Finalised the CNN Model Architecture for  gesture recognition.</a:t>
            </a:r>
          </a:p>
          <a:p>
            <a:pPr marL="357188" indent="-261938"/>
            <a:r>
              <a:rPr lang="en-IN" dirty="0">
                <a:ea typeface="Palatino" pitchFamily="2" charset="77"/>
              </a:rPr>
              <a:t>Collected more images to increase the volume of the data set .</a:t>
            </a:r>
          </a:p>
          <a:p>
            <a:pPr marL="357188" indent="-261938"/>
            <a:r>
              <a:rPr lang="en-IN" dirty="0">
                <a:ea typeface="Palatino" pitchFamily="2" charset="77"/>
              </a:rPr>
              <a:t>Evaluated the performance of the CNN Model using metrics like accuracy , precision and recall .</a:t>
            </a:r>
          </a:p>
          <a:p>
            <a:pPr marL="357188" indent="-261938"/>
            <a:r>
              <a:rPr lang="en-IN" dirty="0">
                <a:ea typeface="Palatino" pitchFamily="2" charset="77"/>
              </a:rPr>
              <a:t>Documented the  findings in the report .</a:t>
            </a:r>
          </a:p>
          <a:p>
            <a:pPr marL="357188" indent="-261938"/>
            <a:r>
              <a:rPr lang="en-IN" dirty="0">
                <a:ea typeface="Palatino" pitchFamily="2" charset="77"/>
              </a:rPr>
              <a:t>Deployed the web app on </a:t>
            </a:r>
            <a:r>
              <a:rPr lang="en-IN" dirty="0" err="1">
                <a:ea typeface="Palatino" pitchFamily="2" charset="77"/>
              </a:rPr>
              <a:t>streamlit</a:t>
            </a:r>
            <a:r>
              <a:rPr lang="en-IN" dirty="0">
                <a:ea typeface="Palatino" pitchFamily="2" charset="77"/>
              </a:rPr>
              <a:t>.</a:t>
            </a:r>
          </a:p>
          <a:p>
            <a:pPr marL="357188" indent="-261938"/>
            <a:r>
              <a:rPr lang="en-IN" dirty="0">
                <a:ea typeface="Palatino" pitchFamily="2" charset="77"/>
              </a:rPr>
              <a:t>Improved the real time testing of the model by configuring the correct camera distance , lighting condition and background .</a:t>
            </a:r>
          </a:p>
          <a:p>
            <a:pPr marL="357188" indent="-261938"/>
            <a:endParaRPr lang="en-IN" sz="1800" dirty="0">
              <a:ea typeface="Palatino" pitchFamily="2" charset="77"/>
            </a:endParaRPr>
          </a:p>
        </p:txBody>
      </p:sp>
    </p:spTree>
    <p:extLst>
      <p:ext uri="{BB962C8B-B14F-4D97-AF65-F5344CB8AC3E}">
        <p14:creationId xmlns:p14="http://schemas.microsoft.com/office/powerpoint/2010/main" val="48255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Project Design</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US" dirty="0"/>
              <a:t>Gesture Recognition System involves data acquisition, data pre-processing, feature extraction and finally classification for the sake of having an immersive and interactive system. </a:t>
            </a:r>
          </a:p>
          <a:p>
            <a:pPr marL="95250" indent="0">
              <a:buNone/>
            </a:pPr>
            <a:r>
              <a:rPr lang="en-US" dirty="0"/>
              <a:t> </a:t>
            </a:r>
          </a:p>
          <a:p>
            <a:pPr marL="357188" indent="-261938"/>
            <a:endParaRPr lang="en-US" dirty="0"/>
          </a:p>
          <a:p>
            <a:pPr marL="357188" indent="-261938"/>
            <a:endParaRPr lang="en-US" dirty="0"/>
          </a:p>
          <a:p>
            <a:pPr marL="357188" indent="-261938"/>
            <a:endParaRPr lang="en-IN" sz="1800" dirty="0">
              <a:ea typeface="Palatino" pitchFamily="2" charset="77"/>
            </a:endParaRPr>
          </a:p>
          <a:p>
            <a:pPr marL="95250" indent="0">
              <a:buNone/>
            </a:pPr>
            <a:endParaRPr lang="en-IN" dirty="0">
              <a:ea typeface="Palatino" pitchFamily="2" charset="77"/>
            </a:endParaRPr>
          </a:p>
          <a:p>
            <a:pPr marL="95250" indent="0">
              <a:buNone/>
            </a:pPr>
            <a:endParaRPr lang="en-IN" sz="1800" dirty="0">
              <a:ea typeface="Palatino" pitchFamily="2" charset="77"/>
            </a:endParaRPr>
          </a:p>
          <a:p>
            <a:pPr marL="95250" indent="0">
              <a:buNone/>
            </a:pPr>
            <a:endParaRPr lang="en-IN" dirty="0">
              <a:ea typeface="Palatino" pitchFamily="2" charset="77"/>
            </a:endParaRPr>
          </a:p>
          <a:p>
            <a:pPr marL="95250" indent="0">
              <a:buNone/>
            </a:pPr>
            <a:r>
              <a:rPr lang="en-IN" sz="1800" dirty="0">
                <a:ea typeface="Palatino" pitchFamily="2" charset="77"/>
              </a:rPr>
              <a:t>                           </a:t>
            </a:r>
          </a:p>
          <a:p>
            <a:pPr marL="95250" indent="0">
              <a:buNone/>
            </a:pPr>
            <a:endParaRPr lang="en-IN" sz="1800" dirty="0">
              <a:ea typeface="Palatino" pitchFamily="2" charset="77"/>
            </a:endParaRPr>
          </a:p>
          <a:p>
            <a:pPr marL="95250" indent="0">
              <a:buNone/>
            </a:pPr>
            <a:r>
              <a:rPr lang="en-IN" dirty="0">
                <a:ea typeface="Palatino" pitchFamily="2" charset="77"/>
              </a:rPr>
              <a:t>                                                             </a:t>
            </a:r>
            <a:endParaRPr lang="en-IN" sz="1800" dirty="0">
              <a:ea typeface="Palatino" pitchFamily="2" charset="77"/>
            </a:endParaRPr>
          </a:p>
        </p:txBody>
      </p:sp>
      <p:pic>
        <p:nvPicPr>
          <p:cNvPr id="3" name="Picture 2">
            <a:extLst>
              <a:ext uri="{FF2B5EF4-FFF2-40B4-BE49-F238E27FC236}">
                <a16:creationId xmlns:a16="http://schemas.microsoft.com/office/drawing/2014/main" id="{E7B0D8A7-1CB6-2FB6-64D4-331C60374270}"/>
              </a:ext>
            </a:extLst>
          </p:cNvPr>
          <p:cNvPicPr>
            <a:picLocks noChangeAspect="1"/>
          </p:cNvPicPr>
          <p:nvPr/>
        </p:nvPicPr>
        <p:blipFill>
          <a:blip r:embed="rId2"/>
          <a:stretch>
            <a:fillRect/>
          </a:stretch>
        </p:blipFill>
        <p:spPr>
          <a:xfrm>
            <a:off x="1851425" y="2104820"/>
            <a:ext cx="5343006" cy="4034701"/>
          </a:xfrm>
          <a:prstGeom prst="rect">
            <a:avLst/>
          </a:prstGeom>
        </p:spPr>
      </p:pic>
    </p:spTree>
    <p:extLst>
      <p:ext uri="{BB962C8B-B14F-4D97-AF65-F5344CB8AC3E}">
        <p14:creationId xmlns:p14="http://schemas.microsoft.com/office/powerpoint/2010/main" val="9989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Project Design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885727" cy="5700086"/>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81000" indent="-285750"/>
            <a:r>
              <a:rPr lang="en-US" dirty="0"/>
              <a:t>The CNN model is trained by feeding the image frames to three convolution layers with a </a:t>
            </a:r>
            <a:r>
              <a:rPr lang="en-US" dirty="0" err="1"/>
              <a:t>ReLU</a:t>
            </a:r>
            <a:r>
              <a:rPr lang="en-US" dirty="0"/>
              <a:t> activation function. Pooling layers are added to perform max pooling which is then flattened and added to dense layers as shown in Fig (b).</a:t>
            </a:r>
            <a:endParaRPr lang="en-IN" dirty="0">
              <a:ea typeface="Palatino" pitchFamily="2" charset="77"/>
            </a:endParaRPr>
          </a:p>
          <a:p>
            <a:pPr marL="95250" indent="0">
              <a:buNone/>
            </a:pPr>
            <a:endParaRPr lang="en-IN" dirty="0">
              <a:ea typeface="Palatino" pitchFamily="2" charset="77"/>
            </a:endParaRPr>
          </a:p>
          <a:p>
            <a:pPr marL="95250" indent="0">
              <a:buNone/>
            </a:pPr>
            <a:endParaRPr lang="en-IN" dirty="0">
              <a:ea typeface="Palatino" pitchFamily="2" charset="77"/>
            </a:endParaRPr>
          </a:p>
          <a:p>
            <a:pPr marL="95250" indent="0">
              <a:buNone/>
            </a:pPr>
            <a:endParaRPr lang="en-IN" dirty="0">
              <a:ea typeface="Palatino" pitchFamily="2" charset="77"/>
            </a:endParaRPr>
          </a:p>
          <a:p>
            <a:pPr marL="95250" indent="0">
              <a:buNone/>
            </a:pPr>
            <a:endParaRPr lang="en-IN" dirty="0">
              <a:ea typeface="Palatino" pitchFamily="2" charset="77"/>
            </a:endParaRPr>
          </a:p>
          <a:p>
            <a:pPr marL="95250" indent="0">
              <a:buNone/>
            </a:pPr>
            <a:endParaRPr lang="en-IN" dirty="0">
              <a:ea typeface="Palatino" pitchFamily="2" charset="77"/>
            </a:endParaRPr>
          </a:p>
          <a:p>
            <a:pPr marL="95250" indent="0">
              <a:buNone/>
            </a:pPr>
            <a:endParaRPr lang="en-IN" dirty="0">
              <a:ea typeface="Palatino" pitchFamily="2" charset="77"/>
            </a:endParaRPr>
          </a:p>
          <a:p>
            <a:pPr marL="95250" indent="0" algn="ctr">
              <a:buNone/>
            </a:pPr>
            <a:endParaRPr lang="en-IN" dirty="0">
              <a:ea typeface="Palatino" pitchFamily="2" charset="77"/>
            </a:endParaRPr>
          </a:p>
          <a:p>
            <a:pPr marL="95250" indent="0" algn="ctr">
              <a:buNone/>
            </a:pPr>
            <a:endParaRPr lang="en-IN" dirty="0">
              <a:ea typeface="Palatino" pitchFamily="2" charset="77"/>
            </a:endParaRPr>
          </a:p>
          <a:p>
            <a:pPr marL="95250" indent="0" algn="ctr">
              <a:buNone/>
            </a:pPr>
            <a:r>
              <a:rPr lang="en-IN" dirty="0">
                <a:ea typeface="Palatino" pitchFamily="2" charset="77"/>
              </a:rPr>
              <a:t>Fig (b)</a:t>
            </a:r>
          </a:p>
          <a:p>
            <a:pPr marL="95250" indent="0">
              <a:buNone/>
            </a:pPr>
            <a:endParaRPr lang="en-IN" dirty="0">
              <a:ea typeface="Palatino" pitchFamily="2" charset="77"/>
            </a:endParaRPr>
          </a:p>
          <a:p>
            <a:pPr marL="95250" indent="0">
              <a:buNone/>
            </a:pPr>
            <a:endParaRPr lang="en-IN" dirty="0">
              <a:ea typeface="Palatino" pitchFamily="2" charset="77"/>
            </a:endParaRPr>
          </a:p>
          <a:p>
            <a:pPr marL="95250" indent="0">
              <a:buNone/>
            </a:pPr>
            <a:endParaRPr lang="en-IN" dirty="0">
              <a:ea typeface="Palatino" pitchFamily="2" charset="77"/>
            </a:endParaRPr>
          </a:p>
          <a:p>
            <a:pPr marL="95250" indent="0">
              <a:buNone/>
            </a:pPr>
            <a:endParaRPr lang="en-IN" dirty="0">
              <a:ea typeface="Palatino" pitchFamily="2" charset="77"/>
            </a:endParaRPr>
          </a:p>
          <a:p>
            <a:pPr marL="95250" indent="0">
              <a:buNone/>
            </a:pPr>
            <a:endParaRPr lang="en-IN" dirty="0">
              <a:ea typeface="Palatino" pitchFamily="2" charset="77"/>
            </a:endParaRPr>
          </a:p>
          <a:p>
            <a:pPr marL="95250" indent="0">
              <a:buNone/>
            </a:pPr>
            <a:endParaRPr lang="en-IN" sz="1800" dirty="0">
              <a:ea typeface="Palatino" pitchFamily="2" charset="77"/>
            </a:endParaRPr>
          </a:p>
        </p:txBody>
      </p:sp>
      <p:pic>
        <p:nvPicPr>
          <p:cNvPr id="6" name="Picture 5">
            <a:extLst>
              <a:ext uri="{FF2B5EF4-FFF2-40B4-BE49-F238E27FC236}">
                <a16:creationId xmlns:a16="http://schemas.microsoft.com/office/drawing/2014/main" id="{C187F8A8-6EA4-7FF0-606A-434DD46033CA}"/>
              </a:ext>
            </a:extLst>
          </p:cNvPr>
          <p:cNvPicPr>
            <a:picLocks noChangeAspect="1"/>
          </p:cNvPicPr>
          <p:nvPr/>
        </p:nvPicPr>
        <p:blipFill>
          <a:blip r:embed="rId2"/>
          <a:stretch>
            <a:fillRect/>
          </a:stretch>
        </p:blipFill>
        <p:spPr>
          <a:xfrm>
            <a:off x="681486" y="2182483"/>
            <a:ext cx="7525093" cy="3776395"/>
          </a:xfrm>
          <a:prstGeom prst="rect">
            <a:avLst/>
          </a:prstGeom>
        </p:spPr>
      </p:pic>
    </p:spTree>
    <p:extLst>
      <p:ext uri="{BB962C8B-B14F-4D97-AF65-F5344CB8AC3E}">
        <p14:creationId xmlns:p14="http://schemas.microsoft.com/office/powerpoint/2010/main" val="81149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81000" indent="-285750"/>
            <a:r>
              <a:rPr lang="en-IN" sz="1800" dirty="0">
                <a:ea typeface="Palatino" pitchFamily="2" charset="77"/>
              </a:rPr>
              <a:t>Model architecture </a:t>
            </a:r>
          </a:p>
        </p:txBody>
      </p:sp>
      <p:pic>
        <p:nvPicPr>
          <p:cNvPr id="5" name="Picture 4">
            <a:extLst>
              <a:ext uri="{FF2B5EF4-FFF2-40B4-BE49-F238E27FC236}">
                <a16:creationId xmlns:a16="http://schemas.microsoft.com/office/drawing/2014/main" id="{0735A223-907D-6A82-A2C6-C9FA340ED63A}"/>
              </a:ext>
            </a:extLst>
          </p:cNvPr>
          <p:cNvPicPr>
            <a:picLocks noChangeAspect="1"/>
          </p:cNvPicPr>
          <p:nvPr/>
        </p:nvPicPr>
        <p:blipFill>
          <a:blip r:embed="rId2"/>
          <a:stretch>
            <a:fillRect/>
          </a:stretch>
        </p:blipFill>
        <p:spPr>
          <a:xfrm>
            <a:off x="110168" y="1339323"/>
            <a:ext cx="8879073" cy="5339468"/>
          </a:xfrm>
          <a:prstGeom prst="rect">
            <a:avLst/>
          </a:prstGeom>
        </p:spPr>
      </p:pic>
    </p:spTree>
    <p:extLst>
      <p:ext uri="{BB962C8B-B14F-4D97-AF65-F5344CB8AC3E}">
        <p14:creationId xmlns:p14="http://schemas.microsoft.com/office/powerpoint/2010/main" val="3486653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316&quot;&gt;&lt;object type=&quot;3&quot; unique_id=&quot;10317&quot;&gt;&lt;property id=&quot;20148&quot; value=&quot;5&quot;/&gt;&lt;property id=&quot;20300&quot; value=&quot;Slide 1 - &amp;quot;A Novel Framework for Analysis of Big Data&amp;quot;&quot;/&gt;&lt;property id=&quot;20307&quot; value=&quot;325&quot;/&gt;&lt;/object&gt;&lt;object type=&quot;3&quot; unique_id=&quot;10325&quot;&gt;&lt;property id=&quot;20148&quot; value=&quot;5&quot;/&gt;&lt;property id=&quot;20300&quot; value=&quot;Slide 3 - &amp;quot;Introduction&amp;quot;&quot;/&gt;&lt;property id=&quot;20307&quot; value=&quot;392&quot;/&gt;&lt;/object&gt;&lt;object type=&quot;3&quot; unique_id=&quot;10327&quot;&gt;&lt;property id=&quot;20148&quot; value=&quot;5&quot;/&gt;&lt;property id=&quot;20300&quot; value=&quot;Slide 4 - &amp;quot;Introduction (cont…)&amp;quot;&quot;/&gt;&lt;property id=&quot;20307&quot; value=&quot;395&quot;/&gt;&lt;/object&gt;&lt;object type=&quot;3&quot; unique_id=&quot;10333&quot;&gt;&lt;property id=&quot;20148&quot; value=&quot;5&quot;/&gt;&lt;property id=&quot;20300&quot; value=&quot;Slide 5 - &amp;quot;Big Data – A Definition&amp;quot;&quot;/&gt;&lt;property id=&quot;20307&quot; value=&quot;386&quot;/&gt;&lt;/object&gt;&lt;object type=&quot;3&quot; unique_id=&quot;10334&quot;&gt;&lt;property id=&quot;20148&quot; value=&quot;5&quot;/&gt;&lt;property id=&quot;20300&quot; value=&quot;Slide 6 - &amp;quot;Characteristics of Big Data&amp;quot;&quot;/&gt;&lt;property id=&quot;20307&quot; value=&quot;355&quot;/&gt;&lt;/object&gt;&lt;object type=&quot;3&quot; unique_id=&quot;10339&quot;&gt;&lt;property id=&quot;20148&quot; value=&quot;5&quot;/&gt;&lt;property id=&quot;20300&quot; value=&quot;Slide 7 - &amp;quot;Big Data Analytics&amp;quot;&quot;/&gt;&lt;property id=&quot;20307&quot; value=&quot;387&quot;/&gt;&lt;/object&gt;&lt;object type=&quot;3&quot; unique_id=&quot;10369&quot;&gt;&lt;property id=&quot;20148&quot; value=&quot;5&quot;/&gt;&lt;property id=&quot;20300&quot; value=&quot;Slide 8 - &amp;quot;List of Development Tools&amp;quot;&quot;/&gt;&lt;property id=&quot;20307&quot; value=&quot;505&quot;/&gt;&lt;/object&gt;&lt;object type=&quot;3&quot; unique_id=&quot;10371&quot;&gt;&lt;property id=&quot;20148&quot; value=&quot;5&quot;/&gt;&lt;property id=&quot;20300&quot; value=&quot;Slide 11 - &amp;quot;Malware Classification: A Case Study&amp;quot;&quot;/&gt;&lt;property id=&quot;20307&quot; value=&quot;514&quot;/&gt;&lt;/object&gt;&lt;object type=&quot;3&quot; unique_id=&quot;10372&quot;&gt;&lt;property id=&quot;20148&quot; value=&quot;5&quot;/&gt;&lt;property id=&quot;20300&quot; value=&quot;Slide 55&quot;/&gt;&lt;property id=&quot;20307&quot; value=&quot;452&quot;/&gt;&lt;/object&gt;&lt;object type=&quot;3&quot; unique_id=&quot;11475&quot;&gt;&lt;property id=&quot;20148&quot; value=&quot;5&quot;/&gt;&lt;property id=&quot;20300&quot; value=&quot;Slide 2 - &amp;quot;Outline&amp;quot;&quot;/&gt;&lt;property id=&quot;20307&quot; value=&quot;516&quot;/&gt;&lt;/object&gt;&lt;object type=&quot;3&quot; unique_id=&quot;11477&quot;&gt;&lt;property id=&quot;20148&quot; value=&quot;5&quot;/&gt;&lt;property id=&quot;20300&quot; value=&quot;Slide 21 - &amp;quot;Research Gaps&amp;quot;&quot;/&gt;&lt;property id=&quot;20307&quot; value=&quot;517&quot;/&gt;&lt;/object&gt;&lt;object type=&quot;3&quot; unique_id=&quot;11478&quot;&gt;&lt;property id=&quot;20148&quot; value=&quot;5&quot;/&gt;&lt;property id=&quot;20300&quot; value=&quot;Slide 22 - &amp;quot;Research Gaps (Cont…)&amp;quot;&quot;/&gt;&lt;property id=&quot;20307&quot; value=&quot;528&quot;/&gt;&lt;/object&gt;&lt;object type=&quot;3&quot; unique_id=&quot;11479&quot;&gt;&lt;property id=&quot;20148&quot; value=&quot;5&quot;/&gt;&lt;property id=&quot;20300&quot; value=&quot;Slide 23 - &amp;quot;Problem Definition&amp;quot;&quot;/&gt;&lt;property id=&quot;20307&quot; value=&quot;519&quot;/&gt;&lt;/object&gt;&lt;object type=&quot;3&quot; unique_id=&quot;11480&quot;&gt;&lt;property id=&quot;20148&quot; value=&quot;5&quot;/&gt;&lt;property id=&quot;20300&quot; value=&quot;Slide 24 - &amp;quot;Research Objectives&amp;quot;&quot;/&gt;&lt;property id=&quot;20307&quot; value=&quot;518&quot;/&gt;&lt;/object&gt;&lt;object type=&quot;3&quot; unique_id=&quot;11481&quot;&gt;&lt;property id=&quot;20148&quot; value=&quot;5&quot;/&gt;&lt;property id=&quot;20300&quot; value=&quot;Slide 25 - &amp;quot;Research Objectives 1&amp;quot;&quot;/&gt;&lt;property id=&quot;20307&quot; value=&quot;520&quot;/&gt;&lt;/object&gt;&lt;object type=&quot;3&quot; unique_id=&quot;11482&quot;&gt;&lt;property id=&quot;20148&quot; value=&quot;5&quot;/&gt;&lt;property id=&quot;20300&quot; value=&quot;Slide 26 - &amp;quot;Research Objectives 2&amp;quot;&quot;/&gt;&lt;property id=&quot;20307&quot; value=&quot;530&quot;/&gt;&lt;/object&gt;&lt;object type=&quot;3&quot; unique_id=&quot;11483&quot;&gt;&lt;property id=&quot;20148&quot; value=&quot;5&quot;/&gt;&lt;property id=&quot;20300&quot; value=&quot;Slide 27 - &amp;quot;Research Objectives 3&amp;quot;&quot;/&gt;&lt;property id=&quot;20307&quot; value=&quot;531&quot;/&gt;&lt;/object&gt;&lt;object type=&quot;3&quot; unique_id=&quot;11484&quot;&gt;&lt;property id=&quot;20148&quot; value=&quot;5&quot;/&gt;&lt;property id=&quot;20300&quot; value=&quot;Slide 28 - &amp;quot;Architecture for Big Data Analytics&amp;quot;&quot;/&gt;&lt;property id=&quot;20307&quot; value=&quot;522&quot;/&gt;&lt;/object&gt;&lt;object type=&quot;3&quot; unique_id=&quot;11485&quot;&gt;&lt;property id=&quot;20148&quot; value=&quot;5&quot;/&gt;&lt;property id=&quot;20300&quot; value=&quot;Slide 50 - &amp;quot;Key Contributions&amp;quot;&quot;/&gt;&lt;property id=&quot;20307&quot; value=&quot;523&quot;/&gt;&lt;/object&gt;&lt;object type=&quot;3&quot; unique_id=&quot;11486&quot;&gt;&lt;property id=&quot;20148&quot; value=&quot;5&quot;/&gt;&lt;property id=&quot;20300&quot; value=&quot;Slide 51 - &amp;quot;Key Contributions&amp;quot;&quot;/&gt;&lt;property id=&quot;20307&quot; value=&quot;529&quot;/&gt;&lt;/object&gt;&lt;object type=&quot;3&quot; unique_id=&quot;11487&quot;&gt;&lt;property id=&quot;20148&quot; value=&quot;5&quot;/&gt;&lt;property id=&quot;20300&quot; value=&quot;Slide 52 - &amp;quot;Future Scope&amp;quot;&quot;/&gt;&lt;property id=&quot;20307&quot; value=&quot;524&quot;/&gt;&lt;/object&gt;&lt;object type=&quot;3&quot; unique_id=&quot;11488&quot;&gt;&lt;property id=&quot;20148&quot; value=&quot;5&quot;/&gt;&lt;property id=&quot;20300&quot; value=&quot;Slide 53 - &amp;quot;List of Publications&amp;quot;&quot;/&gt;&lt;property id=&quot;20307&quot; value=&quot;525&quot;/&gt;&lt;/object&gt;&lt;object type=&quot;3&quot; unique_id=&quot;11489&quot;&gt;&lt;property id=&quot;20148&quot; value=&quot;5&quot;/&gt;&lt;property id=&quot;20300&quot; value=&quot;Slide 54 - &amp;quot;References&amp;quot;&quot;/&gt;&lt;property id=&quot;20307&quot; value=&quot;526&quot;/&gt;&lt;/object&gt;&lt;object type=&quot;3&quot; unique_id=&quot;12645&quot;&gt;&lt;property id=&quot;20148&quot; value=&quot;5&quot;/&gt;&lt;property id=&quot;20300&quot; value=&quot;Slide 31&quot;/&gt;&lt;property id=&quot;20307&quot; value=&quot;533&quot;/&gt;&lt;/object&gt;&lt;object type=&quot;3&quot; unique_id=&quot;12646&quot;&gt;&lt;property id=&quot;20148&quot; value=&quot;5&quot;/&gt;&lt;property id=&quot;20300&quot; value=&quot;Slide 32&quot;/&gt;&lt;property id=&quot;20307&quot; value=&quot;534&quot;/&gt;&lt;/object&gt;&lt;object type=&quot;3&quot; unique_id=&quot;12647&quot;&gt;&lt;property id=&quot;20148&quot; value=&quot;5&quot;/&gt;&lt;property id=&quot;20300&quot; value=&quot;Slide 33&quot;/&gt;&lt;property id=&quot;20307&quot; value=&quot;535&quot;/&gt;&lt;/object&gt;&lt;object type=&quot;3&quot; unique_id=&quot;13251&quot;&gt;&lt;property id=&quot;20148&quot; value=&quot;5&quot;/&gt;&lt;property id=&quot;20300&quot; value=&quot;Slide 29 - &amp;quot;Data Preparation&amp;quot;&quot;/&gt;&lt;property id=&quot;20307&quot; value=&quot;537&quot;/&gt;&lt;/object&gt;&lt;object type=&quot;3&quot; unique_id=&quot;13252&quot;&gt;&lt;property id=&quot;20148&quot; value=&quot;5&quot;/&gt;&lt;property id=&quot;20300&quot; value=&quot;Slide 30 - &amp;quot;Functional Flow of Malware Trend Analysis&amp;quot;&quot;/&gt;&lt;property id=&quot;20307&quot; value=&quot;536&quot;/&gt;&lt;/object&gt;&lt;object type=&quot;3&quot; unique_id=&quot;13253&quot;&gt;&lt;property id=&quot;20148&quot; value=&quot;5&quot;/&gt;&lt;property id=&quot;20300&quot; value=&quot;Slide 34 - &amp;quot;Conclusion&amp;quot;&quot;/&gt;&lt;property id=&quot;20307&quot; value=&quot;538&quot;/&gt;&lt;/object&gt;&lt;object type=&quot;3&quot; unique_id=&quot;14250&quot;&gt;&lt;property id=&quot;20148&quot; value=&quot;5&quot;/&gt;&lt;property id=&quot;20300&quot; value=&quot;Slide 16 - &amp;quot;Comparison of open source big data stream processing frameworks&amp;quot;&quot;/&gt;&lt;property id=&quot;20307&quot; value=&quot;542&quot;/&gt;&lt;/object&gt;&lt;object type=&quot;3&quot; unique_id=&quot;14251&quot;&gt;&lt;property id=&quot;20148&quot; value=&quot;5&quot;/&gt;&lt;property id=&quot;20300&quot; value=&quot;Slide 17 - &amp;quot;Comparison of open source big data stream processing frameworks&amp;quot;&quot;/&gt;&lt;property id=&quot;20307&quot; value=&quot;545&quot;/&gt;&lt;/object&gt;&lt;object type=&quot;3&quot; unique_id=&quot;15004&quot;&gt;&lt;property id=&quot;20148&quot; value=&quot;5&quot;/&gt;&lt;property id=&quot;20300&quot; value=&quot;Slide 18 - &amp;quot;Malware Detection and Classification Techniques&amp;quot;&quot;/&gt;&lt;property id=&quot;20307&quot; value=&quot;548&quot;/&gt;&lt;/object&gt;&lt;object type=&quot;3&quot; unique_id=&quot;15005&quot;&gt;&lt;property id=&quot;20148&quot; value=&quot;5&quot;/&gt;&lt;property id=&quot;20300&quot; value=&quot;Slide 19 - &amp;quot;Malware Detection and Classification Techniques&amp;quot;&quot;/&gt;&lt;property id=&quot;20307&quot; value=&quot;549&quot;/&gt;&lt;/object&gt;&lt;object type=&quot;3&quot; unique_id=&quot;15006&quot;&gt;&lt;property id=&quot;20148&quot; value=&quot;5&quot;/&gt;&lt;property id=&quot;20300&quot; value=&quot;Slide 20 - &amp;quot;Malware Detection and Classification Techniques&amp;quot;&quot;/&gt;&lt;property id=&quot;20307&quot; value=&quot;550&quot;/&gt;&lt;/object&gt;&lt;object type=&quot;3&quot; unique_id=&quot;15624&quot;&gt;&lt;property id=&quot;20148&quot; value=&quot;5&quot;/&gt;&lt;property id=&quot;20300&quot; value=&quot;Slide 12 - &amp;quot;Literature Review&amp;quot;&quot;/&gt;&lt;property id=&quot;20307&quot; value=&quot;552&quot;/&gt;&lt;/object&gt;&lt;object type=&quot;3&quot; unique_id=&quot;15625&quot;&gt;&lt;property id=&quot;20148&quot; value=&quot;5&quot;/&gt;&lt;property id=&quot;20300&quot; value=&quot;Slide 13 - &amp;quot;A bibliometric study of relevant literature in academics/industry&amp;quot;&quot;/&gt;&lt;property id=&quot;20307&quot; value=&quot;553&quot;/&gt;&lt;/object&gt;&lt;object type=&quot;3&quot; unique_id=&quot;15626&quot;&gt;&lt;property id=&quot;20148&quot; value=&quot;5&quot;/&gt;&lt;property id=&quot;20300&quot; value=&quot;Slide 14 - &amp;quot;Literature Review&amp;quot;&quot;/&gt;&lt;property id=&quot;20307&quot; value=&quot;551&quot;/&gt;&lt;/object&gt;&lt;object type=&quot;3&quot; unique_id=&quot;15627&quot;&gt;&lt;property id=&quot;20148&quot; value=&quot;5&quot;/&gt;&lt;property id=&quot;20300&quot; value=&quot;Slide 15 - &amp;quot;Comparison of open source big data stream processing frameworks&amp;quot;&quot;/&gt;&lt;property id=&quot;20307&quot; value=&quot;556&quot;/&gt;&lt;/object&gt;&lt;object type=&quot;3&quot; unique_id=&quot;16029&quot;&gt;&lt;property id=&quot;20148&quot; value=&quot;5&quot;/&gt;&lt;property id=&quot;20300&quot; value=&quot;Slide 35 - &amp;quot;Big Data Framework for Zero-Day Malware Classification&amp;quot;&quot;/&gt;&lt;property id=&quot;20307&quot; value=&quot;557&quot;/&gt;&lt;/object&gt;&lt;object type=&quot;3&quot; unique_id=&quot;16030&quot;&gt;&lt;property id=&quot;20148&quot; value=&quot;5&quot;/&gt;&lt;property id=&quot;20300&quot; value=&quot;Slide 42 - &amp;quot;Improving Malware Detection using Big Data and EL&amp;quot;&quot;/&gt;&lt;property id=&quot;20307&quot; value=&quot;558&quot;/&gt;&lt;/object&gt;&lt;object type=&quot;3&quot; unique_id=&quot;16031&quot;&gt;&lt;property id=&quot;20148&quot; value=&quot;5&quot;/&gt;&lt;property id=&quot;20300&quot; value=&quot;Slide 49 - &amp;quot;Malware Classification using Big Data and Deep Neural Network&amp;quot;&quot;/&gt;&lt;property id=&quot;20307&quot; value=&quot;559&quot;/&gt;&lt;/object&gt;&lt;object type=&quot;3&quot; unique_id=&quot;16282&quot;&gt;&lt;property id=&quot;20148&quot; value=&quot;5&quot;/&gt;&lt;property id=&quot;20300&quot; value=&quot;Slide 44 - &amp;quot;Proposed Schemes&amp;quot;&quot;/&gt;&lt;property id=&quot;20307&quot; value=&quot;560&quot;/&gt;&lt;/object&gt;&lt;object type=&quot;3&quot; unique_id=&quot;16872&quot;&gt;&lt;property id=&quot;20148&quot; value=&quot;5&quot;/&gt;&lt;property id=&quot;20300&quot; value=&quot;Slide 43 - &amp;quot;Feature Vectorization&amp;quot;&quot;/&gt;&lt;property id=&quot;20307&quot; value=&quot;562&quot;/&gt;&lt;/object&gt;&lt;object type=&quot;3&quot; unique_id=&quot;16873&quot;&gt;&lt;property id=&quot;20148&quot; value=&quot;5&quot;/&gt;&lt;property id=&quot;20300&quot; value=&quot;Slide 45 - &amp;quot;Experimental Results and Evaluation&amp;quot;&quot;/&gt;&lt;property id=&quot;20307&quot; value=&quot;561&quot;/&gt;&lt;/object&gt;&lt;object type=&quot;3&quot; unique_id=&quot;16874&quot;&gt;&lt;property id=&quot;20148&quot; value=&quot;5&quot;/&gt;&lt;property id=&quot;20300&quot; value=&quot;Slide 46 - &amp;quot;Evaluation Results&amp;quot;&quot;/&gt;&lt;property id=&quot;20307&quot; value=&quot;563&quot;/&gt;&lt;/object&gt;&lt;object type=&quot;3&quot; unique_id=&quot;16875&quot;&gt;&lt;property id=&quot;20148&quot; value=&quot;5&quot;/&gt;&lt;property id=&quot;20300&quot; value=&quot;Slide 47 - &amp;quot;Evaluation Results&amp;quot;&quot;/&gt;&lt;property id=&quot;20307&quot; value=&quot;564&quot;/&gt;&lt;/object&gt;&lt;object type=&quot;3&quot; unique_id=&quot;16876&quot;&gt;&lt;property id=&quot;20148&quot; value=&quot;5&quot;/&gt;&lt;property id=&quot;20300&quot; value=&quot;Slide 48 - &amp;quot;Conclusion&amp;quot;&quot;/&gt;&lt;property id=&quot;20307&quot; value=&quot;565&quot;/&gt;&lt;/object&gt;&lt;object type=&quot;3&quot; unique_id=&quot;17661&quot;&gt;&lt;property id=&quot;20148&quot; value=&quot;5&quot;/&gt;&lt;property id=&quot;20300&quot; value=&quot;Slide 36 - &amp;quot;Data Preparation&amp;quot;&quot;/&gt;&lt;property id=&quot;20307&quot; value=&quot;566&quot;/&gt;&lt;/object&gt;&lt;object type=&quot;3&quot; unique_id=&quot;17662&quot;&gt;&lt;property id=&quot;20148&quot; value=&quot;5&quot;/&gt;&lt;property id=&quot;20300&quot; value=&quot;Slide 37 - &amp;quot;Big Data Framework for Malware Classification&amp;quot;&quot;/&gt;&lt;property id=&quot;20307&quot; value=&quot;568&quot;/&gt;&lt;/object&gt;&lt;object type=&quot;3&quot; unique_id=&quot;17663&quot;&gt;&lt;property id=&quot;20148&quot; value=&quot;5&quot;/&gt;&lt;property id=&quot;20300&quot; value=&quot;Slide 38 - &amp;quot;Feature Extraction&amp;quot;&quot;/&gt;&lt;property id=&quot;20307&quot; value=&quot;571&quot;/&gt;&lt;/object&gt;&lt;object type=&quot;3&quot; unique_id=&quot;17664&quot;&gt;&lt;property id=&quot;20148&quot; value=&quot;5&quot;/&gt;&lt;property id=&quot;20300&quot; value=&quot;Slide 39 - &amp;quot;Impact of Features on Malware Classification&amp;quot;&quot;/&gt;&lt;property id=&quot;20307&quot; value=&quot;569&quot;/&gt;&lt;/object&gt;&lt;object type=&quot;3&quot; unique_id=&quot;17665&quot;&gt;&lt;property id=&quot;20148&quot; value=&quot;5&quot;/&gt;&lt;property id=&quot;20300&quot; value=&quot;Slide 40 - &amp;quot;Experimental Results&amp;quot;&quot;/&gt;&lt;property id=&quot;20307&quot; value=&quot;570&quot;/&gt;&lt;/object&gt;&lt;object type=&quot;3&quot; unique_id=&quot;18034&quot;&gt;&lt;property id=&quot;20148&quot; value=&quot;5&quot;/&gt;&lt;property id=&quot;20300&quot; value=&quot;Slide 41 - &amp;quot;Conclusion&amp;quot;&quot;/&gt;&lt;property id=&quot;20307&quot; value=&quot;572&quot;/&gt;&lt;/object&gt;&lt;object type=&quot;3&quot; unique_id=&quot;20918&quot;&gt;&lt;property id=&quot;20148&quot; value=&quot;5&quot;/&gt;&lt;property id=&quot;20300&quot; value=&quot;Slide 9 - &amp;quot;Scalable Machine Learning Libraries&amp;quot;&quot;/&gt;&lt;property id=&quot;20307&quot; value=&quot;575&quot;/&gt;&lt;/object&gt;&lt;object type=&quot;3&quot; unique_id=&quot;20919&quot;&gt;&lt;property id=&quot;20148&quot; value=&quot;5&quot;/&gt;&lt;property id=&quot;20300&quot; value=&quot;Slide 10 - &amp;quot;High Level Conceptual Architecture of Big Data Security Analytics&amp;quot;&quot;/&gt;&lt;property id=&quot;20307&quot; value=&quot;576&quot;/&gt;&lt;/object&gt;&lt;/object&gt;&lt;object type=&quot;8&quot; unique_id=&quot;10430&quot;&gt;&lt;/object&gt;&lt;/object&gt;&lt;/database&gt;"/>
  <p:tag name="SECTOMILLISECCONVERTED" val="1"/>
</p:tagLst>
</file>

<file path=ppt/theme/theme1.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21694</TotalTime>
  <Words>1541</Words>
  <Application>Microsoft Office PowerPoint</Application>
  <PresentationFormat>On-screen Show (4:3)</PresentationFormat>
  <Paragraphs>173</Paragraphs>
  <Slides>22</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MS PGothic</vt:lpstr>
      <vt:lpstr>Arial</vt:lpstr>
      <vt:lpstr>Calibri</vt:lpstr>
      <vt:lpstr>Calibri Light</vt:lpstr>
      <vt:lpstr>Courier New</vt:lpstr>
      <vt:lpstr>Helvetica</vt:lpstr>
      <vt:lpstr>Palatino</vt:lpstr>
      <vt:lpstr>Tahoma</vt:lpstr>
      <vt:lpstr>Times New Roman</vt:lpstr>
      <vt:lpstr>Verdana</vt:lpstr>
      <vt:lpstr>Webdings</vt:lpstr>
      <vt:lpstr>1_os-8</vt:lpstr>
      <vt:lpstr>Custom Design</vt:lpstr>
      <vt:lpstr>Hand Gesture Recognition Using Deep Learning</vt:lpstr>
      <vt:lpstr>Outline</vt:lpstr>
      <vt:lpstr>Introduction</vt:lpstr>
      <vt:lpstr>Problem Statement</vt:lpstr>
      <vt:lpstr>Objectives</vt:lpstr>
      <vt:lpstr>Work Done (after Mid-Term Evaluation Part - II)</vt:lpstr>
      <vt:lpstr>Project Design</vt:lpstr>
      <vt:lpstr>Project Design (cont…)</vt:lpstr>
      <vt:lpstr>Implementation</vt:lpstr>
      <vt:lpstr>Implementation (cont…)</vt:lpstr>
      <vt:lpstr>Implementation (cont…)</vt:lpstr>
      <vt:lpstr>Experimental Results and Evaluation</vt:lpstr>
      <vt:lpstr>Experimental Results and Evaluation (cont…)</vt:lpstr>
      <vt:lpstr>Experimental Results and Evaluation (cont…)</vt:lpstr>
      <vt:lpstr>Conclusions and Future Scope</vt:lpstr>
      <vt:lpstr>Publications</vt:lpstr>
      <vt:lpstr>Work Contribution of Each Member</vt:lpstr>
      <vt:lpstr>Supervisor (s) Remarks</vt:lpstr>
      <vt:lpstr>References</vt:lpstr>
      <vt:lpstr>References (cont…)</vt:lpstr>
      <vt:lpstr>References (cont…)</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kshitiz bashyal</cp:lastModifiedBy>
  <cp:revision>1449</cp:revision>
  <cp:lastPrinted>2024-03-13T06:46:55Z</cp:lastPrinted>
  <dcterms:created xsi:type="dcterms:W3CDTF">2008-07-20T15:16:37Z</dcterms:created>
  <dcterms:modified xsi:type="dcterms:W3CDTF">2024-05-22T07:03:37Z</dcterms:modified>
</cp:coreProperties>
</file>