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653" r:id="rId3"/>
    <p:sldId id="694" r:id="rId4"/>
    <p:sldId id="680" r:id="rId5"/>
    <p:sldId id="681" r:id="rId6"/>
    <p:sldId id="682" r:id="rId7"/>
    <p:sldId id="695" r:id="rId8"/>
    <p:sldId id="683" r:id="rId9"/>
    <p:sldId id="654" r:id="rId10"/>
    <p:sldId id="696" r:id="rId11"/>
    <p:sldId id="697" r:id="rId12"/>
    <p:sldId id="698" r:id="rId13"/>
    <p:sldId id="699" r:id="rId14"/>
    <p:sldId id="700" r:id="rId15"/>
    <p:sldId id="701" r:id="rId16"/>
    <p:sldId id="70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95" d="100"/>
          <a:sy n="95" d="100"/>
        </p:scale>
        <p:origin x="726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14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객체 지향 프로그래밍</a:t>
            </a:r>
            <a:r>
              <a:rPr lang="en-US" altLang="ko-KR" sz="4000" dirty="0">
                <a:latin typeface="+mj-ea"/>
                <a:ea typeface="+mj-ea"/>
              </a:rPr>
              <a:t>-2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상수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정의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749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클래스의 상수 정의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상수들은 흔히 클래스 변수로 정의</a:t>
            </a:r>
            <a:r>
              <a:rPr lang="ko-KR" altLang="en-US" sz="1600" dirty="0">
                <a:latin typeface="+mj-ea"/>
                <a:ea typeface="+mj-ea"/>
              </a:rPr>
              <a:t>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게임에서 몬스터의 건강 상태를 몇 개의 상수로 표현해보자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만약 몬스터가 먹이를 먹었다면 건강이 좋아질 것이다</a:t>
            </a:r>
            <a:r>
              <a:rPr lang="en-US" altLang="ko-KR" sz="1600" dirty="0">
                <a:latin typeface="+mj-ea"/>
                <a:ea typeface="+mj-ea"/>
              </a:rPr>
              <a:t>. eat() </a:t>
            </a:r>
            <a:r>
              <a:rPr lang="ko-KR" altLang="en-US" sz="1600" dirty="0">
                <a:latin typeface="+mj-ea"/>
                <a:ea typeface="+mj-ea"/>
              </a:rPr>
              <a:t>메소드가 호출되면 건강 상태를 </a:t>
            </a:r>
            <a:r>
              <a:rPr lang="en-US" altLang="ko-KR" sz="1600" dirty="0">
                <a:latin typeface="+mj-ea"/>
                <a:ea typeface="+mj-ea"/>
              </a:rPr>
              <a:t>STRONG</a:t>
            </a:r>
            <a:r>
              <a:rPr lang="ko-KR" altLang="en-US" sz="1600" dirty="0">
                <a:latin typeface="+mj-ea"/>
                <a:ea typeface="+mj-ea"/>
              </a:rPr>
              <a:t>으로 변경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해보자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한 번씩 다른 캐릭터를 공격하면 건강이 약해진다고 하자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이것은 다음과 같이 구현할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6767B-08FB-4B7B-B910-328A9F135510}"/>
              </a:ext>
            </a:extLst>
          </p:cNvPr>
          <p:cNvSpPr txBox="1"/>
          <p:nvPr/>
        </p:nvSpPr>
        <p:spPr>
          <a:xfrm>
            <a:off x="1343472" y="1844824"/>
            <a:ext cx="6480720" cy="169277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class Monster :</a:t>
            </a:r>
          </a:p>
          <a:p>
            <a:pPr lvl="1"/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상수 값 정의</a:t>
            </a:r>
          </a:p>
          <a:p>
            <a:pPr lvl="1"/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WEAK = 0</a:t>
            </a:r>
          </a:p>
          <a:p>
            <a:pPr lvl="1"/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NORMAL = 10</a:t>
            </a:r>
          </a:p>
          <a:p>
            <a:pPr lvl="1"/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STRONG = 20</a:t>
            </a:r>
          </a:p>
          <a:p>
            <a:pPr lvl="1"/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VERY STRONG = 30</a:t>
            </a:r>
          </a:p>
          <a:p>
            <a:pPr lvl="1"/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def __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__(self) :</a:t>
            </a:r>
          </a:p>
          <a:p>
            <a:pPr lvl="1"/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300" b="1" dirty="0" err="1">
                <a:latin typeface="+mj-ea"/>
                <a:ea typeface="+mj-ea"/>
                <a:cs typeface="Arial" panose="020B0604020202020204" pitchFamily="34" charset="0"/>
              </a:rPr>
              <a:t>self.__health</a:t>
            </a:r>
            <a:r>
              <a:rPr lang="en-US" altLang="ko-KR" sz="1300" b="1" dirty="0">
                <a:latin typeface="+mj-ea"/>
                <a:ea typeface="+mj-ea"/>
                <a:cs typeface="Arial" panose="020B0604020202020204" pitchFamily="34" charset="0"/>
              </a:rPr>
              <a:t> = Monster. NORMAL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0BC67-4E2A-4AE0-886D-18C92DB6309B}"/>
              </a:ext>
            </a:extLst>
          </p:cNvPr>
          <p:cNvSpPr txBox="1"/>
          <p:nvPr/>
        </p:nvSpPr>
        <p:spPr>
          <a:xfrm>
            <a:off x="1343472" y="4375152"/>
            <a:ext cx="6480720" cy="49244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def eat(self) :</a:t>
            </a:r>
          </a:p>
          <a:p>
            <a:r>
              <a:rPr lang="en-US" altLang="ko-KR" sz="1300" b="1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300" b="1" dirty="0" err="1">
                <a:latin typeface="+mj-ea"/>
                <a:ea typeface="+mj-ea"/>
                <a:cs typeface="Arial" panose="020B0604020202020204" pitchFamily="34" charset="0"/>
              </a:rPr>
              <a:t>self.__health</a:t>
            </a:r>
            <a:r>
              <a:rPr lang="en-US" altLang="ko-KR" sz="1300" b="1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300" b="1" dirty="0" err="1">
                <a:latin typeface="+mj-ea"/>
                <a:ea typeface="+mj-ea"/>
                <a:cs typeface="Arial" panose="020B0604020202020204" pitchFamily="34" charset="0"/>
              </a:rPr>
              <a:t>Monster.STRONG</a:t>
            </a:r>
            <a:endParaRPr lang="en-US" altLang="ko-KR" sz="1300" b="1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D84A7-03A4-418D-A3F3-78AF1CB23A1A}"/>
              </a:ext>
            </a:extLst>
          </p:cNvPr>
          <p:cNvSpPr txBox="1"/>
          <p:nvPr/>
        </p:nvSpPr>
        <p:spPr>
          <a:xfrm>
            <a:off x="1343472" y="5551029"/>
            <a:ext cx="6480720" cy="49244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def attack(self):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300" b="1" dirty="0" err="1">
                <a:latin typeface="+mj-ea"/>
                <a:ea typeface="+mj-ea"/>
                <a:cs typeface="Arial" panose="020B0604020202020204" pitchFamily="34" charset="0"/>
              </a:rPr>
              <a:t>self.__health</a:t>
            </a:r>
            <a:r>
              <a:rPr lang="en-US" altLang="ko-KR" sz="1300" b="1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300" b="1" dirty="0" err="1">
                <a:latin typeface="+mj-ea"/>
                <a:ea typeface="+mj-ea"/>
                <a:cs typeface="Arial" panose="020B0604020202020204" pitchFamily="34" charset="0"/>
              </a:rPr>
              <a:t>Monster.WEAK</a:t>
            </a:r>
            <a:endParaRPr lang="en-US" altLang="ko-KR" sz="1300" b="1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467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6. </a:t>
            </a:r>
            <a:r>
              <a:rPr lang="ko-KR" altLang="en-US" sz="2800" b="1">
                <a:latin typeface="+mj-ea"/>
              </a:rPr>
              <a:t>클래스 상속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60269"/>
            <a:ext cx="10713290" cy="5954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상속이란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클래스의 상속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(Inheritance)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은 기존 클래스에 있는 필드와 메서드를 그대로 물려받는 새로운 클래스를 만드는 것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상속받은 후에는 새로운 클래스에서 추가로 필드나 메서드를 만들어 사용</a:t>
            </a:r>
            <a:r>
              <a:rPr lang="ko-KR" altLang="en-US" sz="1600" dirty="0">
                <a:latin typeface="+mj-ea"/>
                <a:ea typeface="+mj-ea"/>
              </a:rPr>
              <a:t>해도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- </a:t>
            </a:r>
            <a:r>
              <a:rPr lang="ko-KR" altLang="en-US" sz="1600" dirty="0">
                <a:latin typeface="+mj-ea"/>
                <a:ea typeface="+mj-ea"/>
              </a:rPr>
              <a:t>승용차 클래스와 트럭 클래스를 생성한다고 가정해 보자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우리는 앞 장에서 배운 내용으로 각 클래스를 생성할 수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  <a:r>
              <a:rPr lang="ko-KR" altLang="en-US" sz="1600" dirty="0">
                <a:latin typeface="+mj-ea"/>
                <a:ea typeface="+mj-ea"/>
              </a:rPr>
              <a:t>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다음을 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승용차와 트럭은 공통된 부분이 많다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필드 중에는 색상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속도가 공통되고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메서드는 속도 올리기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와 속도 내리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기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메서드가 공통된다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차이점이라면 승용차는 좌석 수 필드가 필요하고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트럭은 적재량 필드가 필요하며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각각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을 알아내는 좌석 수 알아보기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메서드와 적재량 알아보기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메서드가 필요하다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자동차 각각을 모두 클래스로 생성하는 것보다는 승용차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트럭의 공통된 특징을 자동차라는 클래스로 생성한 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승용차와 트럭은 자동차 클래스의 특징을 그대로 물려받고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필요한 필드와 메서드만 추가하면 상당히 효율적이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지 않을까</a:t>
            </a:r>
            <a:r>
              <a:rPr lang="en-US" altLang="ko-KR" sz="1600" dirty="0">
                <a:latin typeface="+mj-ea"/>
                <a:ea typeface="+mj-ea"/>
              </a:rPr>
              <a:t>?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DE5295-F04D-43D9-9975-F57303B78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3" y="2854609"/>
            <a:ext cx="3600400" cy="17867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488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6. </a:t>
            </a:r>
            <a:r>
              <a:rPr lang="ko-KR" altLang="en-US" sz="2800" b="1">
                <a:latin typeface="+mj-ea"/>
              </a:rPr>
              <a:t>클래스 상속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상속이란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아래 그림을 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위의 그림에서는 승용차와 트럭의 공통되는 필드인 색상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속도와 공통되는 메서드인 속도 올리기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와 속도 내리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기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를 자동차 클래스에 정의했다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그리고 자동차 클래스를 상속받아서 승용차와 트럭 클래스를 만들었다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승용차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클래스에서는 자동차 클래스의 필드와 메서드를 그대로 이어받고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좌석 수 필드와 좌석 수 알아보기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메서드를  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추가했다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트럭 클래스도 마찬가지로 자동차 클래스의 필드와 메서드를 그대로 이어받고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적재량 필드와 적재량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알아보기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메서드를 추가했다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78E3D4-06D3-4C1C-9F56-1D03C7C75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3" y="1845778"/>
            <a:ext cx="4104456" cy="28375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6F485B-5689-49F5-B90E-5D7AA2596CC7}"/>
              </a:ext>
            </a:extLst>
          </p:cNvPr>
          <p:cNvSpPr txBox="1"/>
          <p:nvPr/>
        </p:nvSpPr>
        <p:spPr>
          <a:xfrm>
            <a:off x="6099142" y="1836464"/>
            <a:ext cx="575749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</a:rPr>
              <a:t>공통된 내용을 자동차 클래스에 두고 상속을 받음으로써 일관되고 효율적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인 프로그래밍이 가능하다</a:t>
            </a:r>
            <a:r>
              <a:rPr lang="en-US" altLang="ko-KR" sz="1300" dirty="0">
                <a:latin typeface="+mj-ea"/>
                <a:ea typeface="+mj-ea"/>
              </a:rPr>
              <a:t>. </a:t>
            </a:r>
            <a:r>
              <a:rPr lang="ko-KR" altLang="en-US" sz="1300" dirty="0">
                <a:latin typeface="+mj-ea"/>
                <a:ea typeface="+mj-ea"/>
              </a:rPr>
              <a:t>참고로 상위 클래스인 자동차 클래스를 슈퍼 클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래스 또는 부모 클래스</a:t>
            </a:r>
            <a:r>
              <a:rPr lang="en-US" altLang="ko-KR" sz="1300" dirty="0">
                <a:latin typeface="+mj-ea"/>
                <a:ea typeface="+mj-ea"/>
              </a:rPr>
              <a:t>, </a:t>
            </a:r>
            <a:r>
              <a:rPr lang="ko-KR" altLang="en-US" sz="1300" dirty="0">
                <a:latin typeface="+mj-ea"/>
                <a:ea typeface="+mj-ea"/>
              </a:rPr>
              <a:t>조상클래스 라고도 하며</a:t>
            </a:r>
            <a:r>
              <a:rPr lang="en-US" altLang="ko-KR" sz="1300" dirty="0">
                <a:latin typeface="+mj-ea"/>
                <a:ea typeface="+mj-ea"/>
              </a:rPr>
              <a:t>, </a:t>
            </a:r>
            <a:r>
              <a:rPr lang="ko-KR" altLang="en-US" sz="1300" dirty="0">
                <a:latin typeface="+mj-ea"/>
                <a:ea typeface="+mj-ea"/>
              </a:rPr>
              <a:t>하위의 승용차와 트럭 클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래스는 서브 클래스 또는 자식 클래스</a:t>
            </a:r>
            <a:r>
              <a:rPr lang="en-US" altLang="ko-KR" sz="1300" dirty="0">
                <a:latin typeface="+mj-ea"/>
                <a:ea typeface="+mj-ea"/>
              </a:rPr>
              <a:t>, </a:t>
            </a:r>
            <a:r>
              <a:rPr lang="ko-KR" altLang="en-US" sz="1300" dirty="0">
                <a:latin typeface="+mj-ea"/>
                <a:ea typeface="+mj-ea"/>
              </a:rPr>
              <a:t>자손클래스 라고도 한다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34AF2-61F0-4FDA-936B-C0C3E459CA43}"/>
              </a:ext>
            </a:extLst>
          </p:cNvPr>
          <p:cNvSpPr txBox="1"/>
          <p:nvPr/>
        </p:nvSpPr>
        <p:spPr>
          <a:xfrm>
            <a:off x="6099142" y="3024965"/>
            <a:ext cx="57574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</a:rPr>
              <a:t>상속을 구현하는 문법은 서브 클래스를 정의할 때 괄호 안에 슈퍼 클래스의 이름을 넣으면 된다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</a:p>
          <a:p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b="1" dirty="0">
                <a:latin typeface="+mj-ea"/>
                <a:ea typeface="+mj-ea"/>
              </a:rPr>
              <a:t>class </a:t>
            </a:r>
            <a:r>
              <a:rPr lang="ko-KR" altLang="en-US" sz="1300" b="1" dirty="0">
                <a:latin typeface="+mj-ea"/>
                <a:ea typeface="+mj-ea"/>
              </a:rPr>
              <a:t>서브</a:t>
            </a:r>
            <a:r>
              <a:rPr lang="en-US" altLang="ko-KR" sz="1300" b="1" dirty="0">
                <a:latin typeface="+mj-ea"/>
                <a:ea typeface="+mj-ea"/>
              </a:rPr>
              <a:t>_</a:t>
            </a:r>
            <a:r>
              <a:rPr lang="ko-KR" altLang="en-US" sz="1300" b="1" dirty="0">
                <a:latin typeface="+mj-ea"/>
                <a:ea typeface="+mj-ea"/>
              </a:rPr>
              <a:t>클래스</a:t>
            </a:r>
            <a:r>
              <a:rPr lang="en-US" altLang="ko-KR" sz="1300" b="1" dirty="0">
                <a:latin typeface="+mj-ea"/>
                <a:ea typeface="+mj-ea"/>
              </a:rPr>
              <a:t>(</a:t>
            </a:r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슈퍼클래스</a:t>
            </a:r>
            <a:r>
              <a:rPr lang="en-US" altLang="ko-KR" sz="1300" b="1" dirty="0">
                <a:latin typeface="+mj-ea"/>
                <a:ea typeface="+mj-ea"/>
              </a:rPr>
              <a:t>) :</a:t>
            </a:r>
          </a:p>
          <a:p>
            <a:r>
              <a:rPr lang="en-US" altLang="ko-KR" sz="1300" b="1" dirty="0">
                <a:latin typeface="+mj-ea"/>
                <a:ea typeface="+mj-ea"/>
              </a:rPr>
              <a:t>	# </a:t>
            </a:r>
            <a:r>
              <a:rPr lang="ko-KR" altLang="en-US" sz="1300" b="1" dirty="0">
                <a:latin typeface="+mj-ea"/>
                <a:ea typeface="+mj-ea"/>
              </a:rPr>
              <a:t>이 부분에 서브 클래스의 내용 코딩</a:t>
            </a:r>
          </a:p>
          <a:p>
            <a:endParaRPr lang="en-US" altLang="ko-KR" sz="1300"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5B3A67-4C0B-42BE-8941-8843BA397908}"/>
              </a:ext>
            </a:extLst>
          </p:cNvPr>
          <p:cNvSpPr/>
          <p:nvPr/>
        </p:nvSpPr>
        <p:spPr>
          <a:xfrm>
            <a:off x="2567608" y="2956694"/>
            <a:ext cx="165618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71A2F36-217B-4D50-95FA-00AA6A5A57CD}"/>
              </a:ext>
            </a:extLst>
          </p:cNvPr>
          <p:cNvCxnSpPr/>
          <p:nvPr/>
        </p:nvCxnSpPr>
        <p:spPr>
          <a:xfrm flipV="1">
            <a:off x="2423592" y="2956694"/>
            <a:ext cx="432048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90830FB-21EB-4803-9777-CBBE9123EDE2}"/>
              </a:ext>
            </a:extLst>
          </p:cNvPr>
          <p:cNvCxnSpPr>
            <a:cxnSpLocks/>
          </p:cNvCxnSpPr>
          <p:nvPr/>
        </p:nvCxnSpPr>
        <p:spPr>
          <a:xfrm flipH="1" flipV="1">
            <a:off x="4007768" y="2956694"/>
            <a:ext cx="360040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960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6. </a:t>
            </a:r>
            <a:r>
              <a:rPr lang="ko-KR" altLang="en-US" sz="2800" b="1" dirty="0">
                <a:latin typeface="+mj-ea"/>
              </a:rPr>
              <a:t>클래스 상속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메서드 </a:t>
            </a:r>
            <a:r>
              <a:rPr lang="ko-KR" altLang="en-US" sz="1600" b="1" dirty="0" err="1">
                <a:latin typeface="+mj-ea"/>
                <a:ea typeface="+mj-ea"/>
              </a:rPr>
              <a:t>오버라이딩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메서드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오버라이딩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(Overriding)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은 상위 클래스의 메서드를 서브 클래스에서 재정의하는 것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 아래 그림은 메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서드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오버라이딩을</a:t>
            </a:r>
            <a:r>
              <a:rPr lang="ko-KR" altLang="en-US" sz="1600" dirty="0">
                <a:latin typeface="+mj-ea"/>
                <a:ea typeface="+mj-ea"/>
              </a:rPr>
              <a:t> 잘 보여 준다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트럭의 속도에는 제한이 없지만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승용차는 안전을 이유로 속도를 최대 </a:t>
            </a:r>
            <a:r>
              <a:rPr lang="en-US" altLang="ko-KR" sz="1600" dirty="0">
                <a:latin typeface="+mj-ea"/>
                <a:ea typeface="+mj-ea"/>
              </a:rPr>
              <a:t>150km</a:t>
            </a:r>
            <a:r>
              <a:rPr lang="ko-KR" altLang="en-US" sz="1600" dirty="0">
                <a:latin typeface="+mj-ea"/>
                <a:ea typeface="+mj-ea"/>
              </a:rPr>
              <a:t>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제한해야 한다고 가정하자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919701-7757-49B6-AAB8-71020DB73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2564904"/>
            <a:ext cx="4280520" cy="31339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3935EC-D703-41FD-91E2-65555F0BC932}"/>
              </a:ext>
            </a:extLst>
          </p:cNvPr>
          <p:cNvSpPr txBox="1"/>
          <p:nvPr/>
        </p:nvSpPr>
        <p:spPr>
          <a:xfrm>
            <a:off x="6099142" y="2608456"/>
            <a:ext cx="575749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</a:rPr>
              <a:t>슈퍼 클래스</a:t>
            </a:r>
            <a:r>
              <a:rPr lang="en-US" altLang="ko-KR" sz="1300" dirty="0">
                <a:latin typeface="+mj-ea"/>
                <a:ea typeface="+mj-ea"/>
              </a:rPr>
              <a:t>(</a:t>
            </a:r>
            <a:r>
              <a:rPr lang="ko-KR" altLang="en-US" sz="1300" dirty="0">
                <a:latin typeface="+mj-ea"/>
                <a:ea typeface="+mj-ea"/>
              </a:rPr>
              <a:t>자동차</a:t>
            </a:r>
            <a:r>
              <a:rPr lang="en-US" altLang="ko-KR" sz="1300" dirty="0">
                <a:latin typeface="+mj-ea"/>
                <a:ea typeface="+mj-ea"/>
              </a:rPr>
              <a:t>)</a:t>
            </a:r>
            <a:r>
              <a:rPr lang="ko-KR" altLang="en-US" sz="1300" dirty="0">
                <a:latin typeface="+mj-ea"/>
                <a:ea typeface="+mj-ea"/>
              </a:rPr>
              <a:t>를 상속받은 서브 클래스</a:t>
            </a:r>
            <a:r>
              <a:rPr lang="en-US" altLang="ko-KR" sz="1300" dirty="0">
                <a:latin typeface="+mj-ea"/>
                <a:ea typeface="+mj-ea"/>
              </a:rPr>
              <a:t>(</a:t>
            </a:r>
            <a:r>
              <a:rPr lang="ko-KR" altLang="en-US" sz="1300" dirty="0">
                <a:latin typeface="+mj-ea"/>
                <a:ea typeface="+mj-ea"/>
              </a:rPr>
              <a:t>승용차</a:t>
            </a:r>
            <a:r>
              <a:rPr lang="en-US" altLang="ko-KR" sz="1300" dirty="0">
                <a:latin typeface="+mj-ea"/>
                <a:ea typeface="+mj-ea"/>
              </a:rPr>
              <a:t>, </a:t>
            </a:r>
            <a:r>
              <a:rPr lang="ko-KR" altLang="en-US" sz="1300" dirty="0">
                <a:latin typeface="+mj-ea"/>
                <a:ea typeface="+mj-ea"/>
              </a:rPr>
              <a:t>트럭</a:t>
            </a:r>
            <a:r>
              <a:rPr lang="en-US" altLang="ko-KR" sz="1300" dirty="0">
                <a:latin typeface="+mj-ea"/>
                <a:ea typeface="+mj-ea"/>
              </a:rPr>
              <a:t>)</a:t>
            </a:r>
            <a:r>
              <a:rPr lang="ko-KR" altLang="en-US" sz="1300" dirty="0">
                <a:latin typeface="+mj-ea"/>
                <a:ea typeface="+mj-ea"/>
              </a:rPr>
              <a:t>는 속도 올리기</a:t>
            </a:r>
            <a:r>
              <a:rPr lang="en-US" altLang="ko-KR" sz="1300" dirty="0">
                <a:latin typeface="+mj-ea"/>
                <a:ea typeface="+mj-ea"/>
              </a:rPr>
              <a:t>() </a:t>
            </a:r>
          </a:p>
          <a:p>
            <a:r>
              <a:rPr lang="ko-KR" altLang="en-US" sz="1300" dirty="0">
                <a:latin typeface="+mj-ea"/>
                <a:ea typeface="+mj-ea"/>
              </a:rPr>
              <a:t>메서드를 상속받기 때문에 원칙적으로 속도 올리기</a:t>
            </a:r>
            <a:r>
              <a:rPr lang="en-US" altLang="ko-KR" sz="1300" dirty="0">
                <a:latin typeface="+mj-ea"/>
                <a:ea typeface="+mj-ea"/>
              </a:rPr>
              <a:t>() </a:t>
            </a:r>
            <a:r>
              <a:rPr lang="ko-KR" altLang="en-US" sz="1300" dirty="0">
                <a:latin typeface="+mj-ea"/>
                <a:ea typeface="+mj-ea"/>
              </a:rPr>
              <a:t>메서드는 다시 만들 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필요가 없다</a:t>
            </a:r>
            <a:r>
              <a:rPr lang="en-US" altLang="ko-KR" sz="1300" dirty="0">
                <a:latin typeface="+mj-ea"/>
                <a:ea typeface="+mj-ea"/>
              </a:rPr>
              <a:t>. </a:t>
            </a:r>
            <a:r>
              <a:rPr lang="ko-KR" altLang="en-US" sz="1300" dirty="0">
                <a:latin typeface="+mj-ea"/>
                <a:ea typeface="+mj-ea"/>
              </a:rPr>
              <a:t>트럭은 자동차의 속도 올리기</a:t>
            </a:r>
            <a:r>
              <a:rPr lang="en-US" altLang="ko-KR" sz="1300" dirty="0">
                <a:latin typeface="+mj-ea"/>
                <a:ea typeface="+mj-ea"/>
              </a:rPr>
              <a:t>() </a:t>
            </a:r>
            <a:r>
              <a:rPr lang="ko-KR" altLang="en-US" sz="1300" dirty="0">
                <a:latin typeface="+mj-ea"/>
                <a:ea typeface="+mj-ea"/>
              </a:rPr>
              <a:t>메서드를 그대로 상속받기 때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문에 자동차의 속도 올리기</a:t>
            </a:r>
            <a:r>
              <a:rPr lang="en-US" altLang="ko-KR" sz="1300" dirty="0">
                <a:latin typeface="+mj-ea"/>
                <a:ea typeface="+mj-ea"/>
              </a:rPr>
              <a:t>()</a:t>
            </a:r>
            <a:r>
              <a:rPr lang="ko-KR" altLang="en-US" sz="1300" dirty="0">
                <a:latin typeface="+mj-ea"/>
                <a:ea typeface="+mj-ea"/>
              </a:rPr>
              <a:t>를 그대로 사용하면 된다</a:t>
            </a:r>
            <a:r>
              <a:rPr lang="en-US" altLang="ko-KR" sz="1300" dirty="0">
                <a:latin typeface="+mj-ea"/>
                <a:ea typeface="+mj-ea"/>
              </a:rPr>
              <a:t>. </a:t>
            </a:r>
            <a:r>
              <a:rPr lang="ko-KR" altLang="en-US" sz="1300" dirty="0">
                <a:latin typeface="+mj-ea"/>
                <a:ea typeface="+mj-ea"/>
              </a:rPr>
              <a:t>하지만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승용차는 속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도에 제한이 있어 자동차의 속도 올리기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()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와 내용이 달라야 한다면 승용차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클래스에서 속도 올리기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()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를 구현부를 다시 만들어서 사용</a:t>
            </a:r>
            <a:r>
              <a:rPr lang="ko-KR" altLang="en-US" sz="1300" dirty="0">
                <a:latin typeface="+mj-ea"/>
                <a:ea typeface="+mj-ea"/>
              </a:rPr>
              <a:t>한다</a:t>
            </a:r>
            <a:r>
              <a:rPr lang="en-US" altLang="ko-KR" sz="1300" dirty="0">
                <a:latin typeface="+mj-ea"/>
                <a:ea typeface="+mj-ea"/>
              </a:rPr>
              <a:t>. </a:t>
            </a:r>
            <a:r>
              <a:rPr lang="ko-KR" altLang="en-US" sz="1300" dirty="0">
                <a:latin typeface="+mj-ea"/>
                <a:ea typeface="+mj-ea"/>
              </a:rPr>
              <a:t>이렇게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슈퍼 클래스에 있는 메서드를 서브 클래스에서 다시 만들어 사용하는 것을 메서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드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오버라이딩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또는 재정의</a:t>
            </a:r>
            <a:r>
              <a:rPr lang="ko-KR" altLang="en-US" sz="1300" dirty="0">
                <a:latin typeface="+mj-ea"/>
                <a:ea typeface="+mj-ea"/>
              </a:rPr>
              <a:t>라고 한다</a:t>
            </a:r>
            <a:r>
              <a:rPr lang="en-US" altLang="ko-KR" sz="1300" dirty="0">
                <a:latin typeface="+mj-ea"/>
                <a:ea typeface="+mj-ea"/>
              </a:rPr>
              <a:t>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C8BE12-430E-48AA-95BA-61FE3A1B6513}"/>
              </a:ext>
            </a:extLst>
          </p:cNvPr>
          <p:cNvSpPr/>
          <p:nvPr/>
        </p:nvSpPr>
        <p:spPr>
          <a:xfrm>
            <a:off x="2567608" y="3933056"/>
            <a:ext cx="194421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2825408-1085-4A45-BA2D-1D0412283430}"/>
              </a:ext>
            </a:extLst>
          </p:cNvPr>
          <p:cNvCxnSpPr/>
          <p:nvPr/>
        </p:nvCxnSpPr>
        <p:spPr>
          <a:xfrm flipV="1">
            <a:off x="2423592" y="3933056"/>
            <a:ext cx="432048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29A40A8-5A25-435A-A4E9-BA612E228CB3}"/>
              </a:ext>
            </a:extLst>
          </p:cNvPr>
          <p:cNvCxnSpPr>
            <a:cxnSpLocks/>
          </p:cNvCxnSpPr>
          <p:nvPr/>
        </p:nvCxnSpPr>
        <p:spPr>
          <a:xfrm flipH="1" flipV="1">
            <a:off x="4439816" y="3933056"/>
            <a:ext cx="360040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02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6. </a:t>
            </a:r>
            <a:r>
              <a:rPr lang="ko-KR" altLang="en-US" sz="2800" b="1" dirty="0">
                <a:latin typeface="+mj-ea"/>
              </a:rPr>
              <a:t>클래스 상속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70221"/>
            <a:ext cx="10713290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메서드 </a:t>
            </a:r>
            <a:r>
              <a:rPr lang="ko-KR" altLang="en-US" sz="1600" b="1" dirty="0" err="1">
                <a:latin typeface="+mj-ea"/>
                <a:ea typeface="+mj-ea"/>
              </a:rPr>
              <a:t>오버라이딩</a:t>
            </a:r>
            <a:endParaRPr lang="ko-KR" altLang="en-US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아래 예제 코드를 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526FD-C700-4723-B2C5-02CC6BFFF155}"/>
              </a:ext>
            </a:extLst>
          </p:cNvPr>
          <p:cNvSpPr txBox="1"/>
          <p:nvPr/>
        </p:nvSpPr>
        <p:spPr>
          <a:xfrm>
            <a:off x="1343472" y="1724248"/>
            <a:ext cx="6048672" cy="507831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#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클래스 선언 부분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#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class Car 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speed = 0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def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upSpeed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(self, value) 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self.speed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+= value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	print("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현재 속도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슈퍼 클래스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) : %d" %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self.speed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class Sedan(Car) 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def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upSpeed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(self, value) 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self.speed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+= value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	if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self.speed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&gt; 150 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		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self.speed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150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	print("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현재 속도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서브 클래스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) : %d" %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self.speed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class Truck(Car) 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pass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#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변수 선언 부분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#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sedan1, truck1 = None, None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#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메인 코드 부분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#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truck1 = Truck()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sedan1 = Sedan()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print("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트럭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--&gt; ", end = "")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truck1.upSpeed(200)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print("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승용차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--&gt; ", end = "")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sedan1.upSpeed (200)</a:t>
            </a:r>
          </a:p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출력 결과</a:t>
            </a:r>
          </a:p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트럭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--&gt;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현재 속도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슈퍼 클래스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) : 200</a:t>
            </a:r>
          </a:p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승용차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--&gt;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현재 속도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서브 클래스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) : 150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7993D-E4BB-463A-9514-A85DFD2D8AA2}"/>
              </a:ext>
            </a:extLst>
          </p:cNvPr>
          <p:cNvSpPr txBox="1"/>
          <p:nvPr/>
        </p:nvSpPr>
        <p:spPr>
          <a:xfrm>
            <a:off x="6099142" y="2608456"/>
            <a:ext cx="575749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서브 클래스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(Sedan)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의 </a:t>
            </a:r>
            <a:r>
              <a:rPr lang="en-US" altLang="ko-KR" sz="1300" dirty="0" err="1">
                <a:solidFill>
                  <a:srgbClr val="FF0000"/>
                </a:solidFill>
                <a:latin typeface="+mj-ea"/>
                <a:ea typeface="+mj-ea"/>
              </a:rPr>
              <a:t>upSpeed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()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메서드를 재정의 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그리고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Sedan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인스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턴스의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300" dirty="0" err="1">
                <a:solidFill>
                  <a:srgbClr val="FF0000"/>
                </a:solidFill>
                <a:latin typeface="+mj-ea"/>
                <a:ea typeface="+mj-ea"/>
              </a:rPr>
              <a:t>upSpeed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()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메서드를 호출하면 재정의된 </a:t>
            </a:r>
            <a:r>
              <a:rPr lang="en-US" altLang="ko-KR" sz="1300" dirty="0" err="1">
                <a:solidFill>
                  <a:srgbClr val="FF0000"/>
                </a:solidFill>
                <a:latin typeface="+mj-ea"/>
                <a:ea typeface="+mj-ea"/>
              </a:rPr>
              <a:t>upSpeed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()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메서드를 호출</a:t>
            </a:r>
            <a:r>
              <a:rPr lang="ko-KR" altLang="en-US" sz="1300" dirty="0">
                <a:latin typeface="+mj-ea"/>
                <a:ea typeface="+mj-ea"/>
              </a:rPr>
              <a:t>한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다</a:t>
            </a:r>
            <a:r>
              <a:rPr lang="en-US" altLang="ko-KR" sz="1300" dirty="0">
                <a:latin typeface="+mj-ea"/>
                <a:ea typeface="+mj-ea"/>
              </a:rPr>
              <a:t>. </a:t>
            </a:r>
            <a:r>
              <a:rPr lang="ko-KR" altLang="en-US" sz="1300" dirty="0">
                <a:latin typeface="+mj-ea"/>
                <a:ea typeface="+mj-ea"/>
              </a:rPr>
              <a:t>서브 클래스</a:t>
            </a:r>
            <a:r>
              <a:rPr lang="en-US" altLang="ko-KR" sz="1300" dirty="0">
                <a:latin typeface="+mj-ea"/>
                <a:ea typeface="+mj-ea"/>
              </a:rPr>
              <a:t>(Truck)</a:t>
            </a:r>
            <a:r>
              <a:rPr lang="ko-KR" altLang="en-US" sz="1300" dirty="0">
                <a:latin typeface="+mj-ea"/>
                <a:ea typeface="+mj-ea"/>
              </a:rPr>
              <a:t>에는 아무런 내용도 없으므로 슈퍼 클래스</a:t>
            </a:r>
            <a:r>
              <a:rPr lang="en-US" altLang="ko-KR" sz="1300" dirty="0">
                <a:latin typeface="+mj-ea"/>
                <a:ea typeface="+mj-ea"/>
              </a:rPr>
              <a:t>(Car)</a:t>
            </a:r>
            <a:r>
              <a:rPr lang="ko-KR" altLang="en-US" sz="1300" dirty="0">
                <a:latin typeface="+mj-ea"/>
                <a:ea typeface="+mj-ea"/>
              </a:rPr>
              <a:t>의 메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 err="1">
                <a:latin typeface="+mj-ea"/>
                <a:ea typeface="+mj-ea"/>
              </a:rPr>
              <a:t>서드를</a:t>
            </a:r>
            <a:r>
              <a:rPr lang="ko-KR" altLang="en-US" sz="1300" dirty="0">
                <a:latin typeface="+mj-ea"/>
                <a:ea typeface="+mj-ea"/>
              </a:rPr>
              <a:t> 모두 그대로 상속받는다</a:t>
            </a:r>
            <a:r>
              <a:rPr lang="en-US" altLang="ko-KR" sz="1300" dirty="0">
                <a:latin typeface="+mj-ea"/>
                <a:ea typeface="+mj-ea"/>
              </a:rPr>
              <a:t>. </a:t>
            </a:r>
            <a:r>
              <a:rPr lang="ko-KR" altLang="en-US" sz="1300" dirty="0">
                <a:latin typeface="+mj-ea"/>
                <a:ea typeface="+mj-ea"/>
              </a:rPr>
              <a:t>그리고 </a:t>
            </a:r>
            <a:r>
              <a:rPr lang="en-US" altLang="ko-KR" sz="1300" dirty="0">
                <a:latin typeface="+mj-ea"/>
                <a:ea typeface="+mj-ea"/>
              </a:rPr>
              <a:t>Truck </a:t>
            </a:r>
            <a:r>
              <a:rPr lang="ko-KR" altLang="en-US" sz="1300" dirty="0">
                <a:latin typeface="+mj-ea"/>
                <a:ea typeface="+mj-ea"/>
              </a:rPr>
              <a:t>인스턴스의 </a:t>
            </a:r>
            <a:r>
              <a:rPr lang="en-US" altLang="ko-KR" sz="1300" dirty="0" err="1">
                <a:latin typeface="+mj-ea"/>
                <a:ea typeface="+mj-ea"/>
              </a:rPr>
              <a:t>upSpeed</a:t>
            </a:r>
            <a:r>
              <a:rPr lang="en-US" altLang="ko-KR" sz="1300" dirty="0">
                <a:latin typeface="+mj-ea"/>
                <a:ea typeface="+mj-ea"/>
              </a:rPr>
              <a:t>()</a:t>
            </a:r>
            <a:r>
              <a:rPr lang="ko-KR" altLang="en-US" sz="1300" dirty="0">
                <a:latin typeface="+mj-ea"/>
                <a:ea typeface="+mj-ea"/>
              </a:rPr>
              <a:t>를 호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출하면 슈퍼 클래스</a:t>
            </a:r>
            <a:r>
              <a:rPr lang="en-US" altLang="ko-KR" sz="1300" dirty="0">
                <a:latin typeface="+mj-ea"/>
                <a:ea typeface="+mj-ea"/>
              </a:rPr>
              <a:t>(Car)</a:t>
            </a:r>
            <a:r>
              <a:rPr lang="ko-KR" altLang="en-US" sz="1300" dirty="0">
                <a:latin typeface="+mj-ea"/>
                <a:ea typeface="+mj-ea"/>
              </a:rPr>
              <a:t>의 </a:t>
            </a:r>
            <a:r>
              <a:rPr lang="en-US" altLang="ko-KR" sz="1300" dirty="0" err="1">
                <a:latin typeface="+mj-ea"/>
                <a:ea typeface="+mj-ea"/>
              </a:rPr>
              <a:t>upSpeed</a:t>
            </a:r>
            <a:r>
              <a:rPr lang="en-US" altLang="ko-KR" sz="1300" dirty="0">
                <a:latin typeface="+mj-ea"/>
                <a:ea typeface="+mj-ea"/>
              </a:rPr>
              <a:t>() </a:t>
            </a:r>
            <a:r>
              <a:rPr lang="ko-KR" altLang="en-US" sz="1300" dirty="0">
                <a:latin typeface="+mj-ea"/>
                <a:ea typeface="+mj-ea"/>
              </a:rPr>
              <a:t>메서드를 호출한다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450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6. </a:t>
            </a:r>
            <a:r>
              <a:rPr lang="ko-KR" altLang="en-US" sz="2800" b="1" dirty="0">
                <a:latin typeface="+mj-ea"/>
              </a:rPr>
              <a:t>클래스 상속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899885"/>
            <a:ext cx="10713290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메서드 </a:t>
            </a:r>
            <a:r>
              <a:rPr lang="ko-KR" altLang="en-US" sz="1600" b="1" dirty="0" err="1">
                <a:latin typeface="+mj-ea"/>
                <a:ea typeface="+mj-ea"/>
              </a:rPr>
              <a:t>오버라이딩</a:t>
            </a:r>
            <a:endParaRPr lang="ko-KR" altLang="en-US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또 다른 예제 코드를 보자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복잡해 보이지만 어려운 내용은 아니니 천천히 분석해보도록 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526FD-C700-4723-B2C5-02CC6BFFF155}"/>
              </a:ext>
            </a:extLst>
          </p:cNvPr>
          <p:cNvSpPr txBox="1"/>
          <p:nvPr/>
        </p:nvSpPr>
        <p:spPr>
          <a:xfrm>
            <a:off x="294388" y="1653910"/>
            <a:ext cx="4245063" cy="507831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import turtle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import random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#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클래스 선언 부분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#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class Shape : 			#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슈퍼 클래스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myTurtle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None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cx, cy = 0, 0 			#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도형의 중심점</a:t>
            </a:r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def __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__(self) 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self.myTurtle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turtle.Turtle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('turtle’)</a:t>
            </a:r>
            <a:endParaRPr lang="ko-KR" altLang="en-US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def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setPen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(self):   #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펜 색상과 두께 무작위로 뽑기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	r =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random.random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	g =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random.random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	b =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random.random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self.myTurtle.pencolor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((r, g, b))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pSize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random.randrange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(1, 10)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self.myTurtle.pensize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pSize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def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drawShape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(self): 	# </a:t>
            </a:r>
            <a:r>
              <a:rPr lang="ko-KR" altLang="en-US" sz="1200" dirty="0" err="1">
                <a:latin typeface="+mj-ea"/>
                <a:ea typeface="+mj-ea"/>
                <a:cs typeface="Arial" panose="020B0604020202020204" pitchFamily="34" charset="0"/>
              </a:rPr>
              <a:t>오버라이딩</a:t>
            </a:r>
            <a:endParaRPr lang="ko-KR" altLang="en-US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	pass</a:t>
            </a:r>
          </a:p>
          <a:p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class Rectangle(Shape) : 		#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서브 클래스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width, height = [0] * 2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def __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__(self, x, y):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	Shape.__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__(self) #</a:t>
            </a:r>
            <a:r>
              <a:rPr lang="ko-KR" altLang="en-US" sz="1200" dirty="0" err="1">
                <a:latin typeface="+mj-ea"/>
                <a:ea typeface="+mj-ea"/>
                <a:cs typeface="Arial" panose="020B0604020202020204" pitchFamily="34" charset="0"/>
              </a:rPr>
              <a:t>슈퍼클래스의생성자호출</a:t>
            </a:r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	self.cx = x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	self.cy =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14AC7-B7C6-49AA-91C2-F15640B991C3}"/>
              </a:ext>
            </a:extLst>
          </p:cNvPr>
          <p:cNvSpPr txBox="1"/>
          <p:nvPr/>
        </p:nvSpPr>
        <p:spPr>
          <a:xfrm>
            <a:off x="4579644" y="1653910"/>
            <a:ext cx="5116756" cy="507831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self.width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random.randrange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(20, 100)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self.height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random.randrange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(20, </a:t>
            </a:r>
            <a:r>
              <a:rPr lang="en-US" altLang="ko-KR" sz="1200">
                <a:latin typeface="+mj-ea"/>
                <a:ea typeface="+mj-ea"/>
                <a:cs typeface="Arial" panose="020B0604020202020204" pitchFamily="34" charset="0"/>
              </a:rPr>
              <a:t>100)</a:t>
            </a:r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def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drawShape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(self):</a:t>
            </a:r>
          </a:p>
          <a:p>
            <a:pPr lvl="1"/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#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네모 그리기</a:t>
            </a:r>
          </a:p>
          <a:p>
            <a:pPr lvl="1"/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sx1, sy1, sx2, sy2 = [0]*4 #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왼쪽 위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X,Y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와 오른쪽 아래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X,Y</a:t>
            </a:r>
          </a:p>
          <a:p>
            <a:pPr lvl="1"/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sx1 = self.cx -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self.width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/ 2</a:t>
            </a:r>
          </a:p>
          <a:p>
            <a:pPr lvl="1"/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sy1 = self.cy -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self.height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/ 2</a:t>
            </a:r>
          </a:p>
          <a:p>
            <a:pPr lvl="1"/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sx2 = self.cx +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self.width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/ 2</a:t>
            </a:r>
          </a:p>
          <a:p>
            <a:pPr lvl="1"/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sy2 = self.cy +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self.height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/ 2</a:t>
            </a:r>
          </a:p>
          <a:p>
            <a:pPr lvl="1"/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self.setPen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 		#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부모 클래스 메서드</a:t>
            </a:r>
          </a:p>
          <a:p>
            <a:pPr lvl="2"/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self.myTurtle.penup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pPr lvl="2"/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self.myTurtle.goto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(sx1, sy1)</a:t>
            </a:r>
          </a:p>
          <a:p>
            <a:pPr lvl="2"/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self.myTurtle.pendown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pPr lvl="2"/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self.myTurtle.goto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(sx1, sy2)</a:t>
            </a:r>
          </a:p>
          <a:p>
            <a:pPr lvl="2"/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self.myTurtle.goto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(sx2, sy2)</a:t>
            </a:r>
          </a:p>
          <a:p>
            <a:pPr lvl="2"/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self.myTurtle.goto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(sx2, sy1)</a:t>
            </a:r>
          </a:p>
          <a:p>
            <a:pPr lvl="2"/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self.myTurtle.goto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(sx1, sy1)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#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함수 선언 부분</a:t>
            </a:r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def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screenLeftClick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(x, y):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rect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Rectangle(x, y)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rect.drawShape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#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메인 코드 부분 </a:t>
            </a:r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turtle.title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(‘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거북이로 객체지향 사각형 그리기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’)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#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화면을 </a:t>
            </a:r>
            <a:r>
              <a:rPr lang="ko-KR" altLang="en-US" sz="1200" dirty="0" err="1">
                <a:latin typeface="+mj-ea"/>
                <a:ea typeface="+mj-ea"/>
                <a:cs typeface="Arial" panose="020B0604020202020204" pitchFamily="34" charset="0"/>
              </a:rPr>
              <a:t>클릭시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 매개변수로 들어온 함수를 실행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마우스 왼쪽 클릭</a:t>
            </a:r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turtle.onscreenclick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screenLeftClick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, 1)</a:t>
            </a: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turtle.done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    # </a:t>
            </a:r>
            <a:r>
              <a:rPr lang="ko-KR" altLang="en-US" sz="1200" dirty="0" err="1">
                <a:latin typeface="+mj-ea"/>
                <a:ea typeface="+mj-ea"/>
                <a:cs typeface="Arial" panose="020B0604020202020204" pitchFamily="34" charset="0"/>
              </a:rPr>
              <a:t>터틀창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 자동 닫기 방지함</a:t>
            </a:r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8E81A7-E120-43B9-83A2-7B9438107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01" y="3866051"/>
            <a:ext cx="2374176" cy="25152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46641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6. </a:t>
            </a:r>
            <a:r>
              <a:rPr lang="ko-KR" altLang="en-US" sz="2800" b="1" dirty="0">
                <a:latin typeface="+mj-ea"/>
              </a:rPr>
              <a:t>클래스 상속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super() </a:t>
            </a:r>
            <a:r>
              <a:rPr lang="ko-KR" altLang="en-US" sz="1600" b="1" dirty="0">
                <a:latin typeface="+mj-ea"/>
                <a:ea typeface="+mj-ea"/>
              </a:rPr>
              <a:t>메서드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서브 클래스에서 메서드 </a:t>
            </a:r>
            <a:r>
              <a:rPr lang="ko-KR" altLang="en-US" sz="1600" dirty="0" err="1">
                <a:latin typeface="+mj-ea"/>
                <a:ea typeface="+mj-ea"/>
              </a:rPr>
              <a:t>오버라이딩을</a:t>
            </a:r>
            <a:r>
              <a:rPr lang="ko-KR" altLang="en-US" sz="1600" dirty="0">
                <a:latin typeface="+mj-ea"/>
                <a:ea typeface="+mj-ea"/>
              </a:rPr>
              <a:t> 할 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슈퍼 클래스의 메서드나 속성을 사용해야 하는 경우가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때는 </a:t>
            </a:r>
            <a:r>
              <a:rPr lang="en-US" altLang="ko-KR" sz="1600" dirty="0">
                <a:latin typeface="+mj-ea"/>
                <a:ea typeface="+mj-ea"/>
              </a:rPr>
              <a:t>super() </a:t>
            </a:r>
            <a:r>
              <a:rPr lang="ko-KR" altLang="en-US" sz="1600" dirty="0">
                <a:latin typeface="+mj-ea"/>
                <a:ea typeface="+mj-ea"/>
              </a:rPr>
              <a:t>메서드를 사용하면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14AC7-B7C6-49AA-91C2-F15640B991C3}"/>
              </a:ext>
            </a:extLst>
          </p:cNvPr>
          <p:cNvSpPr txBox="1"/>
          <p:nvPr/>
        </p:nvSpPr>
        <p:spPr>
          <a:xfrm>
            <a:off x="1343472" y="2248123"/>
            <a:ext cx="7128792" cy="289310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class Car 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value = '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슈퍼 값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’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def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carMethod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(self):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print('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슈퍼 클래스 메서드 실행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~~’)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class Sedan(Car) 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value = '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서브 값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’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def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carMethod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(self) :</a:t>
            </a:r>
          </a:p>
          <a:p>
            <a:pPr lvl="1"/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super().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carMethod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 		# Car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클래스의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carMethod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가 실행됨</a:t>
            </a:r>
          </a:p>
          <a:p>
            <a:pPr lvl="1"/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print('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서브 클래스 메서드 실행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’)</a:t>
            </a:r>
          </a:p>
          <a:p>
            <a:pPr lvl="1"/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print(super().value) 		# Car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클래스의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value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가 출력됨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sedan1 = Sedan()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sedan1.carMethod()</a:t>
            </a:r>
          </a:p>
        </p:txBody>
      </p:sp>
    </p:spTree>
    <p:extLst>
      <p:ext uri="{BB962C8B-B14F-4D97-AF65-F5344CB8AC3E}">
        <p14:creationId xmlns:p14="http://schemas.microsoft.com/office/powerpoint/2010/main" val="3265629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인스턴스를 함수의 </a:t>
            </a:r>
            <a:r>
              <a:rPr lang="ko-KR" altLang="en-US" sz="2800" b="1" dirty="0" err="1">
                <a:latin typeface="+mj-ea"/>
              </a:rPr>
              <a:t>인자값으로</a:t>
            </a:r>
            <a:r>
              <a:rPr lang="ko-KR" altLang="en-US" sz="2800" b="1" dirty="0">
                <a:latin typeface="+mj-ea"/>
              </a:rPr>
              <a:t> 전달할 때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4472"/>
            <a:ext cx="10713290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1)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ko-KR" altLang="en-US" sz="1800" b="1" dirty="0">
                <a:latin typeface="+mj-ea"/>
              </a:rPr>
              <a:t>인스턴스를 함수의 </a:t>
            </a:r>
            <a:r>
              <a:rPr lang="ko-KR" altLang="en-US" sz="1800" b="1" dirty="0" err="1">
                <a:latin typeface="+mj-ea"/>
              </a:rPr>
              <a:t>인자값으로</a:t>
            </a:r>
            <a:r>
              <a:rPr lang="ko-KR" altLang="en-US" sz="1800" b="1" dirty="0">
                <a:latin typeface="+mj-ea"/>
              </a:rPr>
              <a:t> 전달할 때</a:t>
            </a:r>
            <a:endParaRPr lang="en-US" altLang="ko-KR" sz="1800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인스턴스가 함수로 전달되었을 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만약 함수 안에서 인스턴스를 변경하면 어떻게 될까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이것은 어떤 인스턴스가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전달되었느냐에</a:t>
            </a:r>
            <a:r>
              <a:rPr lang="ko-KR" altLang="en-US" sz="1600" dirty="0">
                <a:latin typeface="+mj-ea"/>
                <a:ea typeface="+mj-ea"/>
              </a:rPr>
              <a:t> 따라서 달라진다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만약 숫자나 문자열과 같은 변경 불가능한 인스턴스가 전달되면 이들 </a:t>
            </a:r>
            <a:r>
              <a:rPr lang="ko-KR" altLang="en-US" sz="1600" dirty="0" err="1">
                <a:latin typeface="+mj-ea"/>
                <a:ea typeface="+mj-ea"/>
              </a:rPr>
              <a:t>인스턴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스는 변경되지 않는다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인스턴스가 전달되면 함수가 인스턴스를 변경할 수 있다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예를 들어서 다음과 같은 예제를 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5D2BC-869A-4A13-B0BF-6B2759D5E124}"/>
              </a:ext>
            </a:extLst>
          </p:cNvPr>
          <p:cNvSpPr txBox="1"/>
          <p:nvPr/>
        </p:nvSpPr>
        <p:spPr>
          <a:xfrm>
            <a:off x="1219552" y="2996952"/>
            <a:ext cx="6172592" cy="355481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# </a:t>
            </a:r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사각형을 클래스로 정의한다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class Rectangle: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	def __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__(self, side=0):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self.side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= side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	def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getArea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(self):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		return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self.side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*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self.side</a:t>
            </a:r>
            <a:endParaRPr lang="en-US" altLang="ko-KR" sz="125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# </a:t>
            </a:r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사각형 객체와 반복 횟수를 받아서 변을 증가시키면서 면적을 출력한다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def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printAreas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(r, n):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	while n &gt;= 1: </a:t>
            </a:r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객체의 변수가 증가된다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		print(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r.side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, "\t",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r.getArea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())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r.side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r.side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+ 1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		n = n - 1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#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printAreas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를 호출하여서 객체의 내용이 변경되는지를 확인한다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myRect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= Rectangle();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count = 5</a:t>
            </a:r>
          </a:p>
          <a:p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printAreas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(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myRect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, count)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print("</a:t>
            </a:r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사각형의 변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=",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myRect.side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print("</a:t>
            </a:r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반복횟수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", count)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C0580-6C9E-4812-8BA2-E3B06FA403A5}"/>
              </a:ext>
            </a:extLst>
          </p:cNvPr>
          <p:cNvSpPr txBox="1"/>
          <p:nvPr/>
        </p:nvSpPr>
        <p:spPr>
          <a:xfrm>
            <a:off x="7392144" y="2996952"/>
            <a:ext cx="1991934" cy="16312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5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25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0 0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1 1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2 4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3 9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4 16</a:t>
            </a:r>
          </a:p>
          <a:p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사각형의 변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= 5</a:t>
            </a:r>
          </a:p>
          <a:p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반복횟수 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8B88B-03FC-4A22-B1AC-F5FFB850551B}"/>
              </a:ext>
            </a:extLst>
          </p:cNvPr>
          <p:cNvSpPr txBox="1"/>
          <p:nvPr/>
        </p:nvSpPr>
        <p:spPr>
          <a:xfrm>
            <a:off x="7320136" y="4628168"/>
            <a:ext cx="49685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</a:rPr>
              <a:t>정사각형을 클래스 </a:t>
            </a:r>
            <a:r>
              <a:rPr lang="en-US" altLang="ko-KR" sz="1300" dirty="0">
                <a:latin typeface="+mj-ea"/>
                <a:ea typeface="+mj-ea"/>
              </a:rPr>
              <a:t>Rectangle</a:t>
            </a:r>
            <a:r>
              <a:rPr lang="ko-KR" altLang="en-US" sz="1300" dirty="0">
                <a:latin typeface="+mj-ea"/>
                <a:ea typeface="+mj-ea"/>
              </a:rPr>
              <a:t>로 정의하였다</a:t>
            </a:r>
            <a:r>
              <a:rPr lang="en-US" altLang="ko-KR" sz="1300" dirty="0">
                <a:latin typeface="+mj-ea"/>
                <a:ea typeface="+mj-ea"/>
              </a:rPr>
              <a:t>. </a:t>
            </a:r>
            <a:r>
              <a:rPr lang="ko-KR" altLang="en-US" sz="1300" dirty="0">
                <a:latin typeface="+mj-ea"/>
                <a:ea typeface="+mj-ea"/>
              </a:rPr>
              <a:t>클래스 </a:t>
            </a:r>
            <a:r>
              <a:rPr lang="en-US" altLang="ko-KR" sz="1300" dirty="0">
                <a:latin typeface="+mj-ea"/>
                <a:ea typeface="+mj-ea"/>
              </a:rPr>
              <a:t>Rectangle</a:t>
            </a:r>
            <a:r>
              <a:rPr lang="ko-KR" altLang="en-US" sz="1300" dirty="0">
                <a:latin typeface="+mj-ea"/>
                <a:ea typeface="+mj-ea"/>
              </a:rPr>
              <a:t>은 </a:t>
            </a:r>
            <a:r>
              <a:rPr lang="en-US" altLang="ko-KR" sz="1300" dirty="0">
                <a:latin typeface="+mj-ea"/>
                <a:ea typeface="+mj-ea"/>
              </a:rPr>
              <a:t>side</a:t>
            </a:r>
            <a:r>
              <a:rPr lang="ko-KR" altLang="en-US" sz="1300" dirty="0">
                <a:latin typeface="+mj-ea"/>
                <a:ea typeface="+mj-ea"/>
              </a:rPr>
              <a:t>변수와 </a:t>
            </a:r>
            <a:r>
              <a:rPr lang="en-US" altLang="ko-KR" sz="1300" dirty="0" err="1">
                <a:latin typeface="+mj-ea"/>
                <a:ea typeface="+mj-ea"/>
              </a:rPr>
              <a:t>getArea</a:t>
            </a:r>
            <a:r>
              <a:rPr lang="en-US" altLang="ko-KR" sz="1300" dirty="0">
                <a:latin typeface="+mj-ea"/>
                <a:ea typeface="+mj-ea"/>
              </a:rPr>
              <a:t>() </a:t>
            </a:r>
            <a:r>
              <a:rPr lang="ko-KR" altLang="en-US" sz="1300" dirty="0">
                <a:latin typeface="+mj-ea"/>
                <a:ea typeface="+mj-ea"/>
              </a:rPr>
              <a:t>메소드를 가지고 있다</a:t>
            </a:r>
            <a:r>
              <a:rPr lang="en-US" altLang="ko-KR" sz="1300" dirty="0">
                <a:latin typeface="+mj-ea"/>
                <a:ea typeface="+mj-ea"/>
              </a:rPr>
              <a:t>. Rectangle</a:t>
            </a:r>
            <a:r>
              <a:rPr lang="ko-KR" altLang="en-US" sz="1300" dirty="0">
                <a:latin typeface="+mj-ea"/>
                <a:ea typeface="+mj-ea"/>
              </a:rPr>
              <a:t>의 </a:t>
            </a:r>
            <a:r>
              <a:rPr lang="ko-KR" altLang="en-US" sz="1300" dirty="0" err="1">
                <a:latin typeface="+mj-ea"/>
                <a:ea typeface="+mj-ea"/>
              </a:rPr>
              <a:t>인스턴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 err="1">
                <a:latin typeface="+mj-ea"/>
                <a:ea typeface="+mj-ea"/>
              </a:rPr>
              <a:t>스를</a:t>
            </a:r>
            <a:r>
              <a:rPr lang="ko-KR" altLang="en-US" sz="1300" dirty="0">
                <a:latin typeface="+mj-ea"/>
                <a:ea typeface="+mj-ea"/>
              </a:rPr>
              <a:t> 생성하고 이것을 </a:t>
            </a:r>
            <a:r>
              <a:rPr lang="en-US" altLang="ko-KR" sz="1300" dirty="0" err="1">
                <a:latin typeface="+mj-ea"/>
                <a:ea typeface="+mj-ea"/>
              </a:rPr>
              <a:t>printAreas</a:t>
            </a:r>
            <a:r>
              <a:rPr lang="en-US" altLang="ko-KR" sz="1300" dirty="0">
                <a:latin typeface="+mj-ea"/>
                <a:ea typeface="+mj-ea"/>
              </a:rPr>
              <a:t>() </a:t>
            </a:r>
            <a:r>
              <a:rPr lang="ko-KR" altLang="en-US" sz="1300" dirty="0">
                <a:latin typeface="+mj-ea"/>
                <a:ea typeface="+mj-ea"/>
              </a:rPr>
              <a:t>메소드에 전달하였다</a:t>
            </a:r>
            <a:r>
              <a:rPr lang="en-US" altLang="ko-KR" sz="1300" dirty="0">
                <a:latin typeface="+mj-ea"/>
                <a:ea typeface="+mj-ea"/>
              </a:rPr>
              <a:t>. </a:t>
            </a:r>
            <a:r>
              <a:rPr lang="en-US" altLang="ko-KR" sz="1300" dirty="0" err="1">
                <a:latin typeface="+mj-ea"/>
                <a:ea typeface="+mj-ea"/>
              </a:rPr>
              <a:t>printA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 err="1">
                <a:latin typeface="+mj-ea"/>
                <a:ea typeface="+mj-ea"/>
              </a:rPr>
              <a:t>reas</a:t>
            </a:r>
            <a:r>
              <a:rPr lang="en-US" altLang="ko-KR" sz="1300" dirty="0">
                <a:latin typeface="+mj-ea"/>
                <a:ea typeface="+mj-ea"/>
              </a:rPr>
              <a:t>() </a:t>
            </a:r>
            <a:r>
              <a:rPr lang="ko-KR" altLang="en-US" sz="1300" dirty="0">
                <a:latin typeface="+mj-ea"/>
                <a:ea typeface="+mj-ea"/>
              </a:rPr>
              <a:t>메소드에서는 객체의 </a:t>
            </a:r>
            <a:r>
              <a:rPr lang="en-US" altLang="ko-KR" sz="1300" dirty="0">
                <a:latin typeface="+mj-ea"/>
                <a:ea typeface="+mj-ea"/>
              </a:rPr>
              <a:t>side</a:t>
            </a:r>
            <a:r>
              <a:rPr lang="ko-KR" altLang="en-US" sz="1300" dirty="0">
                <a:latin typeface="+mj-ea"/>
                <a:ea typeface="+mj-ea"/>
              </a:rPr>
              <a:t>변수를 증가시키면서 </a:t>
            </a:r>
            <a:r>
              <a:rPr lang="en-US" altLang="ko-KR" sz="1300" dirty="0" err="1">
                <a:latin typeface="+mj-ea"/>
                <a:ea typeface="+mj-ea"/>
              </a:rPr>
              <a:t>getArea</a:t>
            </a:r>
            <a:r>
              <a:rPr lang="en-US" altLang="ko-KR" sz="1300" dirty="0">
                <a:latin typeface="+mj-ea"/>
                <a:ea typeface="+mj-ea"/>
              </a:rPr>
              <a:t>() </a:t>
            </a:r>
            <a:r>
              <a:rPr lang="ko-KR" altLang="en-US" sz="1300" dirty="0">
                <a:latin typeface="+mj-ea"/>
                <a:ea typeface="+mj-ea"/>
              </a:rPr>
              <a:t>메소드를 호출하여 사각형의 면적을 출력한다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함수에 인스턴스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를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전달하면 객체의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참조값이전달된다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300" dirty="0">
                <a:latin typeface="+mj-ea"/>
                <a:ea typeface="+mj-ea"/>
              </a:rPr>
              <a:t> </a:t>
            </a:r>
            <a:r>
              <a:rPr lang="en-US" altLang="ko-KR" sz="1300" dirty="0" err="1">
                <a:latin typeface="+mj-ea"/>
                <a:ea typeface="+mj-ea"/>
              </a:rPr>
              <a:t>myRect</a:t>
            </a:r>
            <a:r>
              <a:rPr lang="ko-KR" altLang="en-US" sz="1300" dirty="0">
                <a:latin typeface="+mj-ea"/>
                <a:ea typeface="+mj-ea"/>
              </a:rPr>
              <a:t>와 같은 인스턴스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는 변경 가능하므로 함수 안에서 인스턴스의 내용을 변경하면 원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본 객체가 변경된다</a:t>
            </a:r>
            <a:r>
              <a:rPr lang="en-US" altLang="ko-KR" sz="1300" dirty="0">
                <a:latin typeface="+mj-ea"/>
                <a:ea typeface="+mj-ea"/>
              </a:rPr>
              <a:t>. </a:t>
            </a:r>
            <a:r>
              <a:rPr lang="ko-KR" altLang="en-US" sz="1300" dirty="0">
                <a:latin typeface="+mj-ea"/>
                <a:ea typeface="+mj-ea"/>
              </a:rPr>
              <a:t>반면에 </a:t>
            </a:r>
            <a:r>
              <a:rPr lang="en-US" altLang="ko-KR" sz="1300" dirty="0">
                <a:latin typeface="+mj-ea"/>
                <a:ea typeface="+mj-ea"/>
              </a:rPr>
              <a:t>count</a:t>
            </a:r>
            <a:r>
              <a:rPr lang="ko-KR" altLang="en-US" sz="1300" dirty="0">
                <a:latin typeface="+mj-ea"/>
                <a:ea typeface="+mj-ea"/>
              </a:rPr>
              <a:t>와 같은 숫자는 변경 불가능한 객체이므로 함수 안에서 </a:t>
            </a:r>
            <a:r>
              <a:rPr lang="en-US" altLang="ko-KR" sz="1300" dirty="0">
                <a:latin typeface="+mj-ea"/>
                <a:ea typeface="+mj-ea"/>
              </a:rPr>
              <a:t>n</a:t>
            </a:r>
            <a:r>
              <a:rPr lang="ko-KR" altLang="en-US" sz="1300" dirty="0">
                <a:latin typeface="+mj-ea"/>
                <a:ea typeface="+mj-ea"/>
              </a:rPr>
              <a:t>을 변경하여도 원본 변수인</a:t>
            </a:r>
            <a:r>
              <a:rPr lang="en-US" altLang="ko-KR" sz="1300" dirty="0">
                <a:latin typeface="+mj-ea"/>
                <a:ea typeface="+mj-ea"/>
              </a:rPr>
              <a:t>count</a:t>
            </a:r>
            <a:r>
              <a:rPr lang="ko-KR" altLang="en-US" sz="1300" dirty="0">
                <a:latin typeface="+mj-ea"/>
                <a:ea typeface="+mj-ea"/>
              </a:rPr>
              <a:t>의 값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은 변경되지 않는다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34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인스턴스를 함수의 </a:t>
            </a:r>
            <a:r>
              <a:rPr lang="ko-KR" altLang="en-US" sz="2800" b="1" dirty="0" err="1">
                <a:latin typeface="+mj-ea"/>
              </a:rPr>
              <a:t>인자값으로</a:t>
            </a:r>
            <a:r>
              <a:rPr lang="ko-KR" altLang="en-US" sz="2800" b="1" dirty="0">
                <a:latin typeface="+mj-ea"/>
              </a:rPr>
              <a:t> 전달할 때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4472"/>
            <a:ext cx="10713290" cy="378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2)</a:t>
            </a:r>
            <a:r>
              <a:rPr lang="ko-KR" altLang="en-US" sz="1700" b="1" dirty="0">
                <a:latin typeface="+mj-ea"/>
                <a:ea typeface="+mj-ea"/>
              </a:rPr>
              <a:t> 파이썬 </a:t>
            </a:r>
            <a:r>
              <a:rPr lang="ko-KR" altLang="en-US" sz="1700" b="1" dirty="0" err="1">
                <a:latin typeface="+mj-ea"/>
                <a:ea typeface="+mj-ea"/>
              </a:rPr>
              <a:t>튜터로</a:t>
            </a:r>
            <a:r>
              <a:rPr lang="ko-KR" altLang="en-US" sz="1700" b="1" dirty="0">
                <a:latin typeface="+mj-ea"/>
                <a:ea typeface="+mj-ea"/>
              </a:rPr>
              <a:t> 분석</a:t>
            </a:r>
            <a:endParaRPr lang="en-US" altLang="ko-KR" sz="1800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앞의 내용을 파이썬 </a:t>
            </a:r>
            <a:r>
              <a:rPr lang="ko-KR" altLang="en-US" sz="1600" dirty="0" err="1">
                <a:latin typeface="+mj-ea"/>
                <a:ea typeface="+mj-ea"/>
              </a:rPr>
              <a:t>튜터에서</a:t>
            </a:r>
            <a:r>
              <a:rPr lang="ko-KR" altLang="en-US" sz="1600" dirty="0">
                <a:latin typeface="+mj-ea"/>
                <a:ea typeface="+mj-ea"/>
              </a:rPr>
              <a:t> 실행해보면 아래와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A89207-5CC5-4F03-837E-882E3F592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3" y="1893995"/>
            <a:ext cx="7376437" cy="398327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5144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특수 메소드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4472"/>
            <a:ext cx="10713290" cy="449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1)</a:t>
            </a:r>
            <a:r>
              <a:rPr lang="ko-KR" altLang="en-US" sz="1700" b="1" dirty="0">
                <a:latin typeface="+mj-ea"/>
                <a:ea typeface="+mj-ea"/>
              </a:rPr>
              <a:t> 특수 메소드의 개념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 err="1">
                <a:latin typeface="+mj-ea"/>
                <a:ea typeface="+mj-ea"/>
              </a:rPr>
              <a:t>파이썬에는</a:t>
            </a:r>
            <a:r>
              <a:rPr lang="ko-KR" altLang="en-US" sz="1600" dirty="0">
                <a:latin typeface="+mj-ea"/>
                <a:ea typeface="+mj-ea"/>
              </a:rPr>
              <a:t> 연산자</a:t>
            </a:r>
            <a:r>
              <a:rPr lang="en-US" altLang="ko-KR" sz="1600" dirty="0">
                <a:latin typeface="+mj-ea"/>
                <a:ea typeface="+mj-ea"/>
              </a:rPr>
              <a:t>(+, -, *, /)</a:t>
            </a:r>
            <a:r>
              <a:rPr lang="ko-KR" altLang="en-US" sz="1600" dirty="0">
                <a:latin typeface="+mj-ea"/>
                <a:ea typeface="+mj-ea"/>
              </a:rPr>
              <a:t>에 관련된 특수 메소드</a:t>
            </a:r>
            <a:r>
              <a:rPr lang="en-US" altLang="ko-KR" sz="1600" dirty="0">
                <a:latin typeface="+mj-ea"/>
                <a:ea typeface="+mj-ea"/>
              </a:rPr>
              <a:t>(special method)</a:t>
            </a:r>
            <a:r>
              <a:rPr lang="ko-KR" altLang="en-US" sz="1600" dirty="0">
                <a:latin typeface="+mj-ea"/>
                <a:ea typeface="+mj-ea"/>
              </a:rPr>
              <a:t>가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이들 메소드는 우리가 객체에 대하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여 </a:t>
            </a:r>
            <a:r>
              <a:rPr lang="en-US" altLang="ko-KR" sz="1600" dirty="0">
                <a:latin typeface="+mj-ea"/>
                <a:ea typeface="+mj-ea"/>
              </a:rPr>
              <a:t>+, -, *, / </a:t>
            </a:r>
            <a:r>
              <a:rPr lang="ko-KR" altLang="en-US" sz="1600" dirty="0">
                <a:latin typeface="+mj-ea"/>
                <a:ea typeface="+mj-ea"/>
              </a:rPr>
              <a:t>와 같은 연산을 적용하면 자동으로 호출된다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특수 메소드를 이용하면 객체의 상황에 맞는 </a:t>
            </a:r>
            <a:r>
              <a:rPr lang="ko-KR" altLang="en-US" sz="1600" dirty="0" err="1">
                <a:latin typeface="+mj-ea"/>
                <a:ea typeface="+mj-ea"/>
              </a:rPr>
              <a:t>자연스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러운</a:t>
            </a:r>
            <a:r>
              <a:rPr lang="ko-KR" altLang="en-US" sz="1600" dirty="0">
                <a:latin typeface="+mj-ea"/>
                <a:ea typeface="+mj-ea"/>
              </a:rPr>
              <a:t> 연산을 정의할 수 있어서 편리할 때가 많다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원을 나타내는 클래스 </a:t>
            </a:r>
            <a:r>
              <a:rPr lang="en-US" altLang="ko-KR" sz="1600" dirty="0">
                <a:latin typeface="+mj-ea"/>
                <a:ea typeface="+mj-ea"/>
              </a:rPr>
              <a:t>Circle</a:t>
            </a:r>
            <a:r>
              <a:rPr lang="ko-KR" altLang="en-US" sz="1600" dirty="0">
                <a:latin typeface="+mj-ea"/>
                <a:ea typeface="+mj-ea"/>
              </a:rPr>
              <a:t>에 대하여 다음과 </a:t>
            </a:r>
            <a:r>
              <a:rPr lang="ko-KR" altLang="en-US" sz="1600" dirty="0" err="1">
                <a:latin typeface="+mj-ea"/>
                <a:ea typeface="+mj-ea"/>
              </a:rPr>
              <a:t>같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이 </a:t>
            </a:r>
            <a:r>
              <a:rPr lang="en-US" altLang="ko-KR" sz="1600" dirty="0">
                <a:latin typeface="+mj-ea"/>
                <a:ea typeface="+mj-ea"/>
              </a:rPr>
              <a:t>__eq__() </a:t>
            </a:r>
            <a:r>
              <a:rPr lang="ko-KR" altLang="en-US" sz="1600" dirty="0">
                <a:latin typeface="+mj-ea"/>
                <a:ea typeface="+mj-ea"/>
              </a:rPr>
              <a:t>메소드를 정의하였다고 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__eq__() </a:t>
            </a:r>
            <a:r>
              <a:rPr lang="ko-KR" altLang="en-US" sz="1600" dirty="0">
                <a:latin typeface="+mj-ea"/>
                <a:ea typeface="+mj-ea"/>
              </a:rPr>
              <a:t>메소드가 정의된 객체는 연산자를 이용하여 서로 비교할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다음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슬라이드에서 특수 메소드들과 관련된 연산자들을 보도록 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86EF3-9C58-4C05-961E-A8CF6A6ED622}"/>
              </a:ext>
            </a:extLst>
          </p:cNvPr>
          <p:cNvSpPr txBox="1"/>
          <p:nvPr/>
        </p:nvSpPr>
        <p:spPr>
          <a:xfrm>
            <a:off x="1219552" y="2996952"/>
            <a:ext cx="6172592" cy="66941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class Circle: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	def __eq__(self, other):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		return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self.radius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==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other.radius</a:t>
            </a:r>
            <a:endParaRPr lang="en-US" altLang="ko-KR" sz="125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EB56AD-B8AF-476E-A7C4-3C08F877860E}"/>
              </a:ext>
            </a:extLst>
          </p:cNvPr>
          <p:cNvSpPr txBox="1"/>
          <p:nvPr/>
        </p:nvSpPr>
        <p:spPr>
          <a:xfrm>
            <a:off x="1219552" y="4084060"/>
            <a:ext cx="6172592" cy="86177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c1 = Circle(10)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c2 = Circle(10)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if c1 == c2: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	print("</a:t>
            </a:r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원의 반지름은 동일합니다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. ")</a:t>
            </a:r>
          </a:p>
        </p:txBody>
      </p:sp>
    </p:spTree>
    <p:extLst>
      <p:ext uri="{BB962C8B-B14F-4D97-AF65-F5344CB8AC3E}">
        <p14:creationId xmlns:p14="http://schemas.microsoft.com/office/powerpoint/2010/main" val="70917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특수 메소드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4472"/>
            <a:ext cx="1071329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2)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ko-KR" altLang="en-US" sz="1800" b="1" dirty="0">
                <a:latin typeface="+mj-ea"/>
              </a:rPr>
              <a:t>특수 메소드 표</a:t>
            </a:r>
            <a:endParaRPr lang="ko-KR" altLang="en-US" sz="1700" b="1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BF9F2C-A6FD-4E36-AAA8-6F205B405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539703"/>
            <a:ext cx="6934944" cy="475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특수 메소드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4472"/>
            <a:ext cx="10929314" cy="341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3)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ko-KR" altLang="en-US" sz="1800" b="1" dirty="0">
                <a:latin typeface="+mj-ea"/>
              </a:rPr>
              <a:t>특수 메소드를 이용한 사례</a:t>
            </a:r>
            <a:endParaRPr lang="ko-KR" altLang="en-US" sz="17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- 2</a:t>
            </a:r>
            <a:r>
              <a:rPr lang="ko-KR" altLang="en-US" sz="1600" dirty="0">
                <a:latin typeface="+mj-ea"/>
                <a:ea typeface="+mj-ea"/>
              </a:rPr>
              <a:t>차원 공간에서 벡터</a:t>
            </a:r>
            <a:r>
              <a:rPr lang="en-US" altLang="ko-KR" sz="1600" dirty="0">
                <a:latin typeface="+mj-ea"/>
                <a:ea typeface="+mj-ea"/>
              </a:rPr>
              <a:t>(vector)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r>
              <a:rPr lang="en-US" altLang="ko-KR" sz="1600" dirty="0">
                <a:latin typeface="+mj-ea"/>
                <a:ea typeface="+mj-ea"/>
              </a:rPr>
              <a:t>(a, b)</a:t>
            </a:r>
            <a:r>
              <a:rPr lang="ko-KR" altLang="en-US" sz="1600" dirty="0">
                <a:latin typeface="+mj-ea"/>
                <a:ea typeface="+mj-ea"/>
              </a:rPr>
              <a:t>와 같이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개의 실수로 표현될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벡터 간에는 덧셈이나 뺄셈이 정의된다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CE40A-71FA-4DB1-92DC-2DFC548FFC45}"/>
              </a:ext>
            </a:extLst>
          </p:cNvPr>
          <p:cNvSpPr txBox="1"/>
          <p:nvPr/>
        </p:nvSpPr>
        <p:spPr>
          <a:xfrm>
            <a:off x="1219552" y="1916832"/>
            <a:ext cx="7468736" cy="470898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class Vector2D :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   def __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__(self, x, y):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      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self.x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= x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      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self.y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= y</a:t>
            </a:r>
          </a:p>
          <a:p>
            <a:endParaRPr lang="en-US" altLang="ko-KR" sz="125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   def __add__(self, other):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       return Vector2D(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self.x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+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other.x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self.y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+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other.y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)     # </a:t>
            </a:r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새로운 인스턴스를 생성해서 반환한다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endParaRPr lang="en-US" altLang="ko-KR" sz="125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   def __sub__(self, other):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       return Vector2D(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self.x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-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other.x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self.y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-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other.y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)       # </a:t>
            </a:r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새로운 인스턴스를 생성해서 반환한다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endParaRPr lang="en-US" altLang="ko-KR" sz="125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   def __eq__(self, other):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       return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self.x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==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other.x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and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self.y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==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other.y</a:t>
            </a:r>
            <a:endParaRPr lang="en-US" altLang="ko-KR" sz="1250" dirty="0">
              <a:latin typeface="+mj-ea"/>
              <a:ea typeface="+mj-ea"/>
              <a:cs typeface="Arial" panose="020B0604020202020204" pitchFamily="34" charset="0"/>
            </a:endParaRPr>
          </a:p>
          <a:p>
            <a:endParaRPr lang="en-US" altLang="ko-KR" sz="125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   def __str__(self):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       return '(%g, %g)' % (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self.x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self.y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endParaRPr lang="en-US" altLang="ko-KR" sz="125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u = Vector2D(0, 1)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v = Vector2D(1, 0)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w = Vector2D(1, 1)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a = u + v                   # </a:t>
            </a:r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여기서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__add__()</a:t>
            </a:r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가 호출된다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print(a)</a:t>
            </a:r>
          </a:p>
          <a:p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25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(1, 1)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E99043-6CD3-482E-830B-6EAB68A23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44" y="1916832"/>
            <a:ext cx="2430270" cy="30243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C2C45D-C226-4657-813D-914938755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740" y="4936971"/>
            <a:ext cx="2430270" cy="134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0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특수 메소드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4472"/>
            <a:ext cx="10929314" cy="378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3)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ko-KR" altLang="en-US" sz="1800" b="1" dirty="0">
                <a:latin typeface="+mj-ea"/>
              </a:rPr>
              <a:t>특수 메소드를 이용한 사례</a:t>
            </a:r>
            <a:endParaRPr lang="ko-KR" altLang="en-US" sz="17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연산 뿐만 아니라 </a:t>
            </a:r>
            <a:r>
              <a:rPr lang="en-US" altLang="ko-KR" sz="1600" dirty="0" err="1">
                <a:latin typeface="+mj-ea"/>
                <a:ea typeface="+mj-ea"/>
              </a:rPr>
              <a:t>len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과 같은 내장 함수도 특수 메소드로 우리가 정의할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책을 나타내는 </a:t>
            </a:r>
            <a:r>
              <a:rPr lang="ko-KR" altLang="en-US" sz="1600" dirty="0" err="1">
                <a:latin typeface="+mj-ea"/>
                <a:ea typeface="+mj-ea"/>
              </a:rPr>
              <a:t>클래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스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Book</a:t>
            </a:r>
            <a:r>
              <a:rPr lang="ko-KR" altLang="en-US" sz="1600" dirty="0">
                <a:latin typeface="+mj-ea"/>
                <a:ea typeface="+mj-ea"/>
              </a:rPr>
              <a:t>을 만들고 </a:t>
            </a:r>
            <a:r>
              <a:rPr lang="en-US" altLang="ko-KR" sz="1600" dirty="0" err="1">
                <a:latin typeface="+mj-ea"/>
                <a:ea typeface="+mj-ea"/>
              </a:rPr>
              <a:t>len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함수를 정의해보자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len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함수는 책의 페이지를 반환하는 것으로 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CE40A-71FA-4DB1-92DC-2DFC548FFC45}"/>
              </a:ext>
            </a:extLst>
          </p:cNvPr>
          <p:cNvSpPr txBox="1"/>
          <p:nvPr/>
        </p:nvSpPr>
        <p:spPr>
          <a:xfrm>
            <a:off x="1219552" y="2286920"/>
            <a:ext cx="7468736" cy="336245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class Book: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	def _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__(self, title, author, pages):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self.title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= title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self.author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= author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self.pages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= pages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	def __str__(self):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		return “</a:t>
            </a:r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제목 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: %s, </a:t>
            </a:r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저자 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: %s, </a:t>
            </a:r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페이지 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: %s＂ % (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self.title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self.author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self.pages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	def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len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(self):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		return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self.pages</a:t>
            </a:r>
            <a:endParaRPr lang="en-US" altLang="ko-KR" sz="1250" dirty="0">
              <a:latin typeface="+mj-ea"/>
              <a:ea typeface="+mj-ea"/>
              <a:cs typeface="Arial" panose="020B0604020202020204" pitchFamily="34" charset="0"/>
            </a:endParaRPr>
          </a:p>
          <a:p>
            <a:endParaRPr lang="en-US" altLang="ko-KR" sz="125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book = Book("Data Structure", "Chun", 650)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print(book)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book.len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())</a:t>
            </a:r>
          </a:p>
          <a:p>
            <a:endParaRPr lang="en-US" altLang="ko-KR" sz="125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25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제목 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: Data Structure, </a:t>
            </a:r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저자 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: Chun, </a:t>
            </a:r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페이지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: 650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650</a:t>
            </a:r>
          </a:p>
        </p:txBody>
      </p:sp>
    </p:spTree>
    <p:extLst>
      <p:ext uri="{BB962C8B-B14F-4D97-AF65-F5344CB8AC3E}">
        <p14:creationId xmlns:p14="http://schemas.microsoft.com/office/powerpoint/2010/main" val="158114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 err="1">
                <a:latin typeface="+mj-ea"/>
              </a:rPr>
              <a:t>파이썬에서의</a:t>
            </a:r>
            <a:r>
              <a:rPr lang="ko-KR" altLang="en-US" sz="2800" b="1" dirty="0">
                <a:latin typeface="+mj-ea"/>
              </a:rPr>
              <a:t> 변수의 종류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4472"/>
            <a:ext cx="10857306" cy="5630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1)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ko-KR" altLang="en-US" sz="1800" b="1" dirty="0">
                <a:latin typeface="+mj-ea"/>
              </a:rPr>
              <a:t>변수의 종류</a:t>
            </a:r>
            <a:endParaRPr lang="ko-KR" altLang="en-US" sz="17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앞에서 이미 인스턴스 변수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클래스 변수에 대해서 학습하였다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 다시 한번 복기하는 차원으로 정리를 </a:t>
            </a:r>
            <a:r>
              <a:rPr lang="ko-KR" altLang="en-US" sz="1600" dirty="0" err="1">
                <a:latin typeface="+mj-ea"/>
                <a:ea typeface="+mj-ea"/>
              </a:rPr>
              <a:t>해두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도록 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● 지역 변수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함수 안에서 선언되는 변수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● 전역 변수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함수 외부에서 선언되는 변수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● 인스턴스 변수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클래스 안에 선언된 변수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앞에 </a:t>
            </a:r>
            <a:r>
              <a:rPr lang="en-US" altLang="ko-KR" sz="1600" dirty="0">
                <a:latin typeface="+mj-ea"/>
                <a:ea typeface="+mj-ea"/>
              </a:rPr>
              <a:t>self.</a:t>
            </a:r>
            <a:r>
              <a:rPr lang="ko-KR" altLang="en-US" sz="1600" dirty="0">
                <a:latin typeface="+mj-ea"/>
                <a:ea typeface="+mj-ea"/>
              </a:rPr>
              <a:t>가 붙는다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Bag</a:t>
            </a:r>
            <a:r>
              <a:rPr lang="ko-KR" altLang="en-US" sz="1600" dirty="0">
                <a:latin typeface="+mj-ea"/>
                <a:ea typeface="+mj-ea"/>
              </a:rPr>
              <a:t>이라는 클래스를 다음과 같이 정의하였다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여기서 </a:t>
            </a:r>
            <a:r>
              <a:rPr lang="en-US" altLang="ko-KR" sz="1600" dirty="0">
                <a:latin typeface="+mj-ea"/>
                <a:ea typeface="+mj-ea"/>
              </a:rPr>
              <a:t>data </a:t>
            </a:r>
            <a:r>
              <a:rPr lang="ko-KR" altLang="en-US" sz="1600" dirty="0">
                <a:latin typeface="+mj-ea"/>
                <a:ea typeface="+mj-ea"/>
              </a:rPr>
              <a:t>변수가 인스턴스 변수이다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인스턴스 변수를 클래스 안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에서 사용하려면 항상 앞에 </a:t>
            </a:r>
            <a:r>
              <a:rPr lang="en-US" altLang="ko-KR" sz="1600" dirty="0">
                <a:latin typeface="+mj-ea"/>
                <a:ea typeface="+mj-ea"/>
              </a:rPr>
              <a:t>self.</a:t>
            </a:r>
            <a:r>
              <a:rPr lang="ko-KR" altLang="en-US" sz="1600" dirty="0">
                <a:latin typeface="+mj-ea"/>
                <a:ea typeface="+mj-ea"/>
              </a:rPr>
              <a:t>를 붙여야 한다</a:t>
            </a:r>
            <a:r>
              <a:rPr lang="en-US" altLang="ko-KR" sz="1600" dirty="0">
                <a:latin typeface="+mj-ea"/>
                <a:ea typeface="+mj-ea"/>
              </a:rPr>
              <a:t>.self. </a:t>
            </a:r>
            <a:r>
              <a:rPr lang="ko-KR" altLang="en-US" sz="1600" dirty="0">
                <a:latin typeface="+mj-ea"/>
                <a:ea typeface="+mj-ea"/>
              </a:rPr>
              <a:t>를 붙이지 않으면 </a:t>
            </a:r>
            <a:r>
              <a:rPr lang="ko-KR" altLang="en-US" sz="1600" dirty="0" err="1">
                <a:latin typeface="+mj-ea"/>
                <a:ea typeface="+mj-ea"/>
              </a:rPr>
              <a:t>파이썬은</a:t>
            </a:r>
            <a:r>
              <a:rPr lang="ko-KR" altLang="en-US" sz="1600" dirty="0">
                <a:latin typeface="+mj-ea"/>
                <a:ea typeface="+mj-ea"/>
              </a:rPr>
              <a:t> 지역 변수를 새로 생성할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메소드도 마찬가지이다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클래스 안에서 메소드를 호출하려면 항상 앞에 </a:t>
            </a:r>
            <a:r>
              <a:rPr lang="en-US" altLang="ko-KR" sz="1600" dirty="0">
                <a:latin typeface="+mj-ea"/>
                <a:ea typeface="+mj-ea"/>
              </a:rPr>
              <a:t>self.</a:t>
            </a:r>
            <a:r>
              <a:rPr lang="ko-KR" altLang="en-US" sz="1600" dirty="0">
                <a:latin typeface="+mj-ea"/>
                <a:ea typeface="+mj-ea"/>
              </a:rPr>
              <a:t>를 붙여야 한다</a:t>
            </a:r>
            <a:r>
              <a:rPr lang="en-US" altLang="ko-KR" sz="1600" dirty="0">
                <a:latin typeface="+mj-ea"/>
                <a:ea typeface="+mj-ea"/>
              </a:rPr>
              <a:t>. add() </a:t>
            </a:r>
            <a:r>
              <a:rPr lang="ko-KR" altLang="en-US" sz="1600" dirty="0">
                <a:latin typeface="+mj-ea"/>
                <a:ea typeface="+mj-ea"/>
              </a:rPr>
              <a:t>메소드를 클래스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안에서 사용하려면 </a:t>
            </a:r>
            <a:r>
              <a:rPr lang="en-US" altLang="ko-KR" sz="1600" dirty="0" err="1">
                <a:latin typeface="+mj-ea"/>
                <a:ea typeface="+mj-ea"/>
              </a:rPr>
              <a:t>self.add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라고 하여야 </a:t>
            </a:r>
            <a:r>
              <a:rPr lang="ko-KR" altLang="en-US" sz="1600" dirty="0" err="1">
                <a:latin typeface="+mj-ea"/>
                <a:ea typeface="+mj-ea"/>
              </a:rPr>
              <a:t>파이썬이</a:t>
            </a:r>
            <a:r>
              <a:rPr lang="ko-KR" altLang="en-US" sz="1600" dirty="0">
                <a:latin typeface="+mj-ea"/>
                <a:ea typeface="+mj-ea"/>
              </a:rPr>
              <a:t> 올바르게 연결한다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F9B84-C53E-4B7F-824E-B4BF57BAC1C9}"/>
              </a:ext>
            </a:extLst>
          </p:cNvPr>
          <p:cNvSpPr txBox="1"/>
          <p:nvPr/>
        </p:nvSpPr>
        <p:spPr>
          <a:xfrm>
            <a:off x="1343472" y="4077072"/>
            <a:ext cx="7468736" cy="16312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class Bag: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	def __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__(self):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self.data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= []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	def add(self, x) :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self.data.append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(x)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	def add2(self, x) :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self.add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(x)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self.add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37220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None</a:t>
            </a:r>
            <a:r>
              <a:rPr lang="ko-KR" altLang="en-US" sz="2800" b="1" dirty="0">
                <a:latin typeface="+mj-ea"/>
              </a:rPr>
              <a:t> </a:t>
            </a:r>
            <a:r>
              <a:rPr lang="ko-KR" altLang="en-US" sz="2800" b="1" dirty="0" err="1">
                <a:latin typeface="+mj-ea"/>
              </a:rPr>
              <a:t>참조값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749"/>
            <a:ext cx="10713290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None </a:t>
            </a:r>
            <a:r>
              <a:rPr lang="ko-KR" altLang="en-US" sz="1600" b="1" dirty="0" err="1">
                <a:latin typeface="+mj-ea"/>
                <a:ea typeface="+mj-ea"/>
              </a:rPr>
              <a:t>참조값이란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변수가 현재 아무 것도 가리키고 있지 않다면 </a:t>
            </a:r>
            <a:r>
              <a:rPr lang="en-US" altLang="ko-KR" sz="1600" dirty="0">
                <a:latin typeface="+mj-ea"/>
                <a:ea typeface="+mj-ea"/>
              </a:rPr>
              <a:t>None</a:t>
            </a:r>
            <a:r>
              <a:rPr lang="ko-KR" altLang="en-US" sz="1600" dirty="0">
                <a:latin typeface="+mj-ea"/>
                <a:ea typeface="+mj-ea"/>
              </a:rPr>
              <a:t>으로 설정하는 것이 좋다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None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은 아무것도 참조하고 있지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않다는 것을 나타내는 특별한 값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현재 </a:t>
            </a:r>
            <a:r>
              <a:rPr lang="en-US" altLang="ko-KR" sz="1600" dirty="0">
                <a:latin typeface="+mj-ea"/>
                <a:ea typeface="+mj-ea"/>
              </a:rPr>
              <a:t>tv </a:t>
            </a:r>
            <a:r>
              <a:rPr lang="ko-KR" altLang="en-US" sz="1600" dirty="0">
                <a:latin typeface="+mj-ea"/>
                <a:ea typeface="+mj-ea"/>
              </a:rPr>
              <a:t>변수가 아무런 값을 가지고 있지 않다면 다음과 같이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설정하는 것이 좋다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어떤 변수가 </a:t>
            </a:r>
            <a:r>
              <a:rPr lang="en-US" altLang="ko-KR" sz="1600" dirty="0">
                <a:latin typeface="+mj-ea"/>
                <a:ea typeface="+mj-ea"/>
              </a:rPr>
              <a:t>None</a:t>
            </a:r>
            <a:r>
              <a:rPr lang="ko-KR" altLang="en-US" sz="1600" dirty="0">
                <a:latin typeface="+mj-ea"/>
                <a:ea typeface="+mj-ea"/>
              </a:rPr>
              <a:t>인지 아닌지를 검사하려면 다음과 같이 하면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None</a:t>
            </a:r>
            <a:r>
              <a:rPr lang="ko-KR" altLang="en-US" sz="1600" dirty="0">
                <a:latin typeface="+mj-ea"/>
                <a:ea typeface="+mj-ea"/>
              </a:rPr>
              <a:t>을 가지고 있는 변수를 이용하여 어떤 객체의 멤버를 호출하는 것은 오류가 된다</a:t>
            </a:r>
            <a:r>
              <a:rPr lang="en-US" altLang="ko-KR" sz="1600" dirty="0">
                <a:latin typeface="+mj-ea"/>
                <a:ea typeface="+mj-ea"/>
              </a:rPr>
              <a:t>.(TV</a:t>
            </a:r>
            <a:r>
              <a:rPr lang="ko-KR" altLang="en-US" sz="1600" dirty="0">
                <a:latin typeface="+mj-ea"/>
                <a:ea typeface="+mj-ea"/>
              </a:rPr>
              <a:t>가 없는데 어떻게 작동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을 시키겠는가</a:t>
            </a:r>
            <a:r>
              <a:rPr lang="en-US" altLang="ko-KR" sz="1600" dirty="0">
                <a:latin typeface="+mj-ea"/>
                <a:ea typeface="+mj-ea"/>
              </a:rPr>
              <a:t>?)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6767B-08FB-4B7B-B910-328A9F135510}"/>
              </a:ext>
            </a:extLst>
          </p:cNvPr>
          <p:cNvSpPr txBox="1"/>
          <p:nvPr/>
        </p:nvSpPr>
        <p:spPr>
          <a:xfrm>
            <a:off x="1343472" y="2586672"/>
            <a:ext cx="6480720" cy="29238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tv = None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E065C-4F42-4E29-A417-A0874808CA1A}"/>
              </a:ext>
            </a:extLst>
          </p:cNvPr>
          <p:cNvSpPr txBox="1"/>
          <p:nvPr/>
        </p:nvSpPr>
        <p:spPr>
          <a:xfrm>
            <a:off x="1343472" y="3310588"/>
            <a:ext cx="6480720" cy="49244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if tv is None 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print("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현재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TV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가 없습니다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 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0BC67-4E2A-4AE0-886D-18C92DB6309B}"/>
              </a:ext>
            </a:extLst>
          </p:cNvPr>
          <p:cNvSpPr txBox="1"/>
          <p:nvPr/>
        </p:nvSpPr>
        <p:spPr>
          <a:xfrm>
            <a:off x="1343472" y="4797152"/>
            <a:ext cx="6480720" cy="49244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tv = None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tv.setChannel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(5) 		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오류이다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3581523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11875</TotalTime>
  <Words>2713</Words>
  <Application>Microsoft Office PowerPoint</Application>
  <PresentationFormat>와이드스크린</PresentationFormat>
  <Paragraphs>394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인스턴스를 함수의 인자값으로 전달할 때</vt:lpstr>
      <vt:lpstr>1. 인스턴스를 함수의 인자값으로 전달할 때</vt:lpstr>
      <vt:lpstr>2. 특수 메소드</vt:lpstr>
      <vt:lpstr>2. 특수 메소드</vt:lpstr>
      <vt:lpstr>2. 특수 메소드</vt:lpstr>
      <vt:lpstr>2. 특수 메소드</vt:lpstr>
      <vt:lpstr>3. 파이썬에서의 변수의 종류</vt:lpstr>
      <vt:lpstr>4. None 참조값</vt:lpstr>
      <vt:lpstr>5. 상수 정의</vt:lpstr>
      <vt:lpstr>6. 클래스 상속</vt:lpstr>
      <vt:lpstr>6. 클래스 상속</vt:lpstr>
      <vt:lpstr>6. 클래스 상속</vt:lpstr>
      <vt:lpstr>6. 클래스 상속</vt:lpstr>
      <vt:lpstr>6. 클래스 상속</vt:lpstr>
      <vt:lpstr>6. 클래스 상속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2429</cp:revision>
  <dcterms:created xsi:type="dcterms:W3CDTF">2019-09-27T03:30:23Z</dcterms:created>
  <dcterms:modified xsi:type="dcterms:W3CDTF">2021-03-19T06:04:17Z</dcterms:modified>
</cp:coreProperties>
</file>